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303" r:id="rId2"/>
    <p:sldId id="304" r:id="rId3"/>
    <p:sldId id="305" r:id="rId4"/>
    <p:sldId id="306" r:id="rId5"/>
    <p:sldId id="307" r:id="rId6"/>
    <p:sldId id="308" r:id="rId7"/>
    <p:sldId id="309" r:id="rId8"/>
    <p:sldId id="31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7719" autoAdjust="0"/>
  </p:normalViewPr>
  <p:slideViewPr>
    <p:cSldViewPr snapToGrid="0">
      <p:cViewPr varScale="1">
        <p:scale>
          <a:sx n="53" d="100"/>
          <a:sy n="53" d="100"/>
        </p:scale>
        <p:origin x="168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FA90B-7D9F-4961-A878-2606504F9761}" type="datetimeFigureOut">
              <a:rPr lang="en-CA" smtClean="0"/>
              <a:t>2016-09-23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DAE4E-53C8-4F83-AF4C-209FE516F0F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4167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sz="1200" dirty="0"/>
              <a:t>Multi-site, widely distributed</a:t>
            </a:r>
            <a:r>
              <a:rPr lang="en-US" sz="1200" dirty="0"/>
              <a:t>. </a:t>
            </a:r>
            <a:r>
              <a:rPr lang="en" sz="1200" dirty="0"/>
              <a:t>~420 km between most distant nodes, as crow flies</a:t>
            </a:r>
          </a:p>
          <a:p>
            <a:pPr lvl="0">
              <a:spcBef>
                <a:spcPts val="0"/>
              </a:spcBef>
              <a:buNone/>
            </a:pPr>
            <a:endParaRPr lang="en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87F27-2139-354D-A73A-61355157ECC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988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87F27-2139-354D-A73A-61355157ECC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5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>
              <a:spcBef>
                <a:spcPts val="0"/>
              </a:spcBef>
              <a:buNone/>
            </a:pPr>
            <a:endParaRPr lang="en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87F27-2139-354D-A73A-61355157ECC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24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>
              <a:spcBef>
                <a:spcPts val="0"/>
              </a:spcBef>
              <a:buNone/>
            </a:pPr>
            <a:endParaRPr lang="en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87F27-2139-354D-A73A-61355157ECC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8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These are unpublished, </a:t>
            </a:r>
            <a:r>
              <a:rPr lang="en-US" dirty="0"/>
              <a:t>but approved by the Executive</a:t>
            </a:r>
            <a:r>
              <a:rPr lang="en" dirty="0"/>
              <a:t>. </a:t>
            </a:r>
            <a:endParaRPr lang="en-US" dirty="0"/>
          </a:p>
          <a:p>
            <a:pPr lvl="0" rtl="0">
              <a:spcBef>
                <a:spcPts val="0"/>
              </a:spcBef>
              <a:buNone/>
            </a:pPr>
            <a:endParaRPr lang="en-US" dirty="0"/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These figures place us solidly above some commercial services such as Amazon </a:t>
            </a:r>
            <a:r>
              <a:rPr lang="en" dirty="0" err="1"/>
              <a:t>Glacer</a:t>
            </a:r>
            <a:r>
              <a:rPr lang="en" dirty="0"/>
              <a:t> et al. as we heard about yesterday and all generally know about. For a variety of reasons, most of us in Ontario are not interested in using those as they are hosted in data </a:t>
            </a:r>
            <a:r>
              <a:rPr lang="en" dirty="0" err="1"/>
              <a:t>centres</a:t>
            </a:r>
            <a:r>
              <a:rPr lang="en" dirty="0"/>
              <a:t> outside Canada, among other reasons. Happy to speak more about why we want a Canadian solution in Q&amp;A if there is interest.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At the other end of the cost spectrum there are </a:t>
            </a:r>
            <a:r>
              <a:rPr lang="en" dirty="0" err="1"/>
              <a:t>DuraCloud</a:t>
            </a:r>
            <a:r>
              <a:rPr lang="en" dirty="0"/>
              <a:t>, DPN, and others. Granted, we are not including the costs of operating OCUL and Scholars Portal. Those are in some sense existing costs to which OLRC adds a small increment.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87F27-2139-354D-A73A-61355157ECC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12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28EB2-DAB6-4F8D-B10F-19C34410151F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76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B2E9-8CD1-4645-8987-BB7CB5206D93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88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21D42-6F49-4E3C-B842-1B3B55AB7C49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568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A474-D388-4310-A23E-07C943F4F7FD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40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FB54-44CF-4F39-BE7C-75772CA07BED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89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525A8-B67F-4699-B633-188E79556396}" type="datetime1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81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4FC5-73AF-4FE0-81E5-8664E2B4BEF4}" type="datetime1">
              <a:rPr lang="en-US" smtClean="0"/>
              <a:t>9/23/2016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5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19C30-8D58-47B0-A8A6-515CB996E8C7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0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5A97-20B3-422F-8857-B38518038EF0}" type="datetime1">
              <a:rPr lang="en-US" smtClean="0"/>
              <a:t>9/23/2016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18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5595A-AEFC-45C8-8767-9778260ECB9F}" type="datetime1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01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86DEE-0371-4AFE-9047-6DFB17E6F95A}" type="datetime1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15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891"/>
            <a:ext cx="8229600" cy="1026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74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2218B-A11C-49DB-A329-8EAC528B1E90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934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299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39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cap="small" dirty="0"/>
              <a:t>THE ONTARIO LIBRARY RESEARCH CLOUD (OLRC)</a:t>
            </a:r>
          </a:p>
        </p:txBody>
      </p:sp>
    </p:spTree>
    <p:extLst>
      <p:ext uri="{BB962C8B-B14F-4D97-AF65-F5344CB8AC3E}">
        <p14:creationId xmlns:p14="http://schemas.microsoft.com/office/powerpoint/2010/main" val="2951536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Service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dirty="0"/>
              <a:t>Provide cost-effective subscription-based scalable storage for Ontario’s academic libraries to house valuable and expanding digital collections</a:t>
            </a:r>
          </a:p>
          <a:p>
            <a:pPr lvl="1"/>
            <a:r>
              <a:rPr lang="en-US" sz="2400" dirty="0"/>
              <a:t>Provide preservation services for that content to ensure long-term access</a:t>
            </a:r>
          </a:p>
          <a:p>
            <a:pPr lvl="1"/>
            <a:r>
              <a:rPr lang="en-US" sz="2400" dirty="0"/>
              <a:t>Develop new tools for researchers to be able to explore and analyze that content at scale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949080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3881396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Cloud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Utilizes high-speed virtual network running on ORION and </a:t>
            </a:r>
            <a:r>
              <a:rPr lang="en-US" dirty="0" err="1"/>
              <a:t>GTAnet</a:t>
            </a:r>
            <a:r>
              <a:rPr lang="en-US" dirty="0"/>
              <a:t> to provide 10G connectivity between 5 hosting sites: </a:t>
            </a:r>
            <a:r>
              <a:rPr lang="en-US" i="1" dirty="0">
                <a:solidFill>
                  <a:schemeClr val="accent2"/>
                </a:solidFill>
              </a:rPr>
              <a:t>Toronto, Ottawa, Queens, York, &amp; Guelph</a:t>
            </a:r>
          </a:p>
          <a:p>
            <a:r>
              <a:rPr lang="en-US" dirty="0"/>
              <a:t>Digital objects are </a:t>
            </a:r>
            <a:r>
              <a:rPr lang="en-US" dirty="0">
                <a:solidFill>
                  <a:schemeClr val="accent2"/>
                </a:solidFill>
              </a:rPr>
              <a:t>replicated </a:t>
            </a:r>
            <a:r>
              <a:rPr lang="en-US" dirty="0"/>
              <a:t>in the cloud at least </a:t>
            </a:r>
            <a:r>
              <a:rPr lang="en-US" dirty="0">
                <a:solidFill>
                  <a:schemeClr val="accent2"/>
                </a:solidFill>
              </a:rPr>
              <a:t>three times </a:t>
            </a:r>
            <a:r>
              <a:rPr lang="en-US" dirty="0"/>
              <a:t>to ensure redundancy (no single point of failure)</a:t>
            </a:r>
          </a:p>
          <a:p>
            <a:r>
              <a:rPr lang="en-US" dirty="0"/>
              <a:t>Powered by OpenStack Object Storage (Swift) software</a:t>
            </a:r>
          </a:p>
        </p:txBody>
      </p:sp>
      <p:pic>
        <p:nvPicPr>
          <p:cNvPr id="4" name="Shape 35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777380" y="5227984"/>
            <a:ext cx="1943833" cy="14312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4118668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Swiftbrowser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44" y="1600200"/>
            <a:ext cx="7516136" cy="4343400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1296312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Swiftbrowser</a:t>
            </a:r>
            <a:endParaRPr lang="en-US" dirty="0"/>
          </a:p>
        </p:txBody>
      </p:sp>
      <p:pic>
        <p:nvPicPr>
          <p:cNvPr id="7" name="Picture 3" descr="creen Shot 2016-08-30 at 11.28.17 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37" y="3770585"/>
            <a:ext cx="3712723" cy="240407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lh5.googleusercontent.com/6GY4nZkMrG6BiMHSF2uVDP4hda7Qc2t4K2lOIO1OrHq6ME-LFQqPpBLPrbxDMbkiIhX4Q7bAJ2ISAUmyN3ivUmEmRqolGOy8RdKU_p1pZIW5WJqJbQtwdmNYidgftQACFcLdP8Vv6A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720" y="3962295"/>
            <a:ext cx="4971994" cy="202065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reen Shot 2016-08-30 at 11.24.08 A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57" y="1694123"/>
            <a:ext cx="7278512" cy="166951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3664351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OwnCloud</a:t>
            </a:r>
            <a:endParaRPr lang="en-US" dirty="0"/>
          </a:p>
        </p:txBody>
      </p:sp>
      <p:pic>
        <p:nvPicPr>
          <p:cNvPr id="1026" name="Picture 2" descr="https://lh4.googleusercontent.com/qLRLxa4qc1_hGawgNs9gGEj3fur9n4KalFARWB-OSaHxnJOqsxhEhGQ5oIuadtPy-PufbAVn675oPDMWTNB6XNHts8_d32tF7LqhZ6KdI1l5RtSCRHMIbryiudv4GGtspl9OeZFUQb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397" y="1167858"/>
            <a:ext cx="7022671" cy="526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4.googleusercontent.com/NxEUiJQvLXy3gGWSgoQi6yaIu-HGPCdOHg9krgt7KZPAoLOYnSohnUCI32XQakUrXMBdSb6wIbaPyJpnHCAPZYHSKe1iefnI09c9a4mPHskwGr8gXS-s-JM-QZxChNzS2X5tpiwukB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09" y="4933594"/>
            <a:ext cx="3152775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1157140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per TB as of May 2017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Annual subscription: $320/TB for OCUL members, $790/TB for non-OCUL</a:t>
            </a:r>
          </a:p>
          <a:p>
            <a:r>
              <a:rPr lang="en-US" dirty="0"/>
              <a:t>OCUL schools pay a $1600/</a:t>
            </a:r>
            <a:r>
              <a:rPr lang="en-US" dirty="0" err="1"/>
              <a:t>yr</a:t>
            </a:r>
            <a:r>
              <a:rPr lang="en-US" dirty="0"/>
              <a:t> 5TB minimum,   Non-OCUL clients pay a $3950/</a:t>
            </a:r>
            <a:r>
              <a:rPr lang="en-US" dirty="0" err="1"/>
              <a:t>yr</a:t>
            </a:r>
            <a:r>
              <a:rPr lang="en-US" dirty="0"/>
              <a:t> 5TB minimum</a:t>
            </a:r>
          </a:p>
          <a:p>
            <a:r>
              <a:rPr lang="en-US" dirty="0"/>
              <a:t>3% discount for 10TB block</a:t>
            </a:r>
          </a:p>
          <a:p>
            <a:r>
              <a:rPr lang="en-US" dirty="0"/>
              <a:t>6% discount for 50TB block</a:t>
            </a:r>
          </a:p>
          <a:p>
            <a:r>
              <a:rPr lang="en-US" b="1" dirty="0"/>
              <a:t>Free 5TB Trial until April 2017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33410774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338</Words>
  <Application>Microsoft Office PowerPoint</Application>
  <PresentationFormat>On-screen Show (4:3)</PresentationFormat>
  <Paragraphs>35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Century Gothic</vt:lpstr>
      <vt:lpstr>1_Office Theme</vt:lpstr>
      <vt:lpstr>PowerPoint Presentation</vt:lpstr>
      <vt:lpstr>Service Objectives</vt:lpstr>
      <vt:lpstr>PowerPoint Presentation</vt:lpstr>
      <vt:lpstr>The Cloud</vt:lpstr>
      <vt:lpstr>Swiftbrowser</vt:lpstr>
      <vt:lpstr>Swiftbrowser</vt:lpstr>
      <vt:lpstr>OwnCloud</vt:lpstr>
      <vt:lpstr>Cost per TB as of May 2017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sabina</dc:creator>
  <cp:lastModifiedBy>sabina</cp:lastModifiedBy>
  <cp:revision>5</cp:revision>
  <dcterms:created xsi:type="dcterms:W3CDTF">2016-09-23T22:16:24Z</dcterms:created>
  <dcterms:modified xsi:type="dcterms:W3CDTF">2016-09-23T22:28:29Z</dcterms:modified>
</cp:coreProperties>
</file>