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1"/>
  </p:notesMasterIdLst>
  <p:sldIdLst>
    <p:sldId id="311" r:id="rId3"/>
    <p:sldId id="312" r:id="rId4"/>
    <p:sldId id="313" r:id="rId5"/>
    <p:sldId id="314" r:id="rId6"/>
    <p:sldId id="315" r:id="rId7"/>
    <p:sldId id="316" r:id="rId8"/>
    <p:sldId id="317" r:id="rId9"/>
    <p:sldId id="318" r:id="rId10"/>
    <p:sldId id="319" r:id="rId11"/>
    <p:sldId id="320" r:id="rId12"/>
    <p:sldId id="321" r:id="rId13"/>
    <p:sldId id="322" r:id="rId14"/>
    <p:sldId id="323" r:id="rId15"/>
    <p:sldId id="324" r:id="rId16"/>
    <p:sldId id="325" r:id="rId17"/>
    <p:sldId id="326" r:id="rId18"/>
    <p:sldId id="327" r:id="rId19"/>
    <p:sldId id="32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719" autoAdjust="0"/>
  </p:normalViewPr>
  <p:slideViewPr>
    <p:cSldViewPr snapToGrid="0">
      <p:cViewPr varScale="1">
        <p:scale>
          <a:sx n="53" d="100"/>
          <a:sy n="53" d="100"/>
        </p:scale>
        <p:origin x="168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20521BC7-0163-C440-B8CE-31ED659E5D7F}">
      <dgm:prSet phldrT="[Text]"/>
      <dgm:spPr>
        <a:solidFill>
          <a:schemeClr val="tx1">
            <a:lumMod val="65000"/>
            <a:lumOff val="35000"/>
          </a:schemeClr>
        </a:solidFill>
      </dgm:spPr>
      <dgm:t>
        <a:bodyPr/>
        <a:lstStyle/>
        <a:p>
          <a:r>
            <a:rPr lang="en-US" dirty="0"/>
            <a:t>Market Research</a:t>
          </a:r>
        </a:p>
      </dgm:t>
    </dgm:pt>
    <dgm:pt modelId="{05A6AC1F-1741-774B-9F4C-67F6048DFF60}" type="parTrans" cxnId="{DD7388F8-44E5-A942-AE6D-BF259A9EB0C4}">
      <dgm:prSet/>
      <dgm:spPr>
        <a:solidFill>
          <a:srgbClr val="008000"/>
        </a:solidFill>
        <a:effectLst/>
      </dgm:spPr>
      <dgm:t>
        <a:bodyPr/>
        <a:lstStyle/>
        <a:p>
          <a:endParaRPr lang="en-US"/>
        </a:p>
      </dgm:t>
    </dgm:pt>
    <dgm:pt modelId="{3E79F43C-6AF8-F94C-A67C-F9084891DC47}" type="sibTrans" cxnId="{DD7388F8-44E5-A942-AE6D-BF259A9EB0C4}">
      <dgm:prSet/>
      <dgm:spPr/>
      <dgm:t>
        <a:bodyPr/>
        <a:lstStyle/>
        <a:p>
          <a:endParaRPr lang="en-US"/>
        </a:p>
      </dgm:t>
    </dgm:pt>
    <dgm:pt modelId="{69529E1D-BF60-E848-BF69-69E829149193}">
      <dgm:prSet phldrT="[Text]"/>
      <dgm:spPr>
        <a:solidFill>
          <a:schemeClr val="tx1">
            <a:lumMod val="65000"/>
            <a:lumOff val="35000"/>
          </a:schemeClr>
        </a:solidFill>
      </dgm:spPr>
      <dgm:t>
        <a:bodyPr/>
        <a:lstStyle/>
        <a:p>
          <a:pPr algn="ctr"/>
          <a:r>
            <a:rPr lang="en-US" dirty="0"/>
            <a:t>Total Cost of Ownership</a:t>
          </a:r>
        </a:p>
      </dgm:t>
    </dgm:pt>
    <dgm:pt modelId="{1C945A95-69A5-6248-A190-510CC032993B}" type="parTrans" cxnId="{F86F7B4C-3BA6-E149-AB61-AB48E283C217}">
      <dgm:prSet/>
      <dgm:spPr>
        <a:solidFill>
          <a:srgbClr val="008000"/>
        </a:solidFill>
        <a:effectLst/>
      </dgm:spPr>
      <dgm:t>
        <a:bodyPr/>
        <a:lstStyle/>
        <a:p>
          <a:endParaRPr lang="en-US"/>
        </a:p>
      </dgm:t>
    </dgm:pt>
    <dgm:pt modelId="{6944EC26-B746-4042-A939-CABDF1B07B47}" type="sibTrans" cxnId="{F86F7B4C-3BA6-E149-AB61-AB48E283C217}">
      <dgm:prSet/>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a:t>Shared Print Management</a:t>
          </a:r>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a:t>Shared Workflow</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a:t>Communications</a:t>
          </a:r>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a:t>Models</a:t>
          </a:r>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a:t>Surveys</a:t>
          </a:r>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a:t>Internal</a:t>
          </a:r>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a:t>External</a:t>
          </a:r>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a:t>Consultations</a:t>
          </a:r>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54259C43-A10D-2C46-ACD6-EA5E7E705638}">
      <dgm:prSet phldrT="[Text]"/>
      <dgm:spPr>
        <a:solidFill>
          <a:schemeClr val="tx1">
            <a:lumMod val="65000"/>
            <a:lumOff val="35000"/>
          </a:schemeClr>
        </a:solidFill>
      </dgm:spPr>
      <dgm:t>
        <a:bodyPr/>
        <a:lstStyle/>
        <a:p>
          <a:pPr algn="l"/>
          <a:r>
            <a:rPr lang="en-US" dirty="0"/>
            <a:t>Examination of existing programs</a:t>
          </a:r>
        </a:p>
      </dgm:t>
    </dgm:pt>
    <dgm:pt modelId="{07164500-1E55-5848-9E22-806DD425AA21}" type="parTrans" cxnId="{D0F383EE-8108-C449-8F7C-A462F36EFC7A}">
      <dgm:prSet/>
      <dgm:spPr/>
      <dgm:t>
        <a:bodyPr/>
        <a:lstStyle/>
        <a:p>
          <a:endParaRPr lang="en-US"/>
        </a:p>
      </dgm:t>
    </dgm:pt>
    <dgm:pt modelId="{E85AC2CF-FAE2-C84F-A04F-E0F664EC257A}" type="sibTrans" cxnId="{D0F383EE-8108-C449-8F7C-A462F36EFC7A}">
      <dgm:prSet/>
      <dgm:spPr/>
      <dgm:t>
        <a:bodyPr/>
        <a:lstStyle/>
        <a:p>
          <a:endParaRPr lang="en-US"/>
        </a:p>
      </dgm:t>
    </dgm:pt>
    <dgm:pt modelId="{DAF1DAA8-9B26-6F4D-A612-97845AC00210}">
      <dgm:prSet/>
      <dgm:spPr>
        <a:solidFill>
          <a:schemeClr val="tx1">
            <a:lumMod val="65000"/>
            <a:lumOff val="35000"/>
          </a:schemeClr>
        </a:solidFill>
      </dgm:spPr>
      <dgm:t>
        <a:bodyPr/>
        <a:lstStyle/>
        <a:p>
          <a:pPr algn="l"/>
          <a:r>
            <a:rPr lang="en-US" dirty="0"/>
            <a:t>Survey and Analysis</a:t>
          </a:r>
        </a:p>
      </dgm:t>
    </dgm:pt>
    <dgm:pt modelId="{3E0695F2-6A34-BE49-BBF3-98509A948271}" type="parTrans" cxnId="{CF5B2847-C562-6F4F-894D-F7B2484C8E3D}">
      <dgm:prSet/>
      <dgm:spPr/>
      <dgm:t>
        <a:bodyPr/>
        <a:lstStyle/>
        <a:p>
          <a:endParaRPr lang="en-US"/>
        </a:p>
      </dgm:t>
    </dgm:pt>
    <dgm:pt modelId="{125952E0-BB4C-6648-80FD-244526FF5CFA}" type="sibTrans" cxnId="{CF5B2847-C562-6F4F-894D-F7B2484C8E3D}">
      <dgm:prSet/>
      <dgm:spPr/>
      <dgm:t>
        <a:bodyPr/>
        <a:lstStyle/>
        <a:p>
          <a:endParaRPr lang="en-US"/>
        </a:p>
      </dgm:t>
    </dgm:pt>
    <dgm:pt modelId="{DBB1DF6C-92D1-C44A-B7A8-0DE8141E621F}">
      <dgm:prSet/>
      <dgm:spPr>
        <a:solidFill>
          <a:schemeClr val="tx1">
            <a:lumMod val="65000"/>
            <a:lumOff val="35000"/>
          </a:schemeClr>
        </a:solidFill>
      </dgm:spPr>
      <dgm:t>
        <a:bodyPr/>
        <a:lstStyle/>
        <a:p>
          <a:r>
            <a:rPr lang="en-US" dirty="0"/>
            <a:t>Consultations</a:t>
          </a:r>
        </a:p>
      </dgm:t>
    </dgm:pt>
    <dgm:pt modelId="{E61FA1C4-67FD-324B-9FF5-E4A5C8A633B8}" type="parTrans" cxnId="{799346B5-8E3F-D548-B8F2-7AB207FA0178}">
      <dgm:prSet/>
      <dgm:spPr/>
      <dgm:t>
        <a:bodyPr/>
        <a:lstStyle/>
        <a:p>
          <a:endParaRPr lang="en-US"/>
        </a:p>
      </dgm:t>
    </dgm:pt>
    <dgm:pt modelId="{0CCC9007-5A0C-2B4E-9010-CEB89ED2EBE7}" type="sibTrans" cxnId="{799346B5-8E3F-D548-B8F2-7AB207FA0178}">
      <dgm:prSet/>
      <dgm:spPr/>
      <dgm:t>
        <a:bodyPr/>
        <a:lstStyle/>
        <a:p>
          <a:endParaRPr lang="en-US"/>
        </a:p>
      </dgm:t>
    </dgm:pt>
    <dgm:pt modelId="{AFFD7265-7E77-4849-B4C7-FC01B1CA63B4}">
      <dgm:prSet/>
      <dgm:spPr>
        <a:solidFill>
          <a:schemeClr val="tx1">
            <a:lumMod val="65000"/>
            <a:lumOff val="35000"/>
          </a:schemeClr>
        </a:solidFill>
      </dgm:spPr>
      <dgm:t>
        <a:bodyPr/>
        <a:lstStyle/>
        <a:p>
          <a:r>
            <a:rPr lang="en-US" dirty="0"/>
            <a:t>RFI</a:t>
          </a:r>
        </a:p>
      </dgm:t>
    </dgm:pt>
    <dgm:pt modelId="{73E98FA3-9A0B-0043-BC84-7EEF9CD92DB9}" type="parTrans" cxnId="{BB874579-A1F6-6C40-975F-407407BFE686}">
      <dgm:prSet/>
      <dgm:spPr/>
      <dgm:t>
        <a:bodyPr/>
        <a:lstStyle/>
        <a:p>
          <a:endParaRPr lang="en-US"/>
        </a:p>
      </dgm:t>
    </dgm:pt>
    <dgm:pt modelId="{9799C8AF-34FF-2F4C-AB28-C4A269073D31}" type="sibTrans" cxnId="{BB874579-A1F6-6C40-975F-407407BFE686}">
      <dgm:prSet/>
      <dgm:spPr/>
      <dgm:t>
        <a:bodyPr/>
        <a:lstStyle/>
        <a:p>
          <a:endParaRPr lang="en-US"/>
        </a:p>
      </dgm:t>
    </dgm:pt>
    <dgm:pt modelId="{53EA6A5F-EDCD-D64C-881E-7B4E062564CB}">
      <dgm:prSet/>
      <dgm:spPr>
        <a:solidFill>
          <a:schemeClr val="tx1">
            <a:lumMod val="65000"/>
            <a:lumOff val="35000"/>
          </a:schemeClr>
        </a:solidFill>
      </dgm:spPr>
      <dgm:t>
        <a:bodyPr/>
        <a:lstStyle/>
        <a:p>
          <a:r>
            <a:rPr lang="en-US" dirty="0"/>
            <a:t>Models</a:t>
          </a:r>
        </a:p>
      </dgm:t>
    </dgm:pt>
    <dgm:pt modelId="{EEB19F44-22C7-9644-B6CA-A1FDAE2099BF}" type="parTrans" cxnId="{2443770F-38F9-4E48-9A39-C33EA089F939}">
      <dgm:prSet/>
      <dgm:spPr/>
      <dgm:t>
        <a:bodyPr/>
        <a:lstStyle/>
        <a:p>
          <a:endParaRPr lang="en-US"/>
        </a:p>
      </dgm:t>
    </dgm:pt>
    <dgm:pt modelId="{9A9AAB8F-4590-E04D-8251-4EB0E076A297}" type="sibTrans" cxnId="{2443770F-38F9-4E48-9A39-C33EA089F939}">
      <dgm:prSet/>
      <dgm:spPr/>
      <dgm:t>
        <a:bodyPr/>
        <a:lstStyle/>
        <a:p>
          <a:endParaRPr lang="en-US"/>
        </a:p>
      </dgm:t>
    </dgm:pt>
    <dgm:pt modelId="{3FC39D31-28DF-4046-AFDB-C0F9AF31C9F1}">
      <dgm:prSet phldrT="[Text]"/>
      <dgm:spPr>
        <a:solidFill>
          <a:srgbClr val="7F7F7F"/>
        </a:solidFill>
        <a:effectLst/>
      </dgm:spPr>
      <dgm:t>
        <a:bodyPr/>
        <a:lstStyle/>
        <a:p>
          <a:r>
            <a:rPr lang="en-US" dirty="0"/>
            <a:t>Shared Vision Task Force</a:t>
          </a:r>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pt>
    <dgm:pt modelId="{D8018DC7-A310-4E44-83C0-B690B652B171}" type="pres">
      <dgm:prSet presAssocID="{3FC39D31-28DF-4046-AFDB-C0F9AF31C9F1}" presName="centerShape" presStyleLbl="node0" presStyleIdx="0" presStyleCnt="1"/>
      <dgm:spPr/>
    </dgm:pt>
    <dgm:pt modelId="{AAE03A1C-ED0E-504B-9E46-30510CDE9044}" type="pres">
      <dgm:prSet presAssocID="{02978C2B-A22A-7549-A9EB-C11DB40D0331}" presName="parTrans" presStyleLbl="bgSibTrans2D1" presStyleIdx="0" presStyleCnt="5"/>
      <dgm:spPr/>
    </dgm:pt>
    <dgm:pt modelId="{6DBE4A58-0A39-DB48-A258-6FCA987295B1}" type="pres">
      <dgm:prSet presAssocID="{B976DD40-4E0F-164D-AD9D-9BF7CD7D86ED}" presName="node" presStyleLbl="node1" presStyleIdx="0" presStyleCnt="5">
        <dgm:presLayoutVars>
          <dgm:bulletEnabled val="1"/>
        </dgm:presLayoutVars>
      </dgm:prSet>
      <dgm:spPr/>
    </dgm:pt>
    <dgm:pt modelId="{5CC0E6DF-A992-664A-95A6-F12488BA696E}" type="pres">
      <dgm:prSet presAssocID="{D208C943-1600-404C-AFF7-6C5E7FE042A2}" presName="parTrans" presStyleLbl="bgSibTrans2D1" presStyleIdx="1" presStyleCnt="5"/>
      <dgm:spPr/>
    </dgm:pt>
    <dgm:pt modelId="{56D9CFD7-7666-2E4E-9DDF-9733D80CF032}" type="pres">
      <dgm:prSet presAssocID="{E2730BBE-BD2C-2547-824B-9EE5D7BD8BB2}" presName="node" presStyleLbl="node1" presStyleIdx="1" presStyleCnt="5" custScaleX="104277" custScaleY="107841" custRadScaleRad="101024" custRadScaleInc="8537">
        <dgm:presLayoutVars>
          <dgm:bulletEnabled val="1"/>
        </dgm:presLayoutVars>
      </dgm:prSet>
      <dgm:spPr/>
    </dgm:pt>
    <dgm:pt modelId="{2DB40919-2A2A-A040-B32C-EF8A5A50F3BD}" type="pres">
      <dgm:prSet presAssocID="{695A1998-B26D-9E45-A100-7F335F6E40B1}" presName="parTrans" presStyleLbl="bgSibTrans2D1" presStyleIdx="2" presStyleCnt="5"/>
      <dgm:spPr/>
    </dgm:pt>
    <dgm:pt modelId="{D20BE7E2-FC3B-384F-8E90-4D6A2D145818}" type="pres">
      <dgm:prSet presAssocID="{96EA70F3-2332-3644-B3E0-E446281DBD88}" presName="node" presStyleLbl="node1" presStyleIdx="2" presStyleCnt="5" custScaleX="106810" custScaleY="97148" custRadScaleRad="83254" custRadScaleInc="3110">
        <dgm:presLayoutVars>
          <dgm:bulletEnabled val="1"/>
        </dgm:presLayoutVars>
      </dgm:prSet>
      <dgm:spPr/>
    </dgm:pt>
    <dgm:pt modelId="{36521D21-9F54-EB49-9AEF-24FA8FBAD509}" type="pres">
      <dgm:prSet presAssocID="{1C945A95-69A5-6248-A190-510CC032993B}" presName="parTrans" presStyleLbl="bgSibTrans2D1" presStyleIdx="3" presStyleCnt="5"/>
      <dgm:spPr/>
    </dgm:pt>
    <dgm:pt modelId="{51990F73-0D08-5A46-B669-35FD9CB4A41E}" type="pres">
      <dgm:prSet presAssocID="{69529E1D-BF60-E848-BF69-69E829149193}" presName="node" presStyleLbl="node1" presStyleIdx="3" presStyleCnt="5" custRadScaleRad="102152" custRadScaleInc="-5475">
        <dgm:presLayoutVars>
          <dgm:bulletEnabled val="1"/>
        </dgm:presLayoutVars>
      </dgm:prSet>
      <dgm:spPr/>
    </dgm:pt>
    <dgm:pt modelId="{E173B8B5-2A4E-0D4B-8731-E35120A65CA2}" type="pres">
      <dgm:prSet presAssocID="{05A6AC1F-1741-774B-9F4C-67F6048DFF60}" presName="parTrans" presStyleLbl="bgSibTrans2D1" presStyleIdx="4" presStyleCnt="5" custFlipHor="0" custScaleX="61953" custLinFactNeighborX="20399" custLinFactNeighborY="8488"/>
      <dgm:spPr/>
    </dgm:pt>
    <dgm:pt modelId="{CE0DFF17-C85A-C54F-A860-DC4E4BE87613}" type="pres">
      <dgm:prSet presAssocID="{20521BC7-0163-C440-B8CE-31ED659E5D7F}" presName="node" presStyleLbl="node1" presStyleIdx="4" presStyleCnt="5" custRadScaleRad="96196" custRadScaleInc="-843">
        <dgm:presLayoutVars>
          <dgm:bulletEnabled val="1"/>
        </dgm:presLayoutVars>
      </dgm:prSet>
      <dgm:spPr/>
    </dgm:pt>
  </dgm:ptLst>
  <dgm:cxnLst>
    <dgm:cxn modelId="{799346B5-8E3F-D548-B8F2-7AB207FA0178}" srcId="{20521BC7-0163-C440-B8CE-31ED659E5D7F}" destId="{DBB1DF6C-92D1-C44A-B7A8-0DE8141E621F}" srcOrd="0" destOrd="0" parTransId="{E61FA1C4-67FD-324B-9FF5-E4A5C8A633B8}" sibTransId="{0CCC9007-5A0C-2B4E-9010-CEB89ED2EBE7}"/>
    <dgm:cxn modelId="{53248DA6-249D-174F-BBB1-71ACD2DF798D}" srcId="{3FC39D31-28DF-4046-AFDB-C0F9AF31C9F1}" destId="{96EA70F3-2332-3644-B3E0-E446281DBD88}" srcOrd="2" destOrd="0" parTransId="{695A1998-B26D-9E45-A100-7F335F6E40B1}" sibTransId="{7DF20A1B-7B24-6B44-B2DD-8731A3C33DD2}"/>
    <dgm:cxn modelId="{9E29992F-D4D3-864B-BB72-5ED9B6889AEB}" srcId="{96EA70F3-2332-3644-B3E0-E446281DBD88}" destId="{756CE84E-6190-6A4F-B92B-40E99D0693BF}" srcOrd="1" destOrd="0" parTransId="{65BF8C53-ADC1-3441-920C-29E360BF2F26}" sibTransId="{2823DC77-293A-3D4C-BB78-4E63EA860DE3}"/>
    <dgm:cxn modelId="{72D4CCF8-1875-49F6-BCAB-D7C96E7D213D}" type="presOf" srcId="{9591C2BA-E926-E14C-B829-086333CF82BA}" destId="{6DBE4A58-0A39-DB48-A258-6FCA987295B1}" srcOrd="0" destOrd="1" presId="urn:microsoft.com/office/officeart/2005/8/layout/radial4"/>
    <dgm:cxn modelId="{A2C35F04-1E4F-41A1-8EFA-A1ABC7D03635}" type="presOf" srcId="{1C945A95-69A5-6248-A190-510CC032993B}" destId="{36521D21-9F54-EB49-9AEF-24FA8FBAD509}" srcOrd="0" destOrd="0" presId="urn:microsoft.com/office/officeart/2005/8/layout/radial4"/>
    <dgm:cxn modelId="{3D97EC02-D78E-4591-8D74-A0795E4955CA}" type="presOf" srcId="{96EA70F3-2332-3644-B3E0-E446281DBD88}" destId="{D20BE7E2-FC3B-384F-8E90-4D6A2D145818}" srcOrd="0" destOrd="0" presId="urn:microsoft.com/office/officeart/2005/8/layout/radial4"/>
    <dgm:cxn modelId="{CF5B2847-C562-6F4F-894D-F7B2484C8E3D}" srcId="{69529E1D-BF60-E848-BF69-69E829149193}" destId="{DAF1DAA8-9B26-6F4D-A612-97845AC00210}" srcOrd="0" destOrd="0" parTransId="{3E0695F2-6A34-BE49-BBF3-98509A948271}" sibTransId="{125952E0-BB4C-6648-80FD-244526FF5CFA}"/>
    <dgm:cxn modelId="{E7AA397F-7964-470D-8E80-BB7426770E83}" type="presOf" srcId="{DBB1DF6C-92D1-C44A-B7A8-0DE8141E621F}" destId="{CE0DFF17-C85A-C54F-A860-DC4E4BE87613}" srcOrd="0" destOrd="1" presId="urn:microsoft.com/office/officeart/2005/8/layout/radial4"/>
    <dgm:cxn modelId="{D96FCA87-715E-4F24-AA9E-E5B57F4DB462}" type="presOf" srcId="{756CE84E-6190-6A4F-B92B-40E99D0693BF}" destId="{D20BE7E2-FC3B-384F-8E90-4D6A2D145818}" srcOrd="0" destOrd="2" presId="urn:microsoft.com/office/officeart/2005/8/layout/radial4"/>
    <dgm:cxn modelId="{C1699586-41F2-4576-91F0-7E8824BB4986}" type="presOf" srcId="{20521BC7-0163-C440-B8CE-31ED659E5D7F}" destId="{CE0DFF17-C85A-C54F-A860-DC4E4BE87613}" srcOrd="0" destOrd="0" presId="urn:microsoft.com/office/officeart/2005/8/layout/radial4"/>
    <dgm:cxn modelId="{DD7388F8-44E5-A942-AE6D-BF259A9EB0C4}" srcId="{3FC39D31-28DF-4046-AFDB-C0F9AF31C9F1}" destId="{20521BC7-0163-C440-B8CE-31ED659E5D7F}" srcOrd="4" destOrd="0" parTransId="{05A6AC1F-1741-774B-9F4C-67F6048DFF60}" sibTransId="{3E79F43C-6AF8-F94C-A67C-F9084891DC47}"/>
    <dgm:cxn modelId="{DC3CE5A7-0943-41F2-AD06-1B8271C70240}" type="presOf" srcId="{AFFD7265-7E77-4849-B4C7-FC01B1CA63B4}" destId="{CE0DFF17-C85A-C54F-A860-DC4E4BE87613}" srcOrd="0" destOrd="2" presId="urn:microsoft.com/office/officeart/2005/8/layout/radial4"/>
    <dgm:cxn modelId="{2BCBA83D-3357-4115-9A87-85D945DD5C23}" type="presOf" srcId="{3FC39D31-28DF-4046-AFDB-C0F9AF31C9F1}" destId="{D8018DC7-A310-4E44-83C0-B690B652B171}" srcOrd="0" destOrd="0" presId="urn:microsoft.com/office/officeart/2005/8/layout/radial4"/>
    <dgm:cxn modelId="{4C8B0797-9BF1-46C3-8B62-30C46E8F3D11}" type="presOf" srcId="{D208C943-1600-404C-AFF7-6C5E7FE042A2}" destId="{5CC0E6DF-A992-664A-95A6-F12488BA696E}" srcOrd="0" destOrd="0" presId="urn:microsoft.com/office/officeart/2005/8/layout/radial4"/>
    <dgm:cxn modelId="{42C45B91-EE7B-42C1-940E-A99E10523791}" type="presOf" srcId="{DAF1DAA8-9B26-6F4D-A612-97845AC00210}" destId="{51990F73-0D08-5A46-B669-35FD9CB4A41E}" srcOrd="0" destOrd="1"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7CE181B1-98AE-2E44-9EC1-1DAD20BEB29A}" srcId="{58F4B5D9-A0F3-D44C-9D84-FEE007980B3F}" destId="{3FC39D31-28DF-4046-AFDB-C0F9AF31C9F1}" srcOrd="0" destOrd="0" parTransId="{D472E49E-2EED-584C-A575-5A4EAB73B148}" sibTransId="{EF1F848D-4DA4-374D-AB02-5C595A7FCD3C}"/>
    <dgm:cxn modelId="{6ACCC351-A033-5544-9E87-F5064FD4CDC5}" srcId="{E2730BBE-BD2C-2547-824B-9EE5D7BD8BB2}" destId="{EAA5AD65-3935-404C-9112-DC234B7239FA}" srcOrd="0" destOrd="0" parTransId="{B8D8443E-5D9C-C042-869C-C08821A21A5F}" sibTransId="{BA103784-A67E-D949-8157-A25B8A8DC2B1}"/>
    <dgm:cxn modelId="{8DE49447-7D88-4075-A11C-F77D1D9FAF1B}" type="presOf" srcId="{695A1998-B26D-9E45-A100-7F335F6E40B1}" destId="{2DB40919-2A2A-A040-B32C-EF8A5A50F3BD}" srcOrd="0" destOrd="0" presId="urn:microsoft.com/office/officeart/2005/8/layout/radial4"/>
    <dgm:cxn modelId="{2443770F-38F9-4E48-9A39-C33EA089F939}" srcId="{20521BC7-0163-C440-B8CE-31ED659E5D7F}" destId="{53EA6A5F-EDCD-D64C-881E-7B4E062564CB}" srcOrd="2" destOrd="0" parTransId="{EEB19F44-22C7-9644-B6CA-A1FDAE2099BF}" sibTransId="{9A9AAB8F-4590-E04D-8251-4EB0E076A297}"/>
    <dgm:cxn modelId="{1E51835C-C722-419F-9E53-66E2C304BA75}" type="presOf" srcId="{EAA5AD65-3935-404C-9112-DC234B7239FA}" destId="{56D9CFD7-7666-2E4E-9DDF-9733D80CF032}" srcOrd="0" destOrd="1" presId="urn:microsoft.com/office/officeart/2005/8/layout/radial4"/>
    <dgm:cxn modelId="{83EF589A-7782-44D1-A785-62666C7902FB}" type="presOf" srcId="{54259C43-A10D-2C46-ACD6-EA5E7E705638}" destId="{56D9CFD7-7666-2E4E-9DDF-9733D80CF032}" srcOrd="0" destOrd="2" presId="urn:microsoft.com/office/officeart/2005/8/layout/radial4"/>
    <dgm:cxn modelId="{272733E7-A776-8A43-AE9A-F447BCEF9197}" srcId="{B976DD40-4E0F-164D-AD9D-9BF7CD7D86ED}" destId="{9591C2BA-E926-E14C-B829-086333CF82BA}" srcOrd="0" destOrd="0" parTransId="{228C9DED-15A6-5C4D-8B36-8CCB861D8CE0}" sibTransId="{8B7863D2-D143-4641-9A18-6D7093B06EB0}"/>
    <dgm:cxn modelId="{FA6BD8DC-6375-1142-A71F-46C5DDDF87BC}" srcId="{96EA70F3-2332-3644-B3E0-E446281DBD88}" destId="{E3983BE7-D009-9A45-8C75-F0B21C1F1A8E}" srcOrd="0" destOrd="0" parTransId="{306B367A-FFCA-B546-B3D7-AE1B3531992C}" sibTransId="{D38366F4-6C4D-FF45-A344-4273D4FE43B6}"/>
    <dgm:cxn modelId="{3F710565-3076-4589-B632-08248B8DBFF3}" type="presOf" srcId="{53EA6A5F-EDCD-D64C-881E-7B4E062564CB}" destId="{CE0DFF17-C85A-C54F-A860-DC4E4BE87613}" srcOrd="0" destOrd="3" presId="urn:microsoft.com/office/officeart/2005/8/layout/radial4"/>
    <dgm:cxn modelId="{AAC79EC3-B160-4347-A1A6-20F2CDF1D499}" type="presOf" srcId="{02978C2B-A22A-7549-A9EB-C11DB40D0331}" destId="{AAE03A1C-ED0E-504B-9E46-30510CDE9044}" srcOrd="0" destOrd="0" presId="urn:microsoft.com/office/officeart/2005/8/layout/radial4"/>
    <dgm:cxn modelId="{7A3C4B9C-16B9-41CA-AB32-3418D5FDA507}" type="presOf" srcId="{69529E1D-BF60-E848-BF69-69E829149193}" destId="{51990F73-0D08-5A46-B669-35FD9CB4A41E}" srcOrd="0" destOrd="0" presId="urn:microsoft.com/office/officeart/2005/8/layout/radial4"/>
    <dgm:cxn modelId="{F6824EDE-5B71-45E3-A8AD-233862BCB095}" type="presOf" srcId="{B976DD40-4E0F-164D-AD9D-9BF7CD7D86ED}" destId="{6DBE4A58-0A39-DB48-A258-6FCA987295B1}" srcOrd="0" destOrd="0" presId="urn:microsoft.com/office/officeart/2005/8/layout/radial4"/>
    <dgm:cxn modelId="{36E14D29-5C03-4A8E-96D9-B90BAAD3775D}" type="presOf" srcId="{E2730BBE-BD2C-2547-824B-9EE5D7BD8BB2}" destId="{56D9CFD7-7666-2E4E-9DDF-9733D80CF032}" srcOrd="0" destOrd="0" presId="urn:microsoft.com/office/officeart/2005/8/layout/radial4"/>
    <dgm:cxn modelId="{F86F7B4C-3BA6-E149-AB61-AB48E283C217}" srcId="{3FC39D31-28DF-4046-AFDB-C0F9AF31C9F1}" destId="{69529E1D-BF60-E848-BF69-69E829149193}" srcOrd="3" destOrd="0" parTransId="{1C945A95-69A5-6248-A190-510CC032993B}" sibTransId="{6944EC26-B746-4042-A939-CABDF1B07B47}"/>
    <dgm:cxn modelId="{106F571C-AC53-4924-8166-92FA60D2CFA6}" type="presOf" srcId="{BD5F1678-72E6-AF4C-AE76-C5A68EF11AB6}" destId="{6DBE4A58-0A39-DB48-A258-6FCA987295B1}" srcOrd="0" destOrd="2" presId="urn:microsoft.com/office/officeart/2005/8/layout/radial4"/>
    <dgm:cxn modelId="{D0F383EE-8108-C449-8F7C-A462F36EFC7A}" srcId="{E2730BBE-BD2C-2547-824B-9EE5D7BD8BB2}" destId="{54259C43-A10D-2C46-ACD6-EA5E7E705638}" srcOrd="1" destOrd="0" parTransId="{07164500-1E55-5848-9E22-806DD425AA21}" sibTransId="{E85AC2CF-FAE2-C84F-A04F-E0F664EC257A}"/>
    <dgm:cxn modelId="{2FCC4E2D-9E77-4739-904F-038C85247B8E}" type="presOf" srcId="{05A6AC1F-1741-774B-9F4C-67F6048DFF60}" destId="{E173B8B5-2A4E-0D4B-8731-E35120A65CA2}" srcOrd="0" destOrd="0" presId="urn:microsoft.com/office/officeart/2005/8/layout/radial4"/>
    <dgm:cxn modelId="{35C542A4-4A68-41FF-8049-81648361C62E}" type="presOf" srcId="{E3983BE7-D009-9A45-8C75-F0B21C1F1A8E}" destId="{D20BE7E2-FC3B-384F-8E90-4D6A2D145818}" srcOrd="0" destOrd="1" presId="urn:microsoft.com/office/officeart/2005/8/layout/radial4"/>
    <dgm:cxn modelId="{6BB57662-FCB0-8E4B-A59E-09FC06EA1E9C}" srcId="{3FC39D31-28DF-4046-AFDB-C0F9AF31C9F1}" destId="{E2730BBE-BD2C-2547-824B-9EE5D7BD8BB2}" srcOrd="1" destOrd="0" parTransId="{D208C943-1600-404C-AFF7-6C5E7FE042A2}" sibTransId="{FD8A14B4-1F82-5B4B-8F7E-229EEAC7C683}"/>
    <dgm:cxn modelId="{EFB90E62-EB7B-0847-98BC-D420AFD4B04C}" srcId="{3FC39D31-28DF-4046-AFDB-C0F9AF31C9F1}" destId="{B976DD40-4E0F-164D-AD9D-9BF7CD7D86ED}" srcOrd="0" destOrd="0" parTransId="{02978C2B-A22A-7549-A9EB-C11DB40D0331}" sibTransId="{5047E97F-5444-374D-BFE0-0ABAFAF19262}"/>
    <dgm:cxn modelId="{BB874579-A1F6-6C40-975F-407407BFE686}" srcId="{20521BC7-0163-C440-B8CE-31ED659E5D7F}" destId="{AFFD7265-7E77-4849-B4C7-FC01B1CA63B4}" srcOrd="1" destOrd="0" parTransId="{73E98FA3-9A0B-0043-BC84-7EEF9CD92DB9}" sibTransId="{9799C8AF-34FF-2F4C-AB28-C4A269073D31}"/>
    <dgm:cxn modelId="{514F3C50-9947-4DB6-B892-A4E752D9BB30}" type="presOf" srcId="{58F4B5D9-A0F3-D44C-9D84-FEE007980B3F}" destId="{D3E075A5-029A-AD42-82BD-C71658A899AA}" srcOrd="0" destOrd="0" presId="urn:microsoft.com/office/officeart/2005/8/layout/radial4"/>
    <dgm:cxn modelId="{4DB08680-DF8E-4672-A728-B300508348A1}" type="presParOf" srcId="{D3E075A5-029A-AD42-82BD-C71658A899AA}" destId="{D8018DC7-A310-4E44-83C0-B690B652B171}" srcOrd="0" destOrd="0" presId="urn:microsoft.com/office/officeart/2005/8/layout/radial4"/>
    <dgm:cxn modelId="{47F13863-E7CE-4A55-B81C-2A0C1438F85F}" type="presParOf" srcId="{D3E075A5-029A-AD42-82BD-C71658A899AA}" destId="{AAE03A1C-ED0E-504B-9E46-30510CDE9044}" srcOrd="1" destOrd="0" presId="urn:microsoft.com/office/officeart/2005/8/layout/radial4"/>
    <dgm:cxn modelId="{9B35520C-7BA1-4822-9493-791A24F8CE2B}" type="presParOf" srcId="{D3E075A5-029A-AD42-82BD-C71658A899AA}" destId="{6DBE4A58-0A39-DB48-A258-6FCA987295B1}" srcOrd="2" destOrd="0" presId="urn:microsoft.com/office/officeart/2005/8/layout/radial4"/>
    <dgm:cxn modelId="{23C56958-7010-4979-BA2A-90B748406532}" type="presParOf" srcId="{D3E075A5-029A-AD42-82BD-C71658A899AA}" destId="{5CC0E6DF-A992-664A-95A6-F12488BA696E}" srcOrd="3" destOrd="0" presId="urn:microsoft.com/office/officeart/2005/8/layout/radial4"/>
    <dgm:cxn modelId="{A1C1EEE0-F162-4C05-9FF9-093C7C2CB18D}" type="presParOf" srcId="{D3E075A5-029A-AD42-82BD-C71658A899AA}" destId="{56D9CFD7-7666-2E4E-9DDF-9733D80CF032}" srcOrd="4" destOrd="0" presId="urn:microsoft.com/office/officeart/2005/8/layout/radial4"/>
    <dgm:cxn modelId="{3E871EFE-10F0-4DEE-89F6-49A4A9728AAB}" type="presParOf" srcId="{D3E075A5-029A-AD42-82BD-C71658A899AA}" destId="{2DB40919-2A2A-A040-B32C-EF8A5A50F3BD}" srcOrd="5" destOrd="0" presId="urn:microsoft.com/office/officeart/2005/8/layout/radial4"/>
    <dgm:cxn modelId="{B2E9EEAB-85A7-4035-9A45-A57BB85D47E2}" type="presParOf" srcId="{D3E075A5-029A-AD42-82BD-C71658A899AA}" destId="{D20BE7E2-FC3B-384F-8E90-4D6A2D145818}" srcOrd="6" destOrd="0" presId="urn:microsoft.com/office/officeart/2005/8/layout/radial4"/>
    <dgm:cxn modelId="{5CF0B4A2-0F28-41B3-90C1-7C89A7D887BC}" type="presParOf" srcId="{D3E075A5-029A-AD42-82BD-C71658A899AA}" destId="{36521D21-9F54-EB49-9AEF-24FA8FBAD509}" srcOrd="7" destOrd="0" presId="urn:microsoft.com/office/officeart/2005/8/layout/radial4"/>
    <dgm:cxn modelId="{231156C6-F3BC-4480-AA7E-1783DE836CA8}" type="presParOf" srcId="{D3E075A5-029A-AD42-82BD-C71658A899AA}" destId="{51990F73-0D08-5A46-B669-35FD9CB4A41E}" srcOrd="8" destOrd="0" presId="urn:microsoft.com/office/officeart/2005/8/layout/radial4"/>
    <dgm:cxn modelId="{12349A19-4495-42C6-9EF9-BEBD5A6AA77A}" type="presParOf" srcId="{D3E075A5-029A-AD42-82BD-C71658A899AA}" destId="{E173B8B5-2A4E-0D4B-8731-E35120A65CA2}" srcOrd="9" destOrd="0" presId="urn:microsoft.com/office/officeart/2005/8/layout/radial4"/>
    <dgm:cxn modelId="{F8B70577-6950-4BEF-AA77-13DA1CC9B285}" type="presParOf" srcId="{D3E075A5-029A-AD42-82BD-C71658A899AA}" destId="{CE0DFF17-C85A-C54F-A860-DC4E4BE87613}"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B108CC7-2E7F-4F5A-AEE4-3AFE9EF048B4}" type="doc">
      <dgm:prSet loTypeId="urn:microsoft.com/office/officeart/2005/8/layout/hProcess9" loCatId="process" qsTypeId="urn:microsoft.com/office/officeart/2005/8/quickstyle/simple1" qsCatId="simple" csTypeId="urn:microsoft.com/office/officeart/2005/8/colors/accent3_2" csCatId="accent3" phldr="1"/>
      <dgm:spPr/>
      <dgm:t>
        <a:bodyPr/>
        <a:lstStyle/>
        <a:p>
          <a:endParaRPr lang="en-US"/>
        </a:p>
      </dgm:t>
    </dgm:pt>
    <dgm:pt modelId="{1E7045B8-387B-4BF4-9972-1A595BCB3FD8}">
      <dgm:prSet custT="1"/>
      <dgm:spPr>
        <a:solidFill>
          <a:srgbClr val="008000"/>
        </a:solidFill>
        <a:ln>
          <a:noFill/>
        </a:ln>
        <a:effectLst/>
      </dgm:spPr>
      <dgm:t>
        <a:bodyPr/>
        <a:lstStyle/>
        <a:p>
          <a:pPr rtl="0"/>
          <a:r>
            <a:rPr lang="en-GB" sz="1800" b="1" i="0" dirty="0"/>
            <a:t>Coordination</a:t>
          </a:r>
          <a:endParaRPr lang="en-US" sz="1800" b="1" dirty="0"/>
        </a:p>
      </dgm:t>
    </dgm:pt>
    <dgm:pt modelId="{9B89EF8D-6CD7-4029-ADF7-EE4FFB41AECF}" type="parTrans" cxnId="{F1674BCA-9032-4B32-B561-915BD063FB8C}">
      <dgm:prSet/>
      <dgm:spPr/>
      <dgm:t>
        <a:bodyPr/>
        <a:lstStyle/>
        <a:p>
          <a:endParaRPr lang="en-US"/>
        </a:p>
      </dgm:t>
    </dgm:pt>
    <dgm:pt modelId="{7140CF6E-36D0-483A-826A-E342E592CFCC}" type="sibTrans" cxnId="{F1674BCA-9032-4B32-B561-915BD063FB8C}">
      <dgm:prSet/>
      <dgm:spPr/>
      <dgm:t>
        <a:bodyPr/>
        <a:lstStyle/>
        <a:p>
          <a:endParaRPr lang="en-US"/>
        </a:p>
      </dgm:t>
    </dgm:pt>
    <dgm:pt modelId="{08DEBA84-6263-4424-9B11-A4E7F2AB1855}">
      <dgm:prSet custT="1"/>
      <dgm:spPr>
        <a:solidFill>
          <a:srgbClr val="008000"/>
        </a:solidFill>
        <a:ln>
          <a:noFill/>
        </a:ln>
      </dgm:spPr>
      <dgm:t>
        <a:bodyPr/>
        <a:lstStyle/>
        <a:p>
          <a:pPr rtl="0"/>
          <a:r>
            <a:rPr lang="en-GB" sz="2000" b="1" i="0" dirty="0"/>
            <a:t>Cooperation</a:t>
          </a:r>
          <a:endParaRPr lang="en-US" sz="2000" b="1" dirty="0"/>
        </a:p>
      </dgm:t>
    </dgm:pt>
    <dgm:pt modelId="{8F68A55D-ECC7-42A1-A983-41A1E9D9B782}" type="parTrans" cxnId="{9B21D622-2198-4277-A492-0BD0B4702E68}">
      <dgm:prSet/>
      <dgm:spPr/>
      <dgm:t>
        <a:bodyPr/>
        <a:lstStyle/>
        <a:p>
          <a:endParaRPr lang="en-US"/>
        </a:p>
      </dgm:t>
    </dgm:pt>
    <dgm:pt modelId="{8CFC3213-3F74-4F6E-8D9F-C305FA4E9974}" type="sibTrans" cxnId="{9B21D622-2198-4277-A492-0BD0B4702E68}">
      <dgm:prSet/>
      <dgm:spPr/>
      <dgm:t>
        <a:bodyPr/>
        <a:lstStyle/>
        <a:p>
          <a:endParaRPr lang="en-US"/>
        </a:p>
      </dgm:t>
    </dgm:pt>
    <dgm:pt modelId="{B6C9706A-3086-4BEC-9840-8036BB7C1001}">
      <dgm:prSet custT="1"/>
      <dgm:spPr>
        <a:solidFill>
          <a:srgbClr val="008000"/>
        </a:solidFill>
        <a:ln>
          <a:noFill/>
        </a:ln>
      </dgm:spPr>
      <dgm:t>
        <a:bodyPr/>
        <a:lstStyle/>
        <a:p>
          <a:pPr rtl="0"/>
          <a:r>
            <a:rPr lang="en-GB" sz="1800" b="1" i="0" dirty="0"/>
            <a:t>Collaboration</a:t>
          </a:r>
          <a:endParaRPr lang="en-US" sz="1800" b="1" dirty="0"/>
        </a:p>
      </dgm:t>
    </dgm:pt>
    <dgm:pt modelId="{E3BA01AB-FC86-4227-87B4-400F9A993341}" type="parTrans" cxnId="{75969039-EAF2-4FD5-B29B-A088CDE797CF}">
      <dgm:prSet/>
      <dgm:spPr/>
      <dgm:t>
        <a:bodyPr/>
        <a:lstStyle/>
        <a:p>
          <a:endParaRPr lang="en-US"/>
        </a:p>
      </dgm:t>
    </dgm:pt>
    <dgm:pt modelId="{19046DEF-3960-4A7B-BF57-3FEB0508ADE9}" type="sibTrans" cxnId="{75969039-EAF2-4FD5-B29B-A088CDE797CF}">
      <dgm:prSet/>
      <dgm:spPr/>
      <dgm:t>
        <a:bodyPr/>
        <a:lstStyle/>
        <a:p>
          <a:endParaRPr lang="en-US"/>
        </a:p>
      </dgm:t>
    </dgm:pt>
    <dgm:pt modelId="{4DD51DBB-62FA-4B2C-BAC5-021B58440397}">
      <dgm:prSet/>
      <dgm:spPr>
        <a:solidFill>
          <a:srgbClr val="008000"/>
        </a:solidFill>
        <a:ln>
          <a:noFill/>
        </a:ln>
      </dgm:spPr>
      <dgm:t>
        <a:bodyPr/>
        <a:lstStyle/>
        <a:p>
          <a:pPr rtl="0"/>
          <a:r>
            <a:rPr lang="en-GB" b="1" i="0" dirty="0"/>
            <a:t>Partial Integration</a:t>
          </a:r>
          <a:endParaRPr lang="en-US" b="1" dirty="0"/>
        </a:p>
      </dgm:t>
    </dgm:pt>
    <dgm:pt modelId="{C4E1F8E5-64DB-41EA-917F-7C4661B2D899}" type="parTrans" cxnId="{6E7D6863-E288-4512-AF97-890975FB83B0}">
      <dgm:prSet/>
      <dgm:spPr/>
      <dgm:t>
        <a:bodyPr/>
        <a:lstStyle/>
        <a:p>
          <a:endParaRPr lang="en-US"/>
        </a:p>
      </dgm:t>
    </dgm:pt>
    <dgm:pt modelId="{C153D374-6D4B-405B-99AA-91BD61DC59E5}" type="sibTrans" cxnId="{6E7D6863-E288-4512-AF97-890975FB83B0}">
      <dgm:prSet/>
      <dgm:spPr/>
      <dgm:t>
        <a:bodyPr/>
        <a:lstStyle/>
        <a:p>
          <a:endParaRPr lang="en-US"/>
        </a:p>
      </dgm:t>
    </dgm:pt>
    <dgm:pt modelId="{419B161B-4C81-4FF3-9CCC-B2B2D8598D83}">
      <dgm:prSet/>
      <dgm:spPr>
        <a:solidFill>
          <a:srgbClr val="008000"/>
        </a:solidFill>
        <a:ln>
          <a:noFill/>
        </a:ln>
      </dgm:spPr>
      <dgm:t>
        <a:bodyPr/>
        <a:lstStyle/>
        <a:p>
          <a:pPr rtl="0"/>
          <a:r>
            <a:rPr lang="en-GB" b="1" i="0" dirty="0"/>
            <a:t>Total Integration</a:t>
          </a:r>
          <a:endParaRPr lang="en-US" b="1" dirty="0"/>
        </a:p>
      </dgm:t>
    </dgm:pt>
    <dgm:pt modelId="{36713C4D-937D-4346-AF44-AA75A8AAE518}" type="parTrans" cxnId="{08EC0157-B412-4532-A54B-2F71A961AD35}">
      <dgm:prSet/>
      <dgm:spPr/>
      <dgm:t>
        <a:bodyPr/>
        <a:lstStyle/>
        <a:p>
          <a:endParaRPr lang="en-US"/>
        </a:p>
      </dgm:t>
    </dgm:pt>
    <dgm:pt modelId="{B785A64E-4D68-40A6-8366-22418F8CFE3A}" type="sibTrans" cxnId="{08EC0157-B412-4532-A54B-2F71A961AD35}">
      <dgm:prSet/>
      <dgm:spPr/>
      <dgm:t>
        <a:bodyPr/>
        <a:lstStyle/>
        <a:p>
          <a:endParaRPr lang="en-US"/>
        </a:p>
      </dgm:t>
    </dgm:pt>
    <dgm:pt modelId="{D2BC9D6A-841D-41E3-94F8-A86066CC2673}" type="pres">
      <dgm:prSet presAssocID="{4B108CC7-2E7F-4F5A-AEE4-3AFE9EF048B4}" presName="CompostProcess" presStyleCnt="0">
        <dgm:presLayoutVars>
          <dgm:dir/>
          <dgm:resizeHandles val="exact"/>
        </dgm:presLayoutVars>
      </dgm:prSet>
      <dgm:spPr/>
    </dgm:pt>
    <dgm:pt modelId="{74E0A607-EEEA-435D-AE6F-541A740E45C7}" type="pres">
      <dgm:prSet presAssocID="{4B108CC7-2E7F-4F5A-AEE4-3AFE9EF048B4}" presName="arrow" presStyleLbl="bgShp" presStyleIdx="0" presStyleCnt="1" custLinFactNeighborY="-341"/>
      <dgm:spPr>
        <a:solidFill>
          <a:schemeClr val="accent3">
            <a:lumMod val="60000"/>
            <a:lumOff val="40000"/>
          </a:schemeClr>
        </a:solidFill>
      </dgm:spPr>
    </dgm:pt>
    <dgm:pt modelId="{26DC9FAA-6DD9-4EB4-B474-D02D0CC324CB}" type="pres">
      <dgm:prSet presAssocID="{4B108CC7-2E7F-4F5A-AEE4-3AFE9EF048B4}" presName="linearProcess" presStyleCnt="0"/>
      <dgm:spPr/>
    </dgm:pt>
    <dgm:pt modelId="{A055676A-DD0A-4C14-B3D2-E6F6FCD4F496}" type="pres">
      <dgm:prSet presAssocID="{1E7045B8-387B-4BF4-9972-1A595BCB3FD8}" presName="textNode" presStyleLbl="node1" presStyleIdx="0" presStyleCnt="5" custScaleX="107803">
        <dgm:presLayoutVars>
          <dgm:bulletEnabled val="1"/>
        </dgm:presLayoutVars>
      </dgm:prSet>
      <dgm:spPr/>
    </dgm:pt>
    <dgm:pt modelId="{C21A1D46-7268-451A-9BCC-5CA5D933B2AC}" type="pres">
      <dgm:prSet presAssocID="{7140CF6E-36D0-483A-826A-E342E592CFCC}" presName="sibTrans" presStyleCnt="0"/>
      <dgm:spPr/>
    </dgm:pt>
    <dgm:pt modelId="{521B7302-5B5E-4058-B813-9477183195B4}" type="pres">
      <dgm:prSet presAssocID="{08DEBA84-6263-4424-9B11-A4E7F2AB1855}" presName="textNode" presStyleLbl="node1" presStyleIdx="1" presStyleCnt="5" custScaleX="117179">
        <dgm:presLayoutVars>
          <dgm:bulletEnabled val="1"/>
        </dgm:presLayoutVars>
      </dgm:prSet>
      <dgm:spPr/>
    </dgm:pt>
    <dgm:pt modelId="{1CBA0BB5-4C9B-4C16-B752-86C903ABF369}" type="pres">
      <dgm:prSet presAssocID="{8CFC3213-3F74-4F6E-8D9F-C305FA4E9974}" presName="sibTrans" presStyleCnt="0"/>
      <dgm:spPr/>
    </dgm:pt>
    <dgm:pt modelId="{255E0B5E-0C1C-4689-B106-20191A24B4E2}" type="pres">
      <dgm:prSet presAssocID="{B6C9706A-3086-4BEC-9840-8036BB7C1001}" presName="textNode" presStyleLbl="node1" presStyleIdx="2" presStyleCnt="5" custScaleX="111260">
        <dgm:presLayoutVars>
          <dgm:bulletEnabled val="1"/>
        </dgm:presLayoutVars>
      </dgm:prSet>
      <dgm:spPr/>
    </dgm:pt>
    <dgm:pt modelId="{EE80C10B-31EC-473D-B72B-B4422CC70122}" type="pres">
      <dgm:prSet presAssocID="{19046DEF-3960-4A7B-BF57-3FEB0508ADE9}" presName="sibTrans" presStyleCnt="0"/>
      <dgm:spPr/>
    </dgm:pt>
    <dgm:pt modelId="{E98CA138-22AD-4FB8-80CB-493BCA7FF789}" type="pres">
      <dgm:prSet presAssocID="{4DD51DBB-62FA-4B2C-BAC5-021B58440397}" presName="textNode" presStyleLbl="node1" presStyleIdx="3" presStyleCnt="5">
        <dgm:presLayoutVars>
          <dgm:bulletEnabled val="1"/>
        </dgm:presLayoutVars>
      </dgm:prSet>
      <dgm:spPr/>
    </dgm:pt>
    <dgm:pt modelId="{7749CB5B-74C1-4924-BD41-5394EA860C2B}" type="pres">
      <dgm:prSet presAssocID="{C153D374-6D4B-405B-99AA-91BD61DC59E5}" presName="sibTrans" presStyleCnt="0"/>
      <dgm:spPr/>
    </dgm:pt>
    <dgm:pt modelId="{32C782EF-C3FC-4663-B24E-0F29BCD0036E}" type="pres">
      <dgm:prSet presAssocID="{419B161B-4C81-4FF3-9CCC-B2B2D8598D83}" presName="textNode" presStyleLbl="node1" presStyleIdx="4" presStyleCnt="5">
        <dgm:presLayoutVars>
          <dgm:bulletEnabled val="1"/>
        </dgm:presLayoutVars>
      </dgm:prSet>
      <dgm:spPr/>
    </dgm:pt>
  </dgm:ptLst>
  <dgm:cxnLst>
    <dgm:cxn modelId="{953ED67F-F190-427C-ADCE-1DD7DBA46EFD}" type="presOf" srcId="{08DEBA84-6263-4424-9B11-A4E7F2AB1855}" destId="{521B7302-5B5E-4058-B813-9477183195B4}" srcOrd="0" destOrd="0" presId="urn:microsoft.com/office/officeart/2005/8/layout/hProcess9"/>
    <dgm:cxn modelId="{9B21D622-2198-4277-A492-0BD0B4702E68}" srcId="{4B108CC7-2E7F-4F5A-AEE4-3AFE9EF048B4}" destId="{08DEBA84-6263-4424-9B11-A4E7F2AB1855}" srcOrd="1" destOrd="0" parTransId="{8F68A55D-ECC7-42A1-A983-41A1E9D9B782}" sibTransId="{8CFC3213-3F74-4F6E-8D9F-C305FA4E9974}"/>
    <dgm:cxn modelId="{C6C849FA-6ED7-41A1-9F6B-DAA41CDD5168}" type="presOf" srcId="{1E7045B8-387B-4BF4-9972-1A595BCB3FD8}" destId="{A055676A-DD0A-4C14-B3D2-E6F6FCD4F496}" srcOrd="0" destOrd="0" presId="urn:microsoft.com/office/officeart/2005/8/layout/hProcess9"/>
    <dgm:cxn modelId="{08EC0157-B412-4532-A54B-2F71A961AD35}" srcId="{4B108CC7-2E7F-4F5A-AEE4-3AFE9EF048B4}" destId="{419B161B-4C81-4FF3-9CCC-B2B2D8598D83}" srcOrd="4" destOrd="0" parTransId="{36713C4D-937D-4346-AF44-AA75A8AAE518}" sibTransId="{B785A64E-4D68-40A6-8366-22418F8CFE3A}"/>
    <dgm:cxn modelId="{B21C68A4-8986-4C47-92DD-87E9635BC274}" type="presOf" srcId="{B6C9706A-3086-4BEC-9840-8036BB7C1001}" destId="{255E0B5E-0C1C-4689-B106-20191A24B4E2}" srcOrd="0" destOrd="0" presId="urn:microsoft.com/office/officeart/2005/8/layout/hProcess9"/>
    <dgm:cxn modelId="{B1CCC59D-7FE6-4A09-A8A5-CDF911949D20}" type="presOf" srcId="{4B108CC7-2E7F-4F5A-AEE4-3AFE9EF048B4}" destId="{D2BC9D6A-841D-41E3-94F8-A86066CC2673}" srcOrd="0" destOrd="0" presId="urn:microsoft.com/office/officeart/2005/8/layout/hProcess9"/>
    <dgm:cxn modelId="{6E7D6863-E288-4512-AF97-890975FB83B0}" srcId="{4B108CC7-2E7F-4F5A-AEE4-3AFE9EF048B4}" destId="{4DD51DBB-62FA-4B2C-BAC5-021B58440397}" srcOrd="3" destOrd="0" parTransId="{C4E1F8E5-64DB-41EA-917F-7C4661B2D899}" sibTransId="{C153D374-6D4B-405B-99AA-91BD61DC59E5}"/>
    <dgm:cxn modelId="{75969039-EAF2-4FD5-B29B-A088CDE797CF}" srcId="{4B108CC7-2E7F-4F5A-AEE4-3AFE9EF048B4}" destId="{B6C9706A-3086-4BEC-9840-8036BB7C1001}" srcOrd="2" destOrd="0" parTransId="{E3BA01AB-FC86-4227-87B4-400F9A993341}" sibTransId="{19046DEF-3960-4A7B-BF57-3FEB0508ADE9}"/>
    <dgm:cxn modelId="{AAC0AFCE-3F96-4C87-968B-F8D166823018}" type="presOf" srcId="{419B161B-4C81-4FF3-9CCC-B2B2D8598D83}" destId="{32C782EF-C3FC-4663-B24E-0F29BCD0036E}" srcOrd="0" destOrd="0" presId="urn:microsoft.com/office/officeart/2005/8/layout/hProcess9"/>
    <dgm:cxn modelId="{E9158162-2398-476C-B53C-80D7D4E3329C}" type="presOf" srcId="{4DD51DBB-62FA-4B2C-BAC5-021B58440397}" destId="{E98CA138-22AD-4FB8-80CB-493BCA7FF789}" srcOrd="0" destOrd="0" presId="urn:microsoft.com/office/officeart/2005/8/layout/hProcess9"/>
    <dgm:cxn modelId="{F1674BCA-9032-4B32-B561-915BD063FB8C}" srcId="{4B108CC7-2E7F-4F5A-AEE4-3AFE9EF048B4}" destId="{1E7045B8-387B-4BF4-9972-1A595BCB3FD8}" srcOrd="0" destOrd="0" parTransId="{9B89EF8D-6CD7-4029-ADF7-EE4FFB41AECF}" sibTransId="{7140CF6E-36D0-483A-826A-E342E592CFCC}"/>
    <dgm:cxn modelId="{451DCAE5-177B-4754-98C0-A70647AB3CC3}" type="presParOf" srcId="{D2BC9D6A-841D-41E3-94F8-A86066CC2673}" destId="{74E0A607-EEEA-435D-AE6F-541A740E45C7}" srcOrd="0" destOrd="0" presId="urn:microsoft.com/office/officeart/2005/8/layout/hProcess9"/>
    <dgm:cxn modelId="{EA484427-0648-4B5A-8723-C0E1473A0849}" type="presParOf" srcId="{D2BC9D6A-841D-41E3-94F8-A86066CC2673}" destId="{26DC9FAA-6DD9-4EB4-B474-D02D0CC324CB}" srcOrd="1" destOrd="0" presId="urn:microsoft.com/office/officeart/2005/8/layout/hProcess9"/>
    <dgm:cxn modelId="{BF200DC3-9290-4757-B57F-C8DD6ECEDEDE}" type="presParOf" srcId="{26DC9FAA-6DD9-4EB4-B474-D02D0CC324CB}" destId="{A055676A-DD0A-4C14-B3D2-E6F6FCD4F496}" srcOrd="0" destOrd="0" presId="urn:microsoft.com/office/officeart/2005/8/layout/hProcess9"/>
    <dgm:cxn modelId="{E19085C7-5BE5-4826-A5F5-7178ADD42570}" type="presParOf" srcId="{26DC9FAA-6DD9-4EB4-B474-D02D0CC324CB}" destId="{C21A1D46-7268-451A-9BCC-5CA5D933B2AC}" srcOrd="1" destOrd="0" presId="urn:microsoft.com/office/officeart/2005/8/layout/hProcess9"/>
    <dgm:cxn modelId="{B9DCE0EC-53E3-49AC-B959-1B55BC31B87F}" type="presParOf" srcId="{26DC9FAA-6DD9-4EB4-B474-D02D0CC324CB}" destId="{521B7302-5B5E-4058-B813-9477183195B4}" srcOrd="2" destOrd="0" presId="urn:microsoft.com/office/officeart/2005/8/layout/hProcess9"/>
    <dgm:cxn modelId="{D247DBAA-8784-435E-8218-479C405D5AAF}" type="presParOf" srcId="{26DC9FAA-6DD9-4EB4-B474-D02D0CC324CB}" destId="{1CBA0BB5-4C9B-4C16-B752-86C903ABF369}" srcOrd="3" destOrd="0" presId="urn:microsoft.com/office/officeart/2005/8/layout/hProcess9"/>
    <dgm:cxn modelId="{06E92357-5133-4535-B087-E477132C1017}" type="presParOf" srcId="{26DC9FAA-6DD9-4EB4-B474-D02D0CC324CB}" destId="{255E0B5E-0C1C-4689-B106-20191A24B4E2}" srcOrd="4" destOrd="0" presId="urn:microsoft.com/office/officeart/2005/8/layout/hProcess9"/>
    <dgm:cxn modelId="{AC560605-45EE-4953-A434-0899B42B9343}" type="presParOf" srcId="{26DC9FAA-6DD9-4EB4-B474-D02D0CC324CB}" destId="{EE80C10B-31EC-473D-B72B-B4422CC70122}" srcOrd="5" destOrd="0" presId="urn:microsoft.com/office/officeart/2005/8/layout/hProcess9"/>
    <dgm:cxn modelId="{2CAAEF36-0C81-4D16-9D5F-77C82DA7F6EB}" type="presParOf" srcId="{26DC9FAA-6DD9-4EB4-B474-D02D0CC324CB}" destId="{E98CA138-22AD-4FB8-80CB-493BCA7FF789}" srcOrd="6" destOrd="0" presId="urn:microsoft.com/office/officeart/2005/8/layout/hProcess9"/>
    <dgm:cxn modelId="{03D73F27-8DEE-4F6D-ACB9-FB765E6907EA}" type="presParOf" srcId="{26DC9FAA-6DD9-4EB4-B474-D02D0CC324CB}" destId="{7749CB5B-74C1-4924-BD41-5394EA860C2B}" srcOrd="7" destOrd="0" presId="urn:microsoft.com/office/officeart/2005/8/layout/hProcess9"/>
    <dgm:cxn modelId="{CE652C9D-2F34-41C5-B075-2A0216CC011F}" type="presParOf" srcId="{26DC9FAA-6DD9-4EB4-B474-D02D0CC324CB}" destId="{32C782EF-C3FC-4663-B24E-0F29BCD0036E}" srcOrd="8"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F4B5D9-A0F3-D44C-9D84-FEE007980B3F}"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E2730BBE-BD2C-2547-824B-9EE5D7BD8BB2}">
      <dgm:prSet phldrT="[Text]"/>
      <dgm:spPr>
        <a:solidFill>
          <a:schemeClr val="tx1">
            <a:lumMod val="65000"/>
            <a:lumOff val="35000"/>
          </a:schemeClr>
        </a:solidFill>
      </dgm:spPr>
      <dgm:t>
        <a:bodyPr/>
        <a:lstStyle/>
        <a:p>
          <a:pPr algn="ctr"/>
          <a:r>
            <a:rPr lang="en-US" dirty="0"/>
            <a:t>Shared LSP Requirements</a:t>
          </a:r>
        </a:p>
      </dgm:t>
    </dgm:pt>
    <dgm:pt modelId="{D208C943-1600-404C-AFF7-6C5E7FE042A2}" type="parTrans" cxnId="{6BB57662-FCB0-8E4B-A59E-09FC06EA1E9C}">
      <dgm:prSet/>
      <dgm:spPr>
        <a:solidFill>
          <a:srgbClr val="008000"/>
        </a:solidFill>
        <a:effectLst/>
      </dgm:spPr>
      <dgm:t>
        <a:bodyPr/>
        <a:lstStyle/>
        <a:p>
          <a:endParaRPr lang="en-US"/>
        </a:p>
      </dgm:t>
    </dgm:pt>
    <dgm:pt modelId="{FD8A14B4-1F82-5B4B-8F7E-229EEAC7C683}" type="sibTrans" cxnId="{6BB57662-FCB0-8E4B-A59E-09FC06EA1E9C}">
      <dgm:prSet/>
      <dgm:spPr/>
      <dgm:t>
        <a:bodyPr/>
        <a:lstStyle/>
        <a:p>
          <a:endParaRPr lang="en-US"/>
        </a:p>
      </dgm:t>
    </dgm:pt>
    <dgm:pt modelId="{96EA70F3-2332-3644-B3E0-E446281DBD88}">
      <dgm:prSet/>
      <dgm:spPr>
        <a:solidFill>
          <a:schemeClr val="tx1">
            <a:lumMod val="65000"/>
            <a:lumOff val="35000"/>
          </a:schemeClr>
        </a:solidFill>
      </dgm:spPr>
      <dgm:t>
        <a:bodyPr/>
        <a:lstStyle/>
        <a:p>
          <a:r>
            <a:rPr lang="en-US" dirty="0"/>
            <a:t>MOU / Participant Agreements</a:t>
          </a:r>
        </a:p>
      </dgm:t>
    </dgm:pt>
    <dgm:pt modelId="{695A1998-B26D-9E45-A100-7F335F6E40B1}" type="parTrans" cxnId="{53248DA6-249D-174F-BBB1-71ACD2DF798D}">
      <dgm:prSet/>
      <dgm:spPr>
        <a:solidFill>
          <a:srgbClr val="008000"/>
        </a:solidFill>
        <a:effectLst/>
      </dgm:spPr>
      <dgm:t>
        <a:bodyPr/>
        <a:lstStyle/>
        <a:p>
          <a:endParaRPr lang="en-US"/>
        </a:p>
      </dgm:t>
    </dgm:pt>
    <dgm:pt modelId="{7DF20A1B-7B24-6B44-B2DD-8731A3C33DD2}" type="sibTrans" cxnId="{53248DA6-249D-174F-BBB1-71ACD2DF798D}">
      <dgm:prSet/>
      <dgm:spPr/>
      <dgm:t>
        <a:bodyPr/>
        <a:lstStyle/>
        <a:p>
          <a:endParaRPr lang="en-US"/>
        </a:p>
      </dgm:t>
    </dgm:pt>
    <dgm:pt modelId="{B976DD40-4E0F-164D-AD9D-9BF7CD7D86ED}">
      <dgm:prSet/>
      <dgm:spPr>
        <a:solidFill>
          <a:schemeClr val="tx1">
            <a:lumMod val="65000"/>
            <a:lumOff val="35000"/>
          </a:schemeClr>
        </a:solidFill>
      </dgm:spPr>
      <dgm:t>
        <a:bodyPr/>
        <a:lstStyle/>
        <a:p>
          <a:r>
            <a:rPr lang="en-US" dirty="0"/>
            <a:t>Communications</a:t>
          </a:r>
        </a:p>
      </dgm:t>
    </dgm:pt>
    <dgm:pt modelId="{02978C2B-A22A-7549-A9EB-C11DB40D0331}" type="parTrans" cxnId="{EFB90E62-EB7B-0847-98BC-D420AFD4B04C}">
      <dgm:prSet/>
      <dgm:spPr>
        <a:solidFill>
          <a:srgbClr val="008000"/>
        </a:solidFill>
        <a:effectLst/>
      </dgm:spPr>
      <dgm:t>
        <a:bodyPr/>
        <a:lstStyle/>
        <a:p>
          <a:endParaRPr lang="en-US"/>
        </a:p>
      </dgm:t>
    </dgm:pt>
    <dgm:pt modelId="{5047E97F-5444-374D-BFE0-0ABAFAF19262}" type="sibTrans" cxnId="{EFB90E62-EB7B-0847-98BC-D420AFD4B04C}">
      <dgm:prSet/>
      <dgm:spPr/>
      <dgm:t>
        <a:bodyPr/>
        <a:lstStyle/>
        <a:p>
          <a:endParaRPr lang="en-US"/>
        </a:p>
      </dgm:t>
    </dgm:pt>
    <dgm:pt modelId="{E3983BE7-D009-9A45-8C75-F0B21C1F1A8E}">
      <dgm:prSet/>
      <dgm:spPr>
        <a:solidFill>
          <a:schemeClr val="tx1">
            <a:lumMod val="65000"/>
            <a:lumOff val="35000"/>
          </a:schemeClr>
        </a:solidFill>
      </dgm:spPr>
      <dgm:t>
        <a:bodyPr/>
        <a:lstStyle/>
        <a:p>
          <a:r>
            <a:rPr lang="en-US" dirty="0"/>
            <a:t>Draft MOU</a:t>
          </a:r>
        </a:p>
      </dgm:t>
    </dgm:pt>
    <dgm:pt modelId="{306B367A-FFCA-B546-B3D7-AE1B3531992C}" type="parTrans" cxnId="{FA6BD8DC-6375-1142-A71F-46C5DDDF87BC}">
      <dgm:prSet/>
      <dgm:spPr/>
      <dgm:t>
        <a:bodyPr/>
        <a:lstStyle/>
        <a:p>
          <a:endParaRPr lang="en-US"/>
        </a:p>
      </dgm:t>
    </dgm:pt>
    <dgm:pt modelId="{D38366F4-6C4D-FF45-A344-4273D4FE43B6}" type="sibTrans" cxnId="{FA6BD8DC-6375-1142-A71F-46C5DDDF87BC}">
      <dgm:prSet/>
      <dgm:spPr/>
      <dgm:t>
        <a:bodyPr/>
        <a:lstStyle/>
        <a:p>
          <a:endParaRPr lang="en-US"/>
        </a:p>
      </dgm:t>
    </dgm:pt>
    <dgm:pt modelId="{756CE84E-6190-6A4F-B92B-40E99D0693BF}">
      <dgm:prSet/>
      <dgm:spPr>
        <a:solidFill>
          <a:schemeClr val="tx1">
            <a:lumMod val="65000"/>
            <a:lumOff val="35000"/>
          </a:schemeClr>
        </a:solidFill>
      </dgm:spPr>
      <dgm:t>
        <a:bodyPr/>
        <a:lstStyle/>
        <a:p>
          <a:r>
            <a:rPr lang="en-US" dirty="0"/>
            <a:t>Survey</a:t>
          </a:r>
        </a:p>
      </dgm:t>
    </dgm:pt>
    <dgm:pt modelId="{65BF8C53-ADC1-3441-920C-29E360BF2F26}" type="parTrans" cxnId="{9E29992F-D4D3-864B-BB72-5ED9B6889AEB}">
      <dgm:prSet/>
      <dgm:spPr/>
      <dgm:t>
        <a:bodyPr/>
        <a:lstStyle/>
        <a:p>
          <a:endParaRPr lang="en-US"/>
        </a:p>
      </dgm:t>
    </dgm:pt>
    <dgm:pt modelId="{2823DC77-293A-3D4C-BB78-4E63EA860DE3}" type="sibTrans" cxnId="{9E29992F-D4D3-864B-BB72-5ED9B6889AEB}">
      <dgm:prSet/>
      <dgm:spPr/>
      <dgm:t>
        <a:bodyPr/>
        <a:lstStyle/>
        <a:p>
          <a:endParaRPr lang="en-US"/>
        </a:p>
      </dgm:t>
    </dgm:pt>
    <dgm:pt modelId="{9591C2BA-E926-E14C-B829-086333CF82BA}">
      <dgm:prSet/>
      <dgm:spPr>
        <a:solidFill>
          <a:schemeClr val="tx1">
            <a:lumMod val="65000"/>
            <a:lumOff val="35000"/>
          </a:schemeClr>
        </a:solidFill>
      </dgm:spPr>
      <dgm:t>
        <a:bodyPr/>
        <a:lstStyle/>
        <a:p>
          <a:r>
            <a:rPr lang="en-US" dirty="0"/>
            <a:t>Internal</a:t>
          </a:r>
        </a:p>
      </dgm:t>
    </dgm:pt>
    <dgm:pt modelId="{228C9DED-15A6-5C4D-8B36-8CCB861D8CE0}" type="parTrans" cxnId="{272733E7-A776-8A43-AE9A-F447BCEF9197}">
      <dgm:prSet/>
      <dgm:spPr/>
      <dgm:t>
        <a:bodyPr/>
        <a:lstStyle/>
        <a:p>
          <a:endParaRPr lang="en-US"/>
        </a:p>
      </dgm:t>
    </dgm:pt>
    <dgm:pt modelId="{8B7863D2-D143-4641-9A18-6D7093B06EB0}" type="sibTrans" cxnId="{272733E7-A776-8A43-AE9A-F447BCEF9197}">
      <dgm:prSet/>
      <dgm:spPr/>
      <dgm:t>
        <a:bodyPr/>
        <a:lstStyle/>
        <a:p>
          <a:endParaRPr lang="en-US"/>
        </a:p>
      </dgm:t>
    </dgm:pt>
    <dgm:pt modelId="{BD5F1678-72E6-AF4C-AE76-C5A68EF11AB6}">
      <dgm:prSet/>
      <dgm:spPr>
        <a:solidFill>
          <a:schemeClr val="tx1">
            <a:lumMod val="65000"/>
            <a:lumOff val="35000"/>
          </a:schemeClr>
        </a:solidFill>
      </dgm:spPr>
      <dgm:t>
        <a:bodyPr/>
        <a:lstStyle/>
        <a:p>
          <a:r>
            <a:rPr lang="en-US" dirty="0"/>
            <a:t>External</a:t>
          </a:r>
        </a:p>
      </dgm:t>
    </dgm:pt>
    <dgm:pt modelId="{296E85D3-7BA6-B643-BB0F-1FF55326671D}" type="parTrans" cxnId="{36B7D18E-639D-FD4F-936F-5D37256BD523}">
      <dgm:prSet/>
      <dgm:spPr/>
      <dgm:t>
        <a:bodyPr/>
        <a:lstStyle/>
        <a:p>
          <a:endParaRPr lang="en-US"/>
        </a:p>
      </dgm:t>
    </dgm:pt>
    <dgm:pt modelId="{A2ED76FD-124F-2748-8C9B-7F66AFC0D616}" type="sibTrans" cxnId="{36B7D18E-639D-FD4F-936F-5D37256BD523}">
      <dgm:prSet/>
      <dgm:spPr/>
      <dgm:t>
        <a:bodyPr/>
        <a:lstStyle/>
        <a:p>
          <a:endParaRPr lang="en-US"/>
        </a:p>
      </dgm:t>
    </dgm:pt>
    <dgm:pt modelId="{EAA5AD65-3935-404C-9112-DC234B7239FA}">
      <dgm:prSet phldrT="[Text]"/>
      <dgm:spPr>
        <a:solidFill>
          <a:schemeClr val="tx1">
            <a:lumMod val="65000"/>
            <a:lumOff val="35000"/>
          </a:schemeClr>
        </a:solidFill>
      </dgm:spPr>
      <dgm:t>
        <a:bodyPr/>
        <a:lstStyle/>
        <a:p>
          <a:pPr algn="l"/>
          <a:r>
            <a:rPr lang="en-US" dirty="0"/>
            <a:t>Consultations &amp; survey</a:t>
          </a:r>
        </a:p>
      </dgm:t>
    </dgm:pt>
    <dgm:pt modelId="{B8D8443E-5D9C-C042-869C-C08821A21A5F}" type="parTrans" cxnId="{6ACCC351-A033-5544-9E87-F5064FD4CDC5}">
      <dgm:prSet/>
      <dgm:spPr/>
      <dgm:t>
        <a:bodyPr/>
        <a:lstStyle/>
        <a:p>
          <a:endParaRPr lang="en-US"/>
        </a:p>
      </dgm:t>
    </dgm:pt>
    <dgm:pt modelId="{BA103784-A67E-D949-8157-A25B8A8DC2B1}" type="sibTrans" cxnId="{6ACCC351-A033-5544-9E87-F5064FD4CDC5}">
      <dgm:prSet/>
      <dgm:spPr/>
      <dgm:t>
        <a:bodyPr/>
        <a:lstStyle/>
        <a:p>
          <a:endParaRPr lang="en-US"/>
        </a:p>
      </dgm:t>
    </dgm:pt>
    <dgm:pt modelId="{3FC39D31-28DF-4046-AFDB-C0F9AF31C9F1}">
      <dgm:prSet phldrT="[Text]"/>
      <dgm:spPr>
        <a:solidFill>
          <a:srgbClr val="7F7F7F"/>
        </a:solidFill>
        <a:effectLst/>
      </dgm:spPr>
      <dgm:t>
        <a:bodyPr/>
        <a:lstStyle/>
        <a:p>
          <a:r>
            <a:rPr lang="en-US" dirty="0"/>
            <a:t>Shared Vision Task Force</a:t>
          </a:r>
        </a:p>
      </dgm:t>
    </dgm:pt>
    <dgm:pt modelId="{EF1F848D-4DA4-374D-AB02-5C595A7FCD3C}" type="sibTrans" cxnId="{7CE181B1-98AE-2E44-9EC1-1DAD20BEB29A}">
      <dgm:prSet/>
      <dgm:spPr/>
      <dgm:t>
        <a:bodyPr/>
        <a:lstStyle/>
        <a:p>
          <a:endParaRPr lang="en-US"/>
        </a:p>
      </dgm:t>
    </dgm:pt>
    <dgm:pt modelId="{D472E49E-2EED-584C-A575-5A4EAB73B148}" type="parTrans" cxnId="{7CE181B1-98AE-2E44-9EC1-1DAD20BEB29A}">
      <dgm:prSet/>
      <dgm:spPr/>
      <dgm:t>
        <a:bodyPr/>
        <a:lstStyle/>
        <a:p>
          <a:endParaRPr lang="en-US"/>
        </a:p>
      </dgm:t>
    </dgm:pt>
    <dgm:pt modelId="{7CB9AFC1-14C2-40CF-93C5-BCA0A8CBDD12}">
      <dgm:prSet phldrT="[Text]"/>
      <dgm:spPr>
        <a:solidFill>
          <a:schemeClr val="tx1">
            <a:lumMod val="65000"/>
            <a:lumOff val="35000"/>
          </a:schemeClr>
        </a:solidFill>
      </dgm:spPr>
      <dgm:t>
        <a:bodyPr/>
        <a:lstStyle/>
        <a:p>
          <a:pPr algn="l"/>
          <a:r>
            <a:rPr lang="en-US" dirty="0"/>
            <a:t>Models &amp; outcomes</a:t>
          </a:r>
        </a:p>
      </dgm:t>
    </dgm:pt>
    <dgm:pt modelId="{063647B9-A042-4352-AC0B-36588E035DF7}" type="parTrans" cxnId="{108AC3E1-FE1E-4D17-B1CB-29C3689DEF3A}">
      <dgm:prSet/>
      <dgm:spPr/>
      <dgm:t>
        <a:bodyPr/>
        <a:lstStyle/>
        <a:p>
          <a:endParaRPr lang="en-US"/>
        </a:p>
      </dgm:t>
    </dgm:pt>
    <dgm:pt modelId="{D75EE0EA-4165-498C-ADF0-2E22C4598ACC}" type="sibTrans" cxnId="{108AC3E1-FE1E-4D17-B1CB-29C3689DEF3A}">
      <dgm:prSet/>
      <dgm:spPr/>
      <dgm:t>
        <a:bodyPr/>
        <a:lstStyle/>
        <a:p>
          <a:endParaRPr lang="en-US"/>
        </a:p>
      </dgm:t>
    </dgm:pt>
    <dgm:pt modelId="{50FF7D97-EA02-4651-86F5-008303C66E24}">
      <dgm:prSet phldrT="[Text]"/>
      <dgm:spPr>
        <a:solidFill>
          <a:schemeClr val="tx1">
            <a:lumMod val="65000"/>
            <a:lumOff val="35000"/>
          </a:schemeClr>
        </a:solidFill>
      </dgm:spPr>
      <dgm:t>
        <a:bodyPr/>
        <a:lstStyle/>
        <a:p>
          <a:pPr algn="l"/>
          <a:r>
            <a:rPr lang="en-US" dirty="0"/>
            <a:t>Market update</a:t>
          </a:r>
        </a:p>
      </dgm:t>
    </dgm:pt>
    <dgm:pt modelId="{AE45AD1A-9388-461C-8556-0290A5378E9A}" type="parTrans" cxnId="{52F12E54-282D-4241-8172-6F1B5E916F64}">
      <dgm:prSet/>
      <dgm:spPr/>
      <dgm:t>
        <a:bodyPr/>
        <a:lstStyle/>
        <a:p>
          <a:endParaRPr lang="en-US"/>
        </a:p>
      </dgm:t>
    </dgm:pt>
    <dgm:pt modelId="{A71DF8E8-0231-4DD5-8964-ADDBF60071CE}" type="sibTrans" cxnId="{52F12E54-282D-4241-8172-6F1B5E916F64}">
      <dgm:prSet/>
      <dgm:spPr/>
      <dgm:t>
        <a:bodyPr/>
        <a:lstStyle/>
        <a:p>
          <a:endParaRPr lang="en-US"/>
        </a:p>
      </dgm:t>
    </dgm:pt>
    <dgm:pt modelId="{D3E075A5-029A-AD42-82BD-C71658A899AA}" type="pres">
      <dgm:prSet presAssocID="{58F4B5D9-A0F3-D44C-9D84-FEE007980B3F}" presName="cycle" presStyleCnt="0">
        <dgm:presLayoutVars>
          <dgm:chMax val="1"/>
          <dgm:dir val="rev"/>
          <dgm:animLvl val="ctr"/>
          <dgm:resizeHandles val="exact"/>
        </dgm:presLayoutVars>
      </dgm:prSet>
      <dgm:spPr/>
    </dgm:pt>
    <dgm:pt modelId="{D8018DC7-A310-4E44-83C0-B690B652B171}" type="pres">
      <dgm:prSet presAssocID="{3FC39D31-28DF-4046-AFDB-C0F9AF31C9F1}" presName="centerShape" presStyleLbl="node0" presStyleIdx="0" presStyleCnt="1"/>
      <dgm:spPr/>
    </dgm:pt>
    <dgm:pt modelId="{AAE03A1C-ED0E-504B-9E46-30510CDE9044}" type="pres">
      <dgm:prSet presAssocID="{02978C2B-A22A-7549-A9EB-C11DB40D0331}" presName="parTrans" presStyleLbl="bgSibTrans2D1" presStyleIdx="0" presStyleCnt="3" custScaleX="103689" custLinFactNeighborX="721" custLinFactNeighborY="-14270"/>
      <dgm:spPr/>
    </dgm:pt>
    <dgm:pt modelId="{6DBE4A58-0A39-DB48-A258-6FCA987295B1}" type="pres">
      <dgm:prSet presAssocID="{B976DD40-4E0F-164D-AD9D-9BF7CD7D86ED}" presName="node" presStyleLbl="node1" presStyleIdx="0" presStyleCnt="3" custRadScaleRad="96779" custRadScaleInc="46487">
        <dgm:presLayoutVars>
          <dgm:bulletEnabled val="1"/>
        </dgm:presLayoutVars>
      </dgm:prSet>
      <dgm:spPr/>
    </dgm:pt>
    <dgm:pt modelId="{5CC0E6DF-A992-664A-95A6-F12488BA696E}" type="pres">
      <dgm:prSet presAssocID="{D208C943-1600-404C-AFF7-6C5E7FE042A2}" presName="parTrans" presStyleLbl="bgSibTrans2D1" presStyleIdx="1" presStyleCnt="3"/>
      <dgm:spPr/>
    </dgm:pt>
    <dgm:pt modelId="{56D9CFD7-7666-2E4E-9DDF-9733D80CF032}" type="pres">
      <dgm:prSet presAssocID="{E2730BBE-BD2C-2547-824B-9EE5D7BD8BB2}" presName="node" presStyleLbl="node1" presStyleIdx="1" presStyleCnt="3" custScaleX="104277" custScaleY="107841" custRadScaleRad="89901" custRadScaleInc="-215">
        <dgm:presLayoutVars>
          <dgm:bulletEnabled val="1"/>
        </dgm:presLayoutVars>
      </dgm:prSet>
      <dgm:spPr/>
    </dgm:pt>
    <dgm:pt modelId="{2DB40919-2A2A-A040-B32C-EF8A5A50F3BD}" type="pres">
      <dgm:prSet presAssocID="{695A1998-B26D-9E45-A100-7F335F6E40B1}" presName="parTrans" presStyleLbl="bgSibTrans2D1" presStyleIdx="2" presStyleCnt="3" custAng="21162012" custLinFactNeighborX="-1210" custLinFactNeighborY="-15776"/>
      <dgm:spPr/>
    </dgm:pt>
    <dgm:pt modelId="{D20BE7E2-FC3B-384F-8E90-4D6A2D145818}" type="pres">
      <dgm:prSet presAssocID="{96EA70F3-2332-3644-B3E0-E446281DBD88}" presName="node" presStyleLbl="node1" presStyleIdx="2" presStyleCnt="3" custScaleX="106810" custScaleY="97148" custRadScaleRad="100764" custRadScaleInc="-46167">
        <dgm:presLayoutVars>
          <dgm:bulletEnabled val="1"/>
        </dgm:presLayoutVars>
      </dgm:prSet>
      <dgm:spPr/>
    </dgm:pt>
  </dgm:ptLst>
  <dgm:cxnLst>
    <dgm:cxn modelId="{2F970733-2968-4C47-8A1B-122D9914749F}" type="presOf" srcId="{EAA5AD65-3935-404C-9112-DC234B7239FA}" destId="{56D9CFD7-7666-2E4E-9DDF-9733D80CF032}" srcOrd="0" destOrd="2" presId="urn:microsoft.com/office/officeart/2005/8/layout/radial4"/>
    <dgm:cxn modelId="{261F2809-FD65-4FF4-8E08-D366087C19EB}" type="presOf" srcId="{02978C2B-A22A-7549-A9EB-C11DB40D0331}" destId="{AAE03A1C-ED0E-504B-9E46-30510CDE9044}" srcOrd="0" destOrd="0" presId="urn:microsoft.com/office/officeart/2005/8/layout/radial4"/>
    <dgm:cxn modelId="{239CF098-878E-45BB-93DD-AD4F269EF646}" type="presOf" srcId="{9591C2BA-E926-E14C-B829-086333CF82BA}" destId="{6DBE4A58-0A39-DB48-A258-6FCA987295B1}" srcOrd="0" destOrd="1" presId="urn:microsoft.com/office/officeart/2005/8/layout/radial4"/>
    <dgm:cxn modelId="{36B7D18E-639D-FD4F-936F-5D37256BD523}" srcId="{B976DD40-4E0F-164D-AD9D-9BF7CD7D86ED}" destId="{BD5F1678-72E6-AF4C-AE76-C5A68EF11AB6}" srcOrd="1" destOrd="0" parTransId="{296E85D3-7BA6-B643-BB0F-1FF55326671D}" sibTransId="{A2ED76FD-124F-2748-8C9B-7F66AFC0D616}"/>
    <dgm:cxn modelId="{6ACCC351-A033-5544-9E87-F5064FD4CDC5}" srcId="{E2730BBE-BD2C-2547-824B-9EE5D7BD8BB2}" destId="{EAA5AD65-3935-404C-9112-DC234B7239FA}" srcOrd="1" destOrd="0" parTransId="{B8D8443E-5D9C-C042-869C-C08821A21A5F}" sibTransId="{BA103784-A67E-D949-8157-A25B8A8DC2B1}"/>
    <dgm:cxn modelId="{E1D1A556-D50E-4929-9E65-D03228B2DCE3}" type="presOf" srcId="{B976DD40-4E0F-164D-AD9D-9BF7CD7D86ED}" destId="{6DBE4A58-0A39-DB48-A258-6FCA987295B1}" srcOrd="0" destOrd="0" presId="urn:microsoft.com/office/officeart/2005/8/layout/radial4"/>
    <dgm:cxn modelId="{52F12E54-282D-4241-8172-6F1B5E916F64}" srcId="{E2730BBE-BD2C-2547-824B-9EE5D7BD8BB2}" destId="{50FF7D97-EA02-4651-86F5-008303C66E24}" srcOrd="0" destOrd="0" parTransId="{AE45AD1A-9388-461C-8556-0290A5378E9A}" sibTransId="{A71DF8E8-0231-4DD5-8964-ADDBF60071CE}"/>
    <dgm:cxn modelId="{1FC47144-0126-4F1B-B091-440D1D7C116F}" type="presOf" srcId="{BD5F1678-72E6-AF4C-AE76-C5A68EF11AB6}" destId="{6DBE4A58-0A39-DB48-A258-6FCA987295B1}" srcOrd="0" destOrd="2" presId="urn:microsoft.com/office/officeart/2005/8/layout/radial4"/>
    <dgm:cxn modelId="{CE27ADF0-3FF3-492C-A7FB-005C0156655A}" type="presOf" srcId="{756CE84E-6190-6A4F-B92B-40E99D0693BF}" destId="{D20BE7E2-FC3B-384F-8E90-4D6A2D145818}" srcOrd="0" destOrd="2" presId="urn:microsoft.com/office/officeart/2005/8/layout/radial4"/>
    <dgm:cxn modelId="{1A86F41E-ACC9-477B-9909-1D02EDFAF4C6}" type="presOf" srcId="{58F4B5D9-A0F3-D44C-9D84-FEE007980B3F}" destId="{D3E075A5-029A-AD42-82BD-C71658A899AA}" srcOrd="0" destOrd="0" presId="urn:microsoft.com/office/officeart/2005/8/layout/radial4"/>
    <dgm:cxn modelId="{FA6BD8DC-6375-1142-A71F-46C5DDDF87BC}" srcId="{96EA70F3-2332-3644-B3E0-E446281DBD88}" destId="{E3983BE7-D009-9A45-8C75-F0B21C1F1A8E}" srcOrd="0" destOrd="0" parTransId="{306B367A-FFCA-B546-B3D7-AE1B3531992C}" sibTransId="{D38366F4-6C4D-FF45-A344-4273D4FE43B6}"/>
    <dgm:cxn modelId="{9E29992F-D4D3-864B-BB72-5ED9B6889AEB}" srcId="{96EA70F3-2332-3644-B3E0-E446281DBD88}" destId="{756CE84E-6190-6A4F-B92B-40E99D0693BF}" srcOrd="1" destOrd="0" parTransId="{65BF8C53-ADC1-3441-920C-29E360BF2F26}" sibTransId="{2823DC77-293A-3D4C-BB78-4E63EA860DE3}"/>
    <dgm:cxn modelId="{CD415A9E-590A-4544-85B9-B9C633CE0E48}" type="presOf" srcId="{7CB9AFC1-14C2-40CF-93C5-BCA0A8CBDD12}" destId="{56D9CFD7-7666-2E4E-9DDF-9733D80CF032}" srcOrd="0" destOrd="3" presId="urn:microsoft.com/office/officeart/2005/8/layout/radial4"/>
    <dgm:cxn modelId="{B7FE15A0-AB53-4B2D-9BBF-8E82A8CDAFB7}" type="presOf" srcId="{50FF7D97-EA02-4651-86F5-008303C66E24}" destId="{56D9CFD7-7666-2E4E-9DDF-9733D80CF032}" srcOrd="0" destOrd="1" presId="urn:microsoft.com/office/officeart/2005/8/layout/radial4"/>
    <dgm:cxn modelId="{27F0B6A4-A0FB-44A8-A81F-03792B889E2E}" type="presOf" srcId="{695A1998-B26D-9E45-A100-7F335F6E40B1}" destId="{2DB40919-2A2A-A040-B32C-EF8A5A50F3BD}" srcOrd="0" destOrd="0" presId="urn:microsoft.com/office/officeart/2005/8/layout/radial4"/>
    <dgm:cxn modelId="{03A3D001-0D02-4FE9-9762-92B62979626A}" type="presOf" srcId="{E2730BBE-BD2C-2547-824B-9EE5D7BD8BB2}" destId="{56D9CFD7-7666-2E4E-9DDF-9733D80CF032}" srcOrd="0" destOrd="0" presId="urn:microsoft.com/office/officeart/2005/8/layout/radial4"/>
    <dgm:cxn modelId="{53248DA6-249D-174F-BBB1-71ACD2DF798D}" srcId="{3FC39D31-28DF-4046-AFDB-C0F9AF31C9F1}" destId="{96EA70F3-2332-3644-B3E0-E446281DBD88}" srcOrd="2" destOrd="0" parTransId="{695A1998-B26D-9E45-A100-7F335F6E40B1}" sibTransId="{7DF20A1B-7B24-6B44-B2DD-8731A3C33DD2}"/>
    <dgm:cxn modelId="{6BB57662-FCB0-8E4B-A59E-09FC06EA1E9C}" srcId="{3FC39D31-28DF-4046-AFDB-C0F9AF31C9F1}" destId="{E2730BBE-BD2C-2547-824B-9EE5D7BD8BB2}" srcOrd="1" destOrd="0" parTransId="{D208C943-1600-404C-AFF7-6C5E7FE042A2}" sibTransId="{FD8A14B4-1F82-5B4B-8F7E-229EEAC7C683}"/>
    <dgm:cxn modelId="{7CE181B1-98AE-2E44-9EC1-1DAD20BEB29A}" srcId="{58F4B5D9-A0F3-D44C-9D84-FEE007980B3F}" destId="{3FC39D31-28DF-4046-AFDB-C0F9AF31C9F1}" srcOrd="0" destOrd="0" parTransId="{D472E49E-2EED-584C-A575-5A4EAB73B148}" sibTransId="{EF1F848D-4DA4-374D-AB02-5C595A7FCD3C}"/>
    <dgm:cxn modelId="{660B3EED-49DA-4B9A-87FE-50647EEBF492}" type="presOf" srcId="{3FC39D31-28DF-4046-AFDB-C0F9AF31C9F1}" destId="{D8018DC7-A310-4E44-83C0-B690B652B171}" srcOrd="0" destOrd="0" presId="urn:microsoft.com/office/officeart/2005/8/layout/radial4"/>
    <dgm:cxn modelId="{EFB90E62-EB7B-0847-98BC-D420AFD4B04C}" srcId="{3FC39D31-28DF-4046-AFDB-C0F9AF31C9F1}" destId="{B976DD40-4E0F-164D-AD9D-9BF7CD7D86ED}" srcOrd="0" destOrd="0" parTransId="{02978C2B-A22A-7549-A9EB-C11DB40D0331}" sibTransId="{5047E97F-5444-374D-BFE0-0ABAFAF19262}"/>
    <dgm:cxn modelId="{272733E7-A776-8A43-AE9A-F447BCEF9197}" srcId="{B976DD40-4E0F-164D-AD9D-9BF7CD7D86ED}" destId="{9591C2BA-E926-E14C-B829-086333CF82BA}" srcOrd="0" destOrd="0" parTransId="{228C9DED-15A6-5C4D-8B36-8CCB861D8CE0}" sibTransId="{8B7863D2-D143-4641-9A18-6D7093B06EB0}"/>
    <dgm:cxn modelId="{079A91EA-E2D3-4D8A-8FB0-BFD420AAFD0C}" type="presOf" srcId="{E3983BE7-D009-9A45-8C75-F0B21C1F1A8E}" destId="{D20BE7E2-FC3B-384F-8E90-4D6A2D145818}" srcOrd="0" destOrd="1" presId="urn:microsoft.com/office/officeart/2005/8/layout/radial4"/>
    <dgm:cxn modelId="{471C7692-BBAE-4D16-98C8-DBFE9771C3A3}" type="presOf" srcId="{D208C943-1600-404C-AFF7-6C5E7FE042A2}" destId="{5CC0E6DF-A992-664A-95A6-F12488BA696E}" srcOrd="0" destOrd="0" presId="urn:microsoft.com/office/officeart/2005/8/layout/radial4"/>
    <dgm:cxn modelId="{108AC3E1-FE1E-4D17-B1CB-29C3689DEF3A}" srcId="{E2730BBE-BD2C-2547-824B-9EE5D7BD8BB2}" destId="{7CB9AFC1-14C2-40CF-93C5-BCA0A8CBDD12}" srcOrd="2" destOrd="0" parTransId="{063647B9-A042-4352-AC0B-36588E035DF7}" sibTransId="{D75EE0EA-4165-498C-ADF0-2E22C4598ACC}"/>
    <dgm:cxn modelId="{1F3FB3B8-BACA-4764-915B-150FFED60619}" type="presOf" srcId="{96EA70F3-2332-3644-B3E0-E446281DBD88}" destId="{D20BE7E2-FC3B-384F-8E90-4D6A2D145818}" srcOrd="0" destOrd="0" presId="urn:microsoft.com/office/officeart/2005/8/layout/radial4"/>
    <dgm:cxn modelId="{DD9C30FD-BD76-4143-B022-DD0F86156B72}" type="presParOf" srcId="{D3E075A5-029A-AD42-82BD-C71658A899AA}" destId="{D8018DC7-A310-4E44-83C0-B690B652B171}" srcOrd="0" destOrd="0" presId="urn:microsoft.com/office/officeart/2005/8/layout/radial4"/>
    <dgm:cxn modelId="{D22E09FD-2B23-4C5D-BC38-ABE1C57FB654}" type="presParOf" srcId="{D3E075A5-029A-AD42-82BD-C71658A899AA}" destId="{AAE03A1C-ED0E-504B-9E46-30510CDE9044}" srcOrd="1" destOrd="0" presId="urn:microsoft.com/office/officeart/2005/8/layout/radial4"/>
    <dgm:cxn modelId="{5EF19BF2-9BC4-45F7-8782-73CEBD209F19}" type="presParOf" srcId="{D3E075A5-029A-AD42-82BD-C71658A899AA}" destId="{6DBE4A58-0A39-DB48-A258-6FCA987295B1}" srcOrd="2" destOrd="0" presId="urn:microsoft.com/office/officeart/2005/8/layout/radial4"/>
    <dgm:cxn modelId="{023BC507-892B-42E9-B845-5872371547F9}" type="presParOf" srcId="{D3E075A5-029A-AD42-82BD-C71658A899AA}" destId="{5CC0E6DF-A992-664A-95A6-F12488BA696E}" srcOrd="3" destOrd="0" presId="urn:microsoft.com/office/officeart/2005/8/layout/radial4"/>
    <dgm:cxn modelId="{DFCCCCCE-BD0E-4288-B0A3-13CF2976CBDF}" type="presParOf" srcId="{D3E075A5-029A-AD42-82BD-C71658A899AA}" destId="{56D9CFD7-7666-2E4E-9DDF-9733D80CF032}" srcOrd="4" destOrd="0" presId="urn:microsoft.com/office/officeart/2005/8/layout/radial4"/>
    <dgm:cxn modelId="{860650E9-F863-4F9F-A7B2-A28EE4B5ACCA}" type="presParOf" srcId="{D3E075A5-029A-AD42-82BD-C71658A899AA}" destId="{2DB40919-2A2A-A040-B32C-EF8A5A50F3BD}" srcOrd="5" destOrd="0" presId="urn:microsoft.com/office/officeart/2005/8/layout/radial4"/>
    <dgm:cxn modelId="{6D7C22CA-AEC1-43B2-8A94-1F79B3DB31C9}" type="presParOf" srcId="{D3E075A5-029A-AD42-82BD-C71658A899AA}" destId="{D20BE7E2-FC3B-384F-8E90-4D6A2D145818}"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18DC7-A310-4E44-83C0-B690B652B171}">
      <dsp:nvSpPr>
        <dsp:cNvPr id="0" name=""/>
        <dsp:cNvSpPr/>
      </dsp:nvSpPr>
      <dsp:spPr>
        <a:xfrm>
          <a:off x="3325288" y="2735165"/>
          <a:ext cx="2036223" cy="2036223"/>
        </a:xfrm>
        <a:prstGeom prst="ellipse">
          <a:avLst/>
        </a:prstGeom>
        <a:solidFill>
          <a:srgbClr val="7F7F7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1155700">
            <a:lnSpc>
              <a:spcPct val="90000"/>
            </a:lnSpc>
            <a:spcBef>
              <a:spcPct val="0"/>
            </a:spcBef>
            <a:spcAft>
              <a:spcPct val="35000"/>
            </a:spcAft>
            <a:buNone/>
          </a:pPr>
          <a:r>
            <a:rPr lang="en-US" sz="2600" kern="1200" dirty="0"/>
            <a:t>Shared Vision Task Force</a:t>
          </a:r>
        </a:p>
      </dsp:txBody>
      <dsp:txXfrm>
        <a:off x="3623486" y="3033363"/>
        <a:ext cx="1439827" cy="1439827"/>
      </dsp:txXfrm>
    </dsp:sp>
    <dsp:sp modelId="{AAE03A1C-ED0E-504B-9E46-30510CDE9044}">
      <dsp:nvSpPr>
        <dsp:cNvPr id="0" name=""/>
        <dsp:cNvSpPr/>
      </dsp:nvSpPr>
      <dsp:spPr>
        <a:xfrm>
          <a:off x="5469960" y="3463114"/>
          <a:ext cx="1863340"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6DBE4A58-0A39-DB48-A258-6FCA987295B1}">
      <dsp:nvSpPr>
        <dsp:cNvPr id="0" name=""/>
        <dsp:cNvSpPr/>
      </dsp:nvSpPr>
      <dsp:spPr>
        <a:xfrm>
          <a:off x="6366094" y="2979511"/>
          <a:ext cx="1934412" cy="1547529"/>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889000">
            <a:lnSpc>
              <a:spcPct val="90000"/>
            </a:lnSpc>
            <a:spcBef>
              <a:spcPct val="0"/>
            </a:spcBef>
            <a:spcAft>
              <a:spcPct val="35000"/>
            </a:spcAft>
            <a:buNone/>
          </a:pPr>
          <a:r>
            <a:rPr lang="en-US" sz="2000" kern="1200" dirty="0"/>
            <a:t>Communications</a:t>
          </a:r>
        </a:p>
        <a:p>
          <a:pPr marL="171450" lvl="1" indent="-171450" algn="l" defTabSz="711200">
            <a:lnSpc>
              <a:spcPct val="90000"/>
            </a:lnSpc>
            <a:spcBef>
              <a:spcPct val="0"/>
            </a:spcBef>
            <a:spcAft>
              <a:spcPct val="15000"/>
            </a:spcAft>
            <a:buChar char="•"/>
          </a:pPr>
          <a:r>
            <a:rPr lang="en-US" sz="1600" kern="1200" dirty="0"/>
            <a:t>Internal</a:t>
          </a:r>
        </a:p>
        <a:p>
          <a:pPr marL="171450" lvl="1" indent="-171450" algn="l" defTabSz="711200">
            <a:lnSpc>
              <a:spcPct val="90000"/>
            </a:lnSpc>
            <a:spcBef>
              <a:spcPct val="0"/>
            </a:spcBef>
            <a:spcAft>
              <a:spcPct val="15000"/>
            </a:spcAft>
            <a:buChar char="•"/>
          </a:pPr>
          <a:r>
            <a:rPr lang="en-US" sz="1600" kern="1200" dirty="0"/>
            <a:t>External</a:t>
          </a:r>
        </a:p>
      </dsp:txBody>
      <dsp:txXfrm>
        <a:off x="6411420" y="3024837"/>
        <a:ext cx="1843760" cy="1456877"/>
      </dsp:txXfrm>
    </dsp:sp>
    <dsp:sp modelId="{5CC0E6DF-A992-664A-95A6-F12488BA696E}">
      <dsp:nvSpPr>
        <dsp:cNvPr id="0" name=""/>
        <dsp:cNvSpPr/>
      </dsp:nvSpPr>
      <dsp:spPr>
        <a:xfrm rot="19084399">
          <a:off x="4940603" y="2077057"/>
          <a:ext cx="1892273"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56D9CFD7-7666-2E4E-9DDF-9733D80CF032}">
      <dsp:nvSpPr>
        <dsp:cNvPr id="0" name=""/>
        <dsp:cNvSpPr/>
      </dsp:nvSpPr>
      <dsp:spPr>
        <a:xfrm>
          <a:off x="5582093" y="900594"/>
          <a:ext cx="2017146" cy="1668871"/>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ctr" defTabSz="889000">
            <a:lnSpc>
              <a:spcPct val="90000"/>
            </a:lnSpc>
            <a:spcBef>
              <a:spcPct val="0"/>
            </a:spcBef>
            <a:spcAft>
              <a:spcPct val="35000"/>
            </a:spcAft>
            <a:buNone/>
          </a:pPr>
          <a:r>
            <a:rPr lang="en-US" sz="2000" kern="1200" dirty="0"/>
            <a:t>Shared Print Management</a:t>
          </a:r>
        </a:p>
        <a:p>
          <a:pPr marL="171450" lvl="1" indent="-171450" algn="l" defTabSz="711200">
            <a:lnSpc>
              <a:spcPct val="90000"/>
            </a:lnSpc>
            <a:spcBef>
              <a:spcPct val="0"/>
            </a:spcBef>
            <a:spcAft>
              <a:spcPct val="15000"/>
            </a:spcAft>
            <a:buChar char="•"/>
          </a:pPr>
          <a:r>
            <a:rPr lang="en-US" sz="1600" kern="1200" dirty="0"/>
            <a:t>Consultations</a:t>
          </a:r>
        </a:p>
        <a:p>
          <a:pPr marL="171450" lvl="1" indent="-171450" algn="l" defTabSz="711200">
            <a:lnSpc>
              <a:spcPct val="90000"/>
            </a:lnSpc>
            <a:spcBef>
              <a:spcPct val="0"/>
            </a:spcBef>
            <a:spcAft>
              <a:spcPct val="15000"/>
            </a:spcAft>
            <a:buChar char="•"/>
          </a:pPr>
          <a:r>
            <a:rPr lang="en-US" sz="1600" kern="1200" dirty="0"/>
            <a:t>Examination of existing programs</a:t>
          </a:r>
        </a:p>
      </dsp:txBody>
      <dsp:txXfrm>
        <a:off x="5630973" y="949474"/>
        <a:ext cx="1919386" cy="1571111"/>
      </dsp:txXfrm>
    </dsp:sp>
    <dsp:sp modelId="{2DB40919-2A2A-A040-B32C-EF8A5A50F3BD}">
      <dsp:nvSpPr>
        <dsp:cNvPr id="0" name=""/>
        <dsp:cNvSpPr/>
      </dsp:nvSpPr>
      <dsp:spPr>
        <a:xfrm rot="16267176">
          <a:off x="3683361" y="1669340"/>
          <a:ext cx="1390190"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D20BE7E2-FC3B-384F-8E90-4D6A2D145818}">
      <dsp:nvSpPr>
        <dsp:cNvPr id="0" name=""/>
        <dsp:cNvSpPr/>
      </dsp:nvSpPr>
      <dsp:spPr>
        <a:xfrm>
          <a:off x="3358965" y="512842"/>
          <a:ext cx="2066145" cy="1503394"/>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889000">
            <a:lnSpc>
              <a:spcPct val="90000"/>
            </a:lnSpc>
            <a:spcBef>
              <a:spcPct val="0"/>
            </a:spcBef>
            <a:spcAft>
              <a:spcPct val="35000"/>
            </a:spcAft>
            <a:buNone/>
          </a:pPr>
          <a:r>
            <a:rPr lang="en-US" sz="2000" kern="1200" dirty="0"/>
            <a:t>Shared Workflow</a:t>
          </a:r>
        </a:p>
        <a:p>
          <a:pPr marL="171450" lvl="1" indent="-171450" algn="l" defTabSz="711200">
            <a:lnSpc>
              <a:spcPct val="90000"/>
            </a:lnSpc>
            <a:spcBef>
              <a:spcPct val="0"/>
            </a:spcBef>
            <a:spcAft>
              <a:spcPct val="15000"/>
            </a:spcAft>
            <a:buChar char="•"/>
          </a:pPr>
          <a:r>
            <a:rPr lang="en-US" sz="1600" kern="1200" dirty="0"/>
            <a:t>Models</a:t>
          </a:r>
        </a:p>
        <a:p>
          <a:pPr marL="171450" lvl="1" indent="-171450" algn="l" defTabSz="711200">
            <a:lnSpc>
              <a:spcPct val="90000"/>
            </a:lnSpc>
            <a:spcBef>
              <a:spcPct val="0"/>
            </a:spcBef>
            <a:spcAft>
              <a:spcPct val="15000"/>
            </a:spcAft>
            <a:buChar char="•"/>
          </a:pPr>
          <a:r>
            <a:rPr lang="en-US" sz="1600" kern="1200" dirty="0"/>
            <a:t>Surveys</a:t>
          </a:r>
        </a:p>
      </dsp:txBody>
      <dsp:txXfrm>
        <a:off x="3402998" y="556875"/>
        <a:ext cx="1978079" cy="1415328"/>
      </dsp:txXfrm>
    </dsp:sp>
    <dsp:sp modelId="{36521D21-9F54-EB49-9AEF-24FA8FBAD509}">
      <dsp:nvSpPr>
        <dsp:cNvPr id="0" name=""/>
        <dsp:cNvSpPr/>
      </dsp:nvSpPr>
      <dsp:spPr>
        <a:xfrm rot="13381740">
          <a:off x="1851932" y="2035483"/>
          <a:ext cx="1924144"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51990F73-0D08-5A46-B669-35FD9CB4A41E}">
      <dsp:nvSpPr>
        <dsp:cNvPr id="0" name=""/>
        <dsp:cNvSpPr/>
      </dsp:nvSpPr>
      <dsp:spPr>
        <a:xfrm>
          <a:off x="1143516" y="895392"/>
          <a:ext cx="1934412" cy="1547529"/>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ctr" defTabSz="889000">
            <a:lnSpc>
              <a:spcPct val="90000"/>
            </a:lnSpc>
            <a:spcBef>
              <a:spcPct val="0"/>
            </a:spcBef>
            <a:spcAft>
              <a:spcPct val="35000"/>
            </a:spcAft>
            <a:buNone/>
          </a:pPr>
          <a:r>
            <a:rPr lang="en-US" sz="2000" kern="1200" dirty="0"/>
            <a:t>Total Cost of Ownership</a:t>
          </a:r>
        </a:p>
        <a:p>
          <a:pPr marL="171450" lvl="1" indent="-171450" algn="l" defTabSz="711200">
            <a:lnSpc>
              <a:spcPct val="90000"/>
            </a:lnSpc>
            <a:spcBef>
              <a:spcPct val="0"/>
            </a:spcBef>
            <a:spcAft>
              <a:spcPct val="15000"/>
            </a:spcAft>
            <a:buChar char="•"/>
          </a:pPr>
          <a:r>
            <a:rPr lang="en-US" sz="1600" kern="1200" dirty="0"/>
            <a:t>Survey and Analysis</a:t>
          </a:r>
        </a:p>
      </dsp:txBody>
      <dsp:txXfrm>
        <a:off x="1188842" y="940718"/>
        <a:ext cx="1843760" cy="1456877"/>
      </dsp:txXfrm>
    </dsp:sp>
    <dsp:sp modelId="{E173B8B5-2A4E-0D4B-8731-E35120A65CA2}">
      <dsp:nvSpPr>
        <dsp:cNvPr id="0" name=""/>
        <dsp:cNvSpPr/>
      </dsp:nvSpPr>
      <dsp:spPr>
        <a:xfrm rot="10781791">
          <a:off x="2159466" y="3522956"/>
          <a:ext cx="1087808" cy="580323"/>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CE0DFF17-C85A-C54F-A860-DC4E4BE87613}">
      <dsp:nvSpPr>
        <dsp:cNvPr id="0" name=""/>
        <dsp:cNvSpPr/>
      </dsp:nvSpPr>
      <dsp:spPr>
        <a:xfrm>
          <a:off x="500069" y="2994746"/>
          <a:ext cx="1934412" cy="1547529"/>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t" anchorCtr="0">
          <a:noAutofit/>
        </a:bodyPr>
        <a:lstStyle/>
        <a:p>
          <a:pPr marL="0" lvl="0" indent="0" algn="l" defTabSz="889000">
            <a:lnSpc>
              <a:spcPct val="90000"/>
            </a:lnSpc>
            <a:spcBef>
              <a:spcPct val="0"/>
            </a:spcBef>
            <a:spcAft>
              <a:spcPct val="35000"/>
            </a:spcAft>
            <a:buNone/>
          </a:pPr>
          <a:r>
            <a:rPr lang="en-US" sz="2000" kern="1200" dirty="0"/>
            <a:t>Market Research</a:t>
          </a:r>
        </a:p>
        <a:p>
          <a:pPr marL="171450" lvl="1" indent="-171450" algn="l" defTabSz="711200">
            <a:lnSpc>
              <a:spcPct val="90000"/>
            </a:lnSpc>
            <a:spcBef>
              <a:spcPct val="0"/>
            </a:spcBef>
            <a:spcAft>
              <a:spcPct val="15000"/>
            </a:spcAft>
            <a:buChar char="•"/>
          </a:pPr>
          <a:r>
            <a:rPr lang="en-US" sz="1600" kern="1200" dirty="0"/>
            <a:t>Consultations</a:t>
          </a:r>
        </a:p>
        <a:p>
          <a:pPr marL="171450" lvl="1" indent="-171450" algn="l" defTabSz="711200">
            <a:lnSpc>
              <a:spcPct val="90000"/>
            </a:lnSpc>
            <a:spcBef>
              <a:spcPct val="0"/>
            </a:spcBef>
            <a:spcAft>
              <a:spcPct val="15000"/>
            </a:spcAft>
            <a:buChar char="•"/>
          </a:pPr>
          <a:r>
            <a:rPr lang="en-US" sz="1600" kern="1200" dirty="0"/>
            <a:t>RFI</a:t>
          </a:r>
        </a:p>
        <a:p>
          <a:pPr marL="171450" lvl="1" indent="-171450" algn="l" defTabSz="711200">
            <a:lnSpc>
              <a:spcPct val="90000"/>
            </a:lnSpc>
            <a:spcBef>
              <a:spcPct val="0"/>
            </a:spcBef>
            <a:spcAft>
              <a:spcPct val="15000"/>
            </a:spcAft>
            <a:buChar char="•"/>
          </a:pPr>
          <a:r>
            <a:rPr lang="en-US" sz="1600" kern="1200" dirty="0"/>
            <a:t>Models</a:t>
          </a:r>
        </a:p>
      </dsp:txBody>
      <dsp:txXfrm>
        <a:off x="545395" y="3040072"/>
        <a:ext cx="1843760" cy="1456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0A607-EEEA-435D-AE6F-541A740E45C7}">
      <dsp:nvSpPr>
        <dsp:cNvPr id="0" name=""/>
        <dsp:cNvSpPr/>
      </dsp:nvSpPr>
      <dsp:spPr>
        <a:xfrm>
          <a:off x="617219" y="0"/>
          <a:ext cx="6995160" cy="4525963"/>
        </a:xfrm>
        <a:prstGeom prst="rightArrow">
          <a:avLst/>
        </a:prstGeom>
        <a:solidFill>
          <a:schemeClr val="accent3">
            <a:lumMod val="60000"/>
            <a:lumOff val="40000"/>
          </a:schemeClr>
        </a:solidFill>
        <a:ln>
          <a:noFill/>
        </a:ln>
        <a:effectLst/>
      </dsp:spPr>
      <dsp:style>
        <a:lnRef idx="0">
          <a:scrgbClr r="0" g="0" b="0"/>
        </a:lnRef>
        <a:fillRef idx="1">
          <a:scrgbClr r="0" g="0" b="0"/>
        </a:fillRef>
        <a:effectRef idx="0">
          <a:scrgbClr r="0" g="0" b="0"/>
        </a:effectRef>
        <a:fontRef idx="minor"/>
      </dsp:style>
    </dsp:sp>
    <dsp:sp modelId="{A055676A-DD0A-4C14-B3D2-E6F6FCD4F496}">
      <dsp:nvSpPr>
        <dsp:cNvPr id="0" name=""/>
        <dsp:cNvSpPr/>
      </dsp:nvSpPr>
      <dsp:spPr>
        <a:xfrm>
          <a:off x="4278" y="1357788"/>
          <a:ext cx="1582995"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GB" sz="1800" b="1" i="0" kern="1200" dirty="0"/>
            <a:t>Coordination</a:t>
          </a:r>
          <a:endParaRPr lang="en-US" sz="1800" b="1" kern="1200" dirty="0"/>
        </a:p>
      </dsp:txBody>
      <dsp:txXfrm>
        <a:off x="81553" y="1435063"/>
        <a:ext cx="1428445" cy="1655835"/>
      </dsp:txXfrm>
    </dsp:sp>
    <dsp:sp modelId="{521B7302-5B5E-4058-B813-9477183195B4}">
      <dsp:nvSpPr>
        <dsp:cNvPr id="0" name=""/>
        <dsp:cNvSpPr/>
      </dsp:nvSpPr>
      <dsp:spPr>
        <a:xfrm>
          <a:off x="1673969" y="1357788"/>
          <a:ext cx="1720674"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i="0" kern="1200" dirty="0"/>
            <a:t>Cooperation</a:t>
          </a:r>
          <a:endParaRPr lang="en-US" sz="2000" b="1" kern="1200" dirty="0"/>
        </a:p>
      </dsp:txBody>
      <dsp:txXfrm>
        <a:off x="1757965" y="1441784"/>
        <a:ext cx="1552682" cy="1642393"/>
      </dsp:txXfrm>
    </dsp:sp>
    <dsp:sp modelId="{255E0B5E-0C1C-4689-B106-20191A24B4E2}">
      <dsp:nvSpPr>
        <dsp:cNvPr id="0" name=""/>
        <dsp:cNvSpPr/>
      </dsp:nvSpPr>
      <dsp:spPr>
        <a:xfrm>
          <a:off x="3481340" y="1357788"/>
          <a:ext cx="1633758"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rtl="0">
            <a:lnSpc>
              <a:spcPct val="90000"/>
            </a:lnSpc>
            <a:spcBef>
              <a:spcPct val="0"/>
            </a:spcBef>
            <a:spcAft>
              <a:spcPct val="35000"/>
            </a:spcAft>
            <a:buNone/>
          </a:pPr>
          <a:r>
            <a:rPr lang="en-GB" sz="1800" b="1" i="0" kern="1200" dirty="0"/>
            <a:t>Collaboration</a:t>
          </a:r>
          <a:endParaRPr lang="en-US" sz="1800" b="1" kern="1200" dirty="0"/>
        </a:p>
      </dsp:txBody>
      <dsp:txXfrm>
        <a:off x="3561093" y="1437541"/>
        <a:ext cx="1474252" cy="1650879"/>
      </dsp:txXfrm>
    </dsp:sp>
    <dsp:sp modelId="{E98CA138-22AD-4FB8-80CB-493BCA7FF789}">
      <dsp:nvSpPr>
        <dsp:cNvPr id="0" name=""/>
        <dsp:cNvSpPr/>
      </dsp:nvSpPr>
      <dsp:spPr>
        <a:xfrm>
          <a:off x="5201795" y="1357788"/>
          <a:ext cx="1468415"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i="0" kern="1200" dirty="0"/>
            <a:t>Partial Integration</a:t>
          </a:r>
          <a:endParaRPr lang="en-US" sz="2000" b="1" kern="1200" dirty="0"/>
        </a:p>
      </dsp:txBody>
      <dsp:txXfrm>
        <a:off x="5273477" y="1429470"/>
        <a:ext cx="1325051" cy="1667021"/>
      </dsp:txXfrm>
    </dsp:sp>
    <dsp:sp modelId="{32C782EF-C3FC-4663-B24E-0F29BCD0036E}">
      <dsp:nvSpPr>
        <dsp:cNvPr id="0" name=""/>
        <dsp:cNvSpPr/>
      </dsp:nvSpPr>
      <dsp:spPr>
        <a:xfrm>
          <a:off x="6756906" y="1357788"/>
          <a:ext cx="1468415" cy="1810385"/>
        </a:xfrm>
        <a:prstGeom prst="roundRect">
          <a:avLst/>
        </a:prstGeom>
        <a:solidFill>
          <a:srgbClr val="00800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en-GB" sz="2000" b="1" i="0" kern="1200" dirty="0"/>
            <a:t>Total Integration</a:t>
          </a:r>
          <a:endParaRPr lang="en-US" sz="2000" b="1" kern="1200" dirty="0"/>
        </a:p>
      </dsp:txBody>
      <dsp:txXfrm>
        <a:off x="6828588" y="1429470"/>
        <a:ext cx="1325051" cy="16670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18DC7-A310-4E44-83C0-B690B652B171}">
      <dsp:nvSpPr>
        <dsp:cNvPr id="0" name=""/>
        <dsp:cNvSpPr/>
      </dsp:nvSpPr>
      <dsp:spPr>
        <a:xfrm>
          <a:off x="3287297" y="2631288"/>
          <a:ext cx="2182812" cy="2182812"/>
        </a:xfrm>
        <a:prstGeom prst="ellipse">
          <a:avLst/>
        </a:prstGeom>
        <a:solidFill>
          <a:srgbClr val="7F7F7F"/>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t>Shared Vision Task Force</a:t>
          </a:r>
        </a:p>
      </dsp:txBody>
      <dsp:txXfrm>
        <a:off x="3606962" y="2950953"/>
        <a:ext cx="1543482" cy="1543482"/>
      </dsp:txXfrm>
    </dsp:sp>
    <dsp:sp modelId="{AAE03A1C-ED0E-504B-9E46-30510CDE9044}">
      <dsp:nvSpPr>
        <dsp:cNvPr id="0" name=""/>
        <dsp:cNvSpPr/>
      </dsp:nvSpPr>
      <dsp:spPr>
        <a:xfrm rot="21173532">
          <a:off x="5529303" y="3078447"/>
          <a:ext cx="1641972" cy="622101"/>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6DBE4A58-0A39-DB48-A258-6FCA987295B1}">
      <dsp:nvSpPr>
        <dsp:cNvPr id="0" name=""/>
        <dsp:cNvSpPr/>
      </dsp:nvSpPr>
      <dsp:spPr>
        <a:xfrm>
          <a:off x="6087729" y="2550831"/>
          <a:ext cx="2073672" cy="1658937"/>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marL="0" lvl="0" indent="0" algn="l" defTabSz="844550">
            <a:lnSpc>
              <a:spcPct val="90000"/>
            </a:lnSpc>
            <a:spcBef>
              <a:spcPct val="0"/>
            </a:spcBef>
            <a:spcAft>
              <a:spcPct val="35000"/>
            </a:spcAft>
            <a:buNone/>
          </a:pPr>
          <a:r>
            <a:rPr lang="en-US" sz="1900" kern="1200" dirty="0"/>
            <a:t>Communications</a:t>
          </a:r>
        </a:p>
        <a:p>
          <a:pPr marL="114300" lvl="1" indent="-114300" algn="l" defTabSz="666750">
            <a:lnSpc>
              <a:spcPct val="90000"/>
            </a:lnSpc>
            <a:spcBef>
              <a:spcPct val="0"/>
            </a:spcBef>
            <a:spcAft>
              <a:spcPct val="15000"/>
            </a:spcAft>
            <a:buChar char="•"/>
          </a:pPr>
          <a:r>
            <a:rPr lang="en-US" sz="1500" kern="1200" dirty="0"/>
            <a:t>Internal</a:t>
          </a:r>
        </a:p>
        <a:p>
          <a:pPr marL="114300" lvl="1" indent="-114300" algn="l" defTabSz="666750">
            <a:lnSpc>
              <a:spcPct val="90000"/>
            </a:lnSpc>
            <a:spcBef>
              <a:spcPct val="0"/>
            </a:spcBef>
            <a:spcAft>
              <a:spcPct val="15000"/>
            </a:spcAft>
            <a:buChar char="•"/>
          </a:pPr>
          <a:r>
            <a:rPr lang="en-US" sz="1500" kern="1200" dirty="0"/>
            <a:t>External</a:t>
          </a:r>
        </a:p>
      </dsp:txBody>
      <dsp:txXfrm>
        <a:off x="6136318" y="2599420"/>
        <a:ext cx="1976494" cy="1561759"/>
      </dsp:txXfrm>
    </dsp:sp>
    <dsp:sp modelId="{5CC0E6DF-A992-664A-95A6-F12488BA696E}">
      <dsp:nvSpPr>
        <dsp:cNvPr id="0" name=""/>
        <dsp:cNvSpPr/>
      </dsp:nvSpPr>
      <dsp:spPr>
        <a:xfrm rot="16192260">
          <a:off x="3675633" y="1540036"/>
          <a:ext cx="1397713" cy="622101"/>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56D9CFD7-7666-2E4E-9DDF-9733D80CF032}">
      <dsp:nvSpPr>
        <dsp:cNvPr id="0" name=""/>
        <dsp:cNvSpPr/>
      </dsp:nvSpPr>
      <dsp:spPr>
        <a:xfrm>
          <a:off x="3291735" y="257724"/>
          <a:ext cx="2162363" cy="1789015"/>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marL="0" lvl="0" indent="0" algn="ctr" defTabSz="844550">
            <a:lnSpc>
              <a:spcPct val="90000"/>
            </a:lnSpc>
            <a:spcBef>
              <a:spcPct val="0"/>
            </a:spcBef>
            <a:spcAft>
              <a:spcPct val="35000"/>
            </a:spcAft>
            <a:buNone/>
          </a:pPr>
          <a:r>
            <a:rPr lang="en-US" sz="1900" kern="1200" dirty="0"/>
            <a:t>Shared LSP Requirements</a:t>
          </a:r>
        </a:p>
        <a:p>
          <a:pPr marL="114300" lvl="1" indent="-114300" algn="l" defTabSz="666750">
            <a:lnSpc>
              <a:spcPct val="90000"/>
            </a:lnSpc>
            <a:spcBef>
              <a:spcPct val="0"/>
            </a:spcBef>
            <a:spcAft>
              <a:spcPct val="15000"/>
            </a:spcAft>
            <a:buChar char="•"/>
          </a:pPr>
          <a:r>
            <a:rPr lang="en-US" sz="1500" kern="1200" dirty="0"/>
            <a:t>Market update</a:t>
          </a:r>
        </a:p>
        <a:p>
          <a:pPr marL="114300" lvl="1" indent="-114300" algn="l" defTabSz="666750">
            <a:lnSpc>
              <a:spcPct val="90000"/>
            </a:lnSpc>
            <a:spcBef>
              <a:spcPct val="0"/>
            </a:spcBef>
            <a:spcAft>
              <a:spcPct val="15000"/>
            </a:spcAft>
            <a:buChar char="•"/>
          </a:pPr>
          <a:r>
            <a:rPr lang="en-US" sz="1500" kern="1200" dirty="0"/>
            <a:t>Consultations &amp; survey</a:t>
          </a:r>
        </a:p>
        <a:p>
          <a:pPr marL="114300" lvl="1" indent="-114300" algn="l" defTabSz="666750">
            <a:lnSpc>
              <a:spcPct val="90000"/>
            </a:lnSpc>
            <a:spcBef>
              <a:spcPct val="0"/>
            </a:spcBef>
            <a:spcAft>
              <a:spcPct val="15000"/>
            </a:spcAft>
            <a:buChar char="•"/>
          </a:pPr>
          <a:r>
            <a:rPr lang="en-US" sz="1500" kern="1200" dirty="0"/>
            <a:t>Models &amp; outcomes</a:t>
          </a:r>
        </a:p>
      </dsp:txBody>
      <dsp:txXfrm>
        <a:off x="3344133" y="310122"/>
        <a:ext cx="2057567" cy="1684219"/>
      </dsp:txXfrm>
    </dsp:sp>
    <dsp:sp modelId="{2DB40919-2A2A-A040-B32C-EF8A5A50F3BD}">
      <dsp:nvSpPr>
        <dsp:cNvPr id="0" name=""/>
        <dsp:cNvSpPr/>
      </dsp:nvSpPr>
      <dsp:spPr>
        <a:xfrm rot="10800000">
          <a:off x="1493672" y="3054874"/>
          <a:ext cx="1691228" cy="622101"/>
        </a:xfrm>
        <a:prstGeom prst="leftArrow">
          <a:avLst>
            <a:gd name="adj1" fmla="val 60000"/>
            <a:gd name="adj2" fmla="val 50000"/>
          </a:avLst>
        </a:prstGeom>
        <a:solidFill>
          <a:srgbClr val="008000"/>
        </a:solidFill>
        <a:ln>
          <a:noFill/>
        </a:ln>
        <a:effectLst/>
      </dsp:spPr>
      <dsp:style>
        <a:lnRef idx="0">
          <a:scrgbClr r="0" g="0" b="0"/>
        </a:lnRef>
        <a:fillRef idx="3">
          <a:scrgbClr r="0" g="0" b="0"/>
        </a:fillRef>
        <a:effectRef idx="2">
          <a:scrgbClr r="0" g="0" b="0"/>
        </a:effectRef>
        <a:fontRef idx="minor">
          <a:schemeClr val="lt1"/>
        </a:fontRef>
      </dsp:style>
    </dsp:sp>
    <dsp:sp modelId="{D20BE7E2-FC3B-384F-8E90-4D6A2D145818}">
      <dsp:nvSpPr>
        <dsp:cNvPr id="0" name=""/>
        <dsp:cNvSpPr/>
      </dsp:nvSpPr>
      <dsp:spPr>
        <a:xfrm>
          <a:off x="413544" y="2550810"/>
          <a:ext cx="2214889" cy="1611624"/>
        </a:xfrm>
        <a:prstGeom prst="roundRect">
          <a:avLst>
            <a:gd name="adj" fmla="val 10000"/>
          </a:avLst>
        </a:prstGeom>
        <a:solidFill>
          <a:schemeClr val="tx1">
            <a:lumMod val="65000"/>
            <a:lumOff val="35000"/>
          </a:schemeClr>
        </a:soli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6195" tIns="36195" rIns="36195" bIns="36195" numCol="1" spcCol="1270" anchor="t" anchorCtr="0">
          <a:noAutofit/>
        </a:bodyPr>
        <a:lstStyle/>
        <a:p>
          <a:pPr marL="0" lvl="0" indent="0" algn="l" defTabSz="844550">
            <a:lnSpc>
              <a:spcPct val="90000"/>
            </a:lnSpc>
            <a:spcBef>
              <a:spcPct val="0"/>
            </a:spcBef>
            <a:spcAft>
              <a:spcPct val="35000"/>
            </a:spcAft>
            <a:buNone/>
          </a:pPr>
          <a:r>
            <a:rPr lang="en-US" sz="1900" kern="1200" dirty="0"/>
            <a:t>MOU / Participant Agreements</a:t>
          </a:r>
        </a:p>
        <a:p>
          <a:pPr marL="114300" lvl="1" indent="-114300" algn="l" defTabSz="666750">
            <a:lnSpc>
              <a:spcPct val="90000"/>
            </a:lnSpc>
            <a:spcBef>
              <a:spcPct val="0"/>
            </a:spcBef>
            <a:spcAft>
              <a:spcPct val="15000"/>
            </a:spcAft>
            <a:buChar char="•"/>
          </a:pPr>
          <a:r>
            <a:rPr lang="en-US" sz="1500" kern="1200" dirty="0"/>
            <a:t>Draft MOU</a:t>
          </a:r>
        </a:p>
        <a:p>
          <a:pPr marL="114300" lvl="1" indent="-114300" algn="l" defTabSz="666750">
            <a:lnSpc>
              <a:spcPct val="90000"/>
            </a:lnSpc>
            <a:spcBef>
              <a:spcPct val="0"/>
            </a:spcBef>
            <a:spcAft>
              <a:spcPct val="15000"/>
            </a:spcAft>
            <a:buChar char="•"/>
          </a:pPr>
          <a:r>
            <a:rPr lang="en-US" sz="1500" kern="1200" dirty="0"/>
            <a:t>Survey</a:t>
          </a:r>
        </a:p>
      </dsp:txBody>
      <dsp:txXfrm>
        <a:off x="460747" y="2598013"/>
        <a:ext cx="2120483" cy="151721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FFA90B-7D9F-4961-A878-2606504F9761}" type="datetimeFigureOut">
              <a:rPr lang="en-CA" smtClean="0"/>
              <a:t>2016-09-23</a:t>
            </a:fld>
            <a:endParaRPr lang="en-CA"/>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DDAE4E-53C8-4F83-AF4C-209FE516F0FE}" type="slidenum">
              <a:rPr lang="en-CA" smtClean="0"/>
              <a:t>‹#›</a:t>
            </a:fld>
            <a:endParaRPr lang="en-CA"/>
          </a:p>
        </p:txBody>
      </p:sp>
    </p:spTree>
    <p:extLst>
      <p:ext uri="{BB962C8B-B14F-4D97-AF65-F5344CB8AC3E}">
        <p14:creationId xmlns:p14="http://schemas.microsoft.com/office/powerpoint/2010/main" val="38741679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2"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
        <p:nvSpPr>
          <p:cNvPr id="5632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DEEE2030-160C-46FF-8EA8-E117ABFCE81A}"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610540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move on to talk about P2,</a:t>
            </a:r>
            <a:r>
              <a:rPr lang="en-US" baseline="0" dirty="0"/>
              <a:t> the current phase of the project</a:t>
            </a:r>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762E45B-B9EB-4302-A269-788435E92FC6}"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11</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377409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In the context of achieving the vision, Phase 2 is focusing on the 1</a:t>
            </a:r>
            <a:r>
              <a:rPr lang="en-CA" baseline="30000" dirty="0"/>
              <a:t>st</a:t>
            </a:r>
            <a:r>
              <a:rPr lang="en-CA" baseline="0" dirty="0"/>
              <a:t> key– namely, implementing shared next gen LSPs. </a:t>
            </a:r>
          </a:p>
          <a:p>
            <a:endParaRPr lang="en-CA" baseline="0" dirty="0"/>
          </a:p>
          <a:p>
            <a:r>
              <a:rPr lang="en-CA" baseline="0" dirty="0"/>
              <a:t>It was agreed by the directors at the end of P1 that a shared system is the foundation that will enable OCUL to move ahead with the other pieces of the vision – collaboratively managing, preserving and using all of our resources. The project team is well aware that getting to a shared system is being done with these ultimate goals in mind. </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C6D4FF4-7EB1-4A49-A6BC-3E3BCE3C92EB}"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76635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1138"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As mentioned, 18 libraries are participating in this phase. </a:t>
            </a:r>
          </a:p>
          <a:p>
            <a:pPr>
              <a:spcBef>
                <a:spcPts val="408"/>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The main focus of Phase 2 is producing a business plan for the OCUL directors. The business plan will lay out the details of how the goals of Collaborative Futures are to be achieved and will include a budget, metrics for success,, various funding models. </a:t>
            </a:r>
          </a:p>
          <a:p>
            <a:pPr>
              <a:spcBef>
                <a:spcPts val="408"/>
              </a:spcBef>
              <a:buClr>
                <a:srgbClr val="000000"/>
              </a:buClr>
              <a:buSzPct val="25000"/>
            </a:pPr>
            <a:r>
              <a:rPr lang="en-GB" altLang="en-US" dirty="0">
                <a:solidFill>
                  <a:srgbClr val="000000"/>
                </a:solidFill>
                <a:ea typeface="ＭＳ Ｐゴシック" panose="020B0600070205080204" pitchFamily="34" charset="-128"/>
                <a:sym typeface="Calibri" panose="020F0502020204030204" pitchFamily="34" charset="0"/>
              </a:rPr>
              <a:t>To support the business plan the project team is having conversations with potential suppliers to get pricing estimates and to arrange for product demonstrations that will be made available to the wider OCUL community. </a:t>
            </a: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Additional deliverables from Phase 2 are: </a:t>
            </a: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technology and functional requirements; draft templates for Memoranda of Understanding (MOU)</a:t>
            </a:r>
          </a:p>
          <a:p>
            <a:pPr>
              <a:spcBef>
                <a:spcPts val="408"/>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In the fall of this year, directors will meet to review the business plan and decide whether their </a:t>
            </a:r>
            <a:r>
              <a:rPr lang="en-GB" altLang="en-US" dirty="0" err="1">
                <a:solidFill>
                  <a:srgbClr val="000000"/>
                </a:solidFill>
                <a:ea typeface="ＭＳ Ｐゴシック" panose="020B0600070205080204" pitchFamily="34" charset="-128"/>
                <a:sym typeface="Calibri" panose="020F0502020204030204" pitchFamily="34" charset="0"/>
              </a:rPr>
              <a:t>inst</a:t>
            </a:r>
            <a:r>
              <a:rPr lang="en-GB" altLang="en-US" dirty="0">
                <a:solidFill>
                  <a:srgbClr val="000000"/>
                </a:solidFill>
                <a:ea typeface="ＭＳ Ｐゴシック" panose="020B0600070205080204" pitchFamily="34" charset="-128"/>
                <a:sym typeface="Calibri" panose="020F0502020204030204" pitchFamily="34" charset="0"/>
              </a:rPr>
              <a:t> will participate in P3. </a:t>
            </a:r>
          </a:p>
        </p:txBody>
      </p:sp>
      <p:sp>
        <p:nvSpPr>
          <p:cNvPr id="911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E342012B-2D7E-477A-BCC4-7D401F33017C}"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13</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9334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dirty="0">
                <a:latin typeface="Calibri" pitchFamily="34" charset="0"/>
                <a:ea typeface="ＭＳ Ｐゴシック" pitchFamily="34" charset="-128"/>
              </a:rPr>
              <a:t>Structure of the project team</a:t>
            </a:r>
            <a:r>
              <a:rPr lang="en-US" altLang="en-US" baseline="0" dirty="0">
                <a:latin typeface="Calibri" pitchFamily="34" charset="0"/>
                <a:ea typeface="ＭＳ Ｐゴシック" pitchFamily="34" charset="-128"/>
              </a:rPr>
              <a:t> in Phase 2  is very similar to Phase 1, with a steering committee and several working groups, project manager. For this phase we have 3 WGs: Shared LSP Requirements, MOU/Participant Agreements, and Communications. </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altLang="en-US" baseline="0" dirty="0">
              <a:latin typeface="Calibri" pitchFamily="34" charset="0"/>
              <a:ea typeface="ＭＳ Ｐゴシック" pitchFamily="34" charset="-128"/>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latin typeface="Calibri" pitchFamily="34" charset="0"/>
                <a:ea typeface="ＭＳ Ｐゴシック" pitchFamily="34" charset="-128"/>
              </a:rPr>
              <a:t>We also have  2 individual positions ‘at large’:</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latin typeface="Calibri" pitchFamily="34" charset="0"/>
                <a:ea typeface="ＭＳ Ｐゴシック" pitchFamily="34" charset="-128"/>
              </a:rPr>
              <a:t>Business Plan Writer –James Ciesla from Western </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baseline="0" dirty="0">
                <a:latin typeface="Calibri" pitchFamily="34" charset="0"/>
                <a:ea typeface="ＭＳ Ｐゴシック" pitchFamily="34" charset="-128"/>
              </a:rPr>
              <a:t>Procurement Consultant – Mabel Wang</a:t>
            </a:r>
          </a:p>
          <a:p>
            <a:pPr marL="196850" lvl="1" indent="0">
              <a:spcBef>
                <a:spcPts val="560"/>
              </a:spcBef>
              <a:spcAft>
                <a:spcPts val="0"/>
              </a:spcAft>
              <a:buClr>
                <a:schemeClr val="dk1"/>
              </a:buClr>
              <a:buSzPct val="100000"/>
              <a:buFont typeface="Arial"/>
              <a:buNone/>
              <a:defRPr/>
            </a:pPr>
            <a:endParaRPr lang="en-GB" sz="2400" b="1" dirty="0">
              <a:solidFill>
                <a:schemeClr val="dk1"/>
              </a:solidFill>
              <a:ea typeface="Calibri"/>
              <a:cs typeface="Calibri"/>
              <a:sym typeface="Calibri"/>
            </a:endParaRP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762E45B-B9EB-4302-A269-788435E92FC6}"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14</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215281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CA" altLang="en-US" dirty="0"/>
              <a:t>Hopefully many of you are aware that over the summer the project team drafted documentation and then sought feedback</a:t>
            </a:r>
            <a:r>
              <a:rPr lang="en-CA" altLang="en-US" baseline="0" dirty="0"/>
              <a:t> for:</a:t>
            </a:r>
          </a:p>
          <a:p>
            <a:pPr eaLnBrk="1" hangingPunct="1"/>
            <a:endParaRPr lang="en-CA" altLang="en-US" baseline="0" dirty="0"/>
          </a:p>
          <a:p>
            <a:pPr eaLnBrk="1" hangingPunct="1"/>
            <a:r>
              <a:rPr lang="en-CA" altLang="en-US" baseline="0" dirty="0"/>
              <a:t>Priority Collaboration Outcomes (these are the high-level goals we want to achieve from a shared LSP)</a:t>
            </a:r>
          </a:p>
          <a:p>
            <a:pPr eaLnBrk="1" hangingPunct="1"/>
            <a:r>
              <a:rPr lang="en-CA" altLang="en-US" baseline="0" dirty="0"/>
              <a:t>List of functional/user requirements</a:t>
            </a:r>
          </a:p>
          <a:p>
            <a:pPr eaLnBrk="1" hangingPunct="1"/>
            <a:r>
              <a:rPr lang="en-CA" altLang="en-US" baseline="0" dirty="0"/>
              <a:t>MOU  </a:t>
            </a:r>
          </a:p>
          <a:p>
            <a:pPr eaLnBrk="1" hangingPunct="1"/>
            <a:endParaRPr lang="en-CA" altLang="en-US" baseline="0" dirty="0"/>
          </a:p>
          <a:p>
            <a:pPr eaLnBrk="1" hangingPunct="1"/>
            <a:r>
              <a:rPr lang="en-CA" altLang="en-US" baseline="0" dirty="0"/>
              <a:t>This slide has links to where you can find the most updated versions of these, which incorporate the feedback received. The outcomes and requirements may be further refined following meetings and presentations from suppliers; the MOU is just about ready to be sent to the Directors for comment</a:t>
            </a:r>
            <a:endParaRPr lang="en-CA" altLang="en-US" dirty="0"/>
          </a:p>
        </p:txBody>
      </p:sp>
      <p:sp>
        <p:nvSpPr>
          <p:cNvPr id="11268" name="Slide Number Placeholder 3"/>
          <p:cNvSpPr>
            <a:spLocks noGrp="1"/>
          </p:cNvSpPr>
          <p:nvPr>
            <p:ph type="sldNum" sz="quarter" idx="5"/>
          </p:nvPr>
        </p:nvSpPr>
        <p:spPr bwMode="auto">
          <a:noFill/>
          <a:ln>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EB01786-E1C9-432F-8355-E555E483A211}" type="slidenum">
              <a:rPr kumimoji="0" lang="en-CA" altLang="en-US" sz="1800" b="0" i="0" u="none" strike="noStrike" kern="0" cap="none" spc="0" normalizeH="0" baseline="0" noProof="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15</a:t>
            </a:fld>
            <a:endParaRPr kumimoji="0" lang="en-CA"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932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For the short-term…here’s what’s happening.</a:t>
            </a:r>
          </a:p>
          <a:p>
            <a:endParaRPr lang="en-US" baseline="0" dirty="0"/>
          </a:p>
          <a:p>
            <a:r>
              <a:rPr lang="en-US" baseline="0" dirty="0"/>
              <a:t>check your email for information about attending the presentations online </a:t>
            </a:r>
            <a:r>
              <a:rPr lang="en-US" b="1" baseline="0" dirty="0"/>
              <a:t>(Oct. 6 date for </a:t>
            </a:r>
            <a:r>
              <a:rPr lang="en-US" b="1" baseline="0" dirty="0" err="1"/>
              <a:t>Relais</a:t>
            </a:r>
            <a:r>
              <a:rPr lang="en-US" b="1" baseline="0" dirty="0"/>
              <a:t> not final)</a:t>
            </a:r>
          </a:p>
          <a:p>
            <a:endParaRPr lang="en-US" baseline="0" dirty="0"/>
          </a:p>
          <a:p>
            <a:r>
              <a:rPr lang="en-US" baseline="0" dirty="0"/>
              <a:t>OCUL directors have stated that they need financial information by October in order to prepare 2017-2018 budgets</a:t>
            </a:r>
          </a:p>
          <a:p>
            <a:r>
              <a:rPr lang="en-US" baseline="0" dirty="0"/>
              <a:t>Information needed on implementation and ongoing costs but also on how OCUL will staff the shared aspects of the LSP</a:t>
            </a:r>
          </a:p>
          <a:p>
            <a:endParaRPr lang="en-US" baseline="0" dirty="0"/>
          </a:p>
          <a:p>
            <a:r>
              <a:rPr lang="en-US" baseline="0" dirty="0"/>
              <a:t>Simultaneously in the fall we will work with our procurement consultant to determine our path forward – how do we procure this system?</a:t>
            </a:r>
          </a:p>
          <a:p>
            <a:endParaRPr lang="en-US" baseline="0"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C6D4FF4-7EB1-4A49-A6BC-3E3BCE3C92EB}"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16</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594850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Leave you with this thought - from the survey results </a:t>
            </a:r>
            <a:r>
              <a:rPr lang="en-US" dirty="0">
                <a:sym typeface="Wingdings" pitchFamily="2" charset="2"/>
              </a:rPr>
              <a:t></a:t>
            </a:r>
            <a:endParaRPr lang="en-CA" dirty="0"/>
          </a:p>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C6D4FF4-7EB1-4A49-A6BC-3E3BCE3C92EB}"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17</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170165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421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ea typeface="ＭＳ Ｐゴシック" panose="020B0600070205080204" pitchFamily="34" charset="-128"/>
            </a:endParaRPr>
          </a:p>
        </p:txBody>
      </p:sp>
      <p:sp>
        <p:nvSpPr>
          <p:cNvPr id="942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76DDC148-D436-4996-BD3C-DA657788C910}"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18</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39929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ts val="408"/>
              </a:spcBef>
            </a:pPr>
            <a:endParaRPr lang="en-GB" altLang="en-US" dirty="0">
              <a:ea typeface="ＭＳ Ｐゴシック" panose="020B0600070205080204" pitchFamily="34" charset="-128"/>
            </a:endParaRPr>
          </a:p>
          <a:p>
            <a:pPr>
              <a:lnSpc>
                <a:spcPct val="90000"/>
              </a:lnSpc>
              <a:spcBef>
                <a:spcPts val="408"/>
              </a:spcBef>
            </a:pPr>
            <a:r>
              <a:rPr lang="en-GB" altLang="en-US" dirty="0">
                <a:ea typeface="ＭＳ Ｐゴシック" panose="020B0600070205080204" pitchFamily="34" charset="-128"/>
              </a:rPr>
              <a:t>Have been thinking /exploring for a while...</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In 2012/13 the idea of a Universal Resource </a:t>
            </a:r>
            <a:r>
              <a:rPr lang="en-GB" altLang="en-US" dirty="0" err="1">
                <a:solidFill>
                  <a:srgbClr val="000000"/>
                </a:solidFill>
                <a:ea typeface="ＭＳ Ｐゴシック" panose="020B0600070205080204" pitchFamily="34" charset="-128"/>
                <a:sym typeface="Calibri" panose="020F0502020204030204" pitchFamily="34" charset="0"/>
              </a:rPr>
              <a:t>Mgmt</a:t>
            </a:r>
            <a:r>
              <a:rPr lang="en-GB" altLang="en-US" dirty="0">
                <a:solidFill>
                  <a:srgbClr val="000000"/>
                </a:solidFill>
                <a:ea typeface="ＭＳ Ｐゴシック" panose="020B0600070205080204" pitchFamily="34" charset="-128"/>
                <a:sym typeface="Calibri" panose="020F0502020204030204" pitchFamily="34" charset="0"/>
              </a:rPr>
              <a:t> (URM) was taking hold within OCUL partly because there were questions about the long-term future of SFX and RACER within SP. Also, some member libraries were anticipating replacing their library management systems. </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We knew that other libraries and other consortia had made the decision to proceed with the web scale systems but the OCUL Directors weren’t sure what direction to be taking. So we started a number of conversations within OCUL, and held a Summit in Feb. 2013</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The summit led to a Report to Directors and then to the formation of the Collaborative Approaches Task Force. </a:t>
            </a:r>
          </a:p>
          <a:p>
            <a:pPr>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That</a:t>
            </a:r>
            <a:r>
              <a:rPr lang="en-GB" altLang="en-US" baseline="0" dirty="0">
                <a:solidFill>
                  <a:srgbClr val="000000"/>
                </a:solidFill>
                <a:ea typeface="ＭＳ Ｐゴシック" panose="020B0600070205080204" pitchFamily="34" charset="-128"/>
                <a:sym typeface="Calibri" panose="020F0502020204030204" pitchFamily="34" charset="0"/>
              </a:rPr>
              <a:t> task force did more consultations in 2013/14 and produced a report, after which it became apparent that we needed a full-blown project to move forward</a:t>
            </a:r>
            <a:endParaRPr lang="en-GB" altLang="en-US" dirty="0">
              <a:solidFill>
                <a:srgbClr val="000000"/>
              </a:solidFill>
              <a:ea typeface="ＭＳ Ｐゴシック" panose="020B0600070205080204" pitchFamily="34" charset="-128"/>
              <a:sym typeface="Calibri" panose="020F0502020204030204" pitchFamily="34" charset="0"/>
            </a:endParaRPr>
          </a:p>
          <a:p>
            <a:endParaRPr lang="en-US" altLang="en-US" dirty="0">
              <a:ea typeface="ＭＳ Ｐゴシック" panose="020B0600070205080204" pitchFamily="34" charset="-128"/>
            </a:endParaRPr>
          </a:p>
        </p:txBody>
      </p:sp>
      <p:sp>
        <p:nvSpPr>
          <p:cNvPr id="6349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E8D19E8A-570A-45B7-A307-B8FA63CE95F0}"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36321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lnSpc>
                <a:spcPct val="90000"/>
              </a:lnSpc>
              <a:spcBef>
                <a:spcPts val="0"/>
              </a:spcBef>
              <a:spcAft>
                <a:spcPts val="0"/>
              </a:spcAft>
              <a:defRPr/>
            </a:pPr>
            <a:endParaRPr lang="en-GB" dirty="0">
              <a:solidFill>
                <a:schemeClr val="dk1"/>
              </a:solidFill>
              <a:ea typeface="Calibri"/>
              <a:cs typeface="Calibri"/>
              <a:sym typeface="Calibri"/>
            </a:endParaRPr>
          </a:p>
          <a:p>
            <a:pPr>
              <a:lnSpc>
                <a:spcPct val="90000"/>
              </a:lnSpc>
              <a:spcBef>
                <a:spcPts val="0"/>
              </a:spcBef>
              <a:spcAft>
                <a:spcPts val="0"/>
              </a:spcAft>
              <a:defRPr/>
            </a:pPr>
            <a:r>
              <a:rPr lang="en-GB" dirty="0">
                <a:solidFill>
                  <a:schemeClr val="dk1"/>
                </a:solidFill>
                <a:ea typeface="Calibri"/>
                <a:cs typeface="Calibri"/>
                <a:sym typeface="Calibri"/>
              </a:rPr>
              <a:t>In the Fall of 2014 a project charter was developed which included this vision statement for the project</a:t>
            </a:r>
          </a:p>
          <a:p>
            <a:pPr>
              <a:lnSpc>
                <a:spcPct val="90000"/>
              </a:lnSpc>
              <a:spcBef>
                <a:spcPts val="0"/>
              </a:spcBef>
              <a:spcAft>
                <a:spcPts val="0"/>
              </a:spcAft>
              <a:defRPr/>
            </a:pPr>
            <a:r>
              <a:rPr lang="en-GB" dirty="0">
                <a:solidFill>
                  <a:schemeClr val="dk1"/>
                </a:solidFill>
                <a:ea typeface="Calibri"/>
                <a:cs typeface="Calibri"/>
                <a:sym typeface="Calibri"/>
              </a:rPr>
              <a:t>(copied on this slide and the next. )</a:t>
            </a:r>
          </a:p>
          <a:p>
            <a:pPr marL="168237" indent="-168237">
              <a:lnSpc>
                <a:spcPct val="90000"/>
              </a:lnSpc>
              <a:spcBef>
                <a:spcPts val="408"/>
              </a:spcBef>
              <a:spcAft>
                <a:spcPts val="0"/>
              </a:spcAft>
              <a:buClr>
                <a:schemeClr val="dk1"/>
              </a:buClr>
              <a:buSzPct val="100000"/>
              <a:buFont typeface="Arial"/>
              <a:buChar char="•"/>
              <a:defRPr/>
            </a:pPr>
            <a:r>
              <a:rPr lang="en-GB" dirty="0">
                <a:solidFill>
                  <a:schemeClr val="dk1"/>
                </a:solidFill>
                <a:ea typeface="Calibri"/>
                <a:cs typeface="Calibri"/>
                <a:sym typeface="Calibri"/>
              </a:rPr>
              <a:t>I wont read the slides, in the interests of time, but I will note a couple of things: </a:t>
            </a:r>
          </a:p>
          <a:p>
            <a:pPr marL="634124" lvl="1" indent="-181178">
              <a:lnSpc>
                <a:spcPct val="90000"/>
              </a:lnSpc>
              <a:spcBef>
                <a:spcPts val="408"/>
              </a:spcBef>
              <a:spcAft>
                <a:spcPts val="0"/>
              </a:spcAft>
              <a:buClr>
                <a:schemeClr val="dk1"/>
              </a:buClr>
              <a:buSzPct val="100000"/>
              <a:buFont typeface="Arial"/>
              <a:buChar char="•"/>
              <a:defRPr/>
            </a:pPr>
            <a:r>
              <a:rPr lang="en-GB" dirty="0">
                <a:solidFill>
                  <a:schemeClr val="dk1"/>
                </a:solidFill>
                <a:ea typeface="Calibri"/>
                <a:cs typeface="Calibri"/>
                <a:sym typeface="Calibri"/>
              </a:rPr>
              <a:t>The vision incorporates both the user end and the staff end. </a:t>
            </a:r>
          </a:p>
          <a:p>
            <a:pPr marL="634124" lvl="1" indent="-181178">
              <a:lnSpc>
                <a:spcPct val="90000"/>
              </a:lnSpc>
              <a:spcBef>
                <a:spcPts val="408"/>
              </a:spcBef>
              <a:spcAft>
                <a:spcPts val="0"/>
              </a:spcAft>
              <a:buClr>
                <a:schemeClr val="dk1"/>
              </a:buClr>
              <a:buSzPct val="100000"/>
              <a:buFont typeface="Arial"/>
              <a:buChar char="•"/>
              <a:defRPr/>
            </a:pPr>
            <a:r>
              <a:rPr lang="en-GB" dirty="0">
                <a:solidFill>
                  <a:schemeClr val="dk1"/>
                </a:solidFill>
                <a:ea typeface="Calibri"/>
                <a:cs typeface="Calibri"/>
                <a:sym typeface="Calibri"/>
              </a:rPr>
              <a:t>For the users the emphasis is on seamless use of and access to all types of content from an Ontario-wide library collection. The resources in this collection are incorporated into their research, learning and teaching activities.</a:t>
            </a:r>
          </a:p>
          <a:p>
            <a:pPr>
              <a:defRPr/>
            </a:pPr>
            <a:endParaRPr lang="en-US" dirty="0"/>
          </a:p>
        </p:txBody>
      </p:sp>
      <p:sp>
        <p:nvSpPr>
          <p:cNvPr id="65539"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CB388D97-C020-4897-9A85-46E6BF9313CA}"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679878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marL="0" indent="0">
              <a:lnSpc>
                <a:spcPct val="90000"/>
              </a:lnSpc>
              <a:spcBef>
                <a:spcPct val="0"/>
              </a:spcBef>
              <a:buClr>
                <a:srgbClr val="000000"/>
              </a:buClr>
              <a:buFontTx/>
              <a:buNone/>
            </a:pPr>
            <a:r>
              <a:rPr lang="en-GB" altLang="en-US" dirty="0">
                <a:solidFill>
                  <a:srgbClr val="000000"/>
                </a:solidFill>
                <a:ea typeface="ＭＳ Ｐゴシック" panose="020B0600070205080204" pitchFamily="34" charset="-128"/>
                <a:sym typeface="Calibri" panose="020F0502020204030204" pitchFamily="34" charset="0"/>
              </a:rPr>
              <a:t>On the staff side the vision is that collaboration has become a natural way to work for OCUL library staff. And this could mean several things : working with library staff at other </a:t>
            </a:r>
            <a:r>
              <a:rPr lang="en-GB" altLang="en-US" dirty="0" err="1">
                <a:solidFill>
                  <a:srgbClr val="000000"/>
                </a:solidFill>
                <a:ea typeface="ＭＳ Ｐゴシック" panose="020B0600070205080204" pitchFamily="34" charset="-128"/>
                <a:sym typeface="Calibri" panose="020F0502020204030204" pitchFamily="34" charset="0"/>
              </a:rPr>
              <a:t>insts</a:t>
            </a:r>
            <a:r>
              <a:rPr lang="en-GB" altLang="en-US" dirty="0">
                <a:solidFill>
                  <a:srgbClr val="000000"/>
                </a:solidFill>
                <a:ea typeface="ＭＳ Ｐゴシック" panose="020B0600070205080204" pitchFamily="34" charset="-128"/>
                <a:sym typeface="Calibri" panose="020F0502020204030204" pitchFamily="34" charset="0"/>
              </a:rPr>
              <a:t>, working on common OCUL-wide policies for everyone, or working on behalf of another </a:t>
            </a:r>
            <a:r>
              <a:rPr lang="en-GB" altLang="en-US" dirty="0" err="1">
                <a:solidFill>
                  <a:srgbClr val="000000"/>
                </a:solidFill>
                <a:ea typeface="ＭＳ Ｐゴシック" panose="020B0600070205080204" pitchFamily="34" charset="-128"/>
                <a:sym typeface="Calibri" panose="020F0502020204030204" pitchFamily="34" charset="0"/>
              </a:rPr>
              <a:t>inst</a:t>
            </a:r>
            <a:r>
              <a:rPr lang="en-GB" altLang="en-US" dirty="0">
                <a:solidFill>
                  <a:srgbClr val="000000"/>
                </a:solidFill>
                <a:ea typeface="ＭＳ Ｐゴシック" panose="020B0600070205080204" pitchFamily="34" charset="-128"/>
                <a:sym typeface="Calibri" panose="020F0502020204030204" pitchFamily="34" charset="0"/>
              </a:rPr>
              <a:t> for the good of the OCUL community</a:t>
            </a:r>
          </a:p>
          <a:p>
            <a:pPr marL="168237" indent="-168237">
              <a:lnSpc>
                <a:spcPct val="90000"/>
              </a:lnSpc>
              <a:spcBef>
                <a:spcPts val="408"/>
              </a:spcBef>
            </a:pPr>
            <a:endParaRPr lang="en-GB" altLang="en-US" dirty="0">
              <a:solidFill>
                <a:srgbClr val="000000"/>
              </a:solidFill>
              <a:ea typeface="ＭＳ Ｐゴシック" panose="020B0600070205080204" pitchFamily="34" charset="-128"/>
              <a:sym typeface="Calibri" panose="020F0502020204030204" pitchFamily="34" charset="0"/>
            </a:endParaRPr>
          </a:p>
          <a:p>
            <a:pPr marL="168237" indent="-168237">
              <a:lnSpc>
                <a:spcPct val="90000"/>
              </a:lnSpc>
              <a:spcBef>
                <a:spcPts val="408"/>
              </a:spcBef>
              <a:buSzPct val="25000"/>
            </a:pPr>
            <a:r>
              <a:rPr lang="en-GB" altLang="en-US" dirty="0">
                <a:solidFill>
                  <a:srgbClr val="000000"/>
                </a:solidFill>
                <a:ea typeface="ＭＳ Ｐゴシック" panose="020B0600070205080204" pitchFamily="34" charset="-128"/>
                <a:sym typeface="Calibri" panose="020F0502020204030204" pitchFamily="34" charset="0"/>
              </a:rPr>
              <a:t>Notice no mention of specific technology – this is</a:t>
            </a:r>
            <a:r>
              <a:rPr lang="en-GB" altLang="en-US" baseline="0" dirty="0">
                <a:solidFill>
                  <a:srgbClr val="000000"/>
                </a:solidFill>
                <a:ea typeface="ＭＳ Ｐゴシック" panose="020B0600070205080204" pitchFamily="34" charset="-128"/>
                <a:sym typeface="Calibri" panose="020F0502020204030204" pitchFamily="34" charset="0"/>
              </a:rPr>
              <a:t> deliberate</a:t>
            </a:r>
            <a:endParaRPr lang="en-GB" altLang="en-US" dirty="0">
              <a:solidFill>
                <a:srgbClr val="000000"/>
              </a:solidFill>
              <a:ea typeface="ＭＳ Ｐゴシック" panose="020B0600070205080204" pitchFamily="34" charset="-128"/>
              <a:sym typeface="Calibri" panose="020F0502020204030204" pitchFamily="34" charset="0"/>
            </a:endParaRPr>
          </a:p>
          <a:p>
            <a:pPr marL="168237" indent="-168237"/>
            <a:endParaRPr lang="en-US" altLang="en-US" dirty="0">
              <a:ea typeface="ＭＳ Ｐゴシック" panose="020B0600070205080204" pitchFamily="34" charset="-128"/>
            </a:endParaRP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FDE42988-875D-448F-AF1F-B29CCCE7400F}"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41418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a:lstStyle/>
          <a:p>
            <a:pPr>
              <a:spcBef>
                <a:spcPts val="0"/>
              </a:spcBef>
              <a:spcAft>
                <a:spcPts val="0"/>
              </a:spcAft>
              <a:buSzPct val="25000"/>
              <a:defRPr/>
            </a:pPr>
            <a:endParaRPr lang="en-GB" dirty="0">
              <a:solidFill>
                <a:schemeClr val="dk1"/>
              </a:solidFill>
              <a:ea typeface="Calibri"/>
              <a:cs typeface="Calibri"/>
              <a:sym typeface="Calibri"/>
            </a:endParaRPr>
          </a:p>
          <a:p>
            <a:pPr>
              <a:spcBef>
                <a:spcPts val="0"/>
              </a:spcBef>
              <a:spcAft>
                <a:spcPts val="0"/>
              </a:spcAft>
              <a:buSzPct val="25000"/>
              <a:defRPr/>
            </a:pPr>
            <a:r>
              <a:rPr lang="en-GB" dirty="0">
                <a:solidFill>
                  <a:schemeClr val="dk1"/>
                </a:solidFill>
                <a:ea typeface="Calibri"/>
                <a:cs typeface="Calibri"/>
                <a:sym typeface="Calibri"/>
              </a:rPr>
              <a:t>3 key things to achieve the vision and what we are hoping to achieve with this project</a:t>
            </a:r>
          </a:p>
        </p:txBody>
      </p:sp>
      <p:sp>
        <p:nvSpPr>
          <p:cNvPr id="67587"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02A648CD-2FB2-438C-A9EA-B586732A964F}"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835879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90000"/>
              </a:lnSpc>
              <a:spcBef>
                <a:spcPct val="0"/>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a:solidFill>
                  <a:srgbClr val="000000"/>
                </a:solidFill>
                <a:ea typeface="ＭＳ Ｐゴシック" panose="020B0600070205080204" pitchFamily="34" charset="-128"/>
                <a:sym typeface="Calibri" panose="020F0502020204030204" pitchFamily="34" charset="0"/>
              </a:rPr>
              <a:t>Going in to some details about the project…</a:t>
            </a:r>
          </a:p>
          <a:p>
            <a:pPr>
              <a:lnSpc>
                <a:spcPct val="90000"/>
              </a:lnSpc>
              <a:spcBef>
                <a:spcPct val="0"/>
              </a:spcBef>
              <a:buSzPct val="25000"/>
            </a:pPr>
            <a:endParaRPr lang="en-GB" altLang="en-US" dirty="0">
              <a:solidFill>
                <a:srgbClr val="000000"/>
              </a:solidFill>
              <a:ea typeface="ＭＳ Ｐゴシック" panose="020B0600070205080204" pitchFamily="34" charset="-128"/>
              <a:sym typeface="Calibri" panose="020F0502020204030204" pitchFamily="34" charset="0"/>
            </a:endParaRPr>
          </a:p>
          <a:p>
            <a:pPr>
              <a:lnSpc>
                <a:spcPct val="90000"/>
              </a:lnSpc>
              <a:spcBef>
                <a:spcPct val="0"/>
              </a:spcBef>
              <a:buSzPct val="25000"/>
            </a:pPr>
            <a:r>
              <a:rPr lang="en-GB" altLang="en-US" dirty="0">
                <a:solidFill>
                  <a:srgbClr val="000000"/>
                </a:solidFill>
                <a:ea typeface="ＭＳ Ｐゴシック" panose="020B0600070205080204" pitchFamily="34" charset="-128"/>
                <a:sym typeface="Calibri" panose="020F0502020204030204" pitchFamily="34" charset="0"/>
              </a:rPr>
              <a:t>Overall timeline:</a:t>
            </a:r>
          </a:p>
          <a:p>
            <a:pPr>
              <a:lnSpc>
                <a:spcPct val="90000"/>
              </a:lnSpc>
              <a:spcBef>
                <a:spcPct val="0"/>
              </a:spcBef>
              <a:buSzPct val="25000"/>
            </a:pPr>
            <a:r>
              <a:rPr lang="en-GB" altLang="en-US" dirty="0">
                <a:solidFill>
                  <a:srgbClr val="000000"/>
                </a:solidFill>
                <a:ea typeface="ＭＳ Ｐゴシック" panose="020B0600070205080204" pitchFamily="34" charset="-128"/>
                <a:sym typeface="Calibri" panose="020F0502020204030204" pitchFamily="34" charset="0"/>
              </a:rPr>
              <a:t>Phase 1 began in the Fall of 2014 with recruiting a project  manager, writing a project charter and populating the working groups and steering committee. </a:t>
            </a:r>
          </a:p>
          <a:p>
            <a:pPr marL="685889" lvl="1" indent="-232943">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The main goal of Phase 1 was to conduct a feasibility study and develop a compelling business case for the Directors, and that work took from January – July. </a:t>
            </a:r>
          </a:p>
          <a:p>
            <a:pPr marL="685889" lvl="1" indent="-232943">
              <a:lnSpc>
                <a:spcPct val="90000"/>
              </a:lnSpc>
              <a:spcBef>
                <a:spcPts val="408"/>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In July, 18 of 21 libraries decided to opt in to phase 2. 3 libraries chose not to participate but have expressed support for the project</a:t>
            </a:r>
          </a:p>
          <a:p>
            <a:pPr marL="452946" lvl="1" indent="0">
              <a:lnSpc>
                <a:spcPct val="90000"/>
              </a:lnSpc>
              <a:spcBef>
                <a:spcPts val="408"/>
              </a:spcBef>
              <a:buClr>
                <a:srgbClr val="000000"/>
              </a:buClr>
              <a:buFontTx/>
              <a:buNone/>
            </a:pPr>
            <a:r>
              <a:rPr lang="en-GB" altLang="en-US" dirty="0">
                <a:solidFill>
                  <a:srgbClr val="000000"/>
                </a:solidFill>
                <a:ea typeface="ＭＳ Ｐゴシック" panose="020B0600070205080204" pitchFamily="34" charset="-128"/>
                <a:sym typeface="Calibri" panose="020F0502020204030204" pitchFamily="34" charset="0"/>
              </a:rPr>
              <a:t>We</a:t>
            </a:r>
            <a:r>
              <a:rPr lang="en-GB" altLang="en-US" baseline="0" dirty="0">
                <a:solidFill>
                  <a:srgbClr val="000000"/>
                </a:solidFill>
                <a:ea typeface="ＭＳ Ｐゴシック" panose="020B0600070205080204" pitchFamily="34" charset="-128"/>
                <a:sym typeface="Calibri" panose="020F0502020204030204" pitchFamily="34" charset="0"/>
              </a:rPr>
              <a:t> are currently in P2 which began last August and will end this Fall with a business plan presented to Directors and their decision to move ahead with P3</a:t>
            </a:r>
          </a:p>
          <a:p>
            <a:pPr marL="452946" lvl="1" indent="0">
              <a:lnSpc>
                <a:spcPct val="90000"/>
              </a:lnSpc>
              <a:spcBef>
                <a:spcPts val="408"/>
              </a:spcBef>
              <a:buClr>
                <a:srgbClr val="000000"/>
              </a:buClr>
              <a:buFontTx/>
              <a:buNone/>
            </a:pPr>
            <a:r>
              <a:rPr lang="en-GB" altLang="en-US" baseline="0" dirty="0">
                <a:solidFill>
                  <a:srgbClr val="000000"/>
                </a:solidFill>
                <a:ea typeface="ＭＳ Ｐゴシック" panose="020B0600070205080204" pitchFamily="34" charset="-128"/>
                <a:sym typeface="Calibri" panose="020F0502020204030204" pitchFamily="34" charset="0"/>
              </a:rPr>
              <a:t>And then P3 the procurement and implementation phase, which will probably take about 18 months to complete</a:t>
            </a:r>
          </a:p>
          <a:p>
            <a:pPr marL="452946" lvl="1" indent="0">
              <a:lnSpc>
                <a:spcPct val="90000"/>
              </a:lnSpc>
              <a:spcBef>
                <a:spcPts val="408"/>
              </a:spcBef>
              <a:buClr>
                <a:srgbClr val="000000"/>
              </a:buClr>
              <a:buFontTx/>
              <a:buNone/>
            </a:pPr>
            <a:endParaRPr lang="en-GB" altLang="en-US" baseline="0" dirty="0">
              <a:solidFill>
                <a:srgbClr val="000000"/>
              </a:solidFill>
              <a:ea typeface="ＭＳ Ｐゴシック" panose="020B0600070205080204" pitchFamily="34" charset="-128"/>
              <a:sym typeface="Calibri" panose="020F0502020204030204" pitchFamily="34" charset="0"/>
            </a:endParaRPr>
          </a:p>
          <a:p>
            <a:pPr marL="452946" lvl="1" indent="0">
              <a:lnSpc>
                <a:spcPct val="90000"/>
              </a:lnSpc>
              <a:spcBef>
                <a:spcPts val="408"/>
              </a:spcBef>
              <a:buClr>
                <a:srgbClr val="000000"/>
              </a:buClr>
              <a:buFontTx/>
              <a:buNone/>
            </a:pPr>
            <a:r>
              <a:rPr lang="en-GB" altLang="en-US" baseline="0" dirty="0">
                <a:solidFill>
                  <a:srgbClr val="000000"/>
                </a:solidFill>
                <a:ea typeface="ＭＳ Ｐゴシック" panose="020B0600070205080204" pitchFamily="34" charset="-128"/>
                <a:sym typeface="Calibri" panose="020F0502020204030204" pitchFamily="34" charset="0"/>
              </a:rPr>
              <a:t>Now will go into some details of work that was done in P1 and P2 </a:t>
            </a:r>
          </a:p>
          <a:p>
            <a:endParaRPr lang="en-US" altLang="en-US" dirty="0">
              <a:ea typeface="ＭＳ Ｐゴシック" panose="020B0600070205080204" pitchFamily="34" charset="-128"/>
            </a:endParaRPr>
          </a:p>
        </p:txBody>
      </p:sp>
      <p:sp>
        <p:nvSpPr>
          <p:cNvPr id="6861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9FE28701-5380-4021-A7B0-FDC8B96475F7}"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08440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762E45B-B9EB-4302-A269-788435E92FC6}"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2174903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spcBef>
                <a:spcPct val="0"/>
              </a:spcBef>
              <a:buClr>
                <a:srgbClr val="000000"/>
              </a:buClr>
              <a:buFontTx/>
              <a:buNone/>
            </a:pPr>
            <a:r>
              <a:rPr lang="en-GB" altLang="en-US" dirty="0">
                <a:solidFill>
                  <a:srgbClr val="000000"/>
                </a:solidFill>
                <a:ea typeface="ＭＳ Ｐゴシック" panose="020B0600070205080204" pitchFamily="34" charset="-128"/>
                <a:sym typeface="Calibri" panose="020F0502020204030204" pitchFamily="34" charset="0"/>
              </a:rPr>
              <a:t>* note for each school who participated where possible*</a:t>
            </a:r>
          </a:p>
          <a:p>
            <a:pPr marL="168237" indent="-168237">
              <a:spcBef>
                <a:spcPct val="0"/>
              </a:spcBef>
              <a:buClr>
                <a:srgbClr val="000000"/>
              </a:buClr>
              <a:buFontTx/>
              <a:buChar char="•"/>
            </a:pPr>
            <a:endParaRPr lang="en-GB" altLang="en-US" dirty="0">
              <a:solidFill>
                <a:srgbClr val="000000"/>
              </a:solidFill>
              <a:ea typeface="ＭＳ Ｐゴシック" panose="020B0600070205080204" pitchFamily="34" charset="-128"/>
              <a:sym typeface="Calibri" panose="020F0502020204030204" pitchFamily="34" charset="0"/>
            </a:endParaRPr>
          </a:p>
          <a:p>
            <a:pPr marL="168237" indent="-168237">
              <a:spcBef>
                <a:spcPct val="0"/>
              </a:spcBef>
              <a:buClr>
                <a:srgbClr val="000000"/>
              </a:buClr>
              <a:buFontTx/>
              <a:buChar char="•"/>
            </a:pPr>
            <a:r>
              <a:rPr lang="en-GB" altLang="en-US" dirty="0">
                <a:solidFill>
                  <a:srgbClr val="000000"/>
                </a:solidFill>
                <a:ea typeface="ＭＳ Ｐゴシック" panose="020B0600070205080204" pitchFamily="34" charset="-128"/>
                <a:sym typeface="Calibri" panose="020F0502020204030204" pitchFamily="34" charset="0"/>
              </a:rPr>
              <a:t>Our Phase 1 Project Team consisted of 5 working groups, + the steering committee</a:t>
            </a:r>
            <a:r>
              <a:rPr lang="en-GB" altLang="en-US" baseline="0" dirty="0">
                <a:solidFill>
                  <a:srgbClr val="000000"/>
                </a:solidFill>
                <a:ea typeface="ＭＳ Ｐゴシック" panose="020B0600070205080204" pitchFamily="34" charset="-128"/>
                <a:sym typeface="Calibri" panose="020F0502020204030204" pitchFamily="34" charset="0"/>
              </a:rPr>
              <a:t> (Shared Vision Task Force)</a:t>
            </a:r>
            <a:endParaRPr lang="en-US" dirty="0"/>
          </a:p>
          <a:p>
            <a:endParaRPr lang="en-US" dirty="0"/>
          </a:p>
          <a:p>
            <a:pPr indent="-292100">
              <a:spcBef>
                <a:spcPts val="0"/>
              </a:spcBef>
              <a:spcAft>
                <a:spcPts val="0"/>
              </a:spcAft>
              <a:buClr>
                <a:schemeClr val="dk1"/>
              </a:buClr>
              <a:buSzPct val="100000"/>
              <a:buFont typeface="Noto Sans Symbols"/>
              <a:buChar char="▪"/>
              <a:defRPr/>
            </a:pPr>
            <a:r>
              <a:rPr lang="en-GB" sz="2400" dirty="0">
                <a:solidFill>
                  <a:schemeClr val="dk1"/>
                </a:solidFill>
                <a:ea typeface="Calibri"/>
                <a:cs typeface="Calibri"/>
                <a:sym typeface="Calibri"/>
              </a:rPr>
              <a:t>Project Manager participated in all of the</a:t>
            </a:r>
            <a:r>
              <a:rPr lang="en-GB" sz="2400" baseline="0" dirty="0">
                <a:solidFill>
                  <a:schemeClr val="dk1"/>
                </a:solidFill>
                <a:ea typeface="Calibri"/>
                <a:cs typeface="Calibri"/>
                <a:sym typeface="Calibri"/>
              </a:rPr>
              <a:t> working groups and was on the steering committee</a:t>
            </a:r>
            <a:endParaRPr lang="en-GB" sz="2400" dirty="0">
              <a:solidFill>
                <a:schemeClr val="dk1"/>
              </a:solidFill>
              <a:ea typeface="Calibri"/>
              <a:cs typeface="Calibri"/>
              <a:sym typeface="Calibri"/>
            </a:endParaRPr>
          </a:p>
          <a:p>
            <a:pPr indent="-292100">
              <a:spcBef>
                <a:spcPts val="0"/>
              </a:spcBef>
              <a:spcAft>
                <a:spcPts val="0"/>
              </a:spcAft>
              <a:buClr>
                <a:schemeClr val="dk1"/>
              </a:buClr>
              <a:buSzPct val="100000"/>
              <a:buFont typeface="Noto Sans Symbols"/>
              <a:buChar char="▪"/>
              <a:defRPr/>
            </a:pPr>
            <a:endParaRPr lang="en-GB" sz="2400" dirty="0">
              <a:solidFill>
                <a:schemeClr val="dk1"/>
              </a:solidFill>
              <a:ea typeface="Calibri"/>
              <a:cs typeface="Calibri"/>
              <a:sym typeface="Calibri"/>
            </a:endParaRPr>
          </a:p>
          <a:p>
            <a:pPr marL="0" indent="0">
              <a:spcBef>
                <a:spcPts val="640"/>
              </a:spcBef>
              <a:spcAft>
                <a:spcPts val="0"/>
              </a:spcAft>
              <a:buClr>
                <a:schemeClr val="dk1"/>
              </a:buClr>
              <a:buSzPct val="100000"/>
              <a:buFont typeface="Noto Sans Symbols"/>
              <a:buNone/>
              <a:defRPr/>
            </a:pPr>
            <a:r>
              <a:rPr lang="en-GB" sz="2400" b="1" dirty="0">
                <a:solidFill>
                  <a:schemeClr val="dk1"/>
                </a:solidFill>
                <a:ea typeface="Calibri"/>
                <a:cs typeface="Calibri"/>
                <a:sym typeface="Calibri"/>
              </a:rPr>
              <a:t>Steering Committee - Shared Vision Task Force</a:t>
            </a:r>
            <a:r>
              <a:rPr lang="en-GB" altLang="en-US" b="1" dirty="0">
                <a:solidFill>
                  <a:srgbClr val="000000"/>
                </a:solidFill>
                <a:ea typeface="ＭＳ Ｐゴシック" panose="020B0600070205080204" pitchFamily="34" charset="-128"/>
                <a:sym typeface="Calibri" panose="020F0502020204030204" pitchFamily="34" charset="0"/>
              </a:rPr>
              <a:t> </a:t>
            </a:r>
            <a:endParaRPr lang="en-US" altLang="en-US" b="1" dirty="0">
              <a:ea typeface="ＭＳ Ｐゴシック" panose="020B0600070205080204" pitchFamily="34" charset="-128"/>
            </a:endParaRPr>
          </a:p>
          <a:p>
            <a:pPr lvl="1" indent="-222250">
              <a:spcBef>
                <a:spcPts val="563"/>
              </a:spcBef>
              <a:buClr>
                <a:srgbClr val="000000"/>
              </a:buClr>
              <a:buFont typeface="Noto Sans Symbols" charset="0"/>
              <a:buChar char="✓"/>
            </a:pPr>
            <a:r>
              <a:rPr lang="en-GB" altLang="en-US" b="0" dirty="0">
                <a:solidFill>
                  <a:srgbClr val="000000"/>
                </a:solidFill>
                <a:ea typeface="ＭＳ Ｐゴシック" panose="020B0600070205080204" pitchFamily="34" charset="-128"/>
                <a:sym typeface="Calibri" panose="020F0502020204030204" pitchFamily="34" charset="0"/>
              </a:rPr>
              <a:t>Formation and oversight of working groups</a:t>
            </a:r>
          </a:p>
          <a:p>
            <a:pPr lvl="1" indent="-222250">
              <a:spcBef>
                <a:spcPts val="563"/>
              </a:spcBef>
              <a:buClr>
                <a:srgbClr val="000000"/>
              </a:buClr>
              <a:buFont typeface="Noto Sans Symbols" charset="0"/>
              <a:buChar char="✓"/>
            </a:pPr>
            <a:r>
              <a:rPr lang="en-GB" altLang="en-US" sz="2400" b="0" dirty="0">
                <a:solidFill>
                  <a:srgbClr val="000000"/>
                </a:solidFill>
                <a:ea typeface="ＭＳ Ｐゴシック" panose="020B0600070205080204" pitchFamily="34" charset="-128"/>
                <a:sym typeface="Calibri" panose="020F0502020204030204" pitchFamily="34" charset="0"/>
              </a:rPr>
              <a:t>Submitted a Business Case</a:t>
            </a:r>
            <a:r>
              <a:rPr lang="en-GB" altLang="en-US" sz="2400" b="0" baseline="0" dirty="0">
                <a:solidFill>
                  <a:srgbClr val="000000"/>
                </a:solidFill>
                <a:ea typeface="ＭＳ Ｐゴシック" panose="020B0600070205080204" pitchFamily="34" charset="-128"/>
                <a:sym typeface="Calibri" panose="020F0502020204030204" pitchFamily="34" charset="0"/>
              </a:rPr>
              <a:t> to directors, incorporating information from the working groups</a:t>
            </a:r>
            <a:endParaRPr lang="en-GB" altLang="en-US" sz="2400" b="0" dirty="0">
              <a:solidFill>
                <a:srgbClr val="000000"/>
              </a:solidFill>
              <a:ea typeface="ＭＳ Ｐゴシック" panose="020B0600070205080204" pitchFamily="34" charset="-128"/>
              <a:sym typeface="Calibri" panose="020F0502020204030204" pitchFamily="34" charset="0"/>
            </a:endParaRPr>
          </a:p>
          <a:p>
            <a:pPr marL="0" indent="0">
              <a:spcBef>
                <a:spcPts val="640"/>
              </a:spcBef>
              <a:spcAft>
                <a:spcPts val="0"/>
              </a:spcAft>
              <a:buClr>
                <a:schemeClr val="dk1"/>
              </a:buClr>
              <a:buSzPct val="100000"/>
              <a:buFont typeface="Noto Sans Symbols"/>
              <a:buNone/>
              <a:defRPr/>
            </a:pPr>
            <a:endParaRPr lang="en-GB" sz="2400"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Market Research </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Request For Information (RFI) issued and results </a:t>
            </a:r>
            <a:r>
              <a:rPr lang="en-GB" altLang="en-US" dirty="0" err="1">
                <a:solidFill>
                  <a:srgbClr val="000000"/>
                </a:solidFill>
                <a:ea typeface="ＭＳ Ｐゴシック" panose="020B0600070205080204" pitchFamily="34" charset="-128"/>
                <a:sym typeface="Calibri" panose="020F0502020204030204" pitchFamily="34" charset="0"/>
              </a:rPr>
              <a:t>analyzed</a:t>
            </a:r>
            <a:r>
              <a:rPr lang="en-GB" altLang="en-US" dirty="0">
                <a:solidFill>
                  <a:srgbClr val="000000"/>
                </a:solidFill>
                <a:ea typeface="ＭＳ Ｐゴシック" panose="020B0600070205080204" pitchFamily="34" charset="-128"/>
                <a:sym typeface="Calibri" panose="020F0502020204030204" pitchFamily="34" charset="0"/>
              </a:rPr>
              <a:t> </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Consultations with consortia</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Literature review</a:t>
            </a:r>
          </a:p>
          <a:p>
            <a:pPr lvl="1">
              <a:spcBef>
                <a:spcPts val="563"/>
              </a:spcBef>
              <a:buClr>
                <a:srgbClr val="000000"/>
              </a:buClr>
              <a:buFont typeface="Noto Sans Symbols" charset="0"/>
              <a:buChar char="✓"/>
            </a:pPr>
            <a:r>
              <a:rPr lang="en-GB" altLang="en-US" dirty="0">
                <a:solidFill>
                  <a:srgbClr val="000000"/>
                </a:solidFill>
                <a:ea typeface="ＭＳ Ｐゴシック" panose="020B0600070205080204" pitchFamily="34" charset="-128"/>
                <a:sym typeface="Calibri" panose="020F0502020204030204" pitchFamily="34" charset="0"/>
              </a:rPr>
              <a:t>Development of collaboration models</a:t>
            </a:r>
            <a:endParaRPr lang="en-GB" sz="2400" b="1"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Total Cost of Ownership</a:t>
            </a:r>
          </a:p>
          <a:p>
            <a:pPr lvl="1">
              <a:spcBef>
                <a:spcPts val="563"/>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TCO survey asking about</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Hardware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Software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Human Resources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Facilities </a:t>
            </a:r>
          </a:p>
          <a:p>
            <a:pPr lvl="2">
              <a:spcBef>
                <a:spcPts val="475"/>
              </a:spcBef>
              <a:buClr>
                <a:srgbClr val="000000"/>
              </a:buClr>
              <a:buSzPct val="25000"/>
              <a:buFont typeface="Wingdings" panose="05000000000000000000" pitchFamily="2" charset="2"/>
              <a:buNone/>
            </a:pPr>
            <a:r>
              <a:rPr lang="en-GB" altLang="en-US" dirty="0">
                <a:solidFill>
                  <a:srgbClr val="000000"/>
                </a:solidFill>
                <a:ea typeface="ＭＳ Ｐゴシック" panose="020B0600070205080204" pitchFamily="34" charset="-128"/>
                <a:sym typeface="Calibri" panose="020F0502020204030204" pitchFamily="34" charset="0"/>
              </a:rPr>
              <a:t>Affiliated Institutions  (colleges, hospitals)</a:t>
            </a:r>
          </a:p>
          <a:p>
            <a:pPr lvl="1">
              <a:spcBef>
                <a:spcPts val="563"/>
              </a:spcBef>
              <a:buClr>
                <a:srgbClr val="000000"/>
              </a:buClr>
              <a:buFont typeface="Noto Sans Symbols" charset="0"/>
              <a:buChar char="✓"/>
            </a:pPr>
            <a:r>
              <a:rPr lang="en-GB" altLang="en-US" sz="2400" dirty="0">
                <a:solidFill>
                  <a:srgbClr val="000000"/>
                </a:solidFill>
                <a:ea typeface="ＭＳ Ｐゴシック" panose="020B0600070205080204" pitchFamily="34" charset="-128"/>
                <a:sym typeface="Calibri" panose="020F0502020204030204" pitchFamily="34" charset="0"/>
              </a:rPr>
              <a:t>18 responses collated and </a:t>
            </a:r>
            <a:r>
              <a:rPr lang="en-GB" altLang="en-US" sz="2400" dirty="0" err="1">
                <a:solidFill>
                  <a:srgbClr val="000000"/>
                </a:solidFill>
                <a:ea typeface="ＭＳ Ｐゴシック" panose="020B0600070205080204" pitchFamily="34" charset="-128"/>
                <a:sym typeface="Calibri" panose="020F0502020204030204" pitchFamily="34" charset="0"/>
              </a:rPr>
              <a:t>analyzed</a:t>
            </a:r>
            <a:endParaRPr lang="en-GB" altLang="en-US" sz="2400" dirty="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endParaRPr lang="en-GB" sz="2400"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Shared Workflow/Business Processes</a:t>
            </a:r>
          </a:p>
          <a:p>
            <a:pPr lvl="1">
              <a:lnSpc>
                <a:spcPct val="90000"/>
              </a:lnSpc>
              <a:spcBef>
                <a:spcPct val="0"/>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This WG focused on member libraries’ current workflow and business process: to identify commonalities and differences, and to develop sample models</a:t>
            </a:r>
          </a:p>
          <a:p>
            <a:pPr lvl="1">
              <a:lnSpc>
                <a:spcPct val="90000"/>
              </a:lnSpc>
              <a:spcBef>
                <a:spcPts val="306"/>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They did 2 surveys</a:t>
            </a:r>
          </a:p>
          <a:p>
            <a:pPr lvl="1">
              <a:lnSpc>
                <a:spcPct val="90000"/>
              </a:lnSpc>
              <a:spcBef>
                <a:spcPts val="306"/>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Some themes which emerged from Survey #1: (identifying current workflows and pain points)</a:t>
            </a:r>
          </a:p>
          <a:p>
            <a:pPr lvl="1">
              <a:lnSpc>
                <a:spcPct val="90000"/>
              </a:lnSpc>
              <a:spcBef>
                <a:spcPts val="306"/>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the impact on workflow of decreased print ordering</a:t>
            </a:r>
          </a:p>
          <a:p>
            <a:pPr lvl="1">
              <a:lnSpc>
                <a:spcPct val="90000"/>
              </a:lnSpc>
              <a:spcBef>
                <a:spcPts val="306"/>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the challenge of maintaining current processes and staff knowledge as staffing numbers decrease</a:t>
            </a:r>
          </a:p>
          <a:p>
            <a:pPr lvl="1">
              <a:lnSpc>
                <a:spcPct val="90000"/>
              </a:lnSpc>
              <a:spcBef>
                <a:spcPts val="306"/>
              </a:spcBef>
              <a:buClr>
                <a:srgbClr val="000000"/>
              </a:buClr>
              <a:buFontTx/>
              <a:buChar char="•"/>
            </a:pPr>
            <a:r>
              <a:rPr lang="en-GB" altLang="en-US" sz="2400" dirty="0">
                <a:solidFill>
                  <a:srgbClr val="000000"/>
                </a:solidFill>
                <a:ea typeface="ＭＳ Ｐゴシック" panose="020B0600070205080204" pitchFamily="34" charset="-128"/>
                <a:sym typeface="Calibri" panose="020F0502020204030204" pitchFamily="34" charset="0"/>
              </a:rPr>
              <a:t>an increasing focus on managing the end of the print material lifecycle as available space diminishes </a:t>
            </a:r>
          </a:p>
          <a:p>
            <a:pPr lvl="1">
              <a:lnSpc>
                <a:spcPct val="90000"/>
              </a:lnSpc>
              <a:spcBef>
                <a:spcPts val="306"/>
              </a:spcBef>
            </a:pPr>
            <a:endParaRPr lang="en-GB" altLang="en-US" sz="2400" dirty="0">
              <a:solidFill>
                <a:srgbClr val="000000"/>
              </a:solidFill>
              <a:ea typeface="ＭＳ Ｐゴシック" panose="020B0600070205080204" pitchFamily="34" charset="-128"/>
              <a:sym typeface="Calibri" panose="020F0502020204030204" pitchFamily="34" charset="0"/>
            </a:endParaRP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Survey #2 focused on potential opportunities for more collaboration in workflow. Some of the areas we identified included: </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1. Authority control</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2. Expanded knowledge base</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3. Record loading </a:t>
            </a:r>
          </a:p>
          <a:p>
            <a:pPr lvl="1">
              <a:lnSpc>
                <a:spcPct val="90000"/>
              </a:lnSpc>
              <a:spcBef>
                <a:spcPts val="306"/>
              </a:spcBef>
              <a:buSzPct val="25000"/>
            </a:pPr>
            <a:r>
              <a:rPr lang="en-GB" altLang="en-US" sz="2400" dirty="0">
                <a:solidFill>
                  <a:srgbClr val="000000"/>
                </a:solidFill>
                <a:ea typeface="ＭＳ Ｐゴシック" panose="020B0600070205080204" pitchFamily="34" charset="-128"/>
                <a:sym typeface="Calibri" panose="020F0502020204030204" pitchFamily="34" charset="0"/>
              </a:rPr>
              <a:t>4. Display OCUL collections in one search interface (shared</a:t>
            </a:r>
            <a:r>
              <a:rPr lang="en-GB" altLang="en-US" sz="2400" baseline="0" dirty="0">
                <a:solidFill>
                  <a:srgbClr val="000000"/>
                </a:solidFill>
                <a:ea typeface="ＭＳ Ｐゴシック" panose="020B0600070205080204" pitchFamily="34" charset="-128"/>
                <a:sym typeface="Calibri" panose="020F0502020204030204" pitchFamily="34" charset="0"/>
              </a:rPr>
              <a:t> Discovery)</a:t>
            </a:r>
          </a:p>
          <a:p>
            <a:pPr lvl="1">
              <a:lnSpc>
                <a:spcPct val="90000"/>
              </a:lnSpc>
              <a:spcBef>
                <a:spcPts val="306"/>
              </a:spcBef>
              <a:buSzPct val="25000"/>
            </a:pPr>
            <a:endParaRPr lang="en-GB" altLang="en-US" sz="2400" dirty="0">
              <a:solidFill>
                <a:srgbClr val="000000"/>
              </a:solidFill>
              <a:ea typeface="ＭＳ Ｐゴシック" panose="020B0600070205080204" pitchFamily="34" charset="-128"/>
              <a:sym typeface="Calibri" panose="020F0502020204030204" pitchFamily="34" charset="0"/>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Shared Print Management and Preservation</a:t>
            </a:r>
          </a:p>
          <a:p>
            <a:pPr marL="971550" lvl="1" indent="-514350">
              <a:spcBef>
                <a:spcPts val="475"/>
              </a:spcBef>
              <a:buClr>
                <a:srgbClr val="000000"/>
              </a:buClr>
              <a:buFont typeface="Noto Sans Symbols" charset="0"/>
              <a:buChar char="✓"/>
            </a:pPr>
            <a:r>
              <a:rPr lang="en-GB" altLang="en-US" sz="2000" dirty="0">
                <a:solidFill>
                  <a:srgbClr val="000000"/>
                </a:solidFill>
                <a:ea typeface="ＭＳ Ｐゴシック" panose="020B0600070205080204" pitchFamily="34" charset="-128"/>
                <a:sym typeface="Calibri" panose="020F0502020204030204" pitchFamily="34" charset="0"/>
              </a:rPr>
              <a:t>Consultations within OCUL, including</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E-Resources librarians</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Groups within OCUL participating in smaller-scale collaborations (shared ILS, print storage)</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Library staff specializing in law and government documents</a:t>
            </a:r>
          </a:p>
          <a:p>
            <a:pPr marL="971550" lvl="1" indent="-514350">
              <a:spcBef>
                <a:spcPts val="475"/>
              </a:spcBef>
              <a:buClr>
                <a:srgbClr val="000000"/>
              </a:buClr>
              <a:buFont typeface="Noto Sans Symbols" charset="0"/>
              <a:buChar char="✓"/>
            </a:pPr>
            <a:r>
              <a:rPr lang="en-GB" altLang="en-US" sz="2000" dirty="0">
                <a:solidFill>
                  <a:srgbClr val="000000"/>
                </a:solidFill>
                <a:ea typeface="ＭＳ Ｐゴシック" panose="020B0600070205080204" pitchFamily="34" charset="-128"/>
                <a:sym typeface="Calibri" panose="020F0502020204030204" pitchFamily="34" charset="0"/>
              </a:rPr>
              <a:t>Examination of existing shared print programs</a:t>
            </a:r>
          </a:p>
          <a:p>
            <a:pPr marL="1371600" lvl="2" indent="-520700">
              <a:spcBef>
                <a:spcPts val="400"/>
              </a:spcBef>
              <a:buClr>
                <a:srgbClr val="000000"/>
              </a:buClr>
              <a:buFont typeface="Arial" panose="020B0604020202020204" pitchFamily="34" charset="0"/>
              <a:buChar char="•"/>
            </a:pPr>
            <a:r>
              <a:rPr lang="en-GB" altLang="en-US" sz="1800" dirty="0">
                <a:solidFill>
                  <a:srgbClr val="000000"/>
                </a:solidFill>
                <a:ea typeface="ＭＳ Ｐゴシック" panose="020B0600070205080204" pitchFamily="34" charset="-128"/>
                <a:sym typeface="Calibri" panose="020F0502020204030204" pitchFamily="34" charset="0"/>
              </a:rPr>
              <a:t>Suggestions for matches based on takeaways and needs from consultations</a:t>
            </a:r>
          </a:p>
          <a:p>
            <a:pPr marL="196850" lvl="1" indent="0">
              <a:spcBef>
                <a:spcPts val="560"/>
              </a:spcBef>
              <a:spcAft>
                <a:spcPts val="0"/>
              </a:spcAft>
              <a:buClr>
                <a:schemeClr val="dk1"/>
              </a:buClr>
              <a:buSzPct val="100000"/>
              <a:buFont typeface="Arial"/>
              <a:buNone/>
              <a:defRPr/>
            </a:pPr>
            <a:endParaRPr lang="en-GB" sz="2400" b="1"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endParaRPr lang="en-GB" sz="2400" b="1" dirty="0">
              <a:solidFill>
                <a:schemeClr val="dk1"/>
              </a:solidFill>
              <a:ea typeface="Calibri"/>
              <a:cs typeface="Calibri"/>
              <a:sym typeface="Calibri"/>
            </a:endParaRPr>
          </a:p>
          <a:p>
            <a:pPr marL="196850" lvl="1" indent="0">
              <a:spcBef>
                <a:spcPts val="560"/>
              </a:spcBef>
              <a:spcAft>
                <a:spcPts val="0"/>
              </a:spcAft>
              <a:buClr>
                <a:schemeClr val="dk1"/>
              </a:buClr>
              <a:buSzPct val="100000"/>
              <a:buFont typeface="Arial"/>
              <a:buNone/>
              <a:defRPr/>
            </a:pPr>
            <a:r>
              <a:rPr lang="en-GB" sz="2400" b="1" dirty="0">
                <a:solidFill>
                  <a:schemeClr val="dk1"/>
                </a:solidFill>
                <a:ea typeface="Calibri"/>
                <a:cs typeface="Calibri"/>
                <a:sym typeface="Calibri"/>
              </a:rPr>
              <a:t>Communications</a:t>
            </a:r>
          </a:p>
          <a:p>
            <a:pPr marL="196850" lvl="1" indent="0">
              <a:spcBef>
                <a:spcPts val="560"/>
              </a:spcBef>
              <a:spcAft>
                <a:spcPts val="0"/>
              </a:spcAft>
              <a:buClr>
                <a:schemeClr val="dk1"/>
              </a:buClr>
              <a:buSzPct val="100000"/>
              <a:buFont typeface="Arial"/>
              <a:buNone/>
              <a:defRPr/>
            </a:pPr>
            <a:r>
              <a:rPr lang="en-GB" altLang="en-US" sz="2400" dirty="0">
                <a:solidFill>
                  <a:srgbClr val="000000"/>
                </a:solidFill>
                <a:ea typeface="ＭＳ Ｐゴシック" panose="020B0600070205080204" pitchFamily="34" charset="-128"/>
                <a:sym typeface="Calibri" panose="020F0502020204030204" pitchFamily="34" charset="0"/>
              </a:rPr>
              <a:t>Communications Team focused on internal communications for the Project, as well as some</a:t>
            </a:r>
            <a:r>
              <a:rPr lang="en-GB" altLang="en-US" sz="2400" baseline="0" dirty="0">
                <a:solidFill>
                  <a:srgbClr val="000000"/>
                </a:solidFill>
                <a:ea typeface="ＭＳ Ｐゴシック" panose="020B0600070205080204" pitchFamily="34" charset="-128"/>
                <a:sym typeface="Calibri" panose="020F0502020204030204" pitchFamily="34" charset="0"/>
              </a:rPr>
              <a:t> external stakeholder</a:t>
            </a:r>
            <a:r>
              <a:rPr lang="en-GB" altLang="en-US" sz="2400" dirty="0">
                <a:solidFill>
                  <a:srgbClr val="000000"/>
                </a:solidFill>
                <a:ea typeface="ＭＳ Ｐゴシック" panose="020B0600070205080204" pitchFamily="34" charset="-128"/>
                <a:sym typeface="Calibri" panose="020F0502020204030204" pitchFamily="34" charset="0"/>
              </a:rPr>
              <a:t>:</a:t>
            </a:r>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3762E45B-B9EB-4302-A269-788435E92FC6}" type="slidenum">
              <a:rPr kumimoji="0" lang="en-US" altLang="en-US" sz="1800" b="0" i="0" u="none" strike="noStrike" kern="0" cap="none" spc="0" normalizeH="0" baseline="0" noProof="0" smtClean="0">
                <a:ln>
                  <a:noFill/>
                </a:ln>
                <a:solidFill>
                  <a:prstClr val="black"/>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altLang="en-US" sz="1800" b="0" i="0" u="none" strike="noStrike" kern="0" cap="none" spc="0" normalizeH="0" baseline="0" noProof="0">
              <a:ln>
                <a:noFill/>
              </a:ln>
              <a:solidFill>
                <a:prstClr val="black"/>
              </a:solidFill>
              <a:effectLst/>
              <a:uLnTx/>
              <a:uFillTx/>
            </a:endParaRPr>
          </a:p>
        </p:txBody>
      </p:sp>
    </p:spTree>
    <p:extLst>
      <p:ext uri="{BB962C8B-B14F-4D97-AF65-F5344CB8AC3E}">
        <p14:creationId xmlns:p14="http://schemas.microsoft.com/office/powerpoint/2010/main" val="4218580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83970"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dirty="0">
                <a:ea typeface="ＭＳ Ｐゴシック" panose="020B0600070205080204" pitchFamily="34" charset="-128"/>
              </a:rPr>
              <a:t>One other important outcome from Phase 1 was </a:t>
            </a:r>
            <a:r>
              <a:rPr lang="en-GB" altLang="en-US" baseline="0" dirty="0">
                <a:ea typeface="ＭＳ Ｐゴシック" panose="020B0600070205080204" pitchFamily="34" charset="-128"/>
              </a:rPr>
              <a:t>outlining models for Collaboration.  In Phase 1 we were still considering how deeply to collaborate and so </a:t>
            </a:r>
            <a:r>
              <a:rPr lang="en-GB" altLang="en-US" dirty="0">
                <a:ea typeface="ＭＳ Ｐゴシック" panose="020B0600070205080204" pitchFamily="34" charset="-128"/>
              </a:rPr>
              <a:t>we envisaged a continuum and presented these</a:t>
            </a:r>
            <a:r>
              <a:rPr lang="en-GB" altLang="en-US" baseline="0" dirty="0">
                <a:ea typeface="ＭＳ Ｐゴシック" panose="020B0600070205080204" pitchFamily="34" charset="-128"/>
              </a:rPr>
              <a:t> options to the directors [read]</a:t>
            </a:r>
            <a:endParaRPr lang="en-GB" altLang="en-US" dirty="0">
              <a:ea typeface="ＭＳ Ｐゴシック" panose="020B0600070205080204" pitchFamily="34" charset="-128"/>
            </a:endParaRPr>
          </a:p>
          <a:p>
            <a:pPr>
              <a:spcBef>
                <a:spcPct val="0"/>
              </a:spcBef>
            </a:pPr>
            <a:endParaRPr lang="en-GB" altLang="en-US" dirty="0">
              <a:ea typeface="ＭＳ Ｐゴシック" panose="020B0600070205080204" pitchFamily="34" charset="-128"/>
            </a:endParaRPr>
          </a:p>
          <a:p>
            <a:pPr>
              <a:spcBef>
                <a:spcPct val="0"/>
              </a:spcBef>
            </a:pPr>
            <a:r>
              <a:rPr lang="en-GB" altLang="en-US" dirty="0">
                <a:ea typeface="ＭＳ Ｐゴシック" panose="020B0600070205080204" pitchFamily="34" charset="-128"/>
              </a:rPr>
              <a:t>The project team recommended that we consider the 3 more collaborative levels in the continuum [Collaboration, Partial Integration, Total Integration). One reason for this is that Cooperation and Coordination were essentially describing many existing ways that OCUL libraries already worked together -- we needed to be thinking about new ways. </a:t>
            </a:r>
          </a:p>
          <a:p>
            <a:pPr>
              <a:spcBef>
                <a:spcPct val="0"/>
              </a:spcBef>
            </a:pPr>
            <a:endParaRPr lang="en-GB" altLang="en-US" baseline="0" dirty="0">
              <a:ea typeface="ＭＳ Ｐゴシック" panose="020B0600070205080204" pitchFamily="34" charset="-128"/>
            </a:endParaRPr>
          </a:p>
          <a:p>
            <a:pPr>
              <a:spcBef>
                <a:spcPct val="0"/>
              </a:spcBef>
            </a:pPr>
            <a:r>
              <a:rPr lang="en-GB" altLang="en-US" baseline="0" dirty="0">
                <a:ea typeface="ＭＳ Ｐゴシック" panose="020B0600070205080204" pitchFamily="34" charset="-128"/>
              </a:rPr>
              <a:t>now that we are well along with P2 it’s been confirmed from the library directors that they would like us to be as collaborative as possible, so we really have landed on the deeper collaboration end of things. Finalizing and articulating what this might look like was part of the work that occurred in the beginning of Phase 2.</a:t>
            </a:r>
            <a:endParaRPr lang="en-GB" altLang="en-US" dirty="0">
              <a:solidFill>
                <a:srgbClr val="FF0000"/>
              </a:solidFill>
              <a:ea typeface="ＭＳ Ｐゴシック" panose="020B0600070205080204" pitchFamily="34" charset="-128"/>
            </a:endParaRPr>
          </a:p>
          <a:p>
            <a:endParaRPr lang="en-US" altLang="en-US" dirty="0">
              <a:ea typeface="ＭＳ Ｐゴシック" panose="020B0600070205080204" pitchFamily="34" charset="-128"/>
            </a:endParaRPr>
          </a:p>
        </p:txBody>
      </p:sp>
      <p:sp>
        <p:nvSpPr>
          <p:cNvPr id="83971"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57066" indent="-291179" eaLnBrk="0" hangingPunct="0">
              <a:defRPr sz="2400">
                <a:solidFill>
                  <a:schemeClr val="tx1"/>
                </a:solidFill>
                <a:latin typeface="Arial" panose="020B0604020202020204" pitchFamily="34" charset="0"/>
                <a:ea typeface="ＭＳ Ｐゴシック" panose="020B0600070205080204" pitchFamily="34" charset="-128"/>
              </a:defRPr>
            </a:lvl2pPr>
            <a:lvl3pPr marL="1164717" indent="-232943" eaLnBrk="0" hangingPunct="0">
              <a:defRPr sz="2400">
                <a:solidFill>
                  <a:schemeClr val="tx1"/>
                </a:solidFill>
                <a:latin typeface="Arial" panose="020B0604020202020204" pitchFamily="34" charset="0"/>
                <a:ea typeface="ＭＳ Ｐゴシック" panose="020B0600070205080204" pitchFamily="34" charset="-128"/>
              </a:defRPr>
            </a:lvl3pPr>
            <a:lvl4pPr marL="1630604" indent="-232943" eaLnBrk="0" hangingPunct="0">
              <a:defRPr sz="2400">
                <a:solidFill>
                  <a:schemeClr val="tx1"/>
                </a:solidFill>
                <a:latin typeface="Arial" panose="020B0604020202020204" pitchFamily="34" charset="0"/>
                <a:ea typeface="ＭＳ Ｐゴシック" panose="020B0600070205080204" pitchFamily="34" charset="-128"/>
              </a:defRPr>
            </a:lvl4pPr>
            <a:lvl5pPr marL="2096491" indent="-232943" eaLnBrk="0" hangingPunct="0">
              <a:defRPr sz="2400">
                <a:solidFill>
                  <a:schemeClr val="tx1"/>
                </a:solidFill>
                <a:latin typeface="Arial" panose="020B0604020202020204" pitchFamily="34" charset="0"/>
                <a:ea typeface="ＭＳ Ｐゴシック" panose="020B0600070205080204" pitchFamily="34" charset="-128"/>
              </a:defRPr>
            </a:lvl5pPr>
            <a:lvl6pPr marL="2562377"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3028264"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94151"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960038" indent="-232943" defTabSz="465887"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defTabSz="914400" eaLnBrk="1" fontAlgn="auto" latinLnBrk="0" hangingPunct="1">
              <a:lnSpc>
                <a:spcPct val="100000"/>
              </a:lnSpc>
              <a:spcBef>
                <a:spcPts val="0"/>
              </a:spcBef>
              <a:spcAft>
                <a:spcPts val="0"/>
              </a:spcAft>
              <a:buClrTx/>
              <a:buSzTx/>
              <a:buFontTx/>
              <a:buNone/>
              <a:tabLst/>
              <a:defRPr/>
            </a:pPr>
            <a:fld id="{C69C975E-17B1-49E2-BF03-92BC0E8A1873}" type="slidenum">
              <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altLang="en-US" sz="1200" b="0" i="0" u="none" strike="noStrike" kern="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576637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79A28EB2-DAB6-4F8D-B10F-19C34410151F}"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064676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B93B2E9-8CD1-4645-8987-BB7CB5206D93}"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2488873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4021D42-6F49-4E3C-B842-1B3B55AB7C49}"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0475680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a:t>Click to edit Master title style</a:t>
            </a:r>
            <a:endParaRPr lang="en-US"/>
          </a:p>
        </p:txBody>
      </p:sp>
      <p:sp>
        <p:nvSpPr>
          <p:cNvPr id="3" name="Subtitle 2"/>
          <p:cNvSpPr>
            <a:spLocks noGrp="1"/>
          </p:cNvSpPr>
          <p:nvPr>
            <p:ph type="subTitle" idx="1"/>
          </p:nvPr>
        </p:nvSpPr>
        <p:spPr>
          <a:xfrm>
            <a:off x="685800" y="3886200"/>
            <a:ext cx="7086600" cy="1752600"/>
          </a:xfrm>
        </p:spPr>
        <p:txBody>
          <a:bodyPr>
            <a:normAutofit/>
          </a:bodyPr>
          <a:lstStyle>
            <a:lvl1pPr marL="0" indent="0" algn="l">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4C5FEF4C-E960-40B2-8FB8-CC76A98D86CE}" type="datetime1">
              <a:rPr lang="en-US" altLang="en-US" smtClean="0"/>
              <a:t>9/23/2016</a:t>
            </a:fld>
            <a:endParaRPr lang="en-US" altLang="en-US"/>
          </a:p>
        </p:txBody>
      </p:sp>
    </p:spTree>
    <p:extLst>
      <p:ext uri="{BB962C8B-B14F-4D97-AF65-F5344CB8AC3E}">
        <p14:creationId xmlns:p14="http://schemas.microsoft.com/office/powerpoint/2010/main" val="25249390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idx="1"/>
          </p:nvPr>
        </p:nvSpPr>
        <p:spPr/>
        <p:txBody>
          <a:body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2A04A793-9411-4E38-81EB-6FB74F7663CD}" type="datetime1">
              <a:rPr lang="en-US" altLang="en-US" smtClean="0"/>
              <a:t>9/23/2016</a:t>
            </a:fld>
            <a:endParaRPr lang="en-US" altLang="en-US"/>
          </a:p>
        </p:txBody>
      </p:sp>
    </p:spTree>
    <p:extLst>
      <p:ext uri="{BB962C8B-B14F-4D97-AF65-F5344CB8AC3E}">
        <p14:creationId xmlns:p14="http://schemas.microsoft.com/office/powerpoint/2010/main" val="2450111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a:t>Click to edit Master text styles</a:t>
            </a:r>
          </a:p>
        </p:txBody>
      </p:sp>
      <p:sp>
        <p:nvSpPr>
          <p:cNvPr id="4" name="Date Placeholder 3"/>
          <p:cNvSpPr>
            <a:spLocks noGrp="1"/>
          </p:cNvSpPr>
          <p:nvPr>
            <p:ph type="dt" sz="half" idx="10"/>
          </p:nvPr>
        </p:nvSpPr>
        <p:spPr/>
        <p:txBody>
          <a:bodyPr/>
          <a:lstStyle>
            <a:lvl1pPr>
              <a:defRPr/>
            </a:lvl1pPr>
          </a:lstStyle>
          <a:p>
            <a:fld id="{8CA11263-6565-4EDD-8B1E-F4C9AC6FEAF6}" type="datetime1">
              <a:rPr lang="en-US" altLang="en-US" smtClean="0"/>
              <a:t>9/23/2016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cs typeface="ＭＳ Ｐゴシック" charset="-128"/>
              </a:defRPr>
            </a:lvl1pPr>
          </a:lstStyle>
          <a:p>
            <a:pPr fontAlgn="base">
              <a:spcBef>
                <a:spcPct val="0"/>
              </a:spcBef>
              <a:spcAft>
                <a:spcPct val="0"/>
              </a:spcAft>
              <a:defRPr/>
            </a:pPr>
            <a:r>
              <a:rPr lang="en-US">
                <a:solidFill>
                  <a:prstClr val="black"/>
                </a:solidFill>
              </a:rPr>
              <a:t>#SPonTheRoad</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anose="020F0502020204030204" pitchFamily="34" charset="0"/>
              </a:defRPr>
            </a:lvl1pPr>
          </a:lstStyle>
          <a:p>
            <a:pPr fontAlgn="base">
              <a:spcBef>
                <a:spcPct val="0"/>
              </a:spcBef>
              <a:spcAft>
                <a:spcPct val="0"/>
              </a:spcAft>
            </a:pPr>
            <a:fld id="{03090237-7966-4328-B15F-C76470DBFF09}" type="slidenum">
              <a:rPr lang="en-US" altLang="en-US">
                <a:solidFill>
                  <a:prstClr val="black"/>
                </a:solidFill>
                <a:ea typeface="ＭＳ Ｐゴシック" panose="020B0600070205080204" pitchFamily="34" charset="-128"/>
              </a:rPr>
              <a:pPr fontAlgn="base">
                <a:spcBef>
                  <a:spcPct val="0"/>
                </a:spcBef>
                <a:spcAft>
                  <a:spcPct val="0"/>
                </a:spcAft>
              </a:pPr>
              <a:t>‹#›</a:t>
            </a:fld>
            <a:endParaRPr lang="en-US" altLang="en-US">
              <a:solidFill>
                <a:prstClr val="black"/>
              </a:solidFill>
              <a:ea typeface="ＭＳ Ｐゴシック" panose="020B0600070205080204" pitchFamily="34" charset="-128"/>
            </a:endParaRPr>
          </a:p>
        </p:txBody>
      </p:sp>
    </p:spTree>
    <p:extLst>
      <p:ext uri="{BB962C8B-B14F-4D97-AF65-F5344CB8AC3E}">
        <p14:creationId xmlns:p14="http://schemas.microsoft.com/office/powerpoint/2010/main" val="21083389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Date Placeholder 3"/>
          <p:cNvSpPr>
            <a:spLocks noGrp="1"/>
          </p:cNvSpPr>
          <p:nvPr>
            <p:ph type="dt" sz="half" idx="10"/>
          </p:nvPr>
        </p:nvSpPr>
        <p:spPr/>
        <p:txBody>
          <a:bodyPr/>
          <a:lstStyle>
            <a:lvl1pPr>
              <a:defRPr/>
            </a:lvl1pPr>
          </a:lstStyle>
          <a:p>
            <a:fld id="{BDA367F6-BD38-4AA7-895C-5E5F931AC076}" type="datetime1">
              <a:rPr lang="en-US" altLang="en-US" smtClean="0"/>
              <a:t>9/23/2016</a:t>
            </a:fld>
            <a:endParaRPr lang="en-US" altLang="en-US"/>
          </a:p>
        </p:txBody>
      </p:sp>
    </p:spTree>
    <p:extLst>
      <p:ext uri="{BB962C8B-B14F-4D97-AF65-F5344CB8AC3E}">
        <p14:creationId xmlns:p14="http://schemas.microsoft.com/office/powerpoint/2010/main" val="22780732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7" name="Date Placeholder 3"/>
          <p:cNvSpPr>
            <a:spLocks noGrp="1"/>
          </p:cNvSpPr>
          <p:nvPr>
            <p:ph type="dt" sz="half" idx="10"/>
          </p:nvPr>
        </p:nvSpPr>
        <p:spPr/>
        <p:txBody>
          <a:bodyPr/>
          <a:lstStyle>
            <a:lvl1pPr>
              <a:defRPr/>
            </a:lvl1pPr>
          </a:lstStyle>
          <a:p>
            <a:fld id="{EFDAB699-1C16-4EB3-B6DA-44B460A071BA}" type="datetime1">
              <a:rPr lang="en-US" altLang="en-US" smtClean="0"/>
              <a:t>9/23/2016</a:t>
            </a:fld>
            <a:endParaRPr lang="en-US" altLang="en-US"/>
          </a:p>
        </p:txBody>
      </p:sp>
    </p:spTree>
    <p:extLst>
      <p:ext uri="{BB962C8B-B14F-4D97-AF65-F5344CB8AC3E}">
        <p14:creationId xmlns:p14="http://schemas.microsoft.com/office/powerpoint/2010/main" val="3608942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Date Placeholder 3"/>
          <p:cNvSpPr>
            <a:spLocks noGrp="1"/>
          </p:cNvSpPr>
          <p:nvPr>
            <p:ph type="dt" sz="half" idx="10"/>
          </p:nvPr>
        </p:nvSpPr>
        <p:spPr/>
        <p:txBody>
          <a:bodyPr/>
          <a:lstStyle>
            <a:lvl1pPr>
              <a:defRPr/>
            </a:lvl1pPr>
          </a:lstStyle>
          <a:p>
            <a:fld id="{F2170CC8-9904-46AA-8071-B70B3B2CCD92}" type="datetime1">
              <a:rPr lang="en-US" altLang="en-US" smtClean="0"/>
              <a:t>9/23/2016</a:t>
            </a:fld>
            <a:endParaRPr lang="en-US" altLang="en-US"/>
          </a:p>
        </p:txBody>
      </p:sp>
    </p:spTree>
    <p:extLst>
      <p:ext uri="{BB962C8B-B14F-4D97-AF65-F5344CB8AC3E}">
        <p14:creationId xmlns:p14="http://schemas.microsoft.com/office/powerpoint/2010/main" val="21195016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2BFE42C-36A1-4EA5-B713-E84D4FE16452}" type="datetime1">
              <a:rPr lang="en-US" altLang="en-US" smtClean="0"/>
              <a:t>9/23/2016</a:t>
            </a:fld>
            <a:endParaRPr lang="en-US" altLang="en-US"/>
          </a:p>
        </p:txBody>
      </p:sp>
    </p:spTree>
    <p:extLst>
      <p:ext uri="{BB962C8B-B14F-4D97-AF65-F5344CB8AC3E}">
        <p14:creationId xmlns:p14="http://schemas.microsoft.com/office/powerpoint/2010/main" val="12536037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3008313" cy="1162050"/>
          </a:xfrm>
        </p:spPr>
        <p:txBody>
          <a:bodyPr anchor="t"/>
          <a:lstStyle>
            <a:lvl1pPr algn="l">
              <a:defRPr sz="2000" b="1"/>
            </a:lvl1pPr>
          </a:lstStyle>
          <a:p>
            <a:r>
              <a:rPr lang="en-CA"/>
              <a:t>Click to edit Master title style</a:t>
            </a:r>
            <a:endParaRPr lang="en-US"/>
          </a:p>
        </p:txBody>
      </p:sp>
      <p:sp>
        <p:nvSpPr>
          <p:cNvPr id="3" name="Content Placeholder 2"/>
          <p:cNvSpPr>
            <a:spLocks noGrp="1"/>
          </p:cNvSpPr>
          <p:nvPr>
            <p:ph idx="1"/>
          </p:nvPr>
        </p:nvSpPr>
        <p:spPr>
          <a:xfrm>
            <a:off x="3575050" y="57150"/>
            <a:ext cx="5111750" cy="60690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5775A92D-DE67-497C-86A3-6C11685E729A}" type="datetime1">
              <a:rPr lang="en-US" altLang="en-US" smtClean="0"/>
              <a:t>9/23/2016</a:t>
            </a:fld>
            <a:endParaRPr lang="en-US" altLang="en-US"/>
          </a:p>
        </p:txBody>
      </p:sp>
    </p:spTree>
    <p:extLst>
      <p:ext uri="{BB962C8B-B14F-4D97-AF65-F5344CB8AC3E}">
        <p14:creationId xmlns:p14="http://schemas.microsoft.com/office/powerpoint/2010/main" val="24785097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F6CA474-D388-4310-A23E-07C943F4F7FD}"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9254068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CA"/>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a:t>Click to edit Master text styles</a:t>
            </a:r>
          </a:p>
        </p:txBody>
      </p:sp>
      <p:sp>
        <p:nvSpPr>
          <p:cNvPr id="5" name="Date Placeholder 3"/>
          <p:cNvSpPr>
            <a:spLocks noGrp="1"/>
          </p:cNvSpPr>
          <p:nvPr>
            <p:ph type="dt" sz="half" idx="10"/>
          </p:nvPr>
        </p:nvSpPr>
        <p:spPr/>
        <p:txBody>
          <a:bodyPr/>
          <a:lstStyle>
            <a:lvl1pPr>
              <a:defRPr/>
            </a:lvl1pPr>
          </a:lstStyle>
          <a:p>
            <a:fld id="{453A5F50-C17F-42F6-88AA-45BC6B5BD26D}" type="datetime1">
              <a:rPr lang="en-US" altLang="en-US" smtClean="0"/>
              <a:t>9/23/2016</a:t>
            </a:fld>
            <a:endParaRPr lang="en-US" altLang="en-US"/>
          </a:p>
        </p:txBody>
      </p:sp>
    </p:spTree>
    <p:extLst>
      <p:ext uri="{BB962C8B-B14F-4D97-AF65-F5344CB8AC3E}">
        <p14:creationId xmlns:p14="http://schemas.microsoft.com/office/powerpoint/2010/main" val="3321235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4BE28FBF-FDDF-4930-B928-DCCF9444CDC7}" type="datetime1">
              <a:rPr lang="en-US" altLang="en-US" smtClean="0"/>
              <a:t>9/23/2016</a:t>
            </a:fld>
            <a:endParaRPr lang="en-US" altLang="en-US"/>
          </a:p>
        </p:txBody>
      </p:sp>
    </p:spTree>
    <p:extLst>
      <p:ext uri="{BB962C8B-B14F-4D97-AF65-F5344CB8AC3E}">
        <p14:creationId xmlns:p14="http://schemas.microsoft.com/office/powerpoint/2010/main" val="19619724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a:t>Click to edit Master text styles</a:t>
            </a:r>
          </a:p>
          <a:p>
            <a:pPr lvl="1"/>
            <a:r>
              <a:rPr lang="en-CA"/>
              <a:t>Second level</a:t>
            </a:r>
          </a:p>
          <a:p>
            <a:pPr lvl="2"/>
            <a:r>
              <a:rPr lang="en-CA"/>
              <a:t>Third level</a:t>
            </a:r>
          </a:p>
          <a:p>
            <a:pPr lvl="3"/>
            <a:r>
              <a:rPr lang="en-CA"/>
              <a:t>Fourth level</a:t>
            </a:r>
          </a:p>
          <a:p>
            <a:pPr lvl="4"/>
            <a:r>
              <a:rPr lang="en-CA"/>
              <a:t>Fifth level</a:t>
            </a:r>
            <a:endParaRPr lang="en-US"/>
          </a:p>
        </p:txBody>
      </p:sp>
      <p:sp>
        <p:nvSpPr>
          <p:cNvPr id="4" name="Date Placeholder 3"/>
          <p:cNvSpPr>
            <a:spLocks noGrp="1"/>
          </p:cNvSpPr>
          <p:nvPr>
            <p:ph type="dt" sz="half" idx="10"/>
          </p:nvPr>
        </p:nvSpPr>
        <p:spPr/>
        <p:txBody>
          <a:bodyPr/>
          <a:lstStyle>
            <a:lvl1pPr>
              <a:defRPr/>
            </a:lvl1pPr>
          </a:lstStyle>
          <a:p>
            <a:fld id="{981F5039-29D8-4BCC-8E10-B4AA73C48A87}" type="datetime1">
              <a:rPr lang="en-US" altLang="en-US" smtClean="0"/>
              <a:t>9/23/2016</a:t>
            </a:fld>
            <a:endParaRPr lang="en-US" altLang="en-US"/>
          </a:p>
        </p:txBody>
      </p:sp>
    </p:spTree>
    <p:extLst>
      <p:ext uri="{BB962C8B-B14F-4D97-AF65-F5344CB8AC3E}">
        <p14:creationId xmlns:p14="http://schemas.microsoft.com/office/powerpoint/2010/main" val="1924141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A549FB54-44CF-4F39-BE7C-75772CA07BED}" type="datetime1">
              <a:rPr lang="en-US" smtClean="0"/>
              <a:t>9/23/2016</a:t>
            </a:fld>
            <a:endParaRPr lang="en-US"/>
          </a:p>
        </p:txBody>
      </p:sp>
      <p:sp>
        <p:nvSpPr>
          <p:cNvPr id="5" name="Footer Placeholder 4"/>
          <p:cNvSpPr>
            <a:spLocks noGrp="1"/>
          </p:cNvSpPr>
          <p:nvPr>
            <p:ph type="ftr" sz="quarter" idx="11"/>
          </p:nvPr>
        </p:nvSpPr>
        <p:spPr/>
        <p:txBody>
          <a:bodyPr/>
          <a:lstStyle/>
          <a:p>
            <a:r>
              <a:rPr lang="en-US"/>
              <a:t>#SPonTheRoad</a:t>
            </a:r>
          </a:p>
        </p:txBody>
      </p:sp>
      <p:sp>
        <p:nvSpPr>
          <p:cNvPr id="6" name="Slide Number Placeholder 5"/>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4225895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8525A8-B67F-4699-B633-188E79556396}"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290781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4E54FC5-73AF-4FE0-81E5-8664E2B4BEF4}" type="datetime1">
              <a:rPr lang="en-US" smtClean="0"/>
              <a:t>9/23/2016</a:t>
            </a:fld>
            <a:endParaRPr lang="en-US"/>
          </a:p>
        </p:txBody>
      </p:sp>
      <p:sp>
        <p:nvSpPr>
          <p:cNvPr id="8" name="Footer Placeholder 7"/>
          <p:cNvSpPr>
            <a:spLocks noGrp="1"/>
          </p:cNvSpPr>
          <p:nvPr>
            <p:ph type="ftr" sz="quarter" idx="11"/>
          </p:nvPr>
        </p:nvSpPr>
        <p:spPr/>
        <p:txBody>
          <a:bodyPr/>
          <a:lstStyle/>
          <a:p>
            <a:r>
              <a:rPr lang="en-US"/>
              <a:t>#SPonTheRoad</a:t>
            </a:r>
          </a:p>
        </p:txBody>
      </p:sp>
      <p:sp>
        <p:nvSpPr>
          <p:cNvPr id="9" name="Slide Number Placeholder 8"/>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17860548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3C19C30-8D58-47B0-A8A6-515CB996E8C7}" type="datetime1">
              <a:rPr lang="en-US" smtClean="0"/>
              <a:t>9/23/2016</a:t>
            </a:fld>
            <a:endParaRPr lang="en-US"/>
          </a:p>
        </p:txBody>
      </p:sp>
      <p:sp>
        <p:nvSpPr>
          <p:cNvPr id="4" name="Footer Placeholder 3"/>
          <p:cNvSpPr>
            <a:spLocks noGrp="1"/>
          </p:cNvSpPr>
          <p:nvPr>
            <p:ph type="ftr" sz="quarter" idx="11"/>
          </p:nvPr>
        </p:nvSpPr>
        <p:spPr/>
        <p:txBody>
          <a:bodyPr/>
          <a:lstStyle/>
          <a:p>
            <a:r>
              <a:rPr lang="en-US"/>
              <a:t>#SPonTheRoad</a:t>
            </a:r>
          </a:p>
        </p:txBody>
      </p:sp>
      <p:sp>
        <p:nvSpPr>
          <p:cNvPr id="5" name="Slide Number Placeholder 4"/>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9339010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2C5A97-20B3-422F-8857-B38518038EF0}" type="datetime1">
              <a:rPr lang="en-US" smtClean="0"/>
              <a:t>9/23/2016</a:t>
            </a:fld>
            <a:endParaRPr lang="en-US"/>
          </a:p>
        </p:txBody>
      </p:sp>
      <p:sp>
        <p:nvSpPr>
          <p:cNvPr id="3" name="Footer Placeholder 2"/>
          <p:cNvSpPr>
            <a:spLocks noGrp="1"/>
          </p:cNvSpPr>
          <p:nvPr>
            <p:ph type="ftr" sz="quarter" idx="11"/>
          </p:nvPr>
        </p:nvSpPr>
        <p:spPr/>
        <p:txBody>
          <a:bodyPr/>
          <a:lstStyle/>
          <a:p>
            <a:r>
              <a:rPr lang="en-US"/>
              <a:t>#SPonTheRoad</a:t>
            </a:r>
          </a:p>
        </p:txBody>
      </p:sp>
      <p:sp>
        <p:nvSpPr>
          <p:cNvPr id="4" name="Slide Number Placeholder 3"/>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3818118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C25595A-AEFC-45C8-8767-9778260ECB9F}"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596301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686DEE-0371-4AFE-9047-6DFB17E6F95A}" type="datetime1">
              <a:rPr lang="en-US" smtClean="0"/>
              <a:t>9/23/2016</a:t>
            </a:fld>
            <a:endParaRPr lang="en-US"/>
          </a:p>
        </p:txBody>
      </p:sp>
      <p:sp>
        <p:nvSpPr>
          <p:cNvPr id="6" name="Footer Placeholder 5"/>
          <p:cNvSpPr>
            <a:spLocks noGrp="1"/>
          </p:cNvSpPr>
          <p:nvPr>
            <p:ph type="ftr" sz="quarter" idx="11"/>
          </p:nvPr>
        </p:nvSpPr>
        <p:spPr/>
        <p:txBody>
          <a:bodyPr/>
          <a:lstStyle/>
          <a:p>
            <a:r>
              <a:rPr lang="en-US"/>
              <a:t>#SPonTheRoad</a:t>
            </a:r>
          </a:p>
        </p:txBody>
      </p:sp>
      <p:sp>
        <p:nvSpPr>
          <p:cNvPr id="7" name="Slide Number Placeholder 6"/>
          <p:cNvSpPr>
            <a:spLocks noGrp="1"/>
          </p:cNvSpPr>
          <p:nvPr>
            <p:ph type="sldNum" sz="quarter" idx="12"/>
          </p:nvPr>
        </p:nvSpPr>
        <p:spPr/>
        <p:txBody>
          <a:bodyPr/>
          <a:lstStyle/>
          <a:p>
            <a:fld id="{35E3D43A-218C-F949-8F1B-14CEAD21798F}" type="slidenum">
              <a:rPr lang="en-US" smtClean="0"/>
              <a:t>‹#›</a:t>
            </a:fld>
            <a:endParaRPr lang="en-US"/>
          </a:p>
        </p:txBody>
      </p:sp>
    </p:spTree>
    <p:extLst>
      <p:ext uri="{BB962C8B-B14F-4D97-AF65-F5344CB8AC3E}">
        <p14:creationId xmlns:p14="http://schemas.microsoft.com/office/powerpoint/2010/main" val="2913415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891"/>
            <a:ext cx="82296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538749"/>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E2218B-A11C-49DB-A329-8EAC528B1E90}" type="datetime1">
              <a:rPr lang="en-US" smtClean="0"/>
              <a:t>9/23/2016</a:t>
            </a:fld>
            <a:endParaRPr lang="en-US"/>
          </a:p>
        </p:txBody>
      </p:sp>
      <p:sp>
        <p:nvSpPr>
          <p:cNvPr id="5" name="Footer Placeholder 4"/>
          <p:cNvSpPr>
            <a:spLocks noGrp="1"/>
          </p:cNvSpPr>
          <p:nvPr>
            <p:ph type="ftr" sz="quarter" idx="3"/>
          </p:nvPr>
        </p:nvSpPr>
        <p:spPr>
          <a:xfrm>
            <a:off x="291934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#SPonTheRoad</a:t>
            </a:r>
          </a:p>
        </p:txBody>
      </p:sp>
      <p:sp>
        <p:nvSpPr>
          <p:cNvPr id="6" name="Slide Number Placeholder 5"/>
          <p:cNvSpPr>
            <a:spLocks noGrp="1"/>
          </p:cNvSpPr>
          <p:nvPr>
            <p:ph type="sldNum" sz="quarter" idx="4"/>
          </p:nvPr>
        </p:nvSpPr>
        <p:spPr>
          <a:xfrm>
            <a:off x="6122994"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E3D43A-218C-F949-8F1B-14CEAD21798F}" type="slidenum">
              <a:rPr lang="en-US" smtClean="0"/>
              <a:t>‹#›</a:t>
            </a:fld>
            <a:endParaRPr lang="en-US"/>
          </a:p>
        </p:txBody>
      </p:sp>
    </p:spTree>
    <p:extLst>
      <p:ext uri="{BB962C8B-B14F-4D97-AF65-F5344CB8AC3E}">
        <p14:creationId xmlns:p14="http://schemas.microsoft.com/office/powerpoint/2010/main" val="33667397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0" descr="ppback.eps"/>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9050"/>
            <a:ext cx="9196388" cy="6908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7" name="Title Placeholder 1"/>
          <p:cNvSpPr>
            <a:spLocks noGrp="1"/>
          </p:cNvSpPr>
          <p:nvPr>
            <p:ph type="title"/>
          </p:nvPr>
        </p:nvSpPr>
        <p:spPr bwMode="auto">
          <a:xfrm>
            <a:off x="457200" y="76200"/>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CA" altLang="en-US"/>
              <a:t>Click to edit Master title style</a:t>
            </a:r>
            <a:endParaRPr lang="en-US" altLang="en-US"/>
          </a:p>
        </p:txBody>
      </p:sp>
      <p:sp>
        <p:nvSpPr>
          <p:cNvPr id="1028" name="Text Placeholder 2"/>
          <p:cNvSpPr>
            <a:spLocks noGrp="1"/>
          </p:cNvSpPr>
          <p:nvPr>
            <p:ph type="body" idx="1"/>
          </p:nvPr>
        </p:nvSpPr>
        <p:spPr bwMode="auto">
          <a:xfrm>
            <a:off x="457200" y="12954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a:t>Click to edit Master text styles</a:t>
            </a:r>
          </a:p>
          <a:p>
            <a:pPr lvl="1"/>
            <a:r>
              <a:rPr lang="en-CA" altLang="en-US"/>
              <a:t>Second level</a:t>
            </a:r>
          </a:p>
          <a:p>
            <a:pPr lvl="2"/>
            <a:r>
              <a:rPr lang="en-CA" altLang="en-US"/>
              <a:t>Third level</a:t>
            </a:r>
          </a:p>
          <a:p>
            <a:pPr lvl="3"/>
            <a:r>
              <a:rPr lang="en-CA" altLang="en-US"/>
              <a:t>Fourth level</a:t>
            </a:r>
          </a:p>
          <a:p>
            <a:pPr lvl="4"/>
            <a:r>
              <a:rPr lang="en-CA" altLang="en-US"/>
              <a:t>Fifth level</a:t>
            </a:r>
            <a:endParaRPr lang="en-US" altLang="en-US"/>
          </a:p>
        </p:txBody>
      </p:sp>
      <p:sp>
        <p:nvSpPr>
          <p:cNvPr id="4" name="Date Placeholder 3"/>
          <p:cNvSpPr>
            <a:spLocks noGrp="1"/>
          </p:cNvSpPr>
          <p:nvPr>
            <p:ph type="dt" sz="half" idx="2"/>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pPr fontAlgn="base">
              <a:spcBef>
                <a:spcPct val="0"/>
              </a:spcBef>
              <a:spcAft>
                <a:spcPct val="0"/>
              </a:spcAft>
            </a:pPr>
            <a:fld id="{50877187-CE62-4A2D-A3E5-E6F46F6E3D37}" type="datetime1">
              <a:rPr lang="en-US" altLang="en-US" smtClean="0">
                <a:ea typeface="ＭＳ Ｐゴシック" panose="020B0600070205080204" pitchFamily="34" charset="-128"/>
              </a:rPr>
              <a:t>9/23/2016</a:t>
            </a:fld>
            <a:endParaRPr lang="en-US" altLang="en-US">
              <a:ea typeface="ＭＳ Ｐゴシック" panose="020B0600070205080204" pitchFamily="34" charset="-128"/>
            </a:endParaRPr>
          </a:p>
        </p:txBody>
      </p:sp>
    </p:spTree>
    <p:extLst>
      <p:ext uri="{BB962C8B-B14F-4D97-AF65-F5344CB8AC3E}">
        <p14:creationId xmlns:p14="http://schemas.microsoft.com/office/powerpoint/2010/main" val="33004516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0" fontAlgn="base" hangingPunct="0">
        <a:spcBef>
          <a:spcPct val="0"/>
        </a:spcBef>
        <a:spcAft>
          <a:spcPct val="0"/>
        </a:spcAft>
        <a:defRPr sz="4400" b="1" kern="1200">
          <a:solidFill>
            <a:srgbClr val="4FA350"/>
          </a:solidFill>
          <a:latin typeface="+mj-lt"/>
          <a:ea typeface="ＭＳ Ｐゴシック" charset="-128"/>
          <a:cs typeface="ＭＳ Ｐゴシック" charset="-128"/>
        </a:defRPr>
      </a:lvl1pPr>
      <a:lvl2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2pPr>
      <a:lvl3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3pPr>
      <a:lvl4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4pPr>
      <a:lvl5pPr algn="l" defTabSz="457200" rtl="0" eaLnBrk="0" fontAlgn="base" hangingPunct="0">
        <a:spcBef>
          <a:spcPct val="0"/>
        </a:spcBef>
        <a:spcAft>
          <a:spcPct val="0"/>
        </a:spcAft>
        <a:defRPr sz="4400" b="1">
          <a:solidFill>
            <a:srgbClr val="4FA350"/>
          </a:solidFill>
          <a:latin typeface="Calibri" charset="0"/>
          <a:ea typeface="ＭＳ Ｐゴシック" charset="-128"/>
          <a:cs typeface="ＭＳ Ｐゴシック" charset="-128"/>
        </a:defRPr>
      </a:lvl5pPr>
      <a:lvl6pPr marL="4572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6pPr>
      <a:lvl7pPr marL="9144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7pPr>
      <a:lvl8pPr marL="13716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8pPr>
      <a:lvl9pPr marL="1828800" algn="l" defTabSz="457200" rtl="0" fontAlgn="base">
        <a:spcBef>
          <a:spcPct val="0"/>
        </a:spcBef>
        <a:spcAft>
          <a:spcPct val="0"/>
        </a:spcAft>
        <a:defRPr sz="4400" b="1">
          <a:solidFill>
            <a:srgbClr val="4FA350"/>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Wingdings" panose="05000000000000000000" pitchFamily="2" charset="2"/>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Wingdings" panose="05000000000000000000" pitchFamily="2" charset="2"/>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Courier New" panose="02070309020205020404" pitchFamily="49" charset="0"/>
        <a:buChar char="o"/>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spotdocs.scholarsportal.info/display/OCF/Priority+Collaboration+Outcomes"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hyperlink" Target="https://spotdocs.scholarsportal.info/display/OCF/MOU+Draft+Planning" TargetMode="External"/><Relationship Id="rId4" Type="http://schemas.openxmlformats.org/officeDocument/2006/relationships/hyperlink" Target="https://spotdocs.scholarsportal.info/display/OCF/LSP+Requirements+-+For+Consultation"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https://spotdocs.scholarsportal.info/display/OCF/OCUL+Collaborative+Futures"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hyperlink" Target="mailto:amy.greenberg@ocul.on.ca" TargetMode="External"/><Relationship Id="rId4" Type="http://schemas.openxmlformats.org/officeDocument/2006/relationships/hyperlink" Target="mailto:anika.ervin.ward@ocul.on.c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722313" y="4406900"/>
            <a:ext cx="7772400" cy="1362075"/>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600" b="1"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small" spc="0" normalizeH="0" baseline="0" noProof="0" dirty="0">
                <a:ln>
                  <a:noFill/>
                </a:ln>
                <a:solidFill>
                  <a:schemeClr val="tx1"/>
                </a:solidFill>
                <a:effectLst/>
                <a:uLnTx/>
                <a:uFillTx/>
                <a:latin typeface="+mj-lt"/>
                <a:ea typeface="+mj-ea"/>
                <a:cs typeface="+mj-cs"/>
              </a:rPr>
              <a:t>THE COLLABORATIVE FUTURES PROJECT</a:t>
            </a:r>
          </a:p>
        </p:txBody>
      </p:sp>
    </p:spTree>
    <p:extLst>
      <p:ext uri="{BB962C8B-B14F-4D97-AF65-F5344CB8AC3E}">
        <p14:creationId xmlns:p14="http://schemas.microsoft.com/office/powerpoint/2010/main" val="1361378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GB" altLang="en-US"/>
              <a:t>Models of Collaboration</a:t>
            </a:r>
            <a:endParaRPr lang="en-US" altLang="en-US"/>
          </a:p>
        </p:txBody>
      </p:sp>
      <p:graphicFrame>
        <p:nvGraphicFramePr>
          <p:cNvPr id="4" name="Content Placeholder 3"/>
          <p:cNvGraphicFramePr>
            <a:graphicFrameLocks noGrp="1"/>
          </p:cNvGraphicFramePr>
          <p:nvPr>
            <p:ph idx="1"/>
            <p:extLst/>
          </p:nvPr>
        </p:nvGraphicFramePr>
        <p:xfrm>
          <a:off x="457200" y="12954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1987" name="Picture 4" descr="OCULslogan_hr.pdf"/>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45876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a:ea typeface="ＭＳ Ｐゴシック" panose="020B0600070205080204" pitchFamily="34" charset="-128"/>
              </a:rPr>
              <a:t>Project Phase 2</a:t>
            </a:r>
            <a:endParaRPr lang="en-US" altLang="en-US" dirty="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6000" b="1" i="0" u="none" strike="noStrike" kern="0" cap="none" spc="0" normalizeH="0" baseline="0" noProof="0" dirty="0">
                <a:ln>
                  <a:noFill/>
                </a:ln>
                <a:solidFill>
                  <a:prstClr val="black"/>
                </a:solidFill>
                <a:effectLst/>
                <a:uLnTx/>
                <a:uFillTx/>
                <a:ea typeface="ＭＳ Ｐゴシック" panose="020B0600070205080204" pitchFamily="34" charset="-128"/>
              </a:rPr>
              <a:t>2</a:t>
            </a:r>
            <a:endParaRPr kumimoji="0" lang="en-US" sz="6000" b="1" i="0" u="none" strike="noStrike" kern="0" cap="none" spc="0" normalizeH="0" baseline="0" noProof="0" dirty="0">
              <a:ln>
                <a:noFill/>
              </a:ln>
              <a:solidFill>
                <a:prstClr val="black"/>
              </a:solidFill>
              <a:effectLst/>
              <a:uLnTx/>
              <a:uFillTx/>
              <a:ea typeface="ＭＳ Ｐゴシック" panose="020B0600070205080204" pitchFamily="34" charset="-128"/>
            </a:endParaRPr>
          </a:p>
        </p:txBody>
      </p:sp>
    </p:spTree>
    <p:extLst>
      <p:ext uri="{BB962C8B-B14F-4D97-AF65-F5344CB8AC3E}">
        <p14:creationId xmlns:p14="http://schemas.microsoft.com/office/powerpoint/2010/main" val="4069483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a:ea typeface="ＭＳ Ｐゴシック" pitchFamily="34" charset="-128"/>
              </a:rPr>
              <a:t>Keys to achieving the vision</a:t>
            </a:r>
          </a:p>
        </p:txBody>
      </p:sp>
      <p:sp>
        <p:nvSpPr>
          <p:cNvPr id="3" name="Content Placeholder 2"/>
          <p:cNvSpPr>
            <a:spLocks noGrp="1"/>
          </p:cNvSpPr>
          <p:nvPr>
            <p:ph idx="1"/>
          </p:nvPr>
        </p:nvSpPr>
        <p:spPr/>
        <p:txBody>
          <a:bodyPr/>
          <a:lstStyle/>
          <a:p>
            <a:pPr marL="514350" indent="-514350">
              <a:buFont typeface="Calibri" pitchFamily="34" charset="0"/>
              <a:buAutoNum type="arabicPeriod"/>
            </a:pPr>
            <a:r>
              <a:rPr lang="en-US" altLang="en-US" sz="3600" b="1" dirty="0">
                <a:ea typeface="ＭＳ Ｐゴシック" pitchFamily="34" charset="-128"/>
              </a:rPr>
              <a:t>Implement shared next generation library services platforms</a:t>
            </a:r>
          </a:p>
          <a:p>
            <a:pPr marL="514350" indent="-514350">
              <a:buFont typeface="Calibri" pitchFamily="34" charset="0"/>
              <a:buAutoNum type="arabicPeriod"/>
            </a:pPr>
            <a:r>
              <a:rPr lang="en-US" altLang="en-US" dirty="0">
                <a:solidFill>
                  <a:schemeClr val="bg1">
                    <a:lumMod val="50000"/>
                  </a:schemeClr>
                </a:solidFill>
                <a:ea typeface="ＭＳ Ｐゴシック" pitchFamily="34" charset="-128"/>
              </a:rPr>
              <a:t>Collaborate to manage and preserve print resources in a sustainable system</a:t>
            </a:r>
          </a:p>
          <a:p>
            <a:pPr marL="514350" indent="-514350">
              <a:buFont typeface="Calibri" pitchFamily="34" charset="0"/>
              <a:buAutoNum type="arabicPeriod"/>
            </a:pPr>
            <a:r>
              <a:rPr lang="en-US" altLang="en-US" dirty="0">
                <a:solidFill>
                  <a:schemeClr val="bg1">
                    <a:lumMod val="50000"/>
                  </a:schemeClr>
                </a:solidFill>
                <a:ea typeface="ＭＳ Ｐゴシック" pitchFamily="34" charset="-128"/>
              </a:rPr>
              <a:t>Collaborate to effectively use shared systems to manage electronic and print resources</a:t>
            </a:r>
          </a:p>
          <a:p>
            <a:pPr marL="514350" indent="-514350"/>
            <a:endParaRPr lang="en-US" altLang="en-US" dirty="0">
              <a:ea typeface="ＭＳ Ｐゴシック" pitchFamily="34" charset="-128"/>
            </a:endParaRP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124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GB" altLang="en-US" dirty="0">
                <a:ea typeface="ＭＳ Ｐゴシック" panose="020B0600070205080204" pitchFamily="34" charset="-128"/>
                <a:sym typeface="Calibri" panose="020F0502020204030204" pitchFamily="34" charset="0"/>
              </a:rPr>
              <a:t>Phase 2</a:t>
            </a:r>
            <a:endParaRPr lang="en-US" altLang="en-US" dirty="0">
              <a:ea typeface="ＭＳ Ｐゴシック" panose="020B0600070205080204" pitchFamily="34" charset="-128"/>
            </a:endParaRPr>
          </a:p>
        </p:txBody>
      </p:sp>
      <p:sp>
        <p:nvSpPr>
          <p:cNvPr id="3" name="Content Placeholder 2"/>
          <p:cNvSpPr>
            <a:spLocks noGrp="1"/>
          </p:cNvSpPr>
          <p:nvPr>
            <p:ph idx="1"/>
          </p:nvPr>
        </p:nvSpPr>
        <p:spPr/>
        <p:txBody>
          <a:bodyPr/>
          <a:lstStyle/>
          <a:p>
            <a:pPr marL="0" indent="0">
              <a:spcBef>
                <a:spcPct val="0"/>
              </a:spcBef>
              <a:buClr>
                <a:srgbClr val="000000"/>
              </a:buClr>
              <a:buNone/>
            </a:pPr>
            <a:endParaRPr lang="en-GB" altLang="en-US" sz="2400" dirty="0">
              <a:solidFill>
                <a:srgbClr val="000000"/>
              </a:solidFill>
              <a:ea typeface="ＭＳ Ｐゴシック" panose="020B0600070205080204" pitchFamily="34" charset="-128"/>
              <a:sym typeface="Calibri" panose="020F0502020204030204" pitchFamily="34" charset="0"/>
            </a:endParaRPr>
          </a:p>
          <a:p>
            <a:pPr>
              <a:spcBef>
                <a:spcPts val="400"/>
              </a:spcBef>
              <a:buClr>
                <a:srgbClr val="000000"/>
              </a:buClr>
            </a:pPr>
            <a:r>
              <a:rPr lang="en-GB" altLang="en-US" sz="2800" dirty="0">
                <a:solidFill>
                  <a:srgbClr val="000000"/>
                </a:solidFill>
                <a:ea typeface="ＭＳ Ｐゴシック" panose="020B0600070205080204" pitchFamily="34" charset="-128"/>
                <a:sym typeface="Calibri" panose="020F0502020204030204" pitchFamily="34" charset="0"/>
              </a:rPr>
              <a:t>18 libraries participating</a:t>
            </a:r>
          </a:p>
          <a:p>
            <a:pPr>
              <a:spcBef>
                <a:spcPts val="400"/>
              </a:spcBef>
              <a:buClr>
                <a:srgbClr val="000000"/>
              </a:buClr>
            </a:pPr>
            <a:r>
              <a:rPr lang="en-GB" altLang="en-US" sz="2800" dirty="0">
                <a:solidFill>
                  <a:srgbClr val="000000"/>
                </a:solidFill>
                <a:ea typeface="ＭＳ Ｐゴシック" panose="020B0600070205080204" pitchFamily="34" charset="-128"/>
                <a:sym typeface="Calibri" panose="020F0502020204030204" pitchFamily="34" charset="0"/>
              </a:rPr>
              <a:t>Deliverables:</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Business plan (budget plan, funding models, etc.)</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RFI follow-up (market updates, costing, product demonstrations)</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User and technical requirements for shared LSP</a:t>
            </a:r>
          </a:p>
          <a:p>
            <a:pPr lvl="1">
              <a:spcBef>
                <a:spcPts val="400"/>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Memorandum of understanding</a:t>
            </a:r>
          </a:p>
          <a:p>
            <a:pPr marL="457200" lvl="1" indent="0">
              <a:spcBef>
                <a:spcPts val="400"/>
              </a:spcBef>
              <a:buClr>
                <a:srgbClr val="000000"/>
              </a:buClr>
              <a:buNone/>
            </a:pPr>
            <a:endParaRPr lang="en-GB" altLang="en-US" sz="1800" dirty="0">
              <a:solidFill>
                <a:srgbClr val="000000"/>
              </a:solidFill>
              <a:ea typeface="ＭＳ Ｐゴシック" panose="020B0600070205080204" pitchFamily="34" charset="-128"/>
              <a:sym typeface="Calibri" panose="020F0502020204030204" pitchFamily="34" charset="0"/>
            </a:endParaRPr>
          </a:p>
          <a:p>
            <a:pPr marL="0" indent="0">
              <a:spcBef>
                <a:spcPts val="400"/>
              </a:spcBef>
              <a:buClr>
                <a:srgbClr val="000000"/>
              </a:buClr>
              <a:buNone/>
            </a:pPr>
            <a:endParaRPr lang="en-GB" altLang="en-US" sz="2200" dirty="0">
              <a:solidFill>
                <a:srgbClr val="000000"/>
              </a:solidFill>
              <a:ea typeface="ＭＳ Ｐゴシック" panose="020B0600070205080204" pitchFamily="34" charset="-128"/>
              <a:sym typeface="Calibri" panose="020F0502020204030204" pitchFamily="34" charset="0"/>
            </a:endParaRPr>
          </a:p>
          <a:p>
            <a:pPr marL="0" indent="0">
              <a:buFont typeface="Wingdings" panose="05000000000000000000" pitchFamily="2" charset="2"/>
              <a:buNone/>
            </a:pPr>
            <a:endParaRPr lang="en-US" altLang="en-US" dirty="0">
              <a:ea typeface="ＭＳ Ｐゴシック" panose="020B0600070205080204" pitchFamily="34" charset="-128"/>
            </a:endParaRPr>
          </a:p>
        </p:txBody>
      </p:sp>
      <p:pic>
        <p:nvPicPr>
          <p:cNvPr id="460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1592" y="3168352"/>
            <a:ext cx="3140968" cy="3140968"/>
          </a:xfrm>
          <a:prstGeom prst="rect">
            <a:avLst/>
          </a:prstGeom>
        </p:spPr>
      </p:pic>
    </p:spTree>
    <p:extLst>
      <p:ext uri="{BB962C8B-B14F-4D97-AF65-F5344CB8AC3E}">
        <p14:creationId xmlns:p14="http://schemas.microsoft.com/office/powerpoint/2010/main" val="3311223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457200" y="76200"/>
            <a:ext cx="8147248" cy="760512"/>
          </a:xfrm>
        </p:spPr>
        <p:txBody>
          <a:bodyPr/>
          <a:lstStyle/>
          <a:p>
            <a:r>
              <a:rPr lang="en-US" dirty="0"/>
              <a:t>Project Team</a:t>
            </a:r>
          </a:p>
        </p:txBody>
      </p:sp>
      <p:sp>
        <p:nvSpPr>
          <p:cNvPr id="3" name="TextBox 2"/>
          <p:cNvSpPr txBox="1"/>
          <p:nvPr/>
        </p:nvSpPr>
        <p:spPr>
          <a:xfrm>
            <a:off x="5216427" y="6046990"/>
            <a:ext cx="1045892" cy="64633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ea typeface="ＭＳ Ｐゴシック" panose="020B0600070205080204" pitchFamily="34" charset="-128"/>
              </a:rPr>
              <a:t>Project </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ea typeface="ＭＳ Ｐゴシック" panose="020B0600070205080204" pitchFamily="34" charset="-128"/>
              </a:rPr>
              <a:t>Manager</a:t>
            </a: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
        <p:nvSpPr>
          <p:cNvPr id="4" name="Smiley Face 3"/>
          <p:cNvSpPr/>
          <p:nvPr/>
        </p:nvSpPr>
        <p:spPr>
          <a:xfrm>
            <a:off x="6660232" y="1748344"/>
            <a:ext cx="914400" cy="914400"/>
          </a:xfrm>
          <a:prstGeom prst="smileyFace">
            <a:avLst/>
          </a:prstGeom>
          <a:noFill/>
          <a:ln w="28575">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7" name="TextBox 6"/>
          <p:cNvSpPr txBox="1"/>
          <p:nvPr/>
        </p:nvSpPr>
        <p:spPr>
          <a:xfrm>
            <a:off x="7633914" y="1882378"/>
            <a:ext cx="1330574" cy="646331"/>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ea typeface="ＭＳ Ｐゴシック" panose="020B0600070205080204" pitchFamily="34" charset="-128"/>
              </a:rPr>
              <a:t>Business Plan Writer </a:t>
            </a:r>
          </a:p>
        </p:txBody>
      </p:sp>
      <p:sp>
        <p:nvSpPr>
          <p:cNvPr id="5" name="Left Arrow 4"/>
          <p:cNvSpPr/>
          <p:nvPr/>
        </p:nvSpPr>
        <p:spPr>
          <a:xfrm rot="19070993">
            <a:off x="5478520" y="2899887"/>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9" name="Smiley Face 8"/>
          <p:cNvSpPr/>
          <p:nvPr/>
        </p:nvSpPr>
        <p:spPr>
          <a:xfrm>
            <a:off x="1929408" y="1938536"/>
            <a:ext cx="914400" cy="914400"/>
          </a:xfrm>
          <a:prstGeom prst="smileyFace">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0" name="Left Arrow 9"/>
          <p:cNvSpPr/>
          <p:nvPr/>
        </p:nvSpPr>
        <p:spPr>
          <a:xfrm rot="13321678">
            <a:off x="2706870" y="2978206"/>
            <a:ext cx="1375754" cy="484632"/>
          </a:xfrm>
          <a:prstGeom prst="leftArrow">
            <a:avLst/>
          </a:prstGeom>
          <a:solidFill>
            <a:srgbClr val="387438"/>
          </a:solidFill>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
        <p:nvSpPr>
          <p:cNvPr id="11" name="TextBox 10"/>
          <p:cNvSpPr txBox="1"/>
          <p:nvPr/>
        </p:nvSpPr>
        <p:spPr>
          <a:xfrm>
            <a:off x="540448" y="2009524"/>
            <a:ext cx="1510492" cy="646331"/>
          </a:xfrm>
          <a:prstGeom prst="rect">
            <a:avLst/>
          </a:prstGeom>
          <a:noFill/>
        </p:spPr>
        <p:txBody>
          <a:bodyPr wrap="squar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ea typeface="ＭＳ Ｐゴシック" panose="020B0600070205080204" pitchFamily="34" charset="-128"/>
              </a:rPr>
              <a:t>Procurement Consultant</a:t>
            </a:r>
          </a:p>
        </p:txBody>
      </p:sp>
    </p:spTree>
    <p:extLst>
      <p:ext uri="{BB962C8B-B14F-4D97-AF65-F5344CB8AC3E}">
        <p14:creationId xmlns:p14="http://schemas.microsoft.com/office/powerpoint/2010/main" val="34206513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67544" y="-243408"/>
            <a:ext cx="8263830" cy="987425"/>
          </a:xfrm>
        </p:spPr>
        <p:txBody>
          <a:bodyPr/>
          <a:lstStyle/>
          <a:p>
            <a:r>
              <a:rPr lang="en-US" altLang="en-US" dirty="0"/>
              <a:t>Incorporating your feedback</a:t>
            </a:r>
            <a:endParaRPr lang="en-CA" altLang="en-US" dirty="0"/>
          </a:p>
        </p:txBody>
      </p:sp>
      <p:sp>
        <p:nvSpPr>
          <p:cNvPr id="3" name="Content Placeholder 2"/>
          <p:cNvSpPr>
            <a:spLocks noGrp="1"/>
          </p:cNvSpPr>
          <p:nvPr>
            <p:ph idx="1"/>
          </p:nvPr>
        </p:nvSpPr>
        <p:spPr>
          <a:xfrm>
            <a:off x="484634" y="1124744"/>
            <a:ext cx="8407846" cy="4733925"/>
          </a:xfrm>
        </p:spPr>
        <p:txBody>
          <a:bodyPr/>
          <a:lstStyle/>
          <a:p>
            <a:pPr marL="0" indent="0">
              <a:buNone/>
              <a:defRPr/>
            </a:pPr>
            <a:r>
              <a:rPr lang="en-US" sz="3600" dirty="0"/>
              <a:t>Priority Collaboration Outcomes</a:t>
            </a:r>
          </a:p>
          <a:p>
            <a:pPr marL="0" indent="0">
              <a:buFont typeface="Arial" panose="020B0604020202020204" pitchFamily="34" charset="0"/>
              <a:buNone/>
              <a:defRPr/>
            </a:pPr>
            <a:r>
              <a:rPr lang="en-US" sz="2400" dirty="0">
                <a:hlinkClick r:id="rId3"/>
              </a:rPr>
              <a:t>https://spotdocs.scholarsportal.info/display/OCF/Priority+Collaboration+Outcomes</a:t>
            </a:r>
            <a:endParaRPr lang="en-US" sz="2400" dirty="0"/>
          </a:p>
          <a:p>
            <a:pPr marL="0" indent="0">
              <a:buFont typeface="Arial" panose="020B0604020202020204" pitchFamily="34" charset="0"/>
              <a:buNone/>
              <a:defRPr/>
            </a:pPr>
            <a:endParaRPr lang="en-US" sz="1200" dirty="0"/>
          </a:p>
          <a:p>
            <a:pPr marL="0" indent="0">
              <a:buNone/>
              <a:defRPr/>
            </a:pPr>
            <a:r>
              <a:rPr lang="en-US" sz="3600" dirty="0"/>
              <a:t>Shared LSP Requirements</a:t>
            </a:r>
          </a:p>
          <a:p>
            <a:pPr marL="0" indent="0">
              <a:buFont typeface="Arial" panose="020B0604020202020204" pitchFamily="34" charset="0"/>
              <a:buNone/>
              <a:defRPr/>
            </a:pPr>
            <a:r>
              <a:rPr lang="en-US" sz="2400" dirty="0">
                <a:hlinkClick r:id="rId4"/>
              </a:rPr>
              <a:t>https://spotdocs.scholarsportal.info/display/OCF/LSP+Requirements+-+For+Consultation</a:t>
            </a:r>
            <a:endParaRPr lang="en-US" sz="2400" dirty="0"/>
          </a:p>
          <a:p>
            <a:pPr marL="0" indent="0">
              <a:buFont typeface="Arial" panose="020B0604020202020204" pitchFamily="34" charset="0"/>
              <a:buNone/>
              <a:defRPr/>
            </a:pPr>
            <a:endParaRPr lang="en-US" sz="1200" dirty="0"/>
          </a:p>
          <a:p>
            <a:pPr marL="0" indent="0">
              <a:buNone/>
              <a:defRPr/>
            </a:pPr>
            <a:r>
              <a:rPr lang="en-US" sz="3600" dirty="0"/>
              <a:t>Memorandum of Understanding</a:t>
            </a:r>
          </a:p>
          <a:p>
            <a:pPr marL="0" indent="0">
              <a:buFont typeface="Arial" panose="020B0604020202020204" pitchFamily="34" charset="0"/>
              <a:buNone/>
              <a:defRPr/>
            </a:pPr>
            <a:r>
              <a:rPr lang="en-US" sz="2400" dirty="0">
                <a:hlinkClick r:id="rId5"/>
              </a:rPr>
              <a:t>https://spotdocs.scholarsportal.info/display/OCF/MOU+Draft+Planning</a:t>
            </a:r>
            <a:endParaRPr lang="en-US" sz="2400" dirty="0"/>
          </a:p>
          <a:p>
            <a:pPr marL="0" indent="0">
              <a:buFont typeface="Arial" panose="020B0604020202020204" pitchFamily="34" charset="0"/>
              <a:buNone/>
              <a:defRPr/>
            </a:pPr>
            <a:endParaRPr lang="en-US" dirty="0"/>
          </a:p>
        </p:txBody>
      </p:sp>
      <p:pic>
        <p:nvPicPr>
          <p:cNvPr id="4"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5567232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8200"/>
            <a:ext cx="8229600" cy="1030560"/>
          </a:xfrm>
        </p:spPr>
        <p:txBody>
          <a:bodyPr/>
          <a:lstStyle/>
          <a:p>
            <a:r>
              <a:rPr lang="en-US" dirty="0"/>
              <a:t>What’s Next?</a:t>
            </a:r>
            <a:br>
              <a:rPr lang="en-US" dirty="0"/>
            </a:br>
            <a:r>
              <a:rPr lang="en-US" dirty="0"/>
              <a:t>Project Schedule Fall 2016</a:t>
            </a:r>
          </a:p>
        </p:txBody>
      </p:sp>
      <p:sp>
        <p:nvSpPr>
          <p:cNvPr id="3" name="Content Placeholder 2"/>
          <p:cNvSpPr>
            <a:spLocks noGrp="1"/>
          </p:cNvSpPr>
          <p:nvPr>
            <p:ph idx="1"/>
          </p:nvPr>
        </p:nvSpPr>
        <p:spPr>
          <a:xfrm>
            <a:off x="457200" y="1268761"/>
            <a:ext cx="8579296" cy="4752528"/>
          </a:xfrm>
        </p:spPr>
        <p:txBody>
          <a:bodyPr/>
          <a:lstStyle/>
          <a:p>
            <a:r>
              <a:rPr lang="en-US" dirty="0"/>
              <a:t>Supplier consultations &amp; presentations:</a:t>
            </a:r>
          </a:p>
          <a:p>
            <a:pPr marL="457200" lvl="1" indent="0">
              <a:buNone/>
            </a:pPr>
            <a:r>
              <a:rPr lang="en-US" sz="2400" dirty="0"/>
              <a:t>September 29 (Ex Libris)         October 5 (Innovative)</a:t>
            </a:r>
          </a:p>
          <a:p>
            <a:pPr marL="457200" lvl="1" indent="0">
              <a:buNone/>
            </a:pPr>
            <a:r>
              <a:rPr lang="en-US" sz="2400" dirty="0"/>
              <a:t>September 30 (EBSCO) 		</a:t>
            </a:r>
            <a:r>
              <a:rPr lang="en-US" sz="2400" i="1" dirty="0"/>
              <a:t>October 6 (</a:t>
            </a:r>
            <a:r>
              <a:rPr lang="en-US" sz="2400" i="1" dirty="0" err="1"/>
              <a:t>Relais</a:t>
            </a:r>
            <a:r>
              <a:rPr lang="en-US" sz="2400" i="1" dirty="0"/>
              <a:t>)</a:t>
            </a:r>
          </a:p>
          <a:p>
            <a:pPr marL="457200" lvl="1" indent="0">
              <a:buNone/>
            </a:pPr>
            <a:r>
              <a:rPr lang="en-US" sz="2400" dirty="0"/>
              <a:t>October 4 (OCLC) 				October 11 (</a:t>
            </a:r>
            <a:r>
              <a:rPr lang="en-US" sz="2400" dirty="0" err="1"/>
              <a:t>SirsiDynix</a:t>
            </a:r>
            <a:r>
              <a:rPr lang="en-US" sz="2400" dirty="0"/>
              <a:t>)</a:t>
            </a:r>
          </a:p>
          <a:p>
            <a:r>
              <a:rPr lang="en-US" dirty="0"/>
              <a:t>Business plan &amp; financial information to OCUL Directors - October</a:t>
            </a:r>
          </a:p>
          <a:p>
            <a:r>
              <a:rPr lang="en-US" dirty="0"/>
              <a:t>Prepare “roadmap to procurement” – mid-Nov. </a:t>
            </a:r>
          </a:p>
          <a:p>
            <a:r>
              <a:rPr lang="en-US" dirty="0"/>
              <a:t>Close out Phase 2 and begin Phase 3 – late November/early December</a:t>
            </a:r>
          </a:p>
        </p:txBody>
      </p:sp>
      <p:pic>
        <p:nvPicPr>
          <p:cNvPr id="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6237288"/>
            <a:ext cx="4559300"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8143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323528" y="116632"/>
            <a:ext cx="7704856" cy="4293840"/>
          </a:xfrm>
        </p:spPr>
        <p:txBody>
          <a:bodyPr/>
          <a:lstStyle/>
          <a:p>
            <a:pPr marL="0" indent="0">
              <a:buNone/>
            </a:pPr>
            <a:endParaRPr lang="en-US" dirty="0"/>
          </a:p>
          <a:p>
            <a:pPr marL="0" indent="0">
              <a:buNone/>
            </a:pPr>
            <a:endParaRPr lang="en-US" dirty="0"/>
          </a:p>
          <a:p>
            <a:pPr marL="0" indent="0">
              <a:buNone/>
            </a:pPr>
            <a:r>
              <a:rPr lang="en-US" sz="4000" dirty="0"/>
              <a:t>“It will take a lot of work to get us where we want but the end result should be the envy of libraries across the nation.”    </a:t>
            </a:r>
            <a:endParaRPr lang="en-CA" sz="4000" dirty="0"/>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4221088"/>
            <a:ext cx="2636912" cy="2636912"/>
          </a:xfrm>
          <a:prstGeom prst="rect">
            <a:avLst/>
          </a:prstGeom>
        </p:spPr>
      </p:pic>
      <p:sp>
        <p:nvSpPr>
          <p:cNvPr id="7" name="Rounded Rectangular Callout 6"/>
          <p:cNvSpPr/>
          <p:nvPr/>
        </p:nvSpPr>
        <p:spPr>
          <a:xfrm>
            <a:off x="179512" y="301824"/>
            <a:ext cx="7416824" cy="4032448"/>
          </a:xfrm>
          <a:prstGeom prst="wedgeRoundRectCallout">
            <a:avLst>
              <a:gd name="adj1" fmla="val 39227"/>
              <a:gd name="adj2" fmla="val 71868"/>
              <a:gd name="adj3" fmla="val 16667"/>
            </a:avLst>
          </a:prstGeom>
          <a:noFill/>
          <a:ln w="57150">
            <a:solidFill>
              <a:srgbClr val="66CC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prstClr val="white"/>
              </a:solidFill>
              <a:effectLst/>
              <a:uLnTx/>
              <a:uFillTx/>
            </a:endParaRPr>
          </a:p>
        </p:txBody>
      </p:sp>
    </p:spTree>
    <p:extLst>
      <p:ext uri="{BB962C8B-B14F-4D97-AF65-F5344CB8AC3E}">
        <p14:creationId xmlns:p14="http://schemas.microsoft.com/office/powerpoint/2010/main" val="22612279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r>
              <a:rPr lang="en-GB" altLang="en-US">
                <a:ea typeface="ＭＳ Ｐゴシック" panose="020B0600070205080204" pitchFamily="34" charset="-128"/>
                <a:sym typeface="Calibri" panose="020F0502020204030204" pitchFamily="34" charset="0"/>
              </a:rPr>
              <a:t>Thanks! </a:t>
            </a:r>
            <a:endParaRPr lang="en-US" altLang="en-US">
              <a:ea typeface="ＭＳ Ｐゴシック" panose="020B0600070205080204" pitchFamily="34" charset="-128"/>
            </a:endParaRPr>
          </a:p>
        </p:txBody>
      </p:sp>
      <p:sp>
        <p:nvSpPr>
          <p:cNvPr id="3" name="Content Placeholder 2"/>
          <p:cNvSpPr>
            <a:spLocks noGrp="1"/>
          </p:cNvSpPr>
          <p:nvPr>
            <p:ph idx="1"/>
          </p:nvPr>
        </p:nvSpPr>
        <p:spPr>
          <a:xfrm>
            <a:off x="323528" y="1495425"/>
            <a:ext cx="8820472" cy="4525963"/>
          </a:xfrm>
        </p:spPr>
        <p:txBody>
          <a:bodyPr/>
          <a:lstStyle/>
          <a:p>
            <a:pPr marL="0" indent="0">
              <a:spcBef>
                <a:spcPts val="640"/>
              </a:spcBef>
              <a:spcAft>
                <a:spcPts val="0"/>
              </a:spcAft>
              <a:buClr>
                <a:schemeClr val="dk1"/>
              </a:buClr>
              <a:buSzPct val="25000"/>
              <a:buFont typeface="Wingdings" charset="0"/>
              <a:buNone/>
              <a:defRPr/>
            </a:pPr>
            <a:r>
              <a:rPr lang="en-GB" sz="2800" dirty="0">
                <a:solidFill>
                  <a:schemeClr val="dk1"/>
                </a:solidFill>
                <a:ea typeface="Calibri"/>
                <a:cs typeface="Calibri"/>
                <a:sym typeface="Calibri"/>
              </a:rPr>
              <a:t>More info</a:t>
            </a: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Visit the Collaborative Futures wiki: </a:t>
            </a:r>
            <a:r>
              <a:rPr lang="en-GB" sz="2400" u="sng" dirty="0">
                <a:solidFill>
                  <a:schemeClr val="hlink"/>
                </a:solidFill>
                <a:ea typeface="Calibri"/>
                <a:cs typeface="Calibri"/>
                <a:sym typeface="Calibri"/>
                <a:hlinkClick r:id="rId3"/>
              </a:rPr>
              <a:t>https://spotdocs.scholarsportal.info/display/OCF/OCUL+Collaborative+Futures</a:t>
            </a:r>
            <a:endParaRPr lang="en-GB" sz="2400" u="sng" dirty="0">
              <a:solidFill>
                <a:schemeClr val="hlink"/>
              </a:solidFill>
              <a:ea typeface="Calibri"/>
              <a:cs typeface="Calibri"/>
              <a:sym typeface="Calibri"/>
            </a:endParaRPr>
          </a:p>
          <a:p>
            <a:pPr marL="457200" lvl="1" indent="0">
              <a:spcBef>
                <a:spcPts val="480"/>
              </a:spcBef>
              <a:spcAft>
                <a:spcPts val="0"/>
              </a:spcAft>
              <a:buClr>
                <a:schemeClr val="dk1"/>
              </a:buClr>
              <a:buSzPct val="100000"/>
              <a:buNone/>
              <a:defRPr/>
            </a:pPr>
            <a:endParaRPr lang="en-GB" sz="2400" dirty="0">
              <a:solidFill>
                <a:schemeClr val="dk1"/>
              </a:solidFill>
              <a:ea typeface="Calibri"/>
              <a:cs typeface="Calibri"/>
              <a:sym typeface="Calibri"/>
            </a:endParaRPr>
          </a:p>
          <a:p>
            <a:pPr lvl="1">
              <a:spcBef>
                <a:spcPts val="480"/>
              </a:spcBef>
              <a:spcAft>
                <a:spcPts val="0"/>
              </a:spcAft>
              <a:buClr>
                <a:schemeClr val="dk1"/>
              </a:buClr>
              <a:buSzPct val="100000"/>
              <a:buFont typeface="Arial"/>
              <a:buChar char="•"/>
              <a:defRPr/>
            </a:pPr>
            <a:r>
              <a:rPr lang="en-GB" sz="2400" dirty="0">
                <a:solidFill>
                  <a:schemeClr val="dk1"/>
                </a:solidFill>
                <a:ea typeface="Calibri"/>
                <a:cs typeface="Calibri"/>
                <a:sym typeface="Calibri"/>
              </a:rPr>
              <a:t>Contact </a:t>
            </a:r>
            <a:r>
              <a:rPr lang="en-GB" sz="2400" dirty="0"/>
              <a:t>us</a:t>
            </a:r>
            <a:r>
              <a:rPr lang="en-GB" sz="2400" dirty="0">
                <a:solidFill>
                  <a:schemeClr val="dk1"/>
                </a:solidFill>
                <a:ea typeface="Calibri"/>
                <a:cs typeface="Calibri"/>
                <a:sym typeface="Calibri"/>
              </a:rPr>
              <a:t>:</a:t>
            </a:r>
            <a:endParaRPr lang="en-GB" u="sng" dirty="0">
              <a:solidFill>
                <a:schemeClr val="hlink"/>
              </a:solidFill>
              <a:hlinkClick r:id=""/>
            </a:endParaRPr>
          </a:p>
          <a:p>
            <a:pPr marL="1066800" lvl="2" indent="0">
              <a:spcBef>
                <a:spcPts val="480"/>
              </a:spcBef>
              <a:spcAft>
                <a:spcPts val="0"/>
              </a:spcAft>
              <a:buSzPct val="100000"/>
              <a:buFont typeface="Wingdings" charset="0"/>
              <a:buNone/>
              <a:defRPr/>
            </a:pPr>
            <a:r>
              <a:rPr lang="en-GB" u="sng" dirty="0">
                <a:solidFill>
                  <a:schemeClr val="hlink"/>
                </a:solidFill>
                <a:hlinkClick r:id=""/>
              </a:rPr>
              <a:t>j</a:t>
            </a:r>
            <a:r>
              <a:rPr lang="en-GB" u="sng" dirty="0">
                <a:solidFill>
                  <a:schemeClr val="hlink"/>
                </a:solidFill>
                <a:hlinkClick r:id="rId4"/>
              </a:rPr>
              <a:t>ohn.barnett@ocul.on.ca </a:t>
            </a:r>
          </a:p>
          <a:p>
            <a:pPr marL="1066800" lvl="2" indent="0">
              <a:spcBef>
                <a:spcPts val="480"/>
              </a:spcBef>
              <a:spcAft>
                <a:spcPts val="0"/>
              </a:spcAft>
              <a:buFont typeface="Wingdings" charset="0"/>
              <a:buNone/>
              <a:defRPr/>
            </a:pPr>
            <a:r>
              <a:rPr lang="en-GB" u="sng" dirty="0">
                <a:solidFill>
                  <a:schemeClr val="hlink"/>
                </a:solidFill>
                <a:ea typeface="Calibri"/>
                <a:cs typeface="Calibri"/>
                <a:sym typeface="Calibri"/>
                <a:hlinkClick r:id="rId5"/>
              </a:rPr>
              <a:t>amy.greenberg@ocul.on.ca</a:t>
            </a:r>
          </a:p>
          <a:p>
            <a:pPr marL="0" indent="0">
              <a:buFont typeface="Wingdings" charset="0"/>
              <a:buNone/>
              <a:defRPr/>
            </a:pPr>
            <a:endParaRPr lang="en-US" sz="1600" dirty="0"/>
          </a:p>
          <a:p>
            <a:pPr marL="0" indent="0">
              <a:buFont typeface="Wingdings" charset="0"/>
              <a:buNone/>
              <a:defRPr/>
            </a:pPr>
            <a:endParaRPr lang="en-US" sz="1600" dirty="0"/>
          </a:p>
          <a:p>
            <a:pPr marL="0" indent="0">
              <a:buFont typeface="Wingdings" charset="0"/>
              <a:buNone/>
              <a:defRPr/>
            </a:pPr>
            <a:r>
              <a:rPr lang="en-US" sz="1600" dirty="0"/>
              <a:t>	</a:t>
            </a:r>
          </a:p>
        </p:txBody>
      </p:sp>
      <p:pic>
        <p:nvPicPr>
          <p:cNvPr id="49155" name="Picture 3" descr="OCULslogan_hr.pd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1"/>
          <p:cNvSpPr/>
          <p:nvPr/>
        </p:nvSpPr>
        <p:spPr>
          <a:xfrm>
            <a:off x="323528" y="5364505"/>
            <a:ext cx="8208590" cy="584775"/>
          </a:xfrm>
          <a:prstGeom prst="rect">
            <a:avLst/>
          </a:prstGeom>
        </p:spPr>
        <p:txBody>
          <a:bodyPr wrap="square">
            <a:spAutoFit/>
          </a:bodyPr>
          <a:lstStyle/>
          <a:p>
            <a:pPr marL="0" marR="0" lvl="0" indent="0" defTabSz="914400" eaLnBrk="1" fontAlgn="base" latinLnBrk="0" hangingPunct="1">
              <a:lnSpc>
                <a:spcPct val="100000"/>
              </a:lnSpc>
              <a:spcBef>
                <a:spcPct val="0"/>
              </a:spcBef>
              <a:spcAft>
                <a:spcPct val="0"/>
              </a:spcAft>
              <a:buClrTx/>
              <a:buSzTx/>
              <a:buFont typeface="Wingdings" charset="0"/>
              <a:buNone/>
              <a:tabLst/>
              <a:defRPr/>
            </a:pPr>
            <a:r>
              <a:rPr kumimoji="0" lang="en-US" sz="1600" b="0" i="0" u="none"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rPr>
              <a:t>Astronaut images by New Haircut</a:t>
            </a:r>
          </a:p>
          <a:p>
            <a:pPr marL="0" marR="0" lvl="0" indent="0" defTabSz="914400" eaLnBrk="1" fontAlgn="base" latinLnBrk="0" hangingPunct="1">
              <a:lnSpc>
                <a:spcPct val="100000"/>
              </a:lnSpc>
              <a:spcBef>
                <a:spcPct val="0"/>
              </a:spcBef>
              <a:spcAft>
                <a:spcPct val="0"/>
              </a:spcAft>
              <a:buClrTx/>
              <a:buSzTx/>
              <a:buFont typeface="Wingdings" charset="0"/>
              <a:buNone/>
              <a:tabLst/>
              <a:defRPr/>
            </a:pPr>
            <a:r>
              <a:rPr kumimoji="0" lang="en-US" sz="1600" b="0" i="0" u="none" strike="noStrike" kern="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rPr>
              <a:t>Available via The Noun Project https://thenounproject.com/newhaircut/</a:t>
            </a:r>
          </a:p>
        </p:txBody>
      </p:sp>
    </p:spTree>
    <p:extLst>
      <p:ext uri="{BB962C8B-B14F-4D97-AF65-F5344CB8AC3E}">
        <p14:creationId xmlns:p14="http://schemas.microsoft.com/office/powerpoint/2010/main" val="16826094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85800" y="806847"/>
            <a:ext cx="7772400" cy="1470025"/>
          </a:xfrm>
        </p:spPr>
        <p:txBody>
          <a:bodyPr/>
          <a:lstStyle/>
          <a:p>
            <a:pPr eaLnBrk="1" hangingPunct="1"/>
            <a:r>
              <a:rPr lang="en-GB" altLang="en-US" dirty="0">
                <a:ea typeface="ＭＳ Ｐゴシック" panose="020B0600070205080204" pitchFamily="34" charset="-128"/>
              </a:rPr>
              <a:t>Collaborative Futures Overview &amp; Update</a:t>
            </a:r>
            <a:endParaRPr lang="en-US" altLang="en-US" dirty="0">
              <a:ea typeface="ＭＳ Ｐゴシック" panose="020B0600070205080204" pitchFamily="34" charset="-128"/>
            </a:endParaRPr>
          </a:p>
        </p:txBody>
      </p:sp>
      <p:sp>
        <p:nvSpPr>
          <p:cNvPr id="14338" name="Subtitle 2"/>
          <p:cNvSpPr>
            <a:spLocks noGrp="1"/>
          </p:cNvSpPr>
          <p:nvPr>
            <p:ph type="subTitle" idx="1"/>
          </p:nvPr>
        </p:nvSpPr>
        <p:spPr>
          <a:xfrm>
            <a:off x="685800" y="4221163"/>
            <a:ext cx="7990656" cy="1752600"/>
          </a:xfrm>
        </p:spPr>
        <p:txBody>
          <a:bodyPr/>
          <a:lstStyle/>
          <a:p>
            <a:pPr>
              <a:lnSpc>
                <a:spcPct val="90000"/>
              </a:lnSpc>
              <a:spcBef>
                <a:spcPct val="0"/>
              </a:spcBef>
              <a:buClr>
                <a:srgbClr val="4FA350"/>
              </a:buClr>
              <a:buSzPct val="25000"/>
            </a:pPr>
            <a:endParaRPr lang="en-GB" altLang="en-US" b="1" dirty="0">
              <a:solidFill>
                <a:srgbClr val="339933"/>
              </a:solidFill>
              <a:ea typeface="ＭＳ Ｐゴシック" panose="020B0600070205080204" pitchFamily="34" charset="-128"/>
            </a:endParaRPr>
          </a:p>
          <a:p>
            <a:pPr eaLnBrk="1" hangingPunct="1"/>
            <a:r>
              <a:rPr lang="en-US" altLang="en-US" dirty="0">
                <a:ea typeface="ＭＳ Ｐゴシック" panose="020B0600070205080204" pitchFamily="34" charset="-128"/>
              </a:rPr>
              <a:t>Scholars Portal Roadshow 2016</a:t>
            </a:r>
          </a:p>
          <a:p>
            <a:pPr eaLnBrk="1" hangingPunct="1"/>
            <a:r>
              <a:rPr lang="en-US" altLang="en-US" dirty="0">
                <a:ea typeface="ＭＳ Ｐゴシック" panose="020B0600070205080204" pitchFamily="34" charset="-128"/>
              </a:rPr>
              <a:t>#</a:t>
            </a:r>
            <a:r>
              <a:rPr lang="en-US" altLang="en-US" dirty="0" err="1">
                <a:ea typeface="ＭＳ Ｐゴシック" panose="020B0600070205080204" pitchFamily="34" charset="-128"/>
              </a:rPr>
              <a:t>SPonTheRoad</a:t>
            </a:r>
            <a:endParaRPr lang="en-US" altLang="en-US" dirty="0">
              <a:ea typeface="ＭＳ Ｐゴシック" panose="020B0600070205080204" pitchFamily="34" charset="-128"/>
            </a:endParaRPr>
          </a:p>
        </p:txBody>
      </p:sp>
      <p:pic>
        <p:nvPicPr>
          <p:cNvPr id="14339" name="Picture 4"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0192" y="1872208"/>
            <a:ext cx="2996952" cy="2996952"/>
          </a:xfrm>
          <a:prstGeom prst="rect">
            <a:avLst/>
          </a:prstGeom>
        </p:spPr>
      </p:pic>
    </p:spTree>
    <p:extLst>
      <p:ext uri="{BB962C8B-B14F-4D97-AF65-F5344CB8AC3E}">
        <p14:creationId xmlns:p14="http://schemas.microsoft.com/office/powerpoint/2010/main" val="1009151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a:xfrm>
            <a:off x="395536" y="44624"/>
            <a:ext cx="8748464" cy="1143000"/>
          </a:xfrm>
        </p:spPr>
        <p:txBody>
          <a:bodyPr/>
          <a:lstStyle/>
          <a:p>
            <a:r>
              <a:rPr lang="en-GB" altLang="en-US" dirty="0">
                <a:ea typeface="ＭＳ Ｐゴシック" panose="020B0600070205080204" pitchFamily="34" charset="-128"/>
                <a:sym typeface="Calibri" panose="020F0502020204030204" pitchFamily="34" charset="0"/>
              </a:rPr>
              <a:t>How we got to Collaborative Futures</a:t>
            </a:r>
            <a:endParaRPr lang="en-US" altLang="en-US" dirty="0">
              <a:ea typeface="ＭＳ Ｐゴシック" panose="020B0600070205080204" pitchFamily="34" charset="-128"/>
            </a:endParaRPr>
          </a:p>
        </p:txBody>
      </p:sp>
      <p:sp>
        <p:nvSpPr>
          <p:cNvPr id="20482" name="Content Placeholder 2"/>
          <p:cNvSpPr>
            <a:spLocks noGrp="1"/>
          </p:cNvSpPr>
          <p:nvPr>
            <p:ph idx="1"/>
          </p:nvPr>
        </p:nvSpPr>
        <p:spPr>
          <a:xfrm>
            <a:off x="457200" y="1557338"/>
            <a:ext cx="8229600" cy="3455987"/>
          </a:xfrm>
        </p:spPr>
        <p:txBody>
          <a:bodyPr/>
          <a:lstStyle/>
          <a:p>
            <a:pPr marL="0" indent="0">
              <a:lnSpc>
                <a:spcPct val="90000"/>
              </a:lnSpc>
              <a:spcBef>
                <a:spcPct val="0"/>
              </a:spcBef>
              <a:buClr>
                <a:srgbClr val="000000"/>
              </a:buClr>
              <a:buSzPct val="25000"/>
              <a:buFont typeface="Wingdings" panose="05000000000000000000" pitchFamily="2" charset="2"/>
              <a:buNone/>
            </a:pPr>
            <a:r>
              <a:rPr lang="en-GB" altLang="en-US" sz="2800" dirty="0">
                <a:solidFill>
                  <a:srgbClr val="000000"/>
                </a:solidFill>
                <a:ea typeface="ＭＳ Ｐゴシック" panose="020B0600070205080204" pitchFamily="34" charset="-128"/>
                <a:sym typeface="Calibri" panose="020F0502020204030204" pitchFamily="34" charset="0"/>
              </a:rPr>
              <a:t>2012-13, understanding the landscape</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Questions about the future of some consortial services: SFX (link resolver) and RACER (ILL)</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Some members anticipating replacing their systems</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Web Scale Library Systems / URM Summit in Toronto, Feb. 22, 2013</a:t>
            </a:r>
          </a:p>
          <a:p>
            <a:pPr lvl="1">
              <a:lnSpc>
                <a:spcPct val="90000"/>
              </a:lnSpc>
              <a:spcBef>
                <a:spcPts val="475"/>
              </a:spcBef>
              <a:buClr>
                <a:srgbClr val="000000"/>
              </a:buClr>
            </a:pPr>
            <a:r>
              <a:rPr lang="en-GB" altLang="en-US" sz="2400" dirty="0">
                <a:solidFill>
                  <a:srgbClr val="000000"/>
                </a:solidFill>
                <a:ea typeface="ＭＳ Ｐゴシック" panose="020B0600070205080204" pitchFamily="34" charset="-128"/>
                <a:sym typeface="Calibri" panose="020F0502020204030204" pitchFamily="34" charset="0"/>
              </a:rPr>
              <a:t>Directors established Collaborative Approaches Task Force (CATF)</a:t>
            </a:r>
          </a:p>
          <a:p>
            <a:pPr marL="457200" lvl="1" indent="0">
              <a:lnSpc>
                <a:spcPct val="90000"/>
              </a:lnSpc>
              <a:spcBef>
                <a:spcPts val="475"/>
              </a:spcBef>
              <a:buClr>
                <a:srgbClr val="000000"/>
              </a:buClr>
              <a:buNone/>
            </a:pPr>
            <a:endParaRPr lang="en-GB" altLang="en-US" sz="2400" dirty="0">
              <a:solidFill>
                <a:srgbClr val="000000"/>
              </a:solidFill>
              <a:ea typeface="ＭＳ Ｐゴシック" panose="020B0600070205080204" pitchFamily="34" charset="-128"/>
              <a:sym typeface="Calibri" panose="020F0502020204030204" pitchFamily="34" charset="0"/>
            </a:endParaRPr>
          </a:p>
          <a:p>
            <a:pPr marL="0" indent="0">
              <a:lnSpc>
                <a:spcPct val="90000"/>
              </a:lnSpc>
              <a:spcBef>
                <a:spcPts val="475"/>
              </a:spcBef>
              <a:buClr>
                <a:srgbClr val="000000"/>
              </a:buClr>
              <a:buNone/>
            </a:pPr>
            <a:r>
              <a:rPr lang="en-GB" sz="2800" dirty="0">
                <a:solidFill>
                  <a:schemeClr val="dk1"/>
                </a:solidFill>
                <a:ea typeface="Calibri"/>
                <a:cs typeface="Calibri"/>
                <a:sym typeface="Calibri"/>
              </a:rPr>
              <a:t>2013-14, articulating opportunities/challenges</a:t>
            </a:r>
          </a:p>
          <a:p>
            <a:pPr marL="0" indent="0">
              <a:lnSpc>
                <a:spcPct val="90000"/>
              </a:lnSpc>
              <a:spcBef>
                <a:spcPts val="475"/>
              </a:spcBef>
              <a:buClr>
                <a:srgbClr val="000000"/>
              </a:buClr>
              <a:buNone/>
            </a:pPr>
            <a:endParaRPr lang="en-GB" sz="2800" dirty="0">
              <a:solidFill>
                <a:schemeClr val="dk1"/>
              </a:solidFill>
              <a:ea typeface="Calibri"/>
              <a:cs typeface="Calibri"/>
              <a:sym typeface="Calibri"/>
            </a:endParaRPr>
          </a:p>
          <a:p>
            <a:pPr>
              <a:lnSpc>
                <a:spcPct val="90000"/>
              </a:lnSpc>
              <a:spcBef>
                <a:spcPts val="475"/>
              </a:spcBef>
              <a:buClr>
                <a:srgbClr val="000000"/>
              </a:buClr>
            </a:pPr>
            <a:endParaRPr lang="en-US" altLang="en-US" dirty="0">
              <a:ea typeface="ＭＳ Ｐゴシック" panose="020B0600070205080204" pitchFamily="34" charset="-128"/>
            </a:endParaRPr>
          </a:p>
        </p:txBody>
      </p:sp>
      <p:pic>
        <p:nvPicPr>
          <p:cNvPr id="2048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270445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GB" altLang="en-US" dirty="0">
                <a:ea typeface="ＭＳ Ｐゴシック" panose="020B0600070205080204" pitchFamily="34" charset="-128"/>
              </a:rPr>
              <a:t>The Vision</a:t>
            </a:r>
            <a:r>
              <a:rPr lang="en-GB" altLang="en-US" dirty="0">
                <a:ea typeface="ＭＳ Ｐゴシック" panose="020B0600070205080204" pitchFamily="34" charset="-128"/>
                <a:sym typeface="Calibri" panose="020F0502020204030204" pitchFamily="34" charset="0"/>
              </a:rPr>
              <a:t> </a:t>
            </a:r>
            <a:endParaRPr lang="en-US" altLang="en-US" dirty="0">
              <a:ea typeface="ＭＳ Ｐゴシック" panose="020B0600070205080204" pitchFamily="34" charset="-128"/>
            </a:endParaRPr>
          </a:p>
        </p:txBody>
      </p:sp>
      <p:sp>
        <p:nvSpPr>
          <p:cNvPr id="22530" name="Content Placeholder 2"/>
          <p:cNvSpPr>
            <a:spLocks noGrp="1"/>
          </p:cNvSpPr>
          <p:nvPr>
            <p:ph idx="1"/>
          </p:nvPr>
        </p:nvSpPr>
        <p:spPr/>
        <p:txBody>
          <a:bodyPr/>
          <a:lstStyle/>
          <a:p>
            <a:pPr marL="0" indent="0">
              <a:buFont typeface="Wingdings" panose="05000000000000000000" pitchFamily="2" charset="2"/>
              <a:buNone/>
            </a:pPr>
            <a:r>
              <a:rPr lang="en-GB" altLang="en-US" sz="2400" i="1" dirty="0">
                <a:solidFill>
                  <a:srgbClr val="000000"/>
                </a:solidFill>
                <a:ea typeface="ＭＳ Ｐゴシック" panose="020B0600070205080204" pitchFamily="34" charset="-128"/>
                <a:sym typeface="Calibri" panose="020F0502020204030204" pitchFamily="34" charset="0"/>
              </a:rPr>
              <a:t>By 2020, OCUL envisions our </a:t>
            </a:r>
            <a:r>
              <a:rPr lang="en-GB" altLang="en-US" sz="2400" b="1" i="1" dirty="0">
                <a:solidFill>
                  <a:srgbClr val="000000"/>
                </a:solidFill>
                <a:ea typeface="ＭＳ Ｐゴシック" panose="020B0600070205080204" pitchFamily="34" charset="-128"/>
                <a:sym typeface="Calibri" panose="020F0502020204030204" pitchFamily="34" charset="0"/>
              </a:rPr>
              <a:t>users experiencing a large, diverse Ontario-wide library collection</a:t>
            </a:r>
            <a:r>
              <a:rPr lang="en-GB" altLang="en-US" sz="2400" i="1" dirty="0">
                <a:solidFill>
                  <a:srgbClr val="000000"/>
                </a:solidFill>
                <a:ea typeface="ＭＳ Ｐゴシック" panose="020B0600070205080204" pitchFamily="34" charset="-128"/>
                <a:sym typeface="Calibri" panose="020F0502020204030204" pitchFamily="34" charset="0"/>
              </a:rPr>
              <a:t> rather than the collection at their specific institution. They can </a:t>
            </a:r>
            <a:r>
              <a:rPr lang="en-GB" altLang="en-US" sz="2400" b="1" i="1" dirty="0">
                <a:solidFill>
                  <a:srgbClr val="000000"/>
                </a:solidFill>
                <a:ea typeface="ＭＳ Ｐゴシック" panose="020B0600070205080204" pitchFamily="34" charset="-128"/>
                <a:sym typeface="Calibri" panose="020F0502020204030204" pitchFamily="34" charset="0"/>
              </a:rPr>
              <a:t>move seamlessly between different types of content </a:t>
            </a:r>
            <a:r>
              <a:rPr lang="en-GB" altLang="en-US" sz="2400" i="1" dirty="0">
                <a:solidFill>
                  <a:srgbClr val="000000"/>
                </a:solidFill>
                <a:ea typeface="ＭＳ Ｐゴシック" panose="020B0600070205080204" pitchFamily="34" charset="-128"/>
                <a:sym typeface="Calibri" panose="020F0502020204030204" pitchFamily="34" charset="0"/>
              </a:rPr>
              <a:t>(electronic and print, books and journals, etc.) using multiple interoperable platforms whose design is evidence-based. Via search engine optimization and advanced authentication, many users experience OCUL resources from outside of Ontario. Users have access to more books and specialized content than ever before, and these </a:t>
            </a:r>
            <a:r>
              <a:rPr lang="en-GB" altLang="en-US" sz="2400" b="1" i="1" dirty="0">
                <a:solidFill>
                  <a:srgbClr val="000000"/>
                </a:solidFill>
                <a:ea typeface="ＭＳ Ｐゴシック" panose="020B0600070205080204" pitchFamily="34" charset="-128"/>
                <a:sym typeface="Calibri" panose="020F0502020204030204" pitchFamily="34" charset="0"/>
              </a:rPr>
              <a:t>resources are incorporated into their research, learning and teaching workflows</a:t>
            </a:r>
            <a:r>
              <a:rPr lang="en-GB" altLang="en-US" sz="2400" i="1" dirty="0">
                <a:solidFill>
                  <a:srgbClr val="000000"/>
                </a:solidFill>
                <a:ea typeface="ＭＳ Ｐゴシック" panose="020B0600070205080204" pitchFamily="34" charset="-128"/>
                <a:sym typeface="Calibri" panose="020F0502020204030204" pitchFamily="34" charset="0"/>
              </a:rPr>
              <a:t>.</a:t>
            </a:r>
          </a:p>
          <a:p>
            <a:pPr marL="0" indent="0">
              <a:buFont typeface="Wingdings" panose="05000000000000000000" pitchFamily="2" charset="2"/>
              <a:buNone/>
            </a:pPr>
            <a:endParaRPr lang="en-US" altLang="en-US" dirty="0">
              <a:ea typeface="ＭＳ Ｐゴシック" panose="020B0600070205080204" pitchFamily="34" charset="-128"/>
            </a:endParaRPr>
          </a:p>
        </p:txBody>
      </p:sp>
      <p:pic>
        <p:nvPicPr>
          <p:cNvPr id="22531"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33105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GB" altLang="en-US">
                <a:ea typeface="ＭＳ Ｐゴシック" panose="020B0600070205080204" pitchFamily="34" charset="-128"/>
              </a:rPr>
              <a:t>The Vision cont’d</a:t>
            </a:r>
            <a:r>
              <a:rPr lang="en-GB" altLang="en-US">
                <a:ea typeface="ＭＳ Ｐゴシック" panose="020B0600070205080204" pitchFamily="34" charset="-128"/>
                <a:sym typeface="Calibri" panose="020F0502020204030204" pitchFamily="34" charset="0"/>
              </a:rPr>
              <a:t> </a:t>
            </a:r>
            <a:endParaRPr lang="en-US" altLang="en-US">
              <a:ea typeface="ＭＳ Ｐゴシック" panose="020B0600070205080204" pitchFamily="34" charset="-128"/>
            </a:endParaRPr>
          </a:p>
        </p:txBody>
      </p:sp>
      <p:sp>
        <p:nvSpPr>
          <p:cNvPr id="23554" name="Content Placeholder 2"/>
          <p:cNvSpPr>
            <a:spLocks noGrp="1"/>
          </p:cNvSpPr>
          <p:nvPr>
            <p:ph idx="1"/>
          </p:nvPr>
        </p:nvSpPr>
        <p:spPr/>
        <p:txBody>
          <a:bodyPr/>
          <a:lstStyle/>
          <a:p>
            <a:pPr marL="0" indent="0">
              <a:buFont typeface="Wingdings" panose="05000000000000000000" pitchFamily="2" charset="2"/>
              <a:buNone/>
            </a:pPr>
            <a:r>
              <a:rPr lang="en-GB" altLang="en-US" sz="2400" i="1" dirty="0">
                <a:solidFill>
                  <a:srgbClr val="000000"/>
                </a:solidFill>
                <a:ea typeface="ＭＳ Ｐゴシック" panose="020B0600070205080204" pitchFamily="34" charset="-128"/>
                <a:sym typeface="Calibri" panose="020F0502020204030204" pitchFamily="34" charset="0"/>
              </a:rPr>
              <a:t>By 2020, OCUL library employees will </a:t>
            </a:r>
            <a:r>
              <a:rPr lang="en-GB" altLang="en-US" sz="2400" b="1" i="1" dirty="0">
                <a:solidFill>
                  <a:srgbClr val="000000"/>
                </a:solidFill>
                <a:ea typeface="ＭＳ Ｐゴシック" panose="020B0600070205080204" pitchFamily="34" charset="-128"/>
                <a:sym typeface="Calibri" panose="020F0502020204030204" pitchFamily="34" charset="0"/>
              </a:rPr>
              <a:t>perceive collaborative work as a given </a:t>
            </a:r>
            <a:r>
              <a:rPr lang="en-GB" altLang="en-US" sz="2400" i="1" dirty="0">
                <a:solidFill>
                  <a:srgbClr val="000000"/>
                </a:solidFill>
                <a:ea typeface="ＭＳ Ｐゴシック" panose="020B0600070205080204" pitchFamily="34" charset="-128"/>
                <a:sym typeface="Calibri" panose="020F0502020204030204" pitchFamily="34" charset="0"/>
              </a:rPr>
              <a:t>– they are part of a network and naturally work within it. They are likely to work on a daily basis with staff at other OCUL libraries, and are familiar with OCUL wide standards and policies. They may be doing work on behalf of another institution for the good of the OCUL community, and participate in opportunities for job sharing, secondments and exchanges within OCUL libraries.</a:t>
            </a:r>
          </a:p>
          <a:p>
            <a:pPr marL="0" indent="0">
              <a:buFont typeface="Wingdings" panose="05000000000000000000" pitchFamily="2" charset="2"/>
              <a:buNone/>
            </a:pPr>
            <a:endParaRPr lang="en-US" altLang="en-US" dirty="0">
              <a:ea typeface="ＭＳ Ｐゴシック" panose="020B0600070205080204" pitchFamily="34" charset="-128"/>
            </a:endParaRPr>
          </a:p>
        </p:txBody>
      </p:sp>
      <p:pic>
        <p:nvPicPr>
          <p:cNvPr id="23555"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554297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GB" altLang="en-US">
                <a:ea typeface="ＭＳ Ｐゴシック" panose="020B0600070205080204" pitchFamily="34" charset="-128"/>
                <a:sym typeface="Calibri" panose="020F0502020204030204" pitchFamily="34" charset="0"/>
              </a:rPr>
              <a:t>Keys to achieving the vision</a:t>
            </a:r>
            <a:endParaRPr lang="en-US" altLang="en-US">
              <a:ea typeface="ＭＳ Ｐゴシック" panose="020B0600070205080204" pitchFamily="34" charset="-128"/>
            </a:endParaRPr>
          </a:p>
        </p:txBody>
      </p:sp>
      <p:sp>
        <p:nvSpPr>
          <p:cNvPr id="24578" name="Content Placeholder 2"/>
          <p:cNvSpPr>
            <a:spLocks noGrp="1"/>
          </p:cNvSpPr>
          <p:nvPr>
            <p:ph idx="1"/>
          </p:nvPr>
        </p:nvSpPr>
        <p:spPr>
          <a:xfrm>
            <a:off x="457200" y="1412776"/>
            <a:ext cx="8229600" cy="3070225"/>
          </a:xfrm>
        </p:spPr>
        <p:txBody>
          <a:bodyPr/>
          <a:lstStyle/>
          <a:p>
            <a:pPr marL="514350" indent="-514350">
              <a:spcBef>
                <a:spcPct val="0"/>
              </a:spcBef>
              <a:buClr>
                <a:srgbClr val="000000"/>
              </a:buClr>
              <a:buFont typeface="Calibri" panose="020F0502020204030204" pitchFamily="34" charset="0"/>
              <a:buAutoNum type="arabicPeriod"/>
            </a:pPr>
            <a:r>
              <a:rPr lang="en-GB" altLang="en-US" sz="2800" dirty="0">
                <a:solidFill>
                  <a:srgbClr val="000000"/>
                </a:solidFill>
                <a:ea typeface="ＭＳ Ｐゴシック" panose="020B0600070205080204" pitchFamily="34" charset="-128"/>
                <a:sym typeface="Calibri" panose="020F0502020204030204" pitchFamily="34" charset="0"/>
              </a:rPr>
              <a:t>Implement shared next generation library services platforms</a:t>
            </a:r>
          </a:p>
          <a:p>
            <a:pPr marL="514350" indent="-514350">
              <a:spcBef>
                <a:spcPts val="638"/>
              </a:spcBef>
              <a:buClr>
                <a:srgbClr val="000000"/>
              </a:buClr>
              <a:buFont typeface="Calibri" panose="020F0502020204030204" pitchFamily="34" charset="0"/>
              <a:buAutoNum type="arabicPeriod"/>
            </a:pPr>
            <a:r>
              <a:rPr lang="en-GB" altLang="en-US" sz="2800" dirty="0">
                <a:solidFill>
                  <a:srgbClr val="000000"/>
                </a:solidFill>
                <a:ea typeface="ＭＳ Ｐゴシック" panose="020B0600070205080204" pitchFamily="34" charset="-128"/>
                <a:sym typeface="Calibri" panose="020F0502020204030204" pitchFamily="34" charset="0"/>
              </a:rPr>
              <a:t>Collaborate to manage and preserve print resources in a sustainable system</a:t>
            </a:r>
          </a:p>
          <a:p>
            <a:pPr marL="514350" indent="-514350">
              <a:spcBef>
                <a:spcPts val="638"/>
              </a:spcBef>
              <a:buClr>
                <a:srgbClr val="000000"/>
              </a:buClr>
              <a:buFont typeface="Calibri" panose="020F0502020204030204" pitchFamily="34" charset="0"/>
              <a:buAutoNum type="arabicPeriod"/>
            </a:pPr>
            <a:r>
              <a:rPr lang="en-GB" altLang="en-US" sz="2800" dirty="0">
                <a:solidFill>
                  <a:srgbClr val="000000"/>
                </a:solidFill>
                <a:ea typeface="ＭＳ Ｐゴシック" panose="020B0600070205080204" pitchFamily="34" charset="-128"/>
                <a:sym typeface="Calibri" panose="020F0502020204030204" pitchFamily="34" charset="0"/>
              </a:rPr>
              <a:t>Collaborate to effectively use shared systems to manage electronic and print resources</a:t>
            </a:r>
          </a:p>
        </p:txBody>
      </p:sp>
      <p:pic>
        <p:nvPicPr>
          <p:cNvPr id="24579"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78558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GB" altLang="en-US" dirty="0">
                <a:ea typeface="ＭＳ Ｐゴシック" panose="020B0600070205080204" pitchFamily="34" charset="-128"/>
              </a:rPr>
              <a:t>Project Timeline</a:t>
            </a:r>
            <a:endParaRPr lang="en-US" altLang="en-US" dirty="0">
              <a:solidFill>
                <a:srgbClr val="008000"/>
              </a:solidFill>
              <a:ea typeface="ＭＳ Ｐゴシック" panose="020B0600070205080204" pitchFamily="34" charset="-128"/>
            </a:endParaRPr>
          </a:p>
        </p:txBody>
      </p:sp>
      <p:sp>
        <p:nvSpPr>
          <p:cNvPr id="3" name="Content Placeholder 2"/>
          <p:cNvSpPr>
            <a:spLocks noGrp="1"/>
          </p:cNvSpPr>
          <p:nvPr>
            <p:ph idx="1"/>
          </p:nvPr>
        </p:nvSpPr>
        <p:spPr>
          <a:xfrm>
            <a:off x="473075" y="1628775"/>
            <a:ext cx="8229600" cy="3502025"/>
          </a:xfrm>
        </p:spPr>
        <p:txBody>
          <a:bodyPr/>
          <a:lstStyle/>
          <a:p>
            <a:pPr>
              <a:lnSpc>
                <a:spcPct val="90000"/>
              </a:lnSpc>
              <a:spcBef>
                <a:spcPct val="0"/>
              </a:spcBef>
              <a:buClr>
                <a:srgbClr val="000000"/>
              </a:buClr>
            </a:pPr>
            <a:r>
              <a:rPr lang="en-GB" altLang="en-US" sz="2800" b="1" dirty="0">
                <a:solidFill>
                  <a:srgbClr val="000000"/>
                </a:solidFill>
                <a:ea typeface="ＭＳ Ｐゴシック" panose="020B0600070205080204" pitchFamily="34" charset="-128"/>
                <a:sym typeface="Calibri" panose="020F0502020204030204" pitchFamily="34" charset="0"/>
              </a:rPr>
              <a:t>Preparation and Phase I: </a:t>
            </a:r>
            <a:r>
              <a:rPr lang="en-GB" altLang="en-US" sz="2800" dirty="0">
                <a:solidFill>
                  <a:srgbClr val="000000"/>
                </a:solidFill>
                <a:ea typeface="ＭＳ Ｐゴシック" panose="020B0600070205080204" pitchFamily="34" charset="-128"/>
                <a:sym typeface="Calibri" panose="020F0502020204030204" pitchFamily="34" charset="0"/>
              </a:rPr>
              <a:t>Developing the ‘business case’/feasibility study (2014-15)</a:t>
            </a:r>
          </a:p>
          <a:p>
            <a:pPr>
              <a:lnSpc>
                <a:spcPct val="90000"/>
              </a:lnSpc>
              <a:spcBef>
                <a:spcPct val="0"/>
              </a:spcBef>
              <a:buClr>
                <a:srgbClr val="000000"/>
              </a:buClr>
            </a:pPr>
            <a:endParaRPr lang="en-GB" altLang="en-US" sz="2800" dirty="0">
              <a:solidFill>
                <a:srgbClr val="000000"/>
              </a:solidFill>
              <a:ea typeface="ＭＳ Ｐゴシック" panose="020B0600070205080204" pitchFamily="34" charset="-128"/>
              <a:sym typeface="Calibri" panose="020F0502020204030204" pitchFamily="34" charset="0"/>
            </a:endParaRPr>
          </a:p>
          <a:p>
            <a:pPr>
              <a:lnSpc>
                <a:spcPct val="90000"/>
              </a:lnSpc>
              <a:spcBef>
                <a:spcPts val="563"/>
              </a:spcBef>
            </a:pPr>
            <a:r>
              <a:rPr lang="en-GB" altLang="en-US" sz="2800" b="1" dirty="0">
                <a:solidFill>
                  <a:srgbClr val="000000"/>
                </a:solidFill>
                <a:ea typeface="ＭＳ Ｐゴシック" panose="020B0600070205080204" pitchFamily="34" charset="-128"/>
                <a:sym typeface="Calibri" panose="020F0502020204030204" pitchFamily="34" charset="0"/>
              </a:rPr>
              <a:t>Phase 2</a:t>
            </a:r>
            <a:r>
              <a:rPr lang="en-GB" altLang="en-US" sz="2800" dirty="0">
                <a:solidFill>
                  <a:srgbClr val="000000"/>
                </a:solidFill>
                <a:ea typeface="ＭＳ Ｐゴシック" panose="020B0600070205080204" pitchFamily="34" charset="-128"/>
                <a:sym typeface="Calibri" panose="020F0502020204030204" pitchFamily="34" charset="0"/>
              </a:rPr>
              <a:t>: Developing System Requirements and Preparing for Procurement  (Summer 2015 – </a:t>
            </a:r>
            <a:r>
              <a:rPr lang="en-GB" altLang="en-US" sz="2800" dirty="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a:t>
            </a:r>
            <a:r>
              <a:rPr lang="en-GB" altLang="en-US" sz="2800" dirty="0">
                <a:solidFill>
                  <a:srgbClr val="00B050"/>
                </a:solidFill>
                <a:ea typeface="ＭＳ Ｐゴシック" panose="020B0600070205080204" pitchFamily="34" charset="-128"/>
              </a:rPr>
              <a:t>	</a:t>
            </a:r>
          </a:p>
          <a:p>
            <a:pPr>
              <a:lnSpc>
                <a:spcPct val="90000"/>
              </a:lnSpc>
              <a:spcBef>
                <a:spcPts val="563"/>
              </a:spcBef>
            </a:pPr>
            <a:endParaRPr lang="en-GB" altLang="en-US" sz="2800" dirty="0">
              <a:solidFill>
                <a:srgbClr val="00B050"/>
              </a:solidFill>
              <a:ea typeface="ＭＳ Ｐゴシック" panose="020B0600070205080204" pitchFamily="34" charset="-128"/>
            </a:endParaRPr>
          </a:p>
          <a:p>
            <a:pPr>
              <a:lnSpc>
                <a:spcPct val="90000"/>
              </a:lnSpc>
              <a:spcBef>
                <a:spcPts val="563"/>
              </a:spcBef>
            </a:pPr>
            <a:r>
              <a:rPr lang="en-GB" altLang="en-US" sz="2800" b="1" dirty="0">
                <a:solidFill>
                  <a:srgbClr val="000000"/>
                </a:solidFill>
                <a:ea typeface="ＭＳ Ｐゴシック" panose="020B0600070205080204" pitchFamily="34" charset="-128"/>
                <a:sym typeface="Calibri" panose="020F0502020204030204" pitchFamily="34" charset="0"/>
              </a:rPr>
              <a:t>Phase 3</a:t>
            </a:r>
            <a:r>
              <a:rPr lang="en-GB" altLang="en-US" sz="2800" dirty="0">
                <a:solidFill>
                  <a:srgbClr val="000000"/>
                </a:solidFill>
                <a:ea typeface="ＭＳ Ｐゴシック" panose="020B0600070205080204" pitchFamily="34" charset="-128"/>
                <a:sym typeface="Calibri" panose="020F0502020204030204" pitchFamily="34" charset="0"/>
              </a:rPr>
              <a:t>: Procurement and implementation (</a:t>
            </a:r>
            <a:r>
              <a:rPr lang="en-GB" altLang="en-US" sz="2800" dirty="0">
                <a:ea typeface="ＭＳ Ｐゴシック" panose="020B0600070205080204" pitchFamily="34" charset="-128"/>
              </a:rPr>
              <a:t>Fall </a:t>
            </a:r>
            <a:r>
              <a:rPr lang="en-GB" altLang="en-US" sz="2800" dirty="0">
                <a:solidFill>
                  <a:srgbClr val="000000"/>
                </a:solidFill>
                <a:ea typeface="ＭＳ Ｐゴシック" panose="020B0600070205080204" pitchFamily="34" charset="-128"/>
                <a:sym typeface="Calibri" panose="020F0502020204030204" pitchFamily="34" charset="0"/>
              </a:rPr>
              <a:t>2016 – Spring 2018) </a:t>
            </a:r>
          </a:p>
          <a:p>
            <a:pPr>
              <a:buFont typeface="Wingdings" panose="05000000000000000000" pitchFamily="2" charset="2"/>
              <a:buNone/>
            </a:pPr>
            <a:endParaRPr lang="en-US" altLang="en-US" dirty="0">
              <a:ea typeface="ＭＳ Ｐゴシック" panose="020B0600070205080204" pitchFamily="34" charset="-128"/>
            </a:endParaRPr>
          </a:p>
        </p:txBody>
      </p:sp>
      <p:pic>
        <p:nvPicPr>
          <p:cNvPr id="25603"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087567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GB" altLang="en-US" dirty="0">
                <a:ea typeface="ＭＳ Ｐゴシック" panose="020B0600070205080204" pitchFamily="34" charset="-128"/>
              </a:rPr>
              <a:t>Project Phase 1</a:t>
            </a:r>
            <a:endParaRPr lang="en-US" altLang="en-US" dirty="0">
              <a:ea typeface="ＭＳ Ｐゴシック" panose="020B0600070205080204" pitchFamily="34" charset="-128"/>
            </a:endParaRPr>
          </a:p>
        </p:txBody>
      </p:sp>
      <p:pic>
        <p:nvPicPr>
          <p:cNvPr id="26626" name="Picture 3" descr="OCULslogan_h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56100" y="6296025"/>
            <a:ext cx="4464050" cy="328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1920" y="908720"/>
            <a:ext cx="5184576" cy="5184576"/>
          </a:xfrm>
          <a:prstGeom prst="rect">
            <a:avLst/>
          </a:prstGeom>
        </p:spPr>
      </p:pic>
      <p:sp>
        <p:nvSpPr>
          <p:cNvPr id="4" name="Rectangle 3"/>
          <p:cNvSpPr/>
          <p:nvPr/>
        </p:nvSpPr>
        <p:spPr>
          <a:xfrm>
            <a:off x="6156176" y="3637473"/>
            <a:ext cx="574196" cy="1015663"/>
          </a:xfrm>
          <a:prstGeom prst="rect">
            <a:avLst/>
          </a:prstGeom>
        </p:spPr>
        <p:txBody>
          <a:bodyPr wrap="non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GB" altLang="en-US" sz="6000" b="1" i="0" u="none" strike="noStrike" kern="0" cap="none" spc="0" normalizeH="0" baseline="0" noProof="0" dirty="0">
                <a:ln>
                  <a:noFill/>
                </a:ln>
                <a:solidFill>
                  <a:prstClr val="black"/>
                </a:solidFill>
                <a:effectLst/>
                <a:uLnTx/>
                <a:uFillTx/>
                <a:ea typeface="ＭＳ Ｐゴシック" panose="020B0600070205080204" pitchFamily="34" charset="-128"/>
              </a:rPr>
              <a:t>1</a:t>
            </a:r>
            <a:endParaRPr kumimoji="0" lang="en-US" sz="6000" b="1" i="0" u="none" strike="noStrike" kern="0" cap="none" spc="0" normalizeH="0" baseline="0" noProof="0" dirty="0">
              <a:ln>
                <a:noFill/>
              </a:ln>
              <a:solidFill>
                <a:prstClr val="black"/>
              </a:solidFill>
              <a:effectLst/>
              <a:uLnTx/>
              <a:uFillTx/>
              <a:ea typeface="ＭＳ Ｐゴシック" panose="020B0600070205080204" pitchFamily="34" charset="-128"/>
            </a:endParaRPr>
          </a:p>
        </p:txBody>
      </p:sp>
    </p:spTree>
    <p:extLst>
      <p:ext uri="{BB962C8B-B14F-4D97-AF65-F5344CB8AC3E}">
        <p14:creationId xmlns:p14="http://schemas.microsoft.com/office/powerpoint/2010/main" val="3825425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47248" cy="760512"/>
          </a:xfrm>
        </p:spPr>
        <p:txBody>
          <a:bodyPr/>
          <a:lstStyle/>
          <a:p>
            <a:r>
              <a:rPr lang="en-US" dirty="0"/>
              <a:t>Project Team &amp; Activities</a:t>
            </a:r>
          </a:p>
        </p:txBody>
      </p:sp>
      <p:graphicFrame>
        <p:nvGraphicFramePr>
          <p:cNvPr id="6" name="Content Placeholder 5"/>
          <p:cNvGraphicFramePr>
            <a:graphicFrameLocks noGrp="1"/>
          </p:cNvGraphicFramePr>
          <p:nvPr>
            <p:ph idx="1"/>
            <p:extLst/>
          </p:nvPr>
        </p:nvGraphicFramePr>
        <p:xfrm>
          <a:off x="414041" y="878181"/>
          <a:ext cx="8686800" cy="47830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p:cNvSpPr txBox="1"/>
          <p:nvPr/>
        </p:nvSpPr>
        <p:spPr>
          <a:xfrm>
            <a:off x="5216427" y="6046990"/>
            <a:ext cx="1045892" cy="646331"/>
          </a:xfrm>
          <a:prstGeom prst="rect">
            <a:avLst/>
          </a:prstGeom>
          <a:noFill/>
        </p:spPr>
        <p:txBody>
          <a:bodyPr wrap="none" rtlCol="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ea typeface="ＭＳ Ｐゴシック" panose="020B0600070205080204" pitchFamily="34" charset="-128"/>
              </a:rPr>
              <a:t>Project </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prstClr val="black"/>
                </a:solidFill>
                <a:effectLst/>
                <a:uLnTx/>
                <a:uFillTx/>
                <a:ea typeface="ＭＳ Ｐゴシック" panose="020B0600070205080204" pitchFamily="34" charset="-128"/>
              </a:rPr>
              <a:t>Manager</a:t>
            </a:r>
          </a:p>
        </p:txBody>
      </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08104" y="5398918"/>
            <a:ext cx="1453057" cy="1453057"/>
          </a:xfrm>
          <a:prstGeom prst="rect">
            <a:avLst/>
          </a:prstGeom>
        </p:spPr>
      </p:pic>
    </p:spTree>
    <p:extLst>
      <p:ext uri="{BB962C8B-B14F-4D97-AF65-F5344CB8AC3E}">
        <p14:creationId xmlns:p14="http://schemas.microsoft.com/office/powerpoint/2010/main" val="3566100893"/>
      </p:ext>
    </p:extLst>
  </p:cSld>
  <p:clrMapOvr>
    <a:masterClrMapping/>
  </p:clrMapOvr>
</p:sld>
</file>

<file path=ppt/theme/theme1.xml><?xml version="1.0" encoding="utf-8"?>
<a:theme xmlns:a="http://schemas.openxmlformats.org/drawingml/2006/main" name="1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TotalTime>
  <Words>2103</Words>
  <Application>Microsoft Office PowerPoint</Application>
  <PresentationFormat>On-screen Show (4:3)</PresentationFormat>
  <Paragraphs>252</Paragraphs>
  <Slides>18</Slides>
  <Notes>17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18</vt:i4>
      </vt:variant>
    </vt:vector>
  </HeadingPairs>
  <TitlesOfParts>
    <vt:vector size="27" baseType="lpstr">
      <vt:lpstr>ＭＳ Ｐゴシック</vt:lpstr>
      <vt:lpstr>Arial</vt:lpstr>
      <vt:lpstr>Calibri</vt:lpstr>
      <vt:lpstr>Century Gothic</vt:lpstr>
      <vt:lpstr>Courier New</vt:lpstr>
      <vt:lpstr>Noto Sans Symbols</vt:lpstr>
      <vt:lpstr>Wingdings</vt:lpstr>
      <vt:lpstr>1_Office Theme</vt:lpstr>
      <vt:lpstr>2_Office Theme</vt:lpstr>
      <vt:lpstr>PowerPoint Presentation</vt:lpstr>
      <vt:lpstr>Collaborative Futures Overview &amp; Update</vt:lpstr>
      <vt:lpstr>How we got to Collaborative Futures</vt:lpstr>
      <vt:lpstr>The Vision </vt:lpstr>
      <vt:lpstr>The Vision cont’d </vt:lpstr>
      <vt:lpstr>Keys to achieving the vision</vt:lpstr>
      <vt:lpstr>Project Timeline</vt:lpstr>
      <vt:lpstr>Project Phase 1</vt:lpstr>
      <vt:lpstr>Project Team &amp; Activities</vt:lpstr>
      <vt:lpstr>Models of Collaboration</vt:lpstr>
      <vt:lpstr>Project Phase 2</vt:lpstr>
      <vt:lpstr>Keys to achieving the vision</vt:lpstr>
      <vt:lpstr>Phase 2</vt:lpstr>
      <vt:lpstr>Project Team</vt:lpstr>
      <vt:lpstr>Incorporating your feedback</vt:lpstr>
      <vt:lpstr>What’s Next? Project Schedule Fall 2016</vt:lpstr>
      <vt:lpstr>PowerPoint Presentation</vt:lpstr>
      <vt:lpstr>Thanks!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sabina</dc:creator>
  <cp:lastModifiedBy>sabina</cp:lastModifiedBy>
  <cp:revision>6</cp:revision>
  <dcterms:created xsi:type="dcterms:W3CDTF">2016-09-23T22:16:24Z</dcterms:created>
  <dcterms:modified xsi:type="dcterms:W3CDTF">2016-09-23T22:29:31Z</dcterms:modified>
</cp:coreProperties>
</file>