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5" r:id="rId4"/>
    <p:sldMasterId id="2147483697" r:id="rId5"/>
  </p:sldMasterIdLst>
  <p:notesMasterIdLst>
    <p:notesMasterId r:id="rId91"/>
  </p:notesMasterIdLst>
  <p:sldIdLst>
    <p:sldId id="371" r:id="rId6"/>
    <p:sldId id="259" r:id="rId7"/>
    <p:sldId id="324" r:id="rId8"/>
    <p:sldId id="325" r:id="rId9"/>
    <p:sldId id="326" r:id="rId10"/>
    <p:sldId id="328" r:id="rId11"/>
    <p:sldId id="329" r:id="rId12"/>
    <p:sldId id="334" r:id="rId13"/>
    <p:sldId id="335" r:id="rId14"/>
    <p:sldId id="338" r:id="rId15"/>
    <p:sldId id="316" r:id="rId16"/>
    <p:sldId id="317" r:id="rId17"/>
    <p:sldId id="318" r:id="rId18"/>
    <p:sldId id="319" r:id="rId19"/>
    <p:sldId id="257" r:id="rId20"/>
    <p:sldId id="261" r:id="rId21"/>
    <p:sldId id="374" r:id="rId22"/>
    <p:sldId id="373" r:id="rId23"/>
    <p:sldId id="375" r:id="rId24"/>
    <p:sldId id="320" r:id="rId25"/>
    <p:sldId id="321" r:id="rId26"/>
    <p:sldId id="322" r:id="rId27"/>
    <p:sldId id="372" r:id="rId28"/>
    <p:sldId id="323" r:id="rId29"/>
    <p:sldId id="376" r:id="rId30"/>
    <p:sldId id="377" r:id="rId31"/>
    <p:sldId id="378" r:id="rId32"/>
    <p:sldId id="379" r:id="rId33"/>
    <p:sldId id="380" r:id="rId34"/>
    <p:sldId id="381" r:id="rId35"/>
    <p:sldId id="382" r:id="rId36"/>
    <p:sldId id="383" r:id="rId37"/>
    <p:sldId id="384" r:id="rId38"/>
    <p:sldId id="385" r:id="rId39"/>
    <p:sldId id="386" r:id="rId40"/>
    <p:sldId id="387" r:id="rId41"/>
    <p:sldId id="388" r:id="rId42"/>
    <p:sldId id="389" r:id="rId43"/>
    <p:sldId id="390" r:id="rId44"/>
    <p:sldId id="391" r:id="rId45"/>
    <p:sldId id="392" r:id="rId46"/>
    <p:sldId id="393" r:id="rId47"/>
    <p:sldId id="394" r:id="rId48"/>
    <p:sldId id="263" r:id="rId49"/>
    <p:sldId id="364" r:id="rId50"/>
    <p:sldId id="365" r:id="rId51"/>
    <p:sldId id="366" r:id="rId52"/>
    <p:sldId id="367" r:id="rId53"/>
    <p:sldId id="368" r:id="rId54"/>
    <p:sldId id="369" r:id="rId55"/>
    <p:sldId id="370" r:id="rId56"/>
    <p:sldId id="262" r:id="rId57"/>
    <p:sldId id="349" r:id="rId58"/>
    <p:sldId id="351" r:id="rId59"/>
    <p:sldId id="352" r:id="rId60"/>
    <p:sldId id="353" r:id="rId61"/>
    <p:sldId id="354" r:id="rId62"/>
    <p:sldId id="355" r:id="rId63"/>
    <p:sldId id="356" r:id="rId64"/>
    <p:sldId id="358" r:id="rId65"/>
    <p:sldId id="359" r:id="rId66"/>
    <p:sldId id="360" r:id="rId67"/>
    <p:sldId id="361" r:id="rId68"/>
    <p:sldId id="362" r:id="rId69"/>
    <p:sldId id="363" r:id="rId70"/>
    <p:sldId id="265" r:id="rId71"/>
    <p:sldId id="299" r:id="rId72"/>
    <p:sldId id="300" r:id="rId73"/>
    <p:sldId id="301" r:id="rId74"/>
    <p:sldId id="302" r:id="rId75"/>
    <p:sldId id="303" r:id="rId76"/>
    <p:sldId id="304" r:id="rId77"/>
    <p:sldId id="305" r:id="rId78"/>
    <p:sldId id="306" r:id="rId79"/>
    <p:sldId id="307" r:id="rId80"/>
    <p:sldId id="308" r:id="rId81"/>
    <p:sldId id="309" r:id="rId82"/>
    <p:sldId id="310" r:id="rId83"/>
    <p:sldId id="311" r:id="rId84"/>
    <p:sldId id="312" r:id="rId85"/>
    <p:sldId id="313" r:id="rId86"/>
    <p:sldId id="314" r:id="rId87"/>
    <p:sldId id="315" r:id="rId88"/>
    <p:sldId id="266" r:id="rId89"/>
    <p:sldId id="260" r:id="rId9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76042" autoAdjust="0"/>
  </p:normalViewPr>
  <p:slideViewPr>
    <p:cSldViewPr snapToGrid="0" snapToObjects="1">
      <p:cViewPr varScale="1">
        <p:scale>
          <a:sx n="88" d="100"/>
          <a:sy n="88" d="100"/>
        </p:scale>
        <p:origin x="2412"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458"/>
    </p:cViewPr>
  </p:sorterViewPr>
  <p:notesViewPr>
    <p:cSldViewPr snapToGrid="0" snapToObjects="1">
      <p:cViewPr varScale="1">
        <p:scale>
          <a:sx n="72" d="100"/>
          <a:sy n="72" d="100"/>
        </p:scale>
        <p:origin x="-349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smtClean="0"/>
            <a:t>Market Research</a:t>
          </a:r>
          <a:endParaRPr lang="en-US" dirty="0"/>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smtClean="0"/>
            <a:t>Total Cost of Ownership</a:t>
          </a:r>
          <a:endParaRPr lang="en-US" dirty="0"/>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Print Management</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Models</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Surveys</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smtClean="0"/>
            <a:t>Examination of existing programs</a:t>
          </a:r>
          <a:endParaRPr lang="en-US" dirty="0"/>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smtClean="0"/>
            <a:t>Survey and Analysis</a:t>
          </a:r>
          <a:endParaRPr lang="en-US" dirty="0"/>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smtClean="0"/>
            <a:t>Consultations</a:t>
          </a:r>
          <a:endParaRPr lang="en-US" dirty="0"/>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smtClean="0"/>
            <a:t>RFI</a:t>
          </a:r>
          <a:endParaRPr lang="en-US" dirty="0"/>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smtClean="0"/>
            <a:t>Models</a:t>
          </a:r>
          <a:endParaRPr lang="en-US" dirty="0"/>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5"/>
      <dgm:spPr/>
      <dgm:t>
        <a:bodyPr/>
        <a:lstStyle/>
        <a:p>
          <a:endParaRPr lang="en-US"/>
        </a:p>
      </dgm:t>
    </dgm:pt>
    <dgm:pt modelId="{6DBE4A58-0A39-DB48-A258-6FCA987295B1}" type="pres">
      <dgm:prSet presAssocID="{B976DD40-4E0F-164D-AD9D-9BF7CD7D86ED}" presName="node" presStyleLbl="node1" presStyleIdx="0" presStyleCnt="5">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5"/>
      <dgm:spPr/>
      <dgm:t>
        <a:bodyPr/>
        <a:lstStyle/>
        <a:p>
          <a:endParaRPr lang="en-US"/>
        </a:p>
      </dgm:t>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5"/>
      <dgm:spPr/>
      <dgm:t>
        <a:bodyPr/>
        <a:lstStyle/>
        <a:p>
          <a:endParaRPr lang="en-US"/>
        </a:p>
      </dgm:t>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t>
        <a:bodyPr/>
        <a:lstStyle/>
        <a:p>
          <a:endParaRPr lang="en-US"/>
        </a:p>
      </dgm:t>
    </dgm:pt>
    <dgm:pt modelId="{36521D21-9F54-EB49-9AEF-24FA8FBAD509}" type="pres">
      <dgm:prSet presAssocID="{1C945A95-69A5-6248-A190-510CC032993B}" presName="parTrans" presStyleLbl="bgSibTrans2D1" presStyleIdx="3" presStyleCnt="5"/>
      <dgm:spPr/>
      <dgm:t>
        <a:bodyPr/>
        <a:lstStyle/>
        <a:p>
          <a:endParaRPr lang="en-US"/>
        </a:p>
      </dgm:t>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t>
        <a:bodyPr/>
        <a:lstStyle/>
        <a:p>
          <a:endParaRPr lang="en-US"/>
        </a:p>
      </dgm:t>
    </dgm:pt>
    <dgm:pt modelId="{E173B8B5-2A4E-0D4B-8731-E35120A65CA2}" type="pres">
      <dgm:prSet presAssocID="{05A6AC1F-1741-774B-9F4C-67F6048DFF60}" presName="parTrans" presStyleLbl="bgSibTrans2D1" presStyleIdx="4" presStyleCnt="5" custFlipHor="0" custScaleX="61953" custLinFactNeighborX="20399" custLinFactNeighborY="8488"/>
      <dgm:spPr/>
      <dgm:t>
        <a:bodyPr/>
        <a:lstStyle/>
        <a:p>
          <a:endParaRPr lang="en-US"/>
        </a:p>
      </dgm:t>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t>
        <a:bodyPr/>
        <a:lstStyle/>
        <a:p>
          <a:endParaRPr lang="en-US"/>
        </a:p>
      </dgm:t>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12F1871F-4DE1-4873-8FAF-83522C44EF8C}" type="presOf" srcId="{DAF1DAA8-9B26-6F4D-A612-97845AC00210}" destId="{51990F73-0D08-5A46-B669-35FD9CB4A41E}" srcOrd="0" destOrd="1" presId="urn:microsoft.com/office/officeart/2005/8/layout/radial4"/>
    <dgm:cxn modelId="{E23EEC88-5E65-468C-BF26-6EDA4D6E2819}" type="presOf" srcId="{3FC39D31-28DF-4046-AFDB-C0F9AF31C9F1}" destId="{D8018DC7-A310-4E44-83C0-B690B652B171}" srcOrd="0" destOrd="0" presId="urn:microsoft.com/office/officeart/2005/8/layout/radial4"/>
    <dgm:cxn modelId="{09175BBD-629D-4F86-AB38-1B5C40BE4813}" type="presOf" srcId="{1C945A95-69A5-6248-A190-510CC032993B}" destId="{36521D21-9F54-EB49-9AEF-24FA8FBAD509}" srcOrd="0" destOrd="0" presId="urn:microsoft.com/office/officeart/2005/8/layout/radial4"/>
    <dgm:cxn modelId="{9E29992F-D4D3-864B-BB72-5ED9B6889AEB}" srcId="{96EA70F3-2332-3644-B3E0-E446281DBD88}" destId="{756CE84E-6190-6A4F-B92B-40E99D0693BF}" srcOrd="1" destOrd="0" parTransId="{65BF8C53-ADC1-3441-920C-29E360BF2F26}" sibTransId="{2823DC77-293A-3D4C-BB78-4E63EA860DE3}"/>
    <dgm:cxn modelId="{CF5B2847-C562-6F4F-894D-F7B2484C8E3D}" srcId="{69529E1D-BF60-E848-BF69-69E829149193}" destId="{DAF1DAA8-9B26-6F4D-A612-97845AC00210}" srcOrd="0" destOrd="0" parTransId="{3E0695F2-6A34-BE49-BBF3-98509A948271}" sibTransId="{125952E0-BB4C-6648-80FD-244526FF5CFA}"/>
    <dgm:cxn modelId="{86AB542D-A3E4-4B85-8F8C-A2DBDC1CC6E4}" type="presOf" srcId="{20521BC7-0163-C440-B8CE-31ED659E5D7F}" destId="{CE0DFF17-C85A-C54F-A860-DC4E4BE87613}" srcOrd="0" destOrd="0" presId="urn:microsoft.com/office/officeart/2005/8/layout/radial4"/>
    <dgm:cxn modelId="{CFD42039-99F7-415C-B3EC-5E7F28B202B2}" type="presOf" srcId="{54259C43-A10D-2C46-ACD6-EA5E7E705638}" destId="{56D9CFD7-7666-2E4E-9DDF-9733D80CF032}" srcOrd="0" destOrd="2" presId="urn:microsoft.com/office/officeart/2005/8/layout/radial4"/>
    <dgm:cxn modelId="{1084A9E6-8781-48B9-83B9-F99A906B14A6}" type="presOf" srcId="{E2730BBE-BD2C-2547-824B-9EE5D7BD8BB2}" destId="{56D9CFD7-7666-2E4E-9DDF-9733D80CF032}" srcOrd="0" destOrd="0" presId="urn:microsoft.com/office/officeart/2005/8/layout/radial4"/>
    <dgm:cxn modelId="{06CC6909-5C5E-49C0-A260-B45C080F4A1F}" type="presOf" srcId="{58F4B5D9-A0F3-D44C-9D84-FEE007980B3F}" destId="{D3E075A5-029A-AD42-82BD-C71658A899AA}"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641922D0-7A63-42A6-A7D9-B4F2D7064960}" type="presOf" srcId="{DBB1DF6C-92D1-C44A-B7A8-0DE8141E621F}" destId="{CE0DFF17-C85A-C54F-A860-DC4E4BE87613}" srcOrd="0" destOrd="1" presId="urn:microsoft.com/office/officeart/2005/8/layout/radial4"/>
    <dgm:cxn modelId="{89C5BA1D-1C14-466F-8115-66FCD2937A12}" type="presOf" srcId="{EAA5AD65-3935-404C-9112-DC234B7239FA}" destId="{56D9CFD7-7666-2E4E-9DDF-9733D80CF032}" srcOrd="0" destOrd="1" presId="urn:microsoft.com/office/officeart/2005/8/layout/radial4"/>
    <dgm:cxn modelId="{75B16623-279D-4A06-918B-85701DE6B5AB}" type="presOf" srcId="{B976DD40-4E0F-164D-AD9D-9BF7CD7D86ED}" destId="{6DBE4A58-0A39-DB48-A258-6FCA987295B1}" srcOrd="0" destOrd="0" presId="urn:microsoft.com/office/officeart/2005/8/layout/radial4"/>
    <dgm:cxn modelId="{24EFBC8E-BF23-4945-B6DF-2E252F175DD3}" type="presOf" srcId="{D208C943-1600-404C-AFF7-6C5E7FE042A2}" destId="{5CC0E6DF-A992-664A-95A6-F12488BA696E}" srcOrd="0" destOrd="0"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F21517D1-CD4E-48A6-801A-A89565955769}" type="presOf" srcId="{69529E1D-BF60-E848-BF69-69E829149193}" destId="{51990F73-0D08-5A46-B669-35FD9CB4A41E}" srcOrd="0" destOrd="0" presId="urn:microsoft.com/office/officeart/2005/8/layout/radial4"/>
    <dgm:cxn modelId="{45A67E39-B5BC-417A-9C2A-CB83C323664D}" type="presOf" srcId="{53EA6A5F-EDCD-D64C-881E-7B4E062564CB}" destId="{CE0DFF17-C85A-C54F-A860-DC4E4BE87613}" srcOrd="0" destOrd="3"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D9ACE296-FF60-400E-AFEE-026482F611B4}" type="presOf" srcId="{02978C2B-A22A-7549-A9EB-C11DB40D0331}" destId="{AAE03A1C-ED0E-504B-9E46-30510CDE9044}" srcOrd="0" destOrd="0"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90D655B4-BBA3-438D-9F1D-1321B34A05B8}" type="presOf" srcId="{05A6AC1F-1741-774B-9F4C-67F6048DFF60}" destId="{E173B8B5-2A4E-0D4B-8731-E35120A65CA2}" srcOrd="0" destOrd="0" presId="urn:microsoft.com/office/officeart/2005/8/layout/radial4"/>
    <dgm:cxn modelId="{5F4416D5-1680-49FD-8152-1F8026E10EA0}" type="presOf" srcId="{BD5F1678-72E6-AF4C-AE76-C5A68EF11AB6}" destId="{6DBE4A58-0A39-DB48-A258-6FCA987295B1}" srcOrd="0" destOrd="2" presId="urn:microsoft.com/office/officeart/2005/8/layout/radial4"/>
    <dgm:cxn modelId="{18147F67-F4C6-4283-B6B6-5C01122B51F4}" type="presOf" srcId="{E3983BE7-D009-9A45-8C75-F0B21C1F1A8E}" destId="{D20BE7E2-FC3B-384F-8E90-4D6A2D145818}" srcOrd="0" destOrd="1" presId="urn:microsoft.com/office/officeart/2005/8/layout/radial4"/>
    <dgm:cxn modelId="{FFB3882A-F401-4DD2-B22F-5E13407B00A9}" type="presOf" srcId="{AFFD7265-7E77-4849-B4C7-FC01B1CA63B4}" destId="{CE0DFF17-C85A-C54F-A860-DC4E4BE87613}" srcOrd="0" destOrd="2" presId="urn:microsoft.com/office/officeart/2005/8/layout/radial4"/>
    <dgm:cxn modelId="{ED5118A2-B465-470B-842D-3999CD811EE6}" type="presOf" srcId="{9591C2BA-E926-E14C-B829-086333CF82BA}" destId="{6DBE4A58-0A39-DB48-A258-6FCA987295B1}" srcOrd="0" destOrd="1"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D0F383EE-8108-C449-8F7C-A462F36EFC7A}" srcId="{E2730BBE-BD2C-2547-824B-9EE5D7BD8BB2}" destId="{54259C43-A10D-2C46-ACD6-EA5E7E705638}" srcOrd="1" destOrd="0" parTransId="{07164500-1E55-5848-9E22-806DD425AA21}" sibTransId="{E85AC2CF-FAE2-C84F-A04F-E0F664EC257A}"/>
    <dgm:cxn modelId="{74291D3B-EF50-4C5B-AE1F-357EC3F16237}" type="presOf" srcId="{96EA70F3-2332-3644-B3E0-E446281DBD88}" destId="{D20BE7E2-FC3B-384F-8E90-4D6A2D145818}" srcOrd="0" destOrd="0" presId="urn:microsoft.com/office/officeart/2005/8/layout/radial4"/>
    <dgm:cxn modelId="{4F7519A1-9128-4998-8B4B-D0E0940C9423}" type="presOf" srcId="{756CE84E-6190-6A4F-B92B-40E99D0693BF}" destId="{D20BE7E2-FC3B-384F-8E90-4D6A2D145818}" srcOrd="0" destOrd="2"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C3A2E8EC-9FD7-48FC-BA17-4A8BC1C6B4E2}" type="presOf" srcId="{695A1998-B26D-9E45-A100-7F335F6E40B1}" destId="{2DB40919-2A2A-A040-B32C-EF8A5A50F3BD}" srcOrd="0" destOrd="0" presId="urn:microsoft.com/office/officeart/2005/8/layout/radial4"/>
    <dgm:cxn modelId="{4AD1C29F-F0FC-40C3-B46A-A39D05908CD8}" type="presParOf" srcId="{D3E075A5-029A-AD42-82BD-C71658A899AA}" destId="{D8018DC7-A310-4E44-83C0-B690B652B171}" srcOrd="0" destOrd="0" presId="urn:microsoft.com/office/officeart/2005/8/layout/radial4"/>
    <dgm:cxn modelId="{956290B8-069F-41CF-88C9-D07B70A6BCC9}" type="presParOf" srcId="{D3E075A5-029A-AD42-82BD-C71658A899AA}" destId="{AAE03A1C-ED0E-504B-9E46-30510CDE9044}" srcOrd="1" destOrd="0" presId="urn:microsoft.com/office/officeart/2005/8/layout/radial4"/>
    <dgm:cxn modelId="{A6457CF2-9B1F-4EE9-9F5D-8A4972718302}" type="presParOf" srcId="{D3E075A5-029A-AD42-82BD-C71658A899AA}" destId="{6DBE4A58-0A39-DB48-A258-6FCA987295B1}" srcOrd="2" destOrd="0" presId="urn:microsoft.com/office/officeart/2005/8/layout/radial4"/>
    <dgm:cxn modelId="{C3FD8FF8-D594-4E41-9AE4-A1893B0660C0}" type="presParOf" srcId="{D3E075A5-029A-AD42-82BD-C71658A899AA}" destId="{5CC0E6DF-A992-664A-95A6-F12488BA696E}" srcOrd="3" destOrd="0" presId="urn:microsoft.com/office/officeart/2005/8/layout/radial4"/>
    <dgm:cxn modelId="{23B9627A-F755-47A4-9371-52687A66B665}" type="presParOf" srcId="{D3E075A5-029A-AD42-82BD-C71658A899AA}" destId="{56D9CFD7-7666-2E4E-9DDF-9733D80CF032}" srcOrd="4" destOrd="0" presId="urn:microsoft.com/office/officeart/2005/8/layout/radial4"/>
    <dgm:cxn modelId="{17492F9D-7F02-4F0F-BDFF-B897DCF2D882}" type="presParOf" srcId="{D3E075A5-029A-AD42-82BD-C71658A899AA}" destId="{2DB40919-2A2A-A040-B32C-EF8A5A50F3BD}" srcOrd="5" destOrd="0" presId="urn:microsoft.com/office/officeart/2005/8/layout/radial4"/>
    <dgm:cxn modelId="{DFE6CD8C-07BD-4F26-8F04-E5D793528439}" type="presParOf" srcId="{D3E075A5-029A-AD42-82BD-C71658A899AA}" destId="{D20BE7E2-FC3B-384F-8E90-4D6A2D145818}" srcOrd="6" destOrd="0" presId="urn:microsoft.com/office/officeart/2005/8/layout/radial4"/>
    <dgm:cxn modelId="{A3F286FD-3DB4-43A6-8E7F-0ADE5C5803D2}" type="presParOf" srcId="{D3E075A5-029A-AD42-82BD-C71658A899AA}" destId="{36521D21-9F54-EB49-9AEF-24FA8FBAD509}" srcOrd="7" destOrd="0" presId="urn:microsoft.com/office/officeart/2005/8/layout/radial4"/>
    <dgm:cxn modelId="{DDCADD15-0E25-4AB0-86F0-895B87EED5A7}" type="presParOf" srcId="{D3E075A5-029A-AD42-82BD-C71658A899AA}" destId="{51990F73-0D08-5A46-B669-35FD9CB4A41E}" srcOrd="8" destOrd="0" presId="urn:microsoft.com/office/officeart/2005/8/layout/radial4"/>
    <dgm:cxn modelId="{D6C70273-B4F8-419F-96F9-4F34FE86069A}" type="presParOf" srcId="{D3E075A5-029A-AD42-82BD-C71658A899AA}" destId="{E173B8B5-2A4E-0D4B-8731-E35120A65CA2}" srcOrd="9" destOrd="0" presId="urn:microsoft.com/office/officeart/2005/8/layout/radial4"/>
    <dgm:cxn modelId="{D58976E0-4C9B-4004-829C-F88F952D5ADF}"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smtClean="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smtClean="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smtClean="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smtClean="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smtClean="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t>
        <a:bodyPr/>
        <a:lstStyle/>
        <a:p>
          <a:endParaRPr lang="en-US"/>
        </a:p>
      </dgm:t>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t>
        <a:bodyPr/>
        <a:lstStyle/>
        <a:p>
          <a:endParaRPr lang="en-US"/>
        </a:p>
      </dgm:t>
    </dgm:pt>
    <dgm:pt modelId="{26DC9FAA-6DD9-4EB4-B474-D02D0CC324CB}" type="pres">
      <dgm:prSet presAssocID="{4B108CC7-2E7F-4F5A-AEE4-3AFE9EF048B4}" presName="linearProcess" presStyleCnt="0"/>
      <dgm:spPr/>
      <dgm:t>
        <a:bodyPr/>
        <a:lstStyle/>
        <a:p>
          <a:endParaRPr lang="en-US"/>
        </a:p>
      </dgm:t>
    </dgm:pt>
    <dgm:pt modelId="{A055676A-DD0A-4C14-B3D2-E6F6FCD4F496}" type="pres">
      <dgm:prSet presAssocID="{1E7045B8-387B-4BF4-9972-1A595BCB3FD8}" presName="textNode" presStyleLbl="node1" presStyleIdx="0" presStyleCnt="5" custScaleX="107803">
        <dgm:presLayoutVars>
          <dgm:bulletEnabled val="1"/>
        </dgm:presLayoutVars>
      </dgm:prSet>
      <dgm:spPr/>
      <dgm:t>
        <a:bodyPr/>
        <a:lstStyle/>
        <a:p>
          <a:endParaRPr lang="en-US"/>
        </a:p>
      </dgm:t>
    </dgm:pt>
    <dgm:pt modelId="{C21A1D46-7268-451A-9BCC-5CA5D933B2AC}" type="pres">
      <dgm:prSet presAssocID="{7140CF6E-36D0-483A-826A-E342E592CFCC}" presName="sibTrans" presStyleCnt="0"/>
      <dgm:spPr/>
      <dgm:t>
        <a:bodyPr/>
        <a:lstStyle/>
        <a:p>
          <a:endParaRPr lang="en-US"/>
        </a:p>
      </dgm:t>
    </dgm:pt>
    <dgm:pt modelId="{521B7302-5B5E-4058-B813-9477183195B4}" type="pres">
      <dgm:prSet presAssocID="{08DEBA84-6263-4424-9B11-A4E7F2AB1855}" presName="textNode" presStyleLbl="node1" presStyleIdx="1" presStyleCnt="5" custScaleX="117179">
        <dgm:presLayoutVars>
          <dgm:bulletEnabled val="1"/>
        </dgm:presLayoutVars>
      </dgm:prSet>
      <dgm:spPr/>
      <dgm:t>
        <a:bodyPr/>
        <a:lstStyle/>
        <a:p>
          <a:endParaRPr lang="en-US"/>
        </a:p>
      </dgm:t>
    </dgm:pt>
    <dgm:pt modelId="{1CBA0BB5-4C9B-4C16-B752-86C903ABF369}" type="pres">
      <dgm:prSet presAssocID="{8CFC3213-3F74-4F6E-8D9F-C305FA4E9974}" presName="sibTrans" presStyleCnt="0"/>
      <dgm:spPr/>
      <dgm:t>
        <a:bodyPr/>
        <a:lstStyle/>
        <a:p>
          <a:endParaRPr lang="en-US"/>
        </a:p>
      </dgm:t>
    </dgm:pt>
    <dgm:pt modelId="{255E0B5E-0C1C-4689-B106-20191A24B4E2}" type="pres">
      <dgm:prSet presAssocID="{B6C9706A-3086-4BEC-9840-8036BB7C1001}" presName="textNode" presStyleLbl="node1" presStyleIdx="2" presStyleCnt="5" custScaleX="111260">
        <dgm:presLayoutVars>
          <dgm:bulletEnabled val="1"/>
        </dgm:presLayoutVars>
      </dgm:prSet>
      <dgm:spPr/>
      <dgm:t>
        <a:bodyPr/>
        <a:lstStyle/>
        <a:p>
          <a:endParaRPr lang="en-US"/>
        </a:p>
      </dgm:t>
    </dgm:pt>
    <dgm:pt modelId="{EE80C10B-31EC-473D-B72B-B4422CC70122}" type="pres">
      <dgm:prSet presAssocID="{19046DEF-3960-4A7B-BF57-3FEB0508ADE9}" presName="sibTrans" presStyleCnt="0"/>
      <dgm:spPr/>
      <dgm:t>
        <a:bodyPr/>
        <a:lstStyle/>
        <a:p>
          <a:endParaRPr lang="en-US"/>
        </a:p>
      </dgm:t>
    </dgm:pt>
    <dgm:pt modelId="{E98CA138-22AD-4FB8-80CB-493BCA7FF789}" type="pres">
      <dgm:prSet presAssocID="{4DD51DBB-62FA-4B2C-BAC5-021B58440397}" presName="textNode" presStyleLbl="node1" presStyleIdx="3" presStyleCnt="5">
        <dgm:presLayoutVars>
          <dgm:bulletEnabled val="1"/>
        </dgm:presLayoutVars>
      </dgm:prSet>
      <dgm:spPr/>
      <dgm:t>
        <a:bodyPr/>
        <a:lstStyle/>
        <a:p>
          <a:endParaRPr lang="en-US"/>
        </a:p>
      </dgm:t>
    </dgm:pt>
    <dgm:pt modelId="{7749CB5B-74C1-4924-BD41-5394EA860C2B}" type="pres">
      <dgm:prSet presAssocID="{C153D374-6D4B-405B-99AA-91BD61DC59E5}" presName="sibTrans" presStyleCnt="0"/>
      <dgm:spPr/>
      <dgm:t>
        <a:bodyPr/>
        <a:lstStyle/>
        <a:p>
          <a:endParaRPr lang="en-US"/>
        </a:p>
      </dgm:t>
    </dgm:pt>
    <dgm:pt modelId="{32C782EF-C3FC-4663-B24E-0F29BCD0036E}" type="pres">
      <dgm:prSet presAssocID="{419B161B-4C81-4FF3-9CCC-B2B2D8598D83}" presName="textNode" presStyleLbl="node1" presStyleIdx="4" presStyleCnt="5">
        <dgm:presLayoutVars>
          <dgm:bulletEnabled val="1"/>
        </dgm:presLayoutVars>
      </dgm:prSet>
      <dgm:spPr/>
      <dgm:t>
        <a:bodyPr/>
        <a:lstStyle/>
        <a:p>
          <a:endParaRPr lang="en-US"/>
        </a:p>
      </dgm:t>
    </dgm:pt>
  </dgm:ptLst>
  <dgm:cxnLst>
    <dgm:cxn modelId="{9B21D622-2198-4277-A492-0BD0B4702E68}" srcId="{4B108CC7-2E7F-4F5A-AEE4-3AFE9EF048B4}" destId="{08DEBA84-6263-4424-9B11-A4E7F2AB1855}" srcOrd="1" destOrd="0" parTransId="{8F68A55D-ECC7-42A1-A983-41A1E9D9B782}" sibTransId="{8CFC3213-3F74-4F6E-8D9F-C305FA4E9974}"/>
    <dgm:cxn modelId="{1363B754-D188-45A9-B862-A676C9013E21}" type="presOf" srcId="{B6C9706A-3086-4BEC-9840-8036BB7C1001}" destId="{255E0B5E-0C1C-4689-B106-20191A24B4E2}" srcOrd="0" destOrd="0" presId="urn:microsoft.com/office/officeart/2005/8/layout/hProcess9"/>
    <dgm:cxn modelId="{D9242707-C6D9-42FD-9B57-168EF1D36FF6}" type="presOf" srcId="{4B108CC7-2E7F-4F5A-AEE4-3AFE9EF048B4}" destId="{D2BC9D6A-841D-41E3-94F8-A86066CC2673}" srcOrd="0" destOrd="0" presId="urn:microsoft.com/office/officeart/2005/8/layout/hProcess9"/>
    <dgm:cxn modelId="{CB523350-DD30-4F66-93EE-2753D6388BF3}" type="presOf" srcId="{419B161B-4C81-4FF3-9CCC-B2B2D8598D83}" destId="{32C782EF-C3FC-4663-B24E-0F29BCD0036E}" srcOrd="0" destOrd="0" presId="urn:microsoft.com/office/officeart/2005/8/layout/hProcess9"/>
    <dgm:cxn modelId="{041111E7-4BCF-4150-96D9-D0FA16BB09EA}" type="presOf" srcId="{4DD51DBB-62FA-4B2C-BAC5-021B58440397}" destId="{E98CA138-22AD-4FB8-80CB-493BCA7FF789}"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6E7D6863-E288-4512-AF97-890975FB83B0}" srcId="{4B108CC7-2E7F-4F5A-AEE4-3AFE9EF048B4}" destId="{4DD51DBB-62FA-4B2C-BAC5-021B58440397}" srcOrd="3" destOrd="0" parTransId="{C4E1F8E5-64DB-41EA-917F-7C4661B2D899}" sibTransId="{C153D374-6D4B-405B-99AA-91BD61DC59E5}"/>
    <dgm:cxn modelId="{2F1DBA0F-70D0-4394-924C-C3EB9B26511F}" type="presOf" srcId="{1E7045B8-387B-4BF4-9972-1A595BCB3FD8}" destId="{A055676A-DD0A-4C14-B3D2-E6F6FCD4F496}" srcOrd="0" destOrd="0" presId="urn:microsoft.com/office/officeart/2005/8/layout/hProcess9"/>
    <dgm:cxn modelId="{75969039-EAF2-4FD5-B29B-A088CDE797CF}" srcId="{4B108CC7-2E7F-4F5A-AEE4-3AFE9EF048B4}" destId="{B6C9706A-3086-4BEC-9840-8036BB7C1001}" srcOrd="2" destOrd="0" parTransId="{E3BA01AB-FC86-4227-87B4-400F9A993341}" sibTransId="{19046DEF-3960-4A7B-BF57-3FEB0508ADE9}"/>
    <dgm:cxn modelId="{F1674BCA-9032-4B32-B561-915BD063FB8C}" srcId="{4B108CC7-2E7F-4F5A-AEE4-3AFE9EF048B4}" destId="{1E7045B8-387B-4BF4-9972-1A595BCB3FD8}" srcOrd="0" destOrd="0" parTransId="{9B89EF8D-6CD7-4029-ADF7-EE4FFB41AECF}" sibTransId="{7140CF6E-36D0-483A-826A-E342E592CFCC}"/>
    <dgm:cxn modelId="{15F411D5-E848-4F3B-B443-72031C96839D}" type="presOf" srcId="{08DEBA84-6263-4424-9B11-A4E7F2AB1855}" destId="{521B7302-5B5E-4058-B813-9477183195B4}" srcOrd="0" destOrd="0" presId="urn:microsoft.com/office/officeart/2005/8/layout/hProcess9"/>
    <dgm:cxn modelId="{1A7F5D76-1F43-45DB-A5F6-44A70C2731C1}" type="presParOf" srcId="{D2BC9D6A-841D-41E3-94F8-A86066CC2673}" destId="{74E0A607-EEEA-435D-AE6F-541A740E45C7}" srcOrd="0" destOrd="0" presId="urn:microsoft.com/office/officeart/2005/8/layout/hProcess9"/>
    <dgm:cxn modelId="{3658E2FD-3D32-4FB1-B1CC-761B3B1C5DFA}" type="presParOf" srcId="{D2BC9D6A-841D-41E3-94F8-A86066CC2673}" destId="{26DC9FAA-6DD9-4EB4-B474-D02D0CC324CB}" srcOrd="1" destOrd="0" presId="urn:microsoft.com/office/officeart/2005/8/layout/hProcess9"/>
    <dgm:cxn modelId="{CC90CC97-164B-483E-B202-D7DC5C0190D6}" type="presParOf" srcId="{26DC9FAA-6DD9-4EB4-B474-D02D0CC324CB}" destId="{A055676A-DD0A-4C14-B3D2-E6F6FCD4F496}" srcOrd="0" destOrd="0" presId="urn:microsoft.com/office/officeart/2005/8/layout/hProcess9"/>
    <dgm:cxn modelId="{639D97F2-D4AE-4F8E-9FF6-B4B1F48950BC}" type="presParOf" srcId="{26DC9FAA-6DD9-4EB4-B474-D02D0CC324CB}" destId="{C21A1D46-7268-451A-9BCC-5CA5D933B2AC}" srcOrd="1" destOrd="0" presId="urn:microsoft.com/office/officeart/2005/8/layout/hProcess9"/>
    <dgm:cxn modelId="{F3100D95-6C5D-46B8-A3C5-F2A5BA48EE3B}" type="presParOf" srcId="{26DC9FAA-6DD9-4EB4-B474-D02D0CC324CB}" destId="{521B7302-5B5E-4058-B813-9477183195B4}" srcOrd="2" destOrd="0" presId="urn:microsoft.com/office/officeart/2005/8/layout/hProcess9"/>
    <dgm:cxn modelId="{D1963AB4-CB14-4ED2-955D-03B15DEF1ED6}" type="presParOf" srcId="{26DC9FAA-6DD9-4EB4-B474-D02D0CC324CB}" destId="{1CBA0BB5-4C9B-4C16-B752-86C903ABF369}" srcOrd="3" destOrd="0" presId="urn:microsoft.com/office/officeart/2005/8/layout/hProcess9"/>
    <dgm:cxn modelId="{6D6481B3-1EAA-42B5-B7CC-5D056E833691}" type="presParOf" srcId="{26DC9FAA-6DD9-4EB4-B474-D02D0CC324CB}" destId="{255E0B5E-0C1C-4689-B106-20191A24B4E2}" srcOrd="4" destOrd="0" presId="urn:microsoft.com/office/officeart/2005/8/layout/hProcess9"/>
    <dgm:cxn modelId="{CA26A2FE-7890-4EC7-AC13-6047279F9C58}" type="presParOf" srcId="{26DC9FAA-6DD9-4EB4-B474-D02D0CC324CB}" destId="{EE80C10B-31EC-473D-B72B-B4422CC70122}" srcOrd="5" destOrd="0" presId="urn:microsoft.com/office/officeart/2005/8/layout/hProcess9"/>
    <dgm:cxn modelId="{6D172563-6242-4C8E-B0E1-1860BAFB7D09}" type="presParOf" srcId="{26DC9FAA-6DD9-4EB4-B474-D02D0CC324CB}" destId="{E98CA138-22AD-4FB8-80CB-493BCA7FF789}" srcOrd="6" destOrd="0" presId="urn:microsoft.com/office/officeart/2005/8/layout/hProcess9"/>
    <dgm:cxn modelId="{70F589B2-3861-484C-8EFB-41EE21F015B0}" type="presParOf" srcId="{26DC9FAA-6DD9-4EB4-B474-D02D0CC324CB}" destId="{7749CB5B-74C1-4924-BD41-5394EA860C2B}" srcOrd="7" destOrd="0" presId="urn:microsoft.com/office/officeart/2005/8/layout/hProcess9"/>
    <dgm:cxn modelId="{A9EB23EC-5B89-4ABD-B6EB-3AE95ACD4591}"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LSP Requirements</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Draft MOU</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 &amp; survey</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smtClean="0"/>
            <a:t>Models &amp; outcomes</a:t>
          </a:r>
          <a:endParaRPr lang="en-US" dirty="0"/>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smtClean="0"/>
            <a:t>Market update</a:t>
          </a:r>
          <a:endParaRPr lang="en-US" dirty="0"/>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3" custScaleX="103689" custLinFactNeighborX="721" custLinFactNeighborY="-14270"/>
      <dgm:spPr/>
      <dgm:t>
        <a:bodyPr/>
        <a:lstStyle/>
        <a:p>
          <a:endParaRPr lang="en-US"/>
        </a:p>
      </dgm:t>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3"/>
      <dgm:spPr/>
      <dgm:t>
        <a:bodyPr/>
        <a:lstStyle/>
        <a:p>
          <a:endParaRPr lang="en-US"/>
        </a:p>
      </dgm:t>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3" custAng="21162012" custLinFactNeighborX="-1210" custLinFactNeighborY="-15776"/>
      <dgm:spPr/>
      <dgm:t>
        <a:bodyPr/>
        <a:lstStyle/>
        <a:p>
          <a:endParaRPr lang="en-US"/>
        </a:p>
      </dgm:t>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t>
        <a:bodyPr/>
        <a:lstStyle/>
        <a:p>
          <a:endParaRPr lang="en-US"/>
        </a:p>
      </dgm:t>
    </dgm:pt>
  </dgm:ptLst>
  <dgm:cxnLst>
    <dgm:cxn modelId="{108AC3E1-FE1E-4D17-B1CB-29C3689DEF3A}" srcId="{E2730BBE-BD2C-2547-824B-9EE5D7BD8BB2}" destId="{7CB9AFC1-14C2-40CF-93C5-BCA0A8CBDD12}" srcOrd="2" destOrd="0" parTransId="{063647B9-A042-4352-AC0B-36588E035DF7}" sibTransId="{D75EE0EA-4165-498C-ADF0-2E22C4598ACC}"/>
    <dgm:cxn modelId="{6D57749C-1458-4EF3-B1B4-326D4C2DF7D8}" type="presOf" srcId="{B976DD40-4E0F-164D-AD9D-9BF7CD7D86ED}" destId="{6DBE4A58-0A39-DB48-A258-6FCA987295B1}" srcOrd="0" destOrd="0" presId="urn:microsoft.com/office/officeart/2005/8/layout/radial4"/>
    <dgm:cxn modelId="{6ACCC351-A033-5544-9E87-F5064FD4CDC5}" srcId="{E2730BBE-BD2C-2547-824B-9EE5D7BD8BB2}" destId="{EAA5AD65-3935-404C-9112-DC234B7239FA}" srcOrd="1" destOrd="0" parTransId="{B8D8443E-5D9C-C042-869C-C08821A21A5F}" sibTransId="{BA103784-A67E-D949-8157-A25B8A8DC2B1}"/>
    <dgm:cxn modelId="{B8AB79DD-081D-482D-9F2B-ACBABEBED3C0}" type="presOf" srcId="{96EA70F3-2332-3644-B3E0-E446281DBD88}" destId="{D20BE7E2-FC3B-384F-8E90-4D6A2D145818}"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5608AEC4-D873-487D-9090-E6E07A17E6D2}" type="presOf" srcId="{02978C2B-A22A-7549-A9EB-C11DB40D0331}" destId="{AAE03A1C-ED0E-504B-9E46-30510CDE9044}" srcOrd="0" destOrd="0" presId="urn:microsoft.com/office/officeart/2005/8/layout/radial4"/>
    <dgm:cxn modelId="{5326086E-90A8-449B-928F-F75FC167FB50}" type="presOf" srcId="{E3983BE7-D009-9A45-8C75-F0B21C1F1A8E}" destId="{D20BE7E2-FC3B-384F-8E90-4D6A2D145818}" srcOrd="0" destOrd="1" presId="urn:microsoft.com/office/officeart/2005/8/layout/radial4"/>
    <dgm:cxn modelId="{748D072E-816C-483F-AE3B-A9F8119F7409}" type="presOf" srcId="{BD5F1678-72E6-AF4C-AE76-C5A68EF11AB6}" destId="{6DBE4A58-0A39-DB48-A258-6FCA987295B1}" srcOrd="0" destOrd="2" presId="urn:microsoft.com/office/officeart/2005/8/layout/radial4"/>
    <dgm:cxn modelId="{DD65A675-0674-474D-80E4-89DBFCEA3B0F}" type="presOf" srcId="{756CE84E-6190-6A4F-B92B-40E99D0693BF}" destId="{D20BE7E2-FC3B-384F-8E90-4D6A2D145818}" srcOrd="0" destOrd="2"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9E29992F-D4D3-864B-BB72-5ED9B6889AEB}" srcId="{96EA70F3-2332-3644-B3E0-E446281DBD88}" destId="{756CE84E-6190-6A4F-B92B-40E99D0693BF}" srcOrd="1" destOrd="0" parTransId="{65BF8C53-ADC1-3441-920C-29E360BF2F26}" sibTransId="{2823DC77-293A-3D4C-BB78-4E63EA860DE3}"/>
    <dgm:cxn modelId="{AB818B4A-6B87-4984-97B0-76B2F993D02E}" type="presOf" srcId="{58F4B5D9-A0F3-D44C-9D84-FEE007980B3F}" destId="{D3E075A5-029A-AD42-82BD-C71658A899AA}" srcOrd="0" destOrd="0" presId="urn:microsoft.com/office/officeart/2005/8/layout/radial4"/>
    <dgm:cxn modelId="{166B3961-70AB-43C1-B3A1-5C613584F59D}" type="presOf" srcId="{50FF7D97-EA02-4651-86F5-008303C66E24}" destId="{56D9CFD7-7666-2E4E-9DDF-9733D80CF032}" srcOrd="0" destOrd="1" presId="urn:microsoft.com/office/officeart/2005/8/layout/radial4"/>
    <dgm:cxn modelId="{2EAB9686-7484-4575-B534-FED415C8B6A9}" type="presOf" srcId="{9591C2BA-E926-E14C-B829-086333CF82BA}" destId="{6DBE4A58-0A39-DB48-A258-6FCA987295B1}" srcOrd="0" destOrd="1"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36B7D18E-639D-FD4F-936F-5D37256BD523}" srcId="{B976DD40-4E0F-164D-AD9D-9BF7CD7D86ED}" destId="{BD5F1678-72E6-AF4C-AE76-C5A68EF11AB6}" srcOrd="1" destOrd="0" parTransId="{296E85D3-7BA6-B643-BB0F-1FF55326671D}" sibTransId="{A2ED76FD-124F-2748-8C9B-7F66AFC0D616}"/>
    <dgm:cxn modelId="{F4FA59D2-EC5B-4D6B-93C9-38104410D869}" type="presOf" srcId="{EAA5AD65-3935-404C-9112-DC234B7239FA}" destId="{56D9CFD7-7666-2E4E-9DDF-9733D80CF032}" srcOrd="0" destOrd="2" presId="urn:microsoft.com/office/officeart/2005/8/layout/radial4"/>
    <dgm:cxn modelId="{2A070501-FA66-4449-8A4D-3FE175A81E68}" type="presOf" srcId="{D208C943-1600-404C-AFF7-6C5E7FE042A2}" destId="{5CC0E6DF-A992-664A-95A6-F12488BA696E}" srcOrd="0" destOrd="0" presId="urn:microsoft.com/office/officeart/2005/8/layout/radial4"/>
    <dgm:cxn modelId="{7A02B3EC-90E2-4B94-8700-53D0BA6865E9}" type="presOf" srcId="{E2730BBE-BD2C-2547-824B-9EE5D7BD8BB2}" destId="{56D9CFD7-7666-2E4E-9DDF-9733D80CF032}" srcOrd="0" destOrd="0" presId="urn:microsoft.com/office/officeart/2005/8/layout/radial4"/>
    <dgm:cxn modelId="{9A4CA121-17DA-4F1A-A3D3-EFEFF419B3FE}" type="presOf" srcId="{7CB9AFC1-14C2-40CF-93C5-BCA0A8CBDD12}" destId="{56D9CFD7-7666-2E4E-9DDF-9733D80CF032}" srcOrd="0" destOrd="3" presId="urn:microsoft.com/office/officeart/2005/8/layout/radial4"/>
    <dgm:cxn modelId="{2AD59D81-34FB-49EF-B3B5-C2B88FFD2154}" type="presOf" srcId="{695A1998-B26D-9E45-A100-7F335F6E40B1}" destId="{2DB40919-2A2A-A040-B32C-EF8A5A50F3BD}" srcOrd="0" destOrd="0"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3A293433-D6EE-4F24-BAAF-AA62C3B56D50}" type="presOf" srcId="{3FC39D31-28DF-4046-AFDB-C0F9AF31C9F1}" destId="{D8018DC7-A310-4E44-83C0-B690B652B17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7CE181B1-98AE-2E44-9EC1-1DAD20BEB29A}" srcId="{58F4B5D9-A0F3-D44C-9D84-FEE007980B3F}" destId="{3FC39D31-28DF-4046-AFDB-C0F9AF31C9F1}" srcOrd="0" destOrd="0" parTransId="{D472E49E-2EED-584C-A575-5A4EAB73B148}" sibTransId="{EF1F848D-4DA4-374D-AB02-5C595A7FCD3C}"/>
    <dgm:cxn modelId="{9876FBDA-A54A-4C4D-BD32-09771488607F}" type="presParOf" srcId="{D3E075A5-029A-AD42-82BD-C71658A899AA}" destId="{D8018DC7-A310-4E44-83C0-B690B652B171}" srcOrd="0" destOrd="0" presId="urn:microsoft.com/office/officeart/2005/8/layout/radial4"/>
    <dgm:cxn modelId="{B826CFFC-C24F-4FE7-93E5-3D309BD16731}" type="presParOf" srcId="{D3E075A5-029A-AD42-82BD-C71658A899AA}" destId="{AAE03A1C-ED0E-504B-9E46-30510CDE9044}" srcOrd="1" destOrd="0" presId="urn:microsoft.com/office/officeart/2005/8/layout/radial4"/>
    <dgm:cxn modelId="{B95A340F-88E6-4C58-8889-69325390A098}" type="presParOf" srcId="{D3E075A5-029A-AD42-82BD-C71658A899AA}" destId="{6DBE4A58-0A39-DB48-A258-6FCA987295B1}" srcOrd="2" destOrd="0" presId="urn:microsoft.com/office/officeart/2005/8/layout/radial4"/>
    <dgm:cxn modelId="{0C309FE1-754B-44F2-A4C3-7E953642B1D8}" type="presParOf" srcId="{D3E075A5-029A-AD42-82BD-C71658A899AA}" destId="{5CC0E6DF-A992-664A-95A6-F12488BA696E}" srcOrd="3" destOrd="0" presId="urn:microsoft.com/office/officeart/2005/8/layout/radial4"/>
    <dgm:cxn modelId="{24C7F19B-F6C1-4FB5-A35A-24296D15C4B4}" type="presParOf" srcId="{D3E075A5-029A-AD42-82BD-C71658A899AA}" destId="{56D9CFD7-7666-2E4E-9DDF-9733D80CF032}" srcOrd="4" destOrd="0" presId="urn:microsoft.com/office/officeart/2005/8/layout/radial4"/>
    <dgm:cxn modelId="{1A19D000-AD8F-4E04-80B5-D50C5AAA66B8}" type="presParOf" srcId="{D3E075A5-029A-AD42-82BD-C71658A899AA}" destId="{2DB40919-2A2A-A040-B32C-EF8A5A50F3BD}" srcOrd="5" destOrd="0" presId="urn:microsoft.com/office/officeart/2005/8/layout/radial4"/>
    <dgm:cxn modelId="{8012656E-1420-414A-9843-CBE08F4F2563}"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10/11/2016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dirty="0" smtClean="0"/>
          </a:p>
          <a:p>
            <a:r>
              <a:rPr lang="en-US" dirty="0" smtClean="0"/>
              <a:t>-Acknowledgement</a:t>
            </a:r>
          </a:p>
          <a:p>
            <a:endParaRPr lang="en-US" dirty="0" smtClean="0"/>
          </a:p>
          <a:p>
            <a:r>
              <a:rPr lang="en-US" sz="1200" kern="1200" dirty="0" smtClean="0">
                <a:solidFill>
                  <a:schemeClr val="tx1"/>
                </a:solidFill>
                <a:effectLst/>
                <a:latin typeface="+mn-lt"/>
                <a:ea typeface="+mn-ea"/>
                <a:cs typeface="+mn-cs"/>
              </a:rPr>
              <a:t>We would like to begin by acknowledging that we are on</a:t>
            </a:r>
            <a:r>
              <a:rPr lang="en-US" sz="1200" kern="1200" baseline="0" dirty="0" smtClean="0">
                <a:solidFill>
                  <a:schemeClr val="tx1"/>
                </a:solidFill>
                <a:effectLst/>
                <a:latin typeface="+mn-lt"/>
                <a:ea typeface="+mn-ea"/>
                <a:cs typeface="+mn-cs"/>
              </a:rPr>
              <a:t> the </a:t>
            </a:r>
            <a:r>
              <a:rPr lang="en-US" sz="1200" kern="1200" dirty="0" err="1" smtClean="0">
                <a:solidFill>
                  <a:schemeClr val="tx1"/>
                </a:solidFill>
                <a:effectLst/>
                <a:latin typeface="+mn-lt"/>
                <a:ea typeface="+mn-ea"/>
                <a:cs typeface="+mn-cs"/>
              </a:rPr>
              <a:t>Haldimand</a:t>
            </a:r>
            <a:r>
              <a:rPr lang="en-US" sz="1200" kern="1200" dirty="0" smtClean="0">
                <a:solidFill>
                  <a:schemeClr val="tx1"/>
                </a:solidFill>
                <a:effectLst/>
                <a:latin typeface="+mn-lt"/>
                <a:ea typeface="+mn-ea"/>
                <a:cs typeface="+mn-cs"/>
              </a:rPr>
              <a:t> Tract, traditional territory of the Neutral, </a:t>
            </a:r>
            <a:r>
              <a:rPr lang="en-US" sz="1200" kern="1200" dirty="0" err="1" smtClean="0">
                <a:solidFill>
                  <a:schemeClr val="tx1"/>
                </a:solidFill>
                <a:effectLst/>
                <a:latin typeface="+mn-lt"/>
                <a:ea typeface="+mn-ea"/>
                <a:cs typeface="+mn-cs"/>
              </a:rPr>
              <a:t>Anishnaabeg</a:t>
            </a:r>
            <a:r>
              <a:rPr lang="en-US" sz="1200" kern="1200" dirty="0" smtClean="0">
                <a:solidFill>
                  <a:schemeClr val="tx1"/>
                </a:solidFill>
                <a:effectLst/>
                <a:latin typeface="+mn-lt"/>
                <a:ea typeface="+mn-ea"/>
                <a:cs typeface="+mn-cs"/>
              </a:rPr>
              <a:t> and Haudenosaunee peoples.</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-Hosting</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Thank you to Laurier </a:t>
            </a:r>
            <a:r>
              <a:rPr lang="en-US" sz="1200" b="0" i="0" u="none" strike="noStrike" kern="1200" baseline="0" dirty="0" smtClean="0">
                <a:solidFill>
                  <a:schemeClr val="tx1"/>
                </a:solidFill>
                <a:effectLst/>
                <a:latin typeface="+mn-lt"/>
                <a:ea typeface="+mn-ea"/>
                <a:cs typeface="+mn-cs"/>
              </a:rPr>
              <a:t>for hosting and to their OCUL-SP rep </a:t>
            </a:r>
            <a:r>
              <a:rPr lang="en-US" sz="1200" b="0" i="0" u="none" strike="noStrike" kern="1200" baseline="0" dirty="0" err="1" smtClean="0">
                <a:solidFill>
                  <a:schemeClr val="tx1"/>
                </a:solidFill>
                <a:effectLst/>
                <a:latin typeface="+mn-lt"/>
                <a:ea typeface="+mn-ea"/>
                <a:cs typeface="+mn-cs"/>
              </a:rPr>
              <a:t>Gord</a:t>
            </a:r>
            <a:r>
              <a:rPr lang="en-US" sz="1200" b="0" i="0" u="none" strike="noStrike" kern="1200" baseline="0" dirty="0" smtClean="0">
                <a:solidFill>
                  <a:schemeClr val="tx1"/>
                </a:solidFill>
                <a:effectLst/>
                <a:latin typeface="+mn-lt"/>
                <a:ea typeface="+mn-ea"/>
                <a:cs typeface="+mn-cs"/>
              </a:rPr>
              <a:t> Bertrand, as well as Alison Hitchens and </a:t>
            </a:r>
            <a:r>
              <a:rPr lang="en-US" sz="1200" b="0" i="0" u="none" strike="noStrike" kern="1200" baseline="0" dirty="0" err="1" smtClean="0">
                <a:solidFill>
                  <a:schemeClr val="tx1"/>
                </a:solidFill>
                <a:effectLst/>
                <a:latin typeface="+mn-lt"/>
                <a:ea typeface="+mn-ea"/>
                <a:cs typeface="+mn-cs"/>
              </a:rPr>
              <a:t>Brabara</a:t>
            </a:r>
            <a:r>
              <a:rPr lang="en-US" sz="1200" b="0" i="0" u="none" strike="noStrike" kern="1200" baseline="0" dirty="0" smtClean="0">
                <a:solidFill>
                  <a:schemeClr val="tx1"/>
                </a:solidFill>
                <a:effectLst/>
                <a:latin typeface="+mn-lt"/>
                <a:ea typeface="+mn-ea"/>
                <a:cs typeface="+mn-cs"/>
              </a:rPr>
              <a:t> Macdonald from Waterloo and Guelph, for all of their help in the organization and planning for this day.</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-Run through agenda</a:t>
            </a:r>
          </a:p>
          <a:p>
            <a:r>
              <a:rPr lang="en-US" sz="1200" b="0" i="0" u="none" strike="noStrike" kern="1200" baseline="0" dirty="0" smtClean="0">
                <a:solidFill>
                  <a:schemeClr val="tx1"/>
                </a:solidFill>
                <a:effectLst/>
                <a:latin typeface="+mn-lt"/>
                <a:ea typeface="+mn-ea"/>
                <a:cs typeface="+mn-cs"/>
              </a:rPr>
              <a:t>-Introduce OCUL and SP staff</a:t>
            </a:r>
          </a:p>
          <a:p>
            <a:endParaRPr lang="en-US" sz="1200" b="0" i="0" u="none" strike="noStrike" kern="1200" baseline="0" dirty="0" smtClean="0">
              <a:solidFill>
                <a:schemeClr val="tx1"/>
              </a:solidFill>
              <a:effectLst/>
              <a:latin typeface="+mn-lt"/>
              <a:ea typeface="+mn-ea"/>
              <a:cs typeface="+mn-cs"/>
            </a:endParaRPr>
          </a:p>
          <a:p>
            <a:r>
              <a:rPr lang="en-US" dirty="0" smtClean="0"/>
              <a:t>-Audience</a:t>
            </a:r>
            <a:r>
              <a:rPr lang="en-US" baseline="0" dirty="0" smtClean="0"/>
              <a:t> interaction</a:t>
            </a:r>
          </a:p>
          <a:p>
            <a:endParaRPr lang="en-US" baseline="0" dirty="0" smtClean="0"/>
          </a:p>
          <a:p>
            <a:r>
              <a:rPr lang="en-US" baseline="0" dirty="0" smtClean="0"/>
              <a:t>We encourage you to tweet throughout the presentation! Our hashtag is #</a:t>
            </a:r>
            <a:r>
              <a:rPr lang="en-US" baseline="0" dirty="0" err="1" smtClean="0"/>
              <a:t>SPonTheRoad</a:t>
            </a:r>
            <a:r>
              <a:rPr lang="en-US" baseline="0" dirty="0" smtClean="0"/>
              <a:t>.  We have set aside about a half hour at the end of our presentation for questions, so please keep them in mind if they come up while we’re speaking – we’d love to hear from you.  </a:t>
            </a:r>
          </a:p>
          <a:p>
            <a:endParaRPr lang="en-US" baseline="0" dirty="0" smtClean="0"/>
          </a:p>
          <a:p>
            <a:r>
              <a:rPr lang="en-US" baseline="0" dirty="0" smtClean="0"/>
              <a:t>-</a:t>
            </a:r>
            <a:r>
              <a:rPr lang="en-US" baseline="0" dirty="0" err="1" smtClean="0"/>
              <a:t>wifi</a:t>
            </a:r>
            <a:r>
              <a:rPr lang="en-US" baseline="0" dirty="0" smtClean="0"/>
              <a:t>? (</a:t>
            </a:r>
            <a:r>
              <a:rPr lang="en-US" baseline="0" dirty="0" err="1" smtClean="0"/>
              <a:t>Eduroam</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903390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1787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Infographic about the team at Scholars Portal and OCUL! </a:t>
            </a:r>
          </a:p>
          <a:p>
            <a:pPr lvl="0">
              <a:spcBef>
                <a:spcPts val="0"/>
              </a:spcBef>
              <a:buNone/>
            </a:pPr>
            <a:r>
              <a:rPr lang="en-US" dirty="0"/>
              <a:t>We wanted to share with you a little bit about us.  As you can see, about half of SP/OCUL staff are librarians by training. The rest are mostly tech people -- programmers, software engineers, systems support -- and OCUL also has some business and administration </a:t>
            </a:r>
            <a:r>
              <a:rPr lang="en-US" dirty="0" smtClean="0"/>
              <a:t>professionals (licensing staff!). </a:t>
            </a:r>
          </a:p>
          <a:p>
            <a:pPr lvl="0">
              <a:spcBef>
                <a:spcPts val="0"/>
              </a:spcBef>
              <a:buNone/>
            </a:pPr>
            <a:r>
              <a:rPr lang="en-US" dirty="0" smtClean="0"/>
              <a:t>Scholars </a:t>
            </a:r>
            <a:r>
              <a:rPr lang="en-US" dirty="0"/>
              <a:t>Portal staff are also known as the Scholars Portal Operational Team, or SPOT.</a:t>
            </a:r>
          </a:p>
        </p:txBody>
      </p:sp>
    </p:spTree>
    <p:extLst>
      <p:ext uri="{BB962C8B-B14F-4D97-AF65-F5344CB8AC3E}">
        <p14:creationId xmlns:p14="http://schemas.microsoft.com/office/powerpoint/2010/main" val="4020832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dirty="0">
                <a:solidFill>
                  <a:schemeClr val="dk1"/>
                </a:solidFill>
              </a:rPr>
              <a:t>The Scholars Portal Operational Team (SPOT) gets direction from a few places. </a:t>
            </a:r>
            <a:r>
              <a:rPr lang="en-US" sz="1200" dirty="0" smtClean="0">
                <a:solidFill>
                  <a:schemeClr val="dk1"/>
                </a:solidFill>
              </a:rPr>
              <a:t>Highlighted </a:t>
            </a:r>
            <a:r>
              <a:rPr lang="en-US" sz="1200" dirty="0">
                <a:solidFill>
                  <a:schemeClr val="dk1"/>
                </a:solidFill>
              </a:rPr>
              <a:t>in red is our more direct support line, and that’s the OCUL-Scholars Portal </a:t>
            </a:r>
            <a:r>
              <a:rPr lang="en-US" sz="1200" dirty="0" smtClean="0">
                <a:solidFill>
                  <a:schemeClr val="dk1"/>
                </a:solidFill>
              </a:rPr>
              <a:t>committee, which as we discussed earlier provides guidance to SP. </a:t>
            </a:r>
            <a:endParaRPr lang="en-US" sz="1200" dirty="0">
              <a:solidFill>
                <a:schemeClr val="dk1"/>
              </a:solidFill>
            </a:endParaRPr>
          </a:p>
          <a:p>
            <a:pPr lvl="0" rtl="0">
              <a:lnSpc>
                <a:spcPct val="115000"/>
              </a:lnSpc>
              <a:spcBef>
                <a:spcPts val="0"/>
              </a:spcBef>
              <a:buClr>
                <a:schemeClr val="dk1"/>
              </a:buClr>
              <a:buSzPct val="91666"/>
              <a:buFont typeface="Arial"/>
              <a:buNone/>
            </a:pPr>
            <a:endParaRPr sz="1200" dirty="0">
              <a:solidFill>
                <a:schemeClr val="dk1"/>
              </a:solidFill>
            </a:endParaRPr>
          </a:p>
          <a:p>
            <a:pPr lvl="0" rtl="0">
              <a:lnSpc>
                <a:spcPct val="115000"/>
              </a:lnSpc>
              <a:spcBef>
                <a:spcPts val="0"/>
              </a:spcBef>
              <a:buClr>
                <a:schemeClr val="dk1"/>
              </a:buClr>
              <a:buSzPct val="91666"/>
              <a:buFont typeface="Arial"/>
              <a:buNone/>
            </a:pPr>
            <a:r>
              <a:rPr lang="en-US" sz="1200" dirty="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lvl="0">
              <a:lnSpc>
                <a:spcPct val="115000"/>
              </a:lnSpc>
              <a:spcBef>
                <a:spcPts val="0"/>
              </a:spcBef>
              <a:buClr>
                <a:schemeClr val="dk1"/>
              </a:buClr>
              <a:buSzPct val="91666"/>
              <a:buFont typeface="Arial"/>
              <a:buNone/>
            </a:pPr>
            <a:endParaRPr sz="1200" dirty="0">
              <a:solidFill>
                <a:schemeClr val="dk1"/>
              </a:solidFill>
            </a:endParaRPr>
          </a:p>
          <a:p>
            <a:pPr lvl="0">
              <a:spcBef>
                <a:spcPts val="0"/>
              </a:spcBef>
              <a:buNone/>
            </a:pPr>
            <a:endParaRPr dirty="0"/>
          </a:p>
        </p:txBody>
      </p:sp>
    </p:spTree>
    <p:extLst>
      <p:ext uri="{BB962C8B-B14F-4D97-AF65-F5344CB8AC3E}">
        <p14:creationId xmlns:p14="http://schemas.microsoft.com/office/powerpoint/2010/main" val="2687243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a:solidFill>
                  <a:schemeClr val="dk1"/>
                </a:solidFill>
              </a:rPr>
              <a:t>SP acts on the strategic directions determined by OCUL</a:t>
            </a: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8998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15</a:t>
            </a:fld>
            <a:endParaRPr lang="en-US"/>
          </a:p>
        </p:txBody>
      </p:sp>
    </p:spTree>
    <p:extLst>
      <p:ext uri="{BB962C8B-B14F-4D97-AF65-F5344CB8AC3E}">
        <p14:creationId xmlns:p14="http://schemas.microsoft.com/office/powerpoint/2010/main" val="3534507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16</a:t>
            </a:fld>
            <a:endParaRPr lang="en-US"/>
          </a:p>
        </p:txBody>
      </p:sp>
    </p:spTree>
    <p:extLst>
      <p:ext uri="{BB962C8B-B14F-4D97-AF65-F5344CB8AC3E}">
        <p14:creationId xmlns:p14="http://schemas.microsoft.com/office/powerpoint/2010/main" val="2407232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Content repositories</a:t>
            </a:r>
          </a:p>
          <a:p>
            <a:pPr lvl="0">
              <a:spcBef>
                <a:spcPts val="0"/>
              </a:spcBef>
              <a:buNone/>
            </a:pPr>
            <a:r>
              <a:rPr lang="en-US" dirty="0"/>
              <a:t>Member services – services for libraries and end</a:t>
            </a:r>
            <a:r>
              <a:rPr lang="en-US" baseline="0" dirty="0"/>
              <a:t> users</a:t>
            </a:r>
            <a:endParaRPr dirty="0"/>
          </a:p>
        </p:txBody>
      </p:sp>
    </p:spTree>
    <p:extLst>
      <p:ext uri="{BB962C8B-B14F-4D97-AF65-F5344CB8AC3E}">
        <p14:creationId xmlns:p14="http://schemas.microsoft.com/office/powerpoint/2010/main" val="2527271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lnSpc>
                <a:spcPct val="115000"/>
              </a:lnSpc>
              <a:spcBef>
                <a:spcPts val="0"/>
              </a:spcBef>
              <a:buClr>
                <a:schemeClr val="dk1"/>
              </a:buClr>
              <a:buSzPct val="91666"/>
              <a:buFont typeface="Arial"/>
              <a:buNone/>
            </a:pPr>
            <a:r>
              <a:rPr lang="en-US" sz="1200" dirty="0">
                <a:solidFill>
                  <a:schemeClr val="dk1"/>
                </a:solidFill>
              </a:rPr>
              <a:t>-Ask a Librarian began five years ago</a:t>
            </a:r>
          </a:p>
          <a:p>
            <a:pPr lvl="0">
              <a:lnSpc>
                <a:spcPct val="115000"/>
              </a:lnSpc>
              <a:spcBef>
                <a:spcPts val="0"/>
              </a:spcBef>
              <a:buClr>
                <a:schemeClr val="dk1"/>
              </a:buClr>
              <a:buSzPct val="91666"/>
              <a:buFont typeface="Arial"/>
              <a:buNone/>
            </a:pPr>
            <a:r>
              <a:rPr lang="en-US" sz="1200" dirty="0">
                <a:solidFill>
                  <a:schemeClr val="dk1"/>
                </a:solidFill>
              </a:rPr>
              <a:t>-</a:t>
            </a:r>
            <a:r>
              <a:rPr lang="en-US" sz="1200" dirty="0" err="1">
                <a:solidFill>
                  <a:schemeClr val="dk1"/>
                </a:solidFill>
              </a:rPr>
              <a:t>Consortial</a:t>
            </a:r>
            <a:r>
              <a:rPr lang="en-US" sz="1200" dirty="0">
                <a:solidFill>
                  <a:schemeClr val="dk1"/>
                </a:solidFill>
              </a:rPr>
              <a:t> chat reference service which</a:t>
            </a:r>
            <a:r>
              <a:rPr lang="en-US" sz="1200" baseline="0" dirty="0">
                <a:solidFill>
                  <a:schemeClr val="dk1"/>
                </a:solidFill>
              </a:rPr>
              <a:t> </a:t>
            </a:r>
            <a:r>
              <a:rPr lang="en-US" sz="1200" i="1" baseline="0" dirty="0">
                <a:solidFill>
                  <a:schemeClr val="dk1"/>
                </a:solidFill>
              </a:rPr>
              <a:t>fourteen</a:t>
            </a:r>
            <a:r>
              <a:rPr lang="en-US" sz="1200" dirty="0">
                <a:solidFill>
                  <a:schemeClr val="dk1"/>
                </a:solidFill>
              </a:rPr>
              <a:t> schools now participate in. When 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lvl="0">
              <a:lnSpc>
                <a:spcPct val="115000"/>
              </a:lnSpc>
              <a:spcBef>
                <a:spcPts val="0"/>
              </a:spcBef>
              <a:buClr>
                <a:schemeClr val="dk1"/>
              </a:buClr>
              <a:buSzPct val="91666"/>
              <a:buFont typeface="Arial"/>
              <a:buNone/>
            </a:pPr>
            <a:r>
              <a:rPr lang="en-US" sz="1200" dirty="0">
                <a:solidFill>
                  <a:schemeClr val="dk1"/>
                </a:solidFill>
              </a:rPr>
              <a:t>-French pilot service </a:t>
            </a:r>
            <a:endParaRPr lang="en-US" sz="1200" dirty="0" smtClean="0">
              <a:solidFill>
                <a:schemeClr val="dk1"/>
              </a:solidFill>
            </a:endParaRPr>
          </a:p>
          <a:p>
            <a:pPr lvl="0">
              <a:lnSpc>
                <a:spcPct val="115000"/>
              </a:lnSpc>
              <a:spcBef>
                <a:spcPts val="0"/>
              </a:spcBef>
              <a:buClr>
                <a:schemeClr val="dk1"/>
              </a:buClr>
              <a:buSzPct val="91666"/>
              <a:buFont typeface="Arial"/>
              <a:buNone/>
            </a:pPr>
            <a:r>
              <a:rPr lang="en-US" sz="1200" dirty="0" smtClean="0">
                <a:solidFill>
                  <a:schemeClr val="dk1"/>
                </a:solidFill>
              </a:rPr>
              <a:t>-new software</a:t>
            </a:r>
            <a:endParaRPr lang="en-US" sz="1200" dirty="0">
              <a:solidFill>
                <a:schemeClr val="dk1"/>
              </a:solidFill>
            </a:endParaRP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-ACE was a pilot project starting in 2012 when we got an Enabling Change grant, and became a service in 2014. Currently 18 participating universities.</a:t>
            </a:r>
          </a:p>
          <a:p>
            <a:pPr lvl="0" rtl="0">
              <a:lnSpc>
                <a:spcPct val="115000"/>
              </a:lnSpc>
              <a:spcBef>
                <a:spcPts val="0"/>
              </a:spcBef>
              <a:buNone/>
            </a:pPr>
            <a:r>
              <a:rPr lang="en-US" sz="1200" dirty="0">
                <a:solidFill>
                  <a:schemeClr val="dk1"/>
                </a:solidFill>
              </a:rPr>
              <a:t>-The concept behind ACE is very simple: students across the province are using their accessibility offices to request scanning of library materials. Why don’t we do this collaboratively? </a:t>
            </a:r>
          </a:p>
          <a:p>
            <a:pPr lvl="0" rtl="0">
              <a:lnSpc>
                <a:spcPct val="115000"/>
              </a:lnSpc>
              <a:spcBef>
                <a:spcPts val="0"/>
              </a:spcBef>
              <a:buNone/>
            </a:pPr>
            <a:r>
              <a:rPr lang="en-US" sz="1200" dirty="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p>
          <a:p>
            <a:pPr lvl="0" rtl="0">
              <a:lnSpc>
                <a:spcPct val="115000"/>
              </a:lnSpc>
              <a:spcBef>
                <a:spcPts val="0"/>
              </a:spcBef>
              <a:buNone/>
            </a:pPr>
            <a:r>
              <a:rPr lang="en-US" sz="1200" dirty="0">
                <a:solidFill>
                  <a:schemeClr val="dk1"/>
                </a:solidFill>
              </a:rPr>
              <a:t>-This may look familiar to you – it is built on top of the Scholars Portal books infrastructure.</a:t>
            </a: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-RACER is a very well-known and well-used service – it was the second service of Scholars Portal.</a:t>
            </a:r>
          </a:p>
          <a:p>
            <a:pPr lvl="0" rtl="0">
              <a:lnSpc>
                <a:spcPct val="115000"/>
              </a:lnSpc>
              <a:spcBef>
                <a:spcPts val="0"/>
              </a:spcBef>
              <a:buNone/>
            </a:pPr>
            <a:r>
              <a:rPr lang="en-US" sz="1200" dirty="0">
                <a:solidFill>
                  <a:schemeClr val="dk1"/>
                </a:solidFill>
              </a:rPr>
              <a:t>-Interlibrary loan management system.</a:t>
            </a:r>
          </a:p>
          <a:p>
            <a:pPr lvl="0" rtl="0">
              <a:lnSpc>
                <a:spcPct val="115000"/>
              </a:lnSpc>
              <a:spcBef>
                <a:spcPts val="0"/>
              </a:spcBef>
              <a:buNone/>
            </a:pPr>
            <a:r>
              <a:rPr lang="en-US" sz="1200" dirty="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1059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dirty="0"/>
              <a:t>SFX</a:t>
            </a:r>
          </a:p>
          <a:p>
            <a:pPr lvl="0">
              <a:spcBef>
                <a:spcPts val="0"/>
              </a:spcBef>
              <a:buNone/>
            </a:pPr>
            <a:r>
              <a:rPr lang="en-US" dirty="0" err="1"/>
              <a:t>OpenURL</a:t>
            </a:r>
            <a:r>
              <a:rPr lang="en-US" dirty="0"/>
              <a:t> resolver, connects metadata records to full-text articles</a:t>
            </a:r>
          </a:p>
          <a:p>
            <a:pPr lvl="0">
              <a:spcBef>
                <a:spcPts val="0"/>
              </a:spcBef>
              <a:buNone/>
            </a:pPr>
            <a:r>
              <a:rPr lang="en-US" dirty="0"/>
              <a:t>SP manages the knowledge base that powers SFX for most OCUL schools that use it</a:t>
            </a:r>
          </a:p>
          <a:p>
            <a:pPr lvl="0">
              <a:spcBef>
                <a:spcPts val="0"/>
              </a:spcBef>
              <a:buNone/>
            </a:pPr>
            <a:r>
              <a:rPr lang="en-US" dirty="0"/>
              <a:t>SFX started in 2002 to help power SP Journals</a:t>
            </a:r>
          </a:p>
          <a:p>
            <a:pPr lvl="0">
              <a:spcBef>
                <a:spcPts val="0"/>
              </a:spcBef>
              <a:buNone/>
            </a:pPr>
            <a:endParaRPr dirty="0"/>
          </a:p>
          <a:p>
            <a:pPr lvl="0">
              <a:spcBef>
                <a:spcPts val="0"/>
              </a:spcBef>
              <a:buNone/>
            </a:pPr>
            <a:r>
              <a:rPr lang="en-US" dirty="0"/>
              <a:t>OUR</a:t>
            </a:r>
          </a:p>
          <a:p>
            <a:pPr lvl="0">
              <a:lnSpc>
                <a:spcPct val="115000"/>
              </a:lnSpc>
              <a:spcBef>
                <a:spcPts val="0"/>
              </a:spcBef>
              <a:buClr>
                <a:schemeClr val="dk1"/>
              </a:buClr>
              <a:buSzPct val="91666"/>
              <a:buFont typeface="Arial"/>
              <a:buNone/>
            </a:pPr>
            <a:r>
              <a:rPr lang="en-US" sz="1200" dirty="0">
                <a:solidFill>
                  <a:schemeClr val="dk1"/>
                </a:solidFill>
              </a:rPr>
              <a:t>OUR keeps track of licenses and displays permissions for common copying &amp; sharing activities.</a:t>
            </a:r>
          </a:p>
          <a:p>
            <a:pPr lvl="0">
              <a:lnSpc>
                <a:spcPct val="115000"/>
              </a:lnSpc>
              <a:spcBef>
                <a:spcPts val="0"/>
              </a:spcBef>
              <a:buClr>
                <a:schemeClr val="dk1"/>
              </a:buClr>
              <a:buSzPct val="91666"/>
              <a:buFont typeface="Arial"/>
              <a:buNone/>
            </a:pPr>
            <a:r>
              <a:rPr lang="en-US" sz="1200" dirty="0">
                <a:solidFill>
                  <a:schemeClr val="dk1"/>
                </a:solidFill>
              </a:rPr>
              <a:t>-This info can be pulled in to SFX or 360 Link resolver, so that at the article level a user can see their </a:t>
            </a:r>
            <a:r>
              <a:rPr lang="en-US" sz="1200" dirty="0" smtClean="0">
                <a:solidFill>
                  <a:schemeClr val="dk1"/>
                </a:solidFill>
              </a:rPr>
              <a:t>permissions</a:t>
            </a:r>
          </a:p>
          <a:p>
            <a:pPr lvl="0">
              <a:lnSpc>
                <a:spcPct val="115000"/>
              </a:lnSpc>
              <a:spcBef>
                <a:spcPts val="0"/>
              </a:spcBef>
              <a:buClr>
                <a:schemeClr val="dk1"/>
              </a:buClr>
              <a:buSzPct val="91666"/>
              <a:buFont typeface="Arial"/>
              <a:buNone/>
            </a:pPr>
            <a:r>
              <a:rPr lang="en-US" sz="1200" dirty="0" smtClean="0">
                <a:solidFill>
                  <a:schemeClr val="dk1"/>
                </a:solidFill>
              </a:rPr>
              <a:t>-Automated mapping! Just associate a license with a target in SFX!</a:t>
            </a:r>
            <a:endParaRPr lang="en-US" sz="1200" dirty="0">
              <a:solidFill>
                <a:schemeClr val="dk1"/>
              </a:solidFill>
            </a:endParaRPr>
          </a:p>
          <a:p>
            <a:pPr lvl="0" rtl="0">
              <a:lnSpc>
                <a:spcPct val="115000"/>
              </a:lnSpc>
              <a:spcBef>
                <a:spcPts val="0"/>
              </a:spcBef>
              <a:buNone/>
            </a:pPr>
            <a:r>
              <a:rPr lang="en-US" sz="1200" dirty="0">
                <a:solidFill>
                  <a:schemeClr val="dk1"/>
                </a:solidFill>
              </a:rPr>
              <a:t>-This is another service that has moved beyond OCUL. Because so many licenses are negotiated at the CRKN level, schools across the country get a database full of their own licenses. So the other big consortiums in Canada – COPPUL, CAUL and BCI, now used it. We recently created an instance for OCLS which they have named College Library Electronic Access Rights or CLEAR.</a:t>
            </a:r>
          </a:p>
        </p:txBody>
      </p:sp>
      <p:sp>
        <p:nvSpPr>
          <p:cNvPr id="339" name="Shape 3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0599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a:t>OLRC</a:t>
            </a:r>
          </a:p>
          <a:p>
            <a:pPr lvl="0">
              <a:spcBef>
                <a:spcPts val="0"/>
              </a:spcBef>
              <a:buNone/>
            </a:pPr>
            <a:r>
              <a:rPr lang="en-US"/>
              <a:t>-five geographically distributed nodes across the province</a:t>
            </a:r>
          </a:p>
          <a:p>
            <a:pPr lvl="0">
              <a:spcBef>
                <a:spcPts val="0"/>
              </a:spcBef>
              <a:buNone/>
            </a:pPr>
            <a:r>
              <a:rPr lang="en-US"/>
              <a:t>-each file you upload is copied and stored at three different nodes for additional preservation security</a:t>
            </a:r>
          </a:p>
          <a:p>
            <a:pPr lvl="0">
              <a:spcBef>
                <a:spcPts val="0"/>
              </a:spcBef>
              <a:buNone/>
            </a:pPr>
            <a:r>
              <a:rPr lang="en-US"/>
              <a:t>-working on more user-friendly interfaces… kind of like Dropbox for your library</a:t>
            </a:r>
          </a:p>
          <a:p>
            <a:pPr lvl="0">
              <a:spcBef>
                <a:spcPts val="0"/>
              </a:spcBef>
              <a:buNone/>
            </a:pPr>
            <a:endParaRPr/>
          </a:p>
          <a:p>
            <a:pPr lvl="0">
              <a:lnSpc>
                <a:spcPct val="115000"/>
              </a:lnSpc>
              <a:spcBef>
                <a:spcPts val="0"/>
              </a:spcBef>
              <a:buClr>
                <a:schemeClr val="dk1"/>
              </a:buClr>
              <a:buSzPct val="91666"/>
              <a:buFont typeface="Arial"/>
              <a:buNone/>
            </a:pPr>
            <a:r>
              <a:rPr lang="en-US" sz="1200">
                <a:solidFill>
                  <a:schemeClr val="dk1"/>
                </a:solidFill>
              </a:rPr>
              <a:t>-OJS is the Open Journal System and OMP is the Open Monograph Press.</a:t>
            </a:r>
          </a:p>
          <a:p>
            <a:pPr lvl="0">
              <a:lnSpc>
                <a:spcPct val="115000"/>
              </a:lnSpc>
              <a:spcBef>
                <a:spcPts val="0"/>
              </a:spcBef>
              <a:buClr>
                <a:schemeClr val="dk1"/>
              </a:buClr>
              <a:buSzPct val="91666"/>
              <a:buFont typeface="Arial"/>
              <a:buNone/>
            </a:pPr>
            <a:r>
              <a:rPr lang="en-US" sz="1200">
                <a:solidFill>
                  <a:schemeClr val="dk1"/>
                </a:solidFill>
              </a:rPr>
              <a:t>-Both of these free and open source systems were developed by the Public Knowledge Project, based at Simon Fraser University.</a:t>
            </a:r>
          </a:p>
          <a:p>
            <a:pPr lvl="0">
              <a:lnSpc>
                <a:spcPct val="115000"/>
              </a:lnSpc>
              <a:spcBef>
                <a:spcPts val="0"/>
              </a:spcBef>
              <a:buClr>
                <a:schemeClr val="dk1"/>
              </a:buClr>
              <a:buSzPct val="91666"/>
              <a:buFont typeface="Arial"/>
              <a:buNone/>
            </a:pPr>
            <a:r>
              <a:rPr lang="en-US" sz="1200">
                <a:solidFill>
                  <a:schemeClr val="dk1"/>
                </a:solidFill>
              </a:rPr>
              <a:t>-Schools can and do host their own instances of these tools, but they also have the option to pay Scholars Portal a hosting fee, which means we manage the infrastructure and support. </a:t>
            </a:r>
          </a:p>
          <a:p>
            <a:pPr lvl="0">
              <a:lnSpc>
                <a:spcPct val="115000"/>
              </a:lnSpc>
              <a:spcBef>
                <a:spcPts val="0"/>
              </a:spcBef>
              <a:buClr>
                <a:schemeClr val="dk1"/>
              </a:buClr>
              <a:buSzPct val="91666"/>
              <a:buFont typeface="Arial"/>
              <a:buNone/>
            </a:pPr>
            <a:r>
              <a:rPr lang="en-US" sz="1200">
                <a:solidFill>
                  <a:schemeClr val="dk1"/>
                </a:solidFill>
              </a:rPr>
              <a:t>-OCUL is a development partner with PKP so we, and in fact staff from OCUL schools, have done work on the interface, and on a number of plug-ins. Also a node on the PKP-PLN</a:t>
            </a:r>
          </a:p>
          <a:p>
            <a:pPr lvl="0" rtl="0">
              <a:lnSpc>
                <a:spcPct val="115000"/>
              </a:lnSpc>
              <a:spcBef>
                <a:spcPts val="0"/>
              </a:spcBef>
              <a:buNone/>
            </a:pPr>
            <a:r>
              <a:rPr lang="en-US" sz="1200">
                <a:solidFill>
                  <a:schemeClr val="dk1"/>
                </a:solidFill>
              </a:rPr>
              <a:t>-Our first OMP instance is from the University of Windsor. It is very good looking.</a:t>
            </a:r>
          </a:p>
        </p:txBody>
      </p:sp>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548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16504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Journals</a:t>
            </a:r>
          </a:p>
          <a:p>
            <a:pPr marL="342900" lvl="0" indent="-139700">
              <a:spcBef>
                <a:spcPts val="0"/>
              </a:spcBef>
              <a:buChar char="•"/>
            </a:pPr>
            <a:r>
              <a:rPr lang="en-US"/>
              <a:t>Our first service! Started in 2002</a:t>
            </a:r>
          </a:p>
          <a:p>
            <a:pPr marL="342900" lvl="0" indent="-139700">
              <a:spcBef>
                <a:spcPts val="0"/>
              </a:spcBef>
              <a:buChar char="•"/>
            </a:pPr>
            <a:r>
              <a:rPr lang="en-US"/>
              <a:t>Loading commercial and open access content – over 45 million articles</a:t>
            </a:r>
          </a:p>
          <a:p>
            <a:pPr marL="342900" lvl="0" indent="-139700">
              <a:spcBef>
                <a:spcPts val="0"/>
              </a:spcBef>
              <a:buChar char="•"/>
            </a:pPr>
            <a:r>
              <a:rPr lang="en-US"/>
              <a:t>Certified as a Trustworthy Digital Repository in 2013</a:t>
            </a:r>
          </a:p>
          <a:p>
            <a:pPr marL="342900" lvl="0" indent="-139700" rtl="0">
              <a:spcBef>
                <a:spcPts val="0"/>
              </a:spcBef>
              <a:buChar char="•"/>
            </a:pPr>
            <a:r>
              <a:rPr lang="en-US"/>
              <a:t>COUNTER-compliant usage reports available</a:t>
            </a:r>
          </a:p>
          <a:p>
            <a:pPr lvl="0" rtl="0">
              <a:spcBef>
                <a:spcPts val="0"/>
              </a:spcBef>
              <a:buNone/>
            </a:pPr>
            <a:endParaRPr/>
          </a:p>
          <a:p>
            <a:pPr lvl="0" rtl="0">
              <a:spcBef>
                <a:spcPts val="0"/>
              </a:spcBef>
              <a:buClr>
                <a:schemeClr val="dk1"/>
              </a:buClr>
              <a:buFont typeface="Arial"/>
              <a:buNone/>
            </a:pPr>
            <a:r>
              <a:rPr lang="en-US"/>
              <a:t>Books</a:t>
            </a:r>
          </a:p>
          <a:p>
            <a:pPr marL="457200" lvl="0" indent="-228600" rtl="0">
              <a:spcBef>
                <a:spcPts val="0"/>
              </a:spcBef>
              <a:buChar char="•"/>
            </a:pPr>
            <a:r>
              <a:rPr lang="en-US"/>
              <a:t>Began in 2009, now hosting over 700,000 titles (mostly public domain)</a:t>
            </a:r>
          </a:p>
          <a:p>
            <a:pPr marL="457200" lvl="0" indent="-228600" rtl="0">
              <a:spcBef>
                <a:spcPts val="0"/>
              </a:spcBef>
              <a:buChar char="•"/>
            </a:pPr>
            <a:r>
              <a:rPr lang="en-US"/>
              <a:t>Content from commercial vendors, university presses, public domain collections (Internet Archive)</a:t>
            </a:r>
          </a:p>
          <a:p>
            <a:pPr marL="457200" lvl="0" indent="-228600" rtl="0">
              <a:spcBef>
                <a:spcPts val="0"/>
              </a:spcBef>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6893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odesi</a:t>
            </a:r>
          </a:p>
          <a:p>
            <a:pPr lvl="0">
              <a:lnSpc>
                <a:spcPct val="115000"/>
              </a:lnSpc>
              <a:spcBef>
                <a:spcPts val="0"/>
              </a:spcBef>
              <a:buClr>
                <a:schemeClr val="dk1"/>
              </a:buClr>
              <a:buSzPct val="91666"/>
              <a:buFont typeface="Arial"/>
              <a:buNone/>
            </a:pPr>
            <a:r>
              <a:rPr lang="en-US" sz="1200">
                <a:solidFill>
                  <a:schemeClr val="dk1"/>
                </a:solidFill>
              </a:rPr>
              <a:t>-A social science microdata repository with 3,000 downloadable datasets and freely available metadata records for over 10,000 other sets</a:t>
            </a:r>
          </a:p>
          <a:p>
            <a:pPr lvl="0">
              <a:spcBef>
                <a:spcPts val="0"/>
              </a:spcBef>
              <a:buNone/>
            </a:pPr>
            <a:r>
              <a:rPr lang="en-US" sz="1200">
                <a:solidFill>
                  <a:schemeClr val="dk1"/>
                </a:solidFill>
              </a:rPr>
              <a:t>Since much of the data is publicly available elsewhere, the datasets can be viewed freely online by anyone but the large datasets are only downloadable to OCUL users </a:t>
            </a:r>
          </a:p>
          <a:p>
            <a:pPr lvl="0">
              <a:spcBef>
                <a:spcPts val="0"/>
              </a:spcBef>
              <a:buNone/>
            </a:pPr>
            <a:endParaRPr sz="1200">
              <a:solidFill>
                <a:schemeClr val="dk1"/>
              </a:solidFill>
            </a:endParaRPr>
          </a:p>
          <a:p>
            <a:pPr lvl="0">
              <a:spcBef>
                <a:spcPts val="0"/>
              </a:spcBef>
              <a:buNone/>
            </a:pPr>
            <a:r>
              <a:rPr lang="en-US" sz="1200">
                <a:solidFill>
                  <a:schemeClr val="dk1"/>
                </a:solidFill>
              </a:rPr>
              <a:t>Dataverse</a:t>
            </a:r>
          </a:p>
          <a:p>
            <a:pPr lvl="0">
              <a:spcBef>
                <a:spcPts val="0"/>
              </a:spcBef>
              <a:buNone/>
            </a:pPr>
            <a:r>
              <a:rPr lang="en-US" sz="1200">
                <a:solidFill>
                  <a:schemeClr val="dk1"/>
                </a:solidFill>
              </a:rPr>
              <a:t>-over 600 studies deposited from researchers at 13 Ontario universities</a:t>
            </a:r>
          </a:p>
          <a:p>
            <a:pPr lvl="0">
              <a:spcBef>
                <a:spcPts val="0"/>
              </a:spcBef>
              <a:buNone/>
            </a:pPr>
            <a:r>
              <a:rPr lang="en-US" sz="1200">
                <a:solidFill>
                  <a:schemeClr val="dk1"/>
                </a:solidFill>
              </a:rPr>
              <a:t>-upgraded interface -- will be hearing about that in update</a:t>
            </a:r>
          </a:p>
          <a:p>
            <a:pPr lvl="0">
              <a:spcBef>
                <a:spcPts val="0"/>
              </a:spcBef>
              <a:buNone/>
            </a:pPr>
            <a:endParaRPr sz="1200">
              <a:solidFill>
                <a:schemeClr val="dk1"/>
              </a:solidFill>
            </a:endParaRPr>
          </a:p>
          <a:p>
            <a:pPr lvl="0">
              <a:spcBef>
                <a:spcPts val="0"/>
              </a:spcBef>
              <a:buNone/>
            </a:pPr>
            <a:r>
              <a:rPr lang="en-US" sz="1200">
                <a:solidFill>
                  <a:schemeClr val="dk1"/>
                </a:solidFill>
              </a:rPr>
              <a:t>GeoPortal</a:t>
            </a:r>
          </a:p>
          <a:p>
            <a:pPr lvl="0">
              <a:spcBef>
                <a:spcPts val="0"/>
              </a:spcBef>
              <a:buNone/>
            </a:pPr>
            <a:r>
              <a:rPr lang="en-US" sz="1200">
                <a:solidFill>
                  <a:schemeClr val="dk1"/>
                </a:solidFill>
              </a:rPr>
              <a:t>-our GIS interface</a:t>
            </a:r>
          </a:p>
          <a:p>
            <a:pPr lvl="0">
              <a:spcBef>
                <a:spcPts val="0"/>
              </a:spcBef>
              <a:buNone/>
            </a:pPr>
            <a:r>
              <a:rPr lang="en-US" sz="1200">
                <a:solidFill>
                  <a:schemeClr val="dk1"/>
                </a:solidFill>
              </a:rPr>
              <a:t>-Allows users to search, preview, add layers, clip, and download geospatial data</a:t>
            </a:r>
          </a:p>
          <a:p>
            <a:pPr lvl="0">
              <a:spcBef>
                <a:spcPts val="0"/>
              </a:spcBef>
              <a:buNone/>
            </a:pPr>
            <a:r>
              <a:rPr lang="en-US" sz="1200">
                <a:solidFill>
                  <a:schemeClr val="dk1"/>
                </a:solidFill>
              </a:rPr>
              <a:t>-went live in 2012, collection has expanded rapidly since. Loaded local collections for some OCUL members.</a:t>
            </a:r>
          </a:p>
          <a:p>
            <a:pPr lvl="0" rtl="0">
              <a:spcBef>
                <a:spcPts val="0"/>
              </a:spcBef>
              <a:buNone/>
            </a:pPr>
            <a:r>
              <a:rPr lang="en-US" sz="1200">
                <a:solidFill>
                  <a:schemeClr val="dk1"/>
                </a:solidFill>
              </a:rPr>
              <a:t>New: we’re in the process of loading a large collection of historical topographical maps so watch out for those!</a:t>
            </a:r>
          </a:p>
        </p:txBody>
      </p:sp>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7230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OCUL Historical Topographic Map Digitization Project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project aims to make over 1000 historical topographic maps of Ontario available through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These maps date from between 1906 and 1977, and show both natural and man-made features such as terrain, administrative boundaries, roads, railways, waterways, buildings, and land formations.</a:t>
            </a:r>
          </a:p>
          <a:p>
            <a:pPr lvl="0"/>
            <a:r>
              <a:rPr lang="en-US" sz="1200" kern="1200" dirty="0" smtClean="0">
                <a:solidFill>
                  <a:schemeClr val="tx1"/>
                </a:solidFill>
                <a:effectLst/>
                <a:latin typeface="+mn-lt"/>
                <a:ea typeface="+mn-ea"/>
                <a:cs typeface="+mn-cs"/>
              </a:rPr>
              <a:t>The maps are extremely valuable to researchers as they document change over time; however, they had been scattered and were not readily available at all OCUL Geo Community Institutions.</a:t>
            </a:r>
          </a:p>
          <a:p>
            <a:pPr lvl="0"/>
            <a:r>
              <a:rPr lang="en-US" sz="1200" kern="1200" dirty="0" smtClean="0">
                <a:solidFill>
                  <a:schemeClr val="tx1"/>
                </a:solidFill>
                <a:effectLst/>
                <a:latin typeface="+mn-lt"/>
                <a:ea typeface="+mn-ea"/>
                <a:cs typeface="+mn-cs"/>
              </a:rPr>
              <a:t>Since beginning this project, maps have been located, scanned and georeferenced by members of the OCUL Geo community, with the help of student staff.</a:t>
            </a:r>
          </a:p>
          <a:p>
            <a:pPr lvl="0"/>
            <a:r>
              <a:rPr lang="en-US" sz="1200" kern="1200" dirty="0" smtClean="0">
                <a:solidFill>
                  <a:schemeClr val="tx1"/>
                </a:solidFill>
                <a:effectLst/>
                <a:latin typeface="+mn-lt"/>
                <a:ea typeface="+mn-ea"/>
                <a:cs typeface="+mn-cs"/>
              </a:rPr>
              <a:t>Metadata and service creation is ongoing – we hope to have the collection available on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 in early 2017.</a:t>
            </a:r>
          </a:p>
          <a:p>
            <a:r>
              <a:rPr lang="en-US" dirty="0" smtClean="0"/>
              <a:t>This map shows</a:t>
            </a:r>
            <a:r>
              <a:rPr lang="en-US" baseline="0" dirty="0" smtClean="0"/>
              <a:t> K-W in 1969</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23</a:t>
            </a:fld>
            <a:endParaRPr lang="en-US"/>
          </a:p>
        </p:txBody>
      </p:sp>
    </p:spTree>
    <p:extLst>
      <p:ext uri="{BB962C8B-B14F-4D97-AF65-F5344CB8AC3E}">
        <p14:creationId xmlns:p14="http://schemas.microsoft.com/office/powerpoint/2010/main" val="3325574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dirty="0">
              <a:solidFill>
                <a:schemeClr val="dk1"/>
              </a:solidFill>
            </a:endParaRPr>
          </a:p>
          <a:p>
            <a:pPr lvl="0">
              <a:spcBef>
                <a:spcPts val="0"/>
              </a:spcBef>
              <a:buNone/>
            </a:pPr>
            <a:r>
              <a:rPr lang="en-US" dirty="0">
                <a:solidFill>
                  <a:schemeClr val="dk1"/>
                </a:solidFill>
              </a:rPr>
              <a:t> </a:t>
            </a:r>
          </a:p>
          <a:p>
            <a:pPr lvl="0">
              <a:spcBef>
                <a:spcPts val="0"/>
              </a:spcBef>
              <a:buClr>
                <a:schemeClr val="dk1"/>
              </a:buClr>
              <a:buSzPct val="100000"/>
              <a:buFont typeface="Arial"/>
              <a:buNone/>
            </a:pPr>
            <a:r>
              <a:rPr lang="en-US" dirty="0">
                <a:solidFill>
                  <a:schemeClr val="dk1"/>
                </a:solidFill>
              </a:rPr>
              <a:t>This is now you can become involved:</a:t>
            </a:r>
          </a:p>
          <a:p>
            <a:pPr marL="457200" lvl="0" indent="-228600">
              <a:lnSpc>
                <a:spcPct val="115000"/>
              </a:lnSpc>
              <a:spcBef>
                <a:spcPts val="0"/>
              </a:spcBef>
              <a:buClr>
                <a:schemeClr val="dk1"/>
              </a:buClr>
            </a:pPr>
            <a:r>
              <a:rPr lang="en-US" dirty="0">
                <a:solidFill>
                  <a:schemeClr val="dk1"/>
                </a:solidFill>
              </a:rPr>
              <a:t>Join one of the OCUL Communities</a:t>
            </a:r>
          </a:p>
          <a:p>
            <a:pPr marL="457200" lvl="0" indent="-228600">
              <a:lnSpc>
                <a:spcPct val="115000"/>
              </a:lnSpc>
              <a:spcBef>
                <a:spcPts val="0"/>
              </a:spcBef>
              <a:buClr>
                <a:schemeClr val="dk1"/>
              </a:buClr>
            </a:pPr>
            <a:r>
              <a:rPr lang="en-US" dirty="0">
                <a:solidFill>
                  <a:schemeClr val="dk1"/>
                </a:solidFill>
              </a:rPr>
              <a:t>Talk to your Standing Committee reps</a:t>
            </a:r>
          </a:p>
          <a:p>
            <a:pPr marL="457200" lvl="0" indent="-228600">
              <a:lnSpc>
                <a:spcPct val="115000"/>
              </a:lnSpc>
              <a:spcBef>
                <a:spcPts val="0"/>
              </a:spcBef>
              <a:buClr>
                <a:schemeClr val="dk1"/>
              </a:buClr>
            </a:pPr>
            <a:r>
              <a:rPr lang="en-US" dirty="0">
                <a:solidFill>
                  <a:schemeClr val="dk1"/>
                </a:solidFill>
              </a:rPr>
              <a:t>Attend another OCUL or Scholars Portal webinar</a:t>
            </a:r>
          </a:p>
          <a:p>
            <a:pPr marL="457200" lvl="0" indent="-228600">
              <a:lnSpc>
                <a:spcPct val="115000"/>
              </a:lnSpc>
              <a:spcBef>
                <a:spcPts val="0"/>
              </a:spcBef>
              <a:buClr>
                <a:schemeClr val="dk1"/>
              </a:buClr>
            </a:pPr>
            <a:r>
              <a:rPr lang="en-US" dirty="0">
                <a:solidFill>
                  <a:schemeClr val="dk1"/>
                </a:solidFill>
              </a:rPr>
              <a:t>Consider making it know within your library that you are willing to do OCUL projects</a:t>
            </a:r>
          </a:p>
          <a:p>
            <a:pPr marL="457200" lvl="0" indent="-228600">
              <a:lnSpc>
                <a:spcPct val="115000"/>
              </a:lnSpc>
              <a:spcBef>
                <a:spcPts val="0"/>
              </a:spcBef>
              <a:buClr>
                <a:schemeClr val="dk1"/>
              </a:buClr>
            </a:pPr>
            <a:r>
              <a:rPr lang="en-US" dirty="0">
                <a:solidFill>
                  <a:schemeClr val="dk1"/>
                </a:solidFill>
              </a:rPr>
              <a:t>Answer one of our surveys</a:t>
            </a:r>
          </a:p>
          <a:p>
            <a:pPr marL="457200" lvl="0" indent="-228600">
              <a:lnSpc>
                <a:spcPct val="115000"/>
              </a:lnSpc>
              <a:spcBef>
                <a:spcPts val="0"/>
              </a:spcBef>
              <a:buClr>
                <a:schemeClr val="dk1"/>
              </a:buClr>
            </a:pPr>
            <a:r>
              <a:rPr lang="en-US" dirty="0">
                <a:solidFill>
                  <a:schemeClr val="dk1"/>
                </a:solidFill>
              </a:rPr>
              <a:t>Join one of our </a:t>
            </a:r>
            <a:r>
              <a:rPr lang="en-US" dirty="0" err="1">
                <a:solidFill>
                  <a:schemeClr val="dk1"/>
                </a:solidFill>
              </a:rPr>
              <a:t>listservs</a:t>
            </a:r>
            <a:endParaRPr lang="en-US" dirty="0">
              <a:solidFill>
                <a:schemeClr val="dk1"/>
              </a:solidFill>
            </a:endParaRPr>
          </a:p>
          <a:p>
            <a:pPr marL="457200" lvl="0" indent="-304800">
              <a:spcBef>
                <a:spcPts val="0"/>
              </a:spcBef>
              <a:buClr>
                <a:schemeClr val="dk1"/>
              </a:buClr>
              <a:buSzPct val="100000"/>
              <a:buFont typeface="Calibri"/>
            </a:pPr>
            <a:r>
              <a:rPr lang="en-US" sz="1200" dirty="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4193614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757485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Released at end of September</a:t>
            </a:r>
          </a:p>
        </p:txBody>
      </p:sp>
    </p:spTree>
    <p:extLst>
      <p:ext uri="{BB962C8B-B14F-4D97-AF65-F5344CB8AC3E}">
        <p14:creationId xmlns:p14="http://schemas.microsoft.com/office/powerpoint/2010/main" val="4418393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CA" dirty="0" err="1" smtClean="0"/>
              <a:t>DataCite</a:t>
            </a:r>
            <a:r>
              <a:rPr lang="en-CA" dirty="0" smtClean="0"/>
              <a:t> Canada</a:t>
            </a:r>
            <a:r>
              <a:rPr lang="en-CA" baseline="0" dirty="0" smtClean="0"/>
              <a:t> DOIs</a:t>
            </a:r>
          </a:p>
          <a:p>
            <a:pPr lvl="0">
              <a:spcBef>
                <a:spcPts val="0"/>
              </a:spcBef>
              <a:buNone/>
            </a:pPr>
            <a:endParaRPr lang="en-CA" sz="2000" baseline="0" dirty="0" smtClean="0"/>
          </a:p>
          <a:p>
            <a:pPr lvl="0">
              <a:spcBef>
                <a:spcPts val="0"/>
              </a:spcBef>
              <a:buNone/>
            </a:pPr>
            <a:r>
              <a:rPr lang="en-GB" sz="2000" dirty="0" smtClean="0"/>
              <a:t>DOI minting for new data deposits</a:t>
            </a:r>
          </a:p>
          <a:p>
            <a:pPr lvl="0">
              <a:spcBef>
                <a:spcPts val="0"/>
              </a:spcBef>
              <a:buNone/>
            </a:pPr>
            <a:r>
              <a:rPr lang="en-GB" sz="2000" dirty="0" smtClean="0"/>
              <a:t>Currently provided free for OCUL</a:t>
            </a:r>
          </a:p>
          <a:p>
            <a:pPr lvl="0">
              <a:spcBef>
                <a:spcPts val="0"/>
              </a:spcBef>
              <a:buNone/>
            </a:pPr>
            <a:r>
              <a:rPr lang="en-GB" sz="2000" dirty="0" smtClean="0"/>
              <a:t>DOIs get indexed in </a:t>
            </a:r>
            <a:r>
              <a:rPr lang="en-GB" sz="2000" dirty="0" err="1" smtClean="0"/>
              <a:t>DataCite</a:t>
            </a:r>
            <a:r>
              <a:rPr lang="en-GB" sz="2000" dirty="0" smtClean="0"/>
              <a:t> Search </a:t>
            </a:r>
            <a:r>
              <a:rPr lang="en-GB" sz="2000" u="sng" dirty="0" smtClean="0">
                <a:solidFill>
                  <a:schemeClr val="hlink"/>
                </a:solidFill>
                <a:hlinkClick r:id="rId3"/>
              </a:rPr>
              <a:t>http://search.datacite.org/</a:t>
            </a:r>
            <a:r>
              <a:rPr lang="en-GB" sz="2000" dirty="0" smtClean="0"/>
              <a:t> (API support)</a:t>
            </a:r>
          </a:p>
          <a:p>
            <a:pPr lvl="0">
              <a:spcBef>
                <a:spcPts val="0"/>
              </a:spcBef>
              <a:buNone/>
            </a:pPr>
            <a:endParaRPr lang="en-CA" baseline="0" dirty="0" smtClean="0"/>
          </a:p>
          <a:p>
            <a:pPr lvl="0">
              <a:spcBef>
                <a:spcPts val="0"/>
              </a:spcBef>
              <a:buNone/>
            </a:pPr>
            <a:r>
              <a:rPr lang="en-CA" baseline="0" dirty="0" smtClean="0"/>
              <a:t>Extended Metadata Support </a:t>
            </a:r>
          </a:p>
          <a:p>
            <a:pPr lvl="0">
              <a:spcBef>
                <a:spcPts val="0"/>
              </a:spcBef>
              <a:buNone/>
            </a:pPr>
            <a:endParaRPr lang="en-CA" sz="2000" baseline="0" dirty="0" smtClean="0"/>
          </a:p>
          <a:p>
            <a:pPr lvl="0">
              <a:spcBef>
                <a:spcPts val="0"/>
              </a:spcBef>
              <a:buNone/>
            </a:pPr>
            <a:r>
              <a:rPr lang="en-GB" sz="2000" dirty="0" smtClean="0"/>
              <a:t>Health &amp; Life Sciences, Geosciences, Social Sciences, Astronomy, Journals</a:t>
            </a:r>
          </a:p>
          <a:p>
            <a:pPr lvl="0">
              <a:spcBef>
                <a:spcPts val="0"/>
              </a:spcBef>
              <a:buNone/>
            </a:pPr>
            <a:r>
              <a:rPr lang="en-GB" sz="2000" dirty="0" smtClean="0"/>
              <a:t>Standards supported: DDI, Dublin Core, </a:t>
            </a:r>
            <a:r>
              <a:rPr lang="en-GB" sz="2000" dirty="0" err="1" smtClean="0"/>
              <a:t>DataCite</a:t>
            </a:r>
            <a:r>
              <a:rPr lang="en-GB" sz="2000" dirty="0" smtClean="0"/>
              <a:t>, other-local JSON</a:t>
            </a:r>
          </a:p>
          <a:p>
            <a:pPr lvl="0">
              <a:spcBef>
                <a:spcPts val="0"/>
              </a:spcBef>
              <a:buNone/>
            </a:pPr>
            <a:r>
              <a:rPr lang="en-GB" sz="2000" dirty="0" smtClean="0"/>
              <a:t>Harvesting and Export support (OAI-PMH, API support)</a:t>
            </a:r>
          </a:p>
          <a:p>
            <a:pPr lvl="0">
              <a:spcBef>
                <a:spcPts val="0"/>
              </a:spcBef>
              <a:buNone/>
            </a:pPr>
            <a:endParaRPr lang="en-GB" sz="2000" dirty="0" smtClean="0"/>
          </a:p>
          <a:p>
            <a:pPr lvl="0">
              <a:spcBef>
                <a:spcPts val="0"/>
              </a:spcBef>
              <a:buNone/>
            </a:pPr>
            <a:r>
              <a:rPr lang="en-GB" sz="2000" dirty="0" smtClean="0"/>
              <a:t>Institutional </a:t>
            </a:r>
            <a:r>
              <a:rPr lang="en-GB" sz="2000" dirty="0" err="1" smtClean="0"/>
              <a:t>Dataverses</a:t>
            </a:r>
            <a:endParaRPr lang="en-GB" sz="2000" dirty="0" smtClean="0"/>
          </a:p>
          <a:p>
            <a:pPr lvl="0">
              <a:spcBef>
                <a:spcPts val="0"/>
              </a:spcBef>
              <a:buNone/>
            </a:pPr>
            <a:endParaRPr lang="en-GB" sz="2000" dirty="0" smtClean="0"/>
          </a:p>
          <a:p>
            <a:pPr lvl="0">
              <a:spcBef>
                <a:spcPts val="0"/>
              </a:spcBef>
              <a:buNone/>
            </a:pPr>
            <a:r>
              <a:rPr lang="en-GB" sz="2000" dirty="0" smtClean="0"/>
              <a:t>Scholars Portal </a:t>
            </a:r>
            <a:r>
              <a:rPr lang="en-GB" sz="2000" dirty="0" err="1" smtClean="0"/>
              <a:t>Dataverse</a:t>
            </a:r>
            <a:r>
              <a:rPr lang="en-GB" sz="2000" dirty="0" smtClean="0"/>
              <a:t> is now setup with Institutional </a:t>
            </a:r>
            <a:r>
              <a:rPr lang="en-GB" sz="2000" dirty="0" err="1" smtClean="0"/>
              <a:t>Dataverses</a:t>
            </a:r>
            <a:endParaRPr lang="en-GB" sz="2000" dirty="0" smtClean="0"/>
          </a:p>
          <a:p>
            <a:pPr lvl="0">
              <a:spcBef>
                <a:spcPts val="0"/>
              </a:spcBef>
              <a:buNone/>
            </a:pPr>
            <a:r>
              <a:rPr lang="en-GB" sz="2000" dirty="0" err="1" smtClean="0"/>
              <a:t>Dataverses</a:t>
            </a:r>
            <a:r>
              <a:rPr lang="en-GB" sz="2000" dirty="0" smtClean="0"/>
              <a:t> within </a:t>
            </a:r>
            <a:r>
              <a:rPr lang="en-GB" sz="2000" dirty="0" err="1" smtClean="0"/>
              <a:t>Dataverses</a:t>
            </a:r>
            <a:r>
              <a:rPr lang="en-GB" sz="2000" dirty="0" smtClean="0"/>
              <a:t> now supported</a:t>
            </a:r>
          </a:p>
          <a:p>
            <a:pPr lvl="0">
              <a:spcBef>
                <a:spcPts val="0"/>
              </a:spcBef>
              <a:buNone/>
            </a:pPr>
            <a:endParaRPr lang="en-GB" sz="2000" dirty="0" smtClean="0"/>
          </a:p>
          <a:p>
            <a:pPr lvl="0">
              <a:spcBef>
                <a:spcPts val="0"/>
              </a:spcBef>
              <a:buNone/>
            </a:pPr>
            <a:endParaRPr lang="en-GB" sz="2000" dirty="0" smtClean="0"/>
          </a:p>
          <a:p>
            <a:pPr lvl="0">
              <a:spcBef>
                <a:spcPts val="0"/>
              </a:spcBef>
              <a:buNone/>
            </a:pPr>
            <a:endParaRPr lang="en-GB" sz="2000" dirty="0" smtClean="0"/>
          </a:p>
          <a:p>
            <a:pPr lvl="0">
              <a:spcBef>
                <a:spcPts val="0"/>
              </a:spcBef>
              <a:buNone/>
            </a:pPr>
            <a:endParaRPr lang="en-CA" baseline="0" dirty="0" smtClean="0"/>
          </a:p>
        </p:txBody>
      </p:sp>
    </p:spTree>
    <p:extLst>
      <p:ext uri="{BB962C8B-B14F-4D97-AF65-F5344CB8AC3E}">
        <p14:creationId xmlns:p14="http://schemas.microsoft.com/office/powerpoint/2010/main" val="32790742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Support for institutional dataverses can be provided by SP</a:t>
            </a:r>
          </a:p>
          <a:p>
            <a:pPr lvl="0">
              <a:spcBef>
                <a:spcPts val="0"/>
              </a:spcBef>
              <a:buClr>
                <a:schemeClr val="dk1"/>
              </a:buClr>
              <a:buSzPct val="100000"/>
              <a:buFont typeface="Arial"/>
              <a:buNone/>
            </a:pPr>
            <a:r>
              <a:rPr lang="en-GB">
                <a:solidFill>
                  <a:schemeClr val="dk1"/>
                </a:solidFill>
              </a:rPr>
              <a:t>Hide for Trent/UOIT</a:t>
            </a:r>
          </a:p>
        </p:txBody>
      </p:sp>
    </p:spTree>
    <p:extLst>
      <p:ext uri="{BB962C8B-B14F-4D97-AF65-F5344CB8AC3E}">
        <p14:creationId xmlns:p14="http://schemas.microsoft.com/office/powerpoint/2010/main" val="37683295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 those that already have accounts</a:t>
            </a:r>
          </a:p>
          <a:p>
            <a:pPr lvl="0">
              <a:spcBef>
                <a:spcPts val="0"/>
              </a:spcBef>
              <a:buNone/>
            </a:pPr>
            <a:r>
              <a:rPr lang="en-GB"/>
              <a:t>Hide for Trent/UOIT</a:t>
            </a:r>
          </a:p>
        </p:txBody>
      </p:sp>
    </p:spTree>
    <p:extLst>
      <p:ext uri="{BB962C8B-B14F-4D97-AF65-F5344CB8AC3E}">
        <p14:creationId xmlns:p14="http://schemas.microsoft.com/office/powerpoint/2010/main" val="32771439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Formed June 2016</a:t>
            </a:r>
          </a:p>
          <a:p>
            <a:pPr lvl="0">
              <a:spcBef>
                <a:spcPts val="0"/>
              </a:spcBef>
              <a:buNone/>
            </a:pPr>
            <a:r>
              <a:rPr lang="en-GB"/>
              <a:t>Hide for Trent/Peterborough</a:t>
            </a:r>
          </a:p>
        </p:txBody>
      </p:sp>
    </p:spTree>
    <p:extLst>
      <p:ext uri="{BB962C8B-B14F-4D97-AF65-F5344CB8AC3E}">
        <p14:creationId xmlns:p14="http://schemas.microsoft.com/office/powerpoint/2010/main" val="1572628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2443883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OCUL is working closely to support the Portage vision for a national research data management framework</a:t>
            </a:r>
          </a:p>
          <a:p>
            <a:pPr lvl="0" rtl="0">
              <a:spcBef>
                <a:spcPts val="0"/>
              </a:spcBef>
              <a:buNone/>
            </a:pPr>
            <a:endParaRPr/>
          </a:p>
          <a:p>
            <a:pPr lvl="0">
              <a:spcBef>
                <a:spcPts val="0"/>
              </a:spcBef>
              <a:buNone/>
            </a:pPr>
            <a:r>
              <a:rPr lang="en-GB"/>
              <a:t>OLRC for archival data storage</a:t>
            </a:r>
          </a:p>
        </p:txBody>
      </p:sp>
    </p:spTree>
    <p:extLst>
      <p:ext uri="{BB962C8B-B14F-4D97-AF65-F5344CB8AC3E}">
        <p14:creationId xmlns:p14="http://schemas.microsoft.com/office/powerpoint/2010/main" val="15025942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414500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field of digital preservation responds to the basic need to ensure that digital objects (both born digital and digitized) can be accessed into the future. </a:t>
            </a:r>
          </a:p>
          <a:p>
            <a:endParaRPr lang="en-US" baseline="0" dirty="0" smtClean="0"/>
          </a:p>
          <a:p>
            <a:r>
              <a:rPr lang="en-US" baseline="0" dirty="0" smtClean="0"/>
              <a:t>This need extends from the fact that quickly-changing technological norms create risks for access that must be managed early – from the time of the object’s creation onward. </a:t>
            </a:r>
          </a:p>
          <a:p>
            <a:endParaRPr lang="en-US" baseline="0" dirty="0" smtClean="0"/>
          </a:p>
          <a:p>
            <a:r>
              <a:rPr lang="en-US" baseline="0" dirty="0" smtClean="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35</a:t>
            </a:fld>
            <a:endParaRPr lang="en-US"/>
          </a:p>
        </p:txBody>
      </p:sp>
    </p:spTree>
    <p:extLst>
      <p:ext uri="{BB962C8B-B14F-4D97-AF65-F5344CB8AC3E}">
        <p14:creationId xmlns:p14="http://schemas.microsoft.com/office/powerpoint/2010/main" val="2193409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preservation is a set of interlocking</a:t>
            </a:r>
            <a:r>
              <a:rPr lang="en-US" baseline="0" dirty="0" smtClean="0"/>
              <a:t> theories and practices that work to keep digital objects authentic, available and reliable over time. </a:t>
            </a:r>
            <a:endParaRPr lang="en-US" dirty="0" smtClean="0"/>
          </a:p>
          <a:p>
            <a:endParaRPr lang="en-US" dirty="0" smtClean="0"/>
          </a:p>
          <a:p>
            <a:r>
              <a:rPr lang="en-US" dirty="0" smtClean="0"/>
              <a:t>Authenticity means maintaining the record’s identity</a:t>
            </a:r>
            <a:r>
              <a:rPr lang="en-US" baseline="0" dirty="0" smtClean="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smtClean="0"/>
          </a:p>
          <a:p>
            <a:r>
              <a:rPr lang="en-US" baseline="0" dirty="0" smtClean="0"/>
              <a:t>Availability ensures that records are accessible into the future by periodically migrating copies of digital objects to new formats. </a:t>
            </a:r>
          </a:p>
          <a:p>
            <a:endParaRPr lang="en-US" baseline="0" dirty="0" smtClean="0"/>
          </a:p>
          <a:p>
            <a:r>
              <a:rPr lang="en-US" baseline="0" dirty="0" smtClean="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36</a:t>
            </a:fld>
            <a:endParaRPr lang="en-US"/>
          </a:p>
        </p:txBody>
      </p:sp>
    </p:spTree>
    <p:extLst>
      <p:ext uri="{BB962C8B-B14F-4D97-AF65-F5344CB8AC3E}">
        <p14:creationId xmlns:p14="http://schemas.microsoft.com/office/powerpoint/2010/main" val="5213165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 Portal has a number of</a:t>
            </a:r>
            <a:r>
              <a:rPr lang="en-US" baseline="0" dirty="0" smtClean="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37</a:t>
            </a:fld>
            <a:endParaRPr lang="en-US"/>
          </a:p>
        </p:txBody>
      </p:sp>
    </p:spTree>
    <p:extLst>
      <p:ext uri="{BB962C8B-B14F-4D97-AF65-F5344CB8AC3E}">
        <p14:creationId xmlns:p14="http://schemas.microsoft.com/office/powerpoint/2010/main" val="42007540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the first Trusted</a:t>
            </a:r>
            <a:r>
              <a:rPr lang="en-US" baseline="0" dirty="0" smtClean="0"/>
              <a:t> Digital Repository to be certified in Canada in 2013, t</a:t>
            </a:r>
            <a:r>
              <a:rPr lang="en-US" dirty="0" smtClean="0"/>
              <a:t>he achievement</a:t>
            </a:r>
            <a:r>
              <a:rPr lang="en-US" baseline="0" dirty="0" smtClean="0"/>
              <a:t> of certification was a major milestone. It provides a guiding foundation of policy, infrastructure, and practice upon which future preservation initiatives and services can be built.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Auditing was completed by the Center for Research Libraries. TDR status is an ongoing process and stands as a commitment to the long-term stewardship of valuable digital materials.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TDR documentation is available online through </a:t>
            </a:r>
            <a:r>
              <a:rPr lang="en-US" baseline="0" dirty="0" err="1" smtClean="0"/>
              <a:t>SpotDocs</a:t>
            </a:r>
            <a:r>
              <a:rPr lang="en-US" baseline="0" dirty="0" smtClean="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38</a:t>
            </a:fld>
            <a:endParaRPr lang="en-US"/>
          </a:p>
        </p:txBody>
      </p:sp>
    </p:spTree>
    <p:extLst>
      <p:ext uri="{BB962C8B-B14F-4D97-AF65-F5344CB8AC3E}">
        <p14:creationId xmlns:p14="http://schemas.microsoft.com/office/powerpoint/2010/main" val="16291899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the journals</a:t>
            </a:r>
            <a:r>
              <a:rPr lang="en-US" baseline="0" dirty="0" smtClean="0"/>
              <a:t> platform was the first to be preserved using the TDR. Currently, over 30 million articles are preserved. </a:t>
            </a:r>
          </a:p>
          <a:p>
            <a:endParaRPr lang="en-US" baseline="0" dirty="0" smtClean="0"/>
          </a:p>
          <a:p>
            <a:r>
              <a:rPr lang="en-US" baseline="0" dirty="0" smtClean="0"/>
              <a:t>The preservation workflow uses scripts developed in-house to capture articles and metadata and process them for preservation. </a:t>
            </a:r>
          </a:p>
          <a:p>
            <a:endParaRPr lang="en-US" baseline="0" dirty="0" smtClean="0"/>
          </a:p>
          <a:p>
            <a:r>
              <a:rPr lang="en-US" baseline="0" dirty="0" smtClean="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39</a:t>
            </a:fld>
            <a:endParaRPr lang="en-US"/>
          </a:p>
        </p:txBody>
      </p:sp>
    </p:spTree>
    <p:extLst>
      <p:ext uri="{BB962C8B-B14F-4D97-AF65-F5344CB8AC3E}">
        <p14:creationId xmlns:p14="http://schemas.microsoft.com/office/powerpoint/2010/main" val="10893894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project-in-progress is the preservation of e-books, which is taking place as part of the broader books redevelopment project.</a:t>
            </a:r>
          </a:p>
          <a:p>
            <a:endParaRPr lang="en-US" baseline="0" dirty="0" smtClean="0"/>
          </a:p>
          <a:p>
            <a:r>
              <a:rPr lang="en-US" baseline="0" dirty="0" smtClean="0"/>
              <a:t>We are currently investigating e-books preservation best practices to help design policies, procedures and workflows for books preservation.</a:t>
            </a:r>
          </a:p>
          <a:p>
            <a:endParaRPr lang="en-US" baseline="0" dirty="0" smtClean="0"/>
          </a:p>
          <a:p>
            <a:r>
              <a:rPr lang="en-US" baseline="0" dirty="0" smtClean="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40</a:t>
            </a:fld>
            <a:endParaRPr lang="en-US"/>
          </a:p>
        </p:txBody>
      </p:sp>
    </p:spTree>
    <p:extLst>
      <p:ext uri="{BB962C8B-B14F-4D97-AF65-F5344CB8AC3E}">
        <p14:creationId xmlns:p14="http://schemas.microsoft.com/office/powerpoint/2010/main" val="4374053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in-progress</a:t>
            </a:r>
            <a:r>
              <a:rPr lang="en-US" baseline="0" dirty="0" smtClean="0"/>
              <a:t> project is the preservation of research data.</a:t>
            </a:r>
          </a:p>
          <a:p>
            <a:endParaRPr lang="en-US" baseline="0" dirty="0" smtClean="0"/>
          </a:p>
          <a:p>
            <a:r>
              <a:rPr lang="en-US" baseline="0" dirty="0" smtClean="0"/>
              <a:t>Scholars Portal contracted </a:t>
            </a:r>
            <a:r>
              <a:rPr lang="en-US" baseline="0" dirty="0" err="1" smtClean="0"/>
              <a:t>Artefactual</a:t>
            </a:r>
            <a:r>
              <a:rPr lang="en-US" baseline="0" dirty="0" smtClean="0"/>
              <a:t> systems to integrate </a:t>
            </a:r>
            <a:r>
              <a:rPr lang="en-US" baseline="0" dirty="0" err="1" smtClean="0"/>
              <a:t>dataverse</a:t>
            </a:r>
            <a:r>
              <a:rPr lang="en-US" baseline="0" dirty="0" smtClean="0"/>
              <a:t> and </a:t>
            </a:r>
            <a:r>
              <a:rPr lang="en-US" baseline="0" dirty="0" err="1" smtClean="0"/>
              <a:t>Archivematica</a:t>
            </a:r>
            <a:r>
              <a:rPr lang="en-US" baseline="0" dirty="0" smtClean="0"/>
              <a:t>. Functional requirements were developed in cooperation with Canadian </a:t>
            </a:r>
            <a:r>
              <a:rPr lang="en-US" baseline="0" dirty="0" err="1" smtClean="0"/>
              <a:t>dataverse</a:t>
            </a:r>
            <a:r>
              <a:rPr lang="en-US" baseline="0" dirty="0" smtClean="0"/>
              <a:t> users. </a:t>
            </a:r>
          </a:p>
          <a:p>
            <a:endParaRPr lang="en-US" baseline="0" dirty="0" smtClean="0"/>
          </a:p>
          <a:p>
            <a:r>
              <a:rPr lang="en-US" baseline="0" dirty="0" smtClean="0"/>
              <a:t>The goal is to automate the transfer of studies from </a:t>
            </a:r>
            <a:r>
              <a:rPr lang="en-US" baseline="0" dirty="0" err="1" smtClean="0"/>
              <a:t>Dataverse</a:t>
            </a:r>
            <a:r>
              <a:rPr lang="en-US" baseline="0" dirty="0" smtClean="0"/>
              <a:t> to </a:t>
            </a:r>
            <a:r>
              <a:rPr lang="en-US" baseline="0" dirty="0" err="1" smtClean="0"/>
              <a:t>Archivematica</a:t>
            </a:r>
            <a:r>
              <a:rPr lang="en-US" baseline="0" dirty="0" smtClean="0"/>
              <a:t> and then onto storage for long-term preservation. </a:t>
            </a:r>
            <a:r>
              <a:rPr lang="en-US" baseline="0" dirty="0" err="1" smtClean="0"/>
              <a:t>Dataverse</a:t>
            </a:r>
            <a:r>
              <a:rPr lang="en-US" baseline="0" dirty="0" smtClean="0"/>
              <a:t> does not have any robust native preservation capabilities.</a:t>
            </a:r>
          </a:p>
          <a:p>
            <a:endParaRPr lang="en-US" baseline="0" dirty="0" smtClean="0"/>
          </a:p>
          <a:p>
            <a:r>
              <a:rPr lang="en-US" baseline="0" dirty="0" smtClean="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41</a:t>
            </a:fld>
            <a:endParaRPr lang="en-US"/>
          </a:p>
        </p:txBody>
      </p:sp>
    </p:spTree>
    <p:extLst>
      <p:ext uri="{BB962C8B-B14F-4D97-AF65-F5344CB8AC3E}">
        <p14:creationId xmlns:p14="http://schemas.microsoft.com/office/powerpoint/2010/main" val="22721348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a:t>
            </a:r>
            <a:r>
              <a:rPr lang="en-US" baseline="0" dirty="0" smtClean="0"/>
              <a:t> new project in the early stages of development is to enable cloud-hosted preservation for OCUL members.</a:t>
            </a:r>
          </a:p>
          <a:p>
            <a:endParaRPr lang="en-US" baseline="0" dirty="0" smtClean="0"/>
          </a:p>
          <a:p>
            <a:r>
              <a:rPr lang="en-US" baseline="0" dirty="0" smtClean="0"/>
              <a:t>SP is currently working with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smtClean="0"/>
          </a:p>
          <a:p>
            <a:r>
              <a:rPr lang="en-US" baseline="0" dirty="0" smtClean="0"/>
              <a:t>The core vision is a hosted instance of </a:t>
            </a:r>
            <a:r>
              <a:rPr lang="en-US" baseline="0" dirty="0" err="1" smtClean="0"/>
              <a:t>Archivematica</a:t>
            </a:r>
            <a:r>
              <a:rPr lang="en-US" baseline="0" dirty="0" smtClean="0"/>
              <a:t> that is available to members. Storage will use the OLRC.</a:t>
            </a:r>
          </a:p>
          <a:p>
            <a:endParaRPr lang="en-US" baseline="0" dirty="0" smtClean="0"/>
          </a:p>
          <a:p>
            <a:r>
              <a:rPr lang="en-US" baseline="0" dirty="0" smtClean="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42</a:t>
            </a:fld>
            <a:endParaRPr lang="en-US"/>
          </a:p>
        </p:txBody>
      </p:sp>
    </p:spTree>
    <p:extLst>
      <p:ext uri="{BB962C8B-B14F-4D97-AF65-F5344CB8AC3E}">
        <p14:creationId xmlns:p14="http://schemas.microsoft.com/office/powerpoint/2010/main" val="2681991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smtClean="0"/>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4</a:t>
            </a:fld>
            <a:endParaRPr lang="en-US" altLang="en-US" sz="1200">
              <a:solidFill>
                <a:prstClr val="black"/>
              </a:solidFill>
            </a:endParaRPr>
          </a:p>
        </p:txBody>
      </p:sp>
    </p:spTree>
    <p:extLst>
      <p:ext uri="{BB962C8B-B14F-4D97-AF65-F5344CB8AC3E}">
        <p14:creationId xmlns:p14="http://schemas.microsoft.com/office/powerpoint/2010/main" val="31635847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 sz="1200" dirty="0" smtClean="0"/>
              <a:t>Multi-site, widely distributed</a:t>
            </a:r>
            <a:r>
              <a:rPr lang="en-US" sz="1200" dirty="0" smtClean="0"/>
              <a:t>. </a:t>
            </a:r>
            <a:r>
              <a:rPr lang="en" sz="1200" dirty="0" smtClean="0"/>
              <a:t>~420 km between most distant nodes, as crow flies</a:t>
            </a:r>
          </a:p>
          <a:p>
            <a:pPr lv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8011978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36440253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40231358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8227506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r>
              <a:rPr lang="en" dirty="0" smtClean="0"/>
              <a:t>These are unpublished, </a:t>
            </a:r>
            <a:r>
              <a:rPr lang="en-US" dirty="0" smtClean="0"/>
              <a:t>but approved by the Executive</a:t>
            </a:r>
            <a:r>
              <a:rPr lang="en" dirty="0" smtClean="0"/>
              <a:t>. </a:t>
            </a:r>
            <a:endParaRPr lang="en-US" dirty="0" smtClean="0"/>
          </a:p>
          <a:p>
            <a:pPr lvl="0" rtl="0">
              <a:spcBef>
                <a:spcPts val="0"/>
              </a:spcBef>
              <a:buNone/>
            </a:pPr>
            <a:endParaRPr lang="en-US" dirty="0" smtClean="0"/>
          </a:p>
          <a:p>
            <a:pPr lvl="0" rtl="0">
              <a:spcBef>
                <a:spcPts val="0"/>
              </a:spcBef>
              <a:buNone/>
            </a:pPr>
            <a:r>
              <a:rPr lang="en" dirty="0" smtClean="0"/>
              <a:t>These figures place us solidly above some commercial services such as Amazon </a:t>
            </a:r>
            <a:r>
              <a:rPr lang="en" dirty="0" err="1" smtClean="0"/>
              <a:t>Glacer</a:t>
            </a:r>
            <a:r>
              <a:rPr lang="en" dirty="0" smtClean="0"/>
              <a:t> et al. as we heard about yesterday and all generally know about. For a variety of reasons, most of us in Ontario are not interested in using those as they are hosted in data </a:t>
            </a:r>
            <a:r>
              <a:rPr lang="en" dirty="0" err="1" smtClean="0"/>
              <a:t>centres</a:t>
            </a:r>
            <a:r>
              <a:rPr lang="en" dirty="0" smtClean="0"/>
              <a:t> outside Canada, among other reasons. Happy to speak more about why we want a Canadian solution in Q&amp;A if there is interest.</a:t>
            </a:r>
          </a:p>
          <a:p>
            <a:pPr lvl="0" rtl="0">
              <a:spcBef>
                <a:spcPts val="0"/>
              </a:spcBef>
              <a:buNone/>
            </a:pPr>
            <a:r>
              <a:rPr lang="en" dirty="0" smtClean="0"/>
              <a:t>At the other end of the cost spectrum there are </a:t>
            </a:r>
            <a:r>
              <a:rPr lang="en" dirty="0" err="1" smtClean="0"/>
              <a:t>DuraCloud</a:t>
            </a:r>
            <a:r>
              <a:rPr lang="en" dirty="0" smtClean="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522324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3328227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56</a:t>
            </a:fld>
            <a:endParaRPr lang="en-US"/>
          </a:p>
        </p:txBody>
      </p:sp>
    </p:spTree>
    <p:extLst>
      <p:ext uri="{BB962C8B-B14F-4D97-AF65-F5344CB8AC3E}">
        <p14:creationId xmlns:p14="http://schemas.microsoft.com/office/powerpoint/2010/main" val="5840983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are buying</a:t>
            </a:r>
            <a:r>
              <a:rPr lang="en-US" baseline="0" dirty="0" smtClean="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40077623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67</a:t>
            </a:fld>
            <a:endParaRPr lang="en-US" altLang="en-US" sz="1200">
              <a:solidFill>
                <a:prstClr val="black"/>
              </a:solidFill>
            </a:endParaRPr>
          </a:p>
        </p:txBody>
      </p:sp>
    </p:spTree>
    <p:extLst>
      <p:ext uri="{BB962C8B-B14F-4D97-AF65-F5344CB8AC3E}">
        <p14:creationId xmlns:p14="http://schemas.microsoft.com/office/powerpoint/2010/main" val="11687695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smtClean="0">
              <a:ea typeface="ＭＳ Ｐゴシック" panose="020B0600070205080204" pitchFamily="34" charset="-128"/>
            </a:endParaRPr>
          </a:p>
          <a:p>
            <a:pPr>
              <a:lnSpc>
                <a:spcPct val="90000"/>
              </a:lnSpc>
              <a:spcBef>
                <a:spcPts val="408"/>
              </a:spcBef>
            </a:pPr>
            <a:r>
              <a:rPr lang="en-GB" altLang="en-US" dirty="0" smtClean="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smtClean="0">
                <a:solidFill>
                  <a:srgbClr val="000000"/>
                </a:solidFill>
                <a:ea typeface="ＭＳ Ｐゴシック" panose="020B0600070205080204" pitchFamily="34" charset="-128"/>
                <a:sym typeface="Calibri" panose="020F0502020204030204" pitchFamily="34" charset="0"/>
              </a:rPr>
              <a:t>Mgmt</a:t>
            </a:r>
            <a:r>
              <a:rPr lang="en-GB" altLang="en-US" dirty="0" smtClean="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That</a:t>
            </a:r>
            <a:r>
              <a:rPr lang="en-GB" altLang="en-US" baseline="0" dirty="0" smtClean="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smtClean="0">
              <a:solidFill>
                <a:srgbClr val="000000"/>
              </a:solidFill>
              <a:ea typeface="ＭＳ Ｐゴシック" panose="020B0600070205080204" pitchFamily="34" charset="-128"/>
              <a:sym typeface="Calibri" panose="020F0502020204030204" pitchFamily="34" charset="0"/>
            </a:endParaRPr>
          </a:p>
          <a:p>
            <a:endParaRPr lang="en-US" altLang="en-US" dirty="0" smtClean="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68</a:t>
            </a:fld>
            <a:endParaRPr lang="en-US" altLang="en-US" sz="1200">
              <a:solidFill>
                <a:prstClr val="black"/>
              </a:solidFill>
            </a:endParaRPr>
          </a:p>
        </p:txBody>
      </p:sp>
    </p:spTree>
    <p:extLst>
      <p:ext uri="{BB962C8B-B14F-4D97-AF65-F5344CB8AC3E}">
        <p14:creationId xmlns:p14="http://schemas.microsoft.com/office/powerpoint/2010/main" val="2936229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765486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smtClean="0">
              <a:solidFill>
                <a:schemeClr val="dk1"/>
              </a:solidFill>
              <a:ea typeface="Calibri"/>
              <a:cs typeface="Calibri"/>
              <a:sym typeface="Calibri"/>
            </a:endParaRPr>
          </a:p>
          <a:p>
            <a:pPr>
              <a:lnSpc>
                <a:spcPct val="90000"/>
              </a:lnSpc>
              <a:spcBef>
                <a:spcPts val="0"/>
              </a:spcBef>
              <a:spcAft>
                <a:spcPts val="0"/>
              </a:spcAft>
              <a:defRPr/>
            </a:pPr>
            <a:r>
              <a:rPr lang="en-GB" dirty="0" smtClean="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smtClean="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69</a:t>
            </a:fld>
            <a:endParaRPr lang="en-US" altLang="en-US" sz="1200">
              <a:solidFill>
                <a:prstClr val="black"/>
              </a:solidFill>
            </a:endParaRPr>
          </a:p>
        </p:txBody>
      </p:sp>
    </p:spTree>
    <p:extLst>
      <p:ext uri="{BB962C8B-B14F-4D97-AF65-F5344CB8AC3E}">
        <p14:creationId xmlns:p14="http://schemas.microsoft.com/office/powerpoint/2010/main" val="14994217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smtClean="0">
                <a:solidFill>
                  <a:srgbClr val="000000"/>
                </a:solidFill>
                <a:ea typeface="ＭＳ Ｐゴシック" panose="020B0600070205080204" pitchFamily="34" charset="-128"/>
                <a:sym typeface="Calibri" panose="020F0502020204030204" pitchFamily="34" charset="0"/>
              </a:rPr>
              <a:t>insts</a:t>
            </a:r>
            <a:r>
              <a:rPr lang="en-GB" altLang="en-US" dirty="0" smtClean="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smtClean="0">
                <a:solidFill>
                  <a:srgbClr val="000000"/>
                </a:solidFill>
                <a:ea typeface="ＭＳ Ｐゴシック" panose="020B0600070205080204" pitchFamily="34" charset="-128"/>
                <a:sym typeface="Calibri" panose="020F0502020204030204" pitchFamily="34" charset="0"/>
              </a:rPr>
              <a:t> deliberate</a:t>
            </a: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smtClean="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70</a:t>
            </a:fld>
            <a:endParaRPr lang="en-US" altLang="en-US" sz="1200">
              <a:solidFill>
                <a:prstClr val="black"/>
              </a:solidFill>
            </a:endParaRPr>
          </a:p>
        </p:txBody>
      </p:sp>
    </p:spTree>
    <p:extLst>
      <p:ext uri="{BB962C8B-B14F-4D97-AF65-F5344CB8AC3E}">
        <p14:creationId xmlns:p14="http://schemas.microsoft.com/office/powerpoint/2010/main" val="28322234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smtClean="0">
              <a:solidFill>
                <a:schemeClr val="dk1"/>
              </a:solidFill>
              <a:ea typeface="Calibri"/>
              <a:cs typeface="Calibri"/>
              <a:sym typeface="Calibri"/>
            </a:endParaRPr>
          </a:p>
          <a:p>
            <a:pPr>
              <a:spcBef>
                <a:spcPts val="0"/>
              </a:spcBef>
              <a:spcAft>
                <a:spcPts val="0"/>
              </a:spcAft>
              <a:buSzPct val="25000"/>
              <a:defRPr/>
            </a:pPr>
            <a:r>
              <a:rPr lang="en-GB" dirty="0" smtClean="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71</a:t>
            </a:fld>
            <a:endParaRPr lang="en-US" altLang="en-US" sz="1200">
              <a:solidFill>
                <a:prstClr val="black"/>
              </a:solidFill>
            </a:endParaRPr>
          </a:p>
        </p:txBody>
      </p:sp>
    </p:spTree>
    <p:extLst>
      <p:ext uri="{BB962C8B-B14F-4D97-AF65-F5344CB8AC3E}">
        <p14:creationId xmlns:p14="http://schemas.microsoft.com/office/powerpoint/2010/main" val="32172507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We</a:t>
            </a:r>
            <a:r>
              <a:rPr lang="en-GB" altLang="en-US" baseline="0" dirty="0" smtClean="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smtClean="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smtClean="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72</a:t>
            </a:fld>
            <a:endParaRPr lang="en-US" altLang="en-US" sz="1200">
              <a:solidFill>
                <a:prstClr val="black"/>
              </a:solidFill>
            </a:endParaRPr>
          </a:p>
        </p:txBody>
      </p:sp>
    </p:spTree>
    <p:extLst>
      <p:ext uri="{BB962C8B-B14F-4D97-AF65-F5344CB8AC3E}">
        <p14:creationId xmlns:p14="http://schemas.microsoft.com/office/powerpoint/2010/main" val="32809692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73</a:t>
            </a:fld>
            <a:endParaRPr lang="en-US" altLang="en-US">
              <a:solidFill>
                <a:prstClr val="black"/>
              </a:solidFill>
            </a:endParaRPr>
          </a:p>
        </p:txBody>
      </p:sp>
    </p:spTree>
    <p:extLst>
      <p:ext uri="{BB962C8B-B14F-4D97-AF65-F5344CB8AC3E}">
        <p14:creationId xmlns:p14="http://schemas.microsoft.com/office/powerpoint/2010/main" val="42867596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smtClean="0">
                <a:solidFill>
                  <a:srgbClr val="000000"/>
                </a:solidFill>
                <a:ea typeface="ＭＳ Ｐゴシック" panose="020B0600070205080204" pitchFamily="34" charset="-128"/>
                <a:sym typeface="Calibri" panose="020F0502020204030204" pitchFamily="34" charset="0"/>
              </a:rPr>
              <a:t> (Shared Vision Task Force)</a:t>
            </a:r>
            <a:endParaRPr lang="en-US" dirty="0" smtClean="0"/>
          </a:p>
          <a:p>
            <a:endParaRPr lang="en-US" dirty="0" smtClean="0"/>
          </a:p>
          <a:p>
            <a:pPr indent="-292100">
              <a:spcBef>
                <a:spcPts val="0"/>
              </a:spcBef>
              <a:spcAft>
                <a:spcPts val="0"/>
              </a:spcAft>
              <a:buClr>
                <a:schemeClr val="dk1"/>
              </a:buClr>
              <a:buSzPct val="100000"/>
              <a:buFont typeface="Noto Sans Symbols"/>
              <a:buChar char="▪"/>
              <a:defRPr/>
            </a:pPr>
            <a:r>
              <a:rPr lang="en-GB" sz="2400" dirty="0" smtClean="0">
                <a:solidFill>
                  <a:schemeClr val="dk1"/>
                </a:solidFill>
                <a:ea typeface="Calibri"/>
                <a:cs typeface="Calibri"/>
                <a:sym typeface="Calibri"/>
              </a:rPr>
              <a:t>Project Manager participated in all of the</a:t>
            </a:r>
            <a:r>
              <a:rPr lang="en-GB" sz="2400" baseline="0" dirty="0" smtClean="0">
                <a:solidFill>
                  <a:schemeClr val="dk1"/>
                </a:solidFill>
                <a:ea typeface="Calibri"/>
                <a:cs typeface="Calibri"/>
                <a:sym typeface="Calibri"/>
              </a:rPr>
              <a:t> working groups and was on the steering committee</a:t>
            </a:r>
            <a:endParaRPr lang="en-GB" sz="2400" dirty="0" smtClean="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smtClean="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smtClean="0">
                <a:solidFill>
                  <a:schemeClr val="dk1"/>
                </a:solidFill>
                <a:ea typeface="Calibri"/>
                <a:cs typeface="Calibri"/>
                <a:sym typeface="Calibri"/>
              </a:rPr>
              <a:t>Steering Committee - Shared Vision Task Force</a:t>
            </a:r>
            <a:r>
              <a:rPr lang="en-GB" altLang="en-US" b="1" dirty="0" smtClean="0">
                <a:solidFill>
                  <a:srgbClr val="000000"/>
                </a:solidFill>
                <a:ea typeface="ＭＳ Ｐゴシック" panose="020B0600070205080204" pitchFamily="34" charset="-128"/>
                <a:sym typeface="Calibri" panose="020F0502020204030204" pitchFamily="34" charset="0"/>
              </a:rPr>
              <a:t> </a:t>
            </a:r>
            <a:endParaRPr lang="en-US" altLang="en-US" b="1" dirty="0" smtClean="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smtClean="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smtClean="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smtClean="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smtClean="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smtClean="0">
                <a:solidFill>
                  <a:srgbClr val="000000"/>
                </a:solidFill>
                <a:ea typeface="ＭＳ Ｐゴシック" panose="020B0600070205080204" pitchFamily="34" charset="-128"/>
                <a:sym typeface="Calibri" panose="020F0502020204030204" pitchFamily="34" charset="0"/>
              </a:rPr>
              <a:t>analyzed</a:t>
            </a:r>
            <a:r>
              <a:rPr lang="en-GB" altLang="en-US" dirty="0" smtClean="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smtClean="0">
                <a:solidFill>
                  <a:srgbClr val="000000"/>
                </a:solidFill>
                <a:ea typeface="ＭＳ Ｐゴシック" panose="020B0600070205080204" pitchFamily="34" charset="-128"/>
                <a:sym typeface="Calibri" panose="020F0502020204030204" pitchFamily="34" charset="0"/>
              </a:rPr>
              <a:t>analyzed</a:t>
            </a: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smtClean="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smtClean="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smtClean="0">
                <a:solidFill>
                  <a:srgbClr val="000000"/>
                </a:solidFill>
                <a:ea typeface="ＭＳ Ｐゴシック" panose="020B0600070205080204" pitchFamily="34" charset="-128"/>
                <a:sym typeface="Calibri" panose="020F0502020204030204" pitchFamily="34" charset="0"/>
              </a:rPr>
              <a:t> external stakeholder</a:t>
            </a:r>
            <a:r>
              <a:rPr lang="en-GB" altLang="en-US" sz="2400" dirty="0" smtClean="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74</a:t>
            </a:fld>
            <a:endParaRPr lang="en-US" altLang="en-US">
              <a:solidFill>
                <a:prstClr val="black"/>
              </a:solidFill>
            </a:endParaRPr>
          </a:p>
        </p:txBody>
      </p:sp>
    </p:spTree>
    <p:extLst>
      <p:ext uri="{BB962C8B-B14F-4D97-AF65-F5344CB8AC3E}">
        <p14:creationId xmlns:p14="http://schemas.microsoft.com/office/powerpoint/2010/main" val="5185462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ＭＳ Ｐゴシック" panose="020B0600070205080204" pitchFamily="34" charset="-128"/>
              </a:rPr>
              <a:t>One other important outcome from Phase 1 was </a:t>
            </a:r>
            <a:r>
              <a:rPr lang="en-GB" altLang="en-US" baseline="0" dirty="0" smtClean="0">
                <a:ea typeface="ＭＳ Ｐゴシック" panose="020B0600070205080204" pitchFamily="34" charset="-128"/>
              </a:rPr>
              <a:t>outlining models for Collaboration.  In Phase 1 we were still considering how deeply to collaborate and so </a:t>
            </a:r>
            <a:r>
              <a:rPr lang="en-GB" altLang="en-US" dirty="0" smtClean="0">
                <a:ea typeface="ＭＳ Ｐゴシック" panose="020B0600070205080204" pitchFamily="34" charset="-128"/>
              </a:rPr>
              <a:t>we envisaged a continuum and presented these</a:t>
            </a:r>
            <a:r>
              <a:rPr lang="en-GB" altLang="en-US" baseline="0" dirty="0" smtClean="0">
                <a:ea typeface="ＭＳ Ｐゴシック" panose="020B0600070205080204" pitchFamily="34" charset="-128"/>
              </a:rPr>
              <a:t> options to the directors [read]</a:t>
            </a:r>
            <a:endParaRPr lang="en-GB" altLang="en-US" dirty="0" smtClean="0">
              <a:ea typeface="ＭＳ Ｐゴシック" panose="020B0600070205080204" pitchFamily="34" charset="-128"/>
            </a:endParaRPr>
          </a:p>
          <a:p>
            <a:pPr>
              <a:spcBef>
                <a:spcPct val="0"/>
              </a:spcBef>
            </a:pPr>
            <a:endParaRPr lang="en-GB" altLang="en-US" dirty="0" smtClean="0">
              <a:ea typeface="ＭＳ Ｐゴシック" panose="020B0600070205080204" pitchFamily="34" charset="-128"/>
            </a:endParaRPr>
          </a:p>
          <a:p>
            <a:pPr>
              <a:spcBef>
                <a:spcPct val="0"/>
              </a:spcBef>
            </a:pPr>
            <a:r>
              <a:rPr lang="en-GB" altLang="en-US" dirty="0" smtClean="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smtClean="0">
              <a:ea typeface="ＭＳ Ｐゴシック" panose="020B0600070205080204" pitchFamily="34" charset="-128"/>
            </a:endParaRPr>
          </a:p>
          <a:p>
            <a:pPr>
              <a:spcBef>
                <a:spcPct val="0"/>
              </a:spcBef>
            </a:pPr>
            <a:r>
              <a:rPr lang="en-GB" altLang="en-US" baseline="0" dirty="0" smtClean="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smtClean="0">
              <a:solidFill>
                <a:srgbClr val="FF0000"/>
              </a:solidFill>
              <a:ea typeface="ＭＳ Ｐゴシック" panose="020B0600070205080204" pitchFamily="34" charset="-128"/>
            </a:endParaRPr>
          </a:p>
          <a:p>
            <a:endParaRPr lang="en-US" altLang="en-US" dirty="0" smtClean="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75</a:t>
            </a:fld>
            <a:endParaRPr lang="en-US" altLang="en-US" sz="1200">
              <a:solidFill>
                <a:prstClr val="black"/>
              </a:solidFill>
            </a:endParaRPr>
          </a:p>
        </p:txBody>
      </p:sp>
    </p:spTree>
    <p:extLst>
      <p:ext uri="{BB962C8B-B14F-4D97-AF65-F5344CB8AC3E}">
        <p14:creationId xmlns:p14="http://schemas.microsoft.com/office/powerpoint/2010/main" val="14925213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move on to talk about P2,</a:t>
            </a:r>
            <a:r>
              <a:rPr lang="en-US" baseline="0" dirty="0" smtClean="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76</a:t>
            </a:fld>
            <a:endParaRPr lang="en-US" altLang="en-US">
              <a:solidFill>
                <a:prstClr val="black"/>
              </a:solidFill>
            </a:endParaRPr>
          </a:p>
        </p:txBody>
      </p:sp>
    </p:spTree>
    <p:extLst>
      <p:ext uri="{BB962C8B-B14F-4D97-AF65-F5344CB8AC3E}">
        <p14:creationId xmlns:p14="http://schemas.microsoft.com/office/powerpoint/2010/main" val="210487526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In the context of achieving the vision, Phase 2 is focusing on the 1</a:t>
            </a:r>
            <a:r>
              <a:rPr lang="en-CA" baseline="30000" dirty="0" smtClean="0"/>
              <a:t>st</a:t>
            </a:r>
            <a:r>
              <a:rPr lang="en-CA" baseline="0" dirty="0" smtClean="0"/>
              <a:t> key– namely, implementing shared next gen LSPs. </a:t>
            </a:r>
          </a:p>
          <a:p>
            <a:endParaRPr lang="en-CA" baseline="0" dirty="0" smtClean="0"/>
          </a:p>
          <a:p>
            <a:r>
              <a:rPr lang="en-CA" baseline="0" dirty="0" smtClean="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77</a:t>
            </a:fld>
            <a:endParaRPr lang="en-US" altLang="en-US">
              <a:solidFill>
                <a:prstClr val="black"/>
              </a:solidFill>
            </a:endParaRPr>
          </a:p>
        </p:txBody>
      </p:sp>
    </p:spTree>
    <p:extLst>
      <p:ext uri="{BB962C8B-B14F-4D97-AF65-F5344CB8AC3E}">
        <p14:creationId xmlns:p14="http://schemas.microsoft.com/office/powerpoint/2010/main" val="33081088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78</a:t>
            </a:fld>
            <a:endParaRPr lang="en-US" altLang="en-US" sz="1200">
              <a:solidFill>
                <a:prstClr val="black"/>
              </a:solidFill>
            </a:endParaRPr>
          </a:p>
        </p:txBody>
      </p:sp>
    </p:spTree>
    <p:extLst>
      <p:ext uri="{BB962C8B-B14F-4D97-AF65-F5344CB8AC3E}">
        <p14:creationId xmlns:p14="http://schemas.microsoft.com/office/powerpoint/2010/main" val="83625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dirty="0" smtClean="0">
                <a:solidFill>
                  <a:srgbClr val="000000"/>
                </a:solidFill>
              </a:rPr>
              <a:t>The universities come together through OCUL to do many things, all focused around three core principles: Collaboration, Innovation and Service Delivery.</a:t>
            </a:r>
          </a:p>
          <a:p>
            <a:pPr>
              <a:spcBef>
                <a:spcPct val="0"/>
              </a:spcBef>
            </a:pPr>
            <a:r>
              <a:rPr lang="en-US" altLang="en-US" dirty="0" smtClean="0"/>
              <a:t>You can see this reflected in our Mission and Vision statements. The key OCUL activities include:</a:t>
            </a:r>
          </a:p>
          <a:p>
            <a:pPr>
              <a:spcBef>
                <a:spcPct val="0"/>
              </a:spcBef>
            </a:pPr>
            <a:r>
              <a:rPr lang="en-US" altLang="en-US" b="1" dirty="0" smtClean="0"/>
              <a:t>Collections</a:t>
            </a:r>
            <a:r>
              <a:rPr lang="en-US" altLang="en-US" dirty="0" smtClean="0"/>
              <a:t> - Licensing </a:t>
            </a:r>
            <a:r>
              <a:rPr lang="en-US" altLang="en-US" dirty="0" err="1" smtClean="0"/>
              <a:t>eresources</a:t>
            </a:r>
            <a:r>
              <a:rPr lang="en-US" altLang="en-US" dirty="0" smtClean="0"/>
              <a:t> on behalf of members</a:t>
            </a:r>
          </a:p>
          <a:p>
            <a:pPr>
              <a:spcBef>
                <a:spcPct val="0"/>
              </a:spcBef>
            </a:pPr>
            <a:r>
              <a:rPr lang="en-US" altLang="en-US" b="1" dirty="0" smtClean="0"/>
              <a:t>Scholars Portal -</a:t>
            </a:r>
            <a:r>
              <a:rPr lang="en-US" altLang="en-US" dirty="0" smtClean="0"/>
              <a:t> shared technological infrastructure</a:t>
            </a:r>
          </a:p>
          <a:p>
            <a:pPr>
              <a:spcBef>
                <a:spcPct val="0"/>
              </a:spcBef>
            </a:pPr>
            <a:r>
              <a:rPr lang="en-US" altLang="en-US" b="1" dirty="0" smtClean="0"/>
              <a:t>Member services</a:t>
            </a:r>
            <a:r>
              <a:rPr lang="en-US" altLang="en-US" dirty="0" smtClean="0"/>
              <a:t> - which includes collaborative planning, advocacy, professional development, partnerships and research.</a:t>
            </a:r>
          </a:p>
          <a:p>
            <a:pPr>
              <a:spcBef>
                <a:spcPct val="0"/>
              </a:spcBef>
              <a:buClr>
                <a:srgbClr val="000000"/>
              </a:buClr>
            </a:pPr>
            <a:endParaRPr lang="en-US" altLang="en-US" dirty="0" smtClean="0">
              <a:solidFill>
                <a:srgbClr val="000000"/>
              </a:solidFill>
            </a:endParaRPr>
          </a:p>
          <a:p>
            <a:pPr>
              <a:spcBef>
                <a:spcPct val="0"/>
              </a:spcBef>
              <a:buClr>
                <a:srgbClr val="000000"/>
              </a:buClr>
            </a:pPr>
            <a:endParaRPr lang="en-US" altLang="en-US" dirty="0" smtClean="0">
              <a:solidFill>
                <a:srgbClr val="000000"/>
              </a:solidFill>
            </a:endParaRPr>
          </a:p>
          <a:p>
            <a:pPr>
              <a:spcBef>
                <a:spcPct val="0"/>
              </a:spcBef>
              <a:buClr>
                <a:srgbClr val="000000"/>
              </a:buClr>
            </a:pPr>
            <a:endParaRPr lang="en-US" altLang="en-US" dirty="0" smtClean="0">
              <a:solidFill>
                <a:srgbClr val="000000"/>
              </a:solidFill>
            </a:endParaRPr>
          </a:p>
          <a:p>
            <a:pPr>
              <a:spcBef>
                <a:spcPct val="0"/>
              </a:spcBef>
              <a:buClr>
                <a:srgbClr val="000000"/>
              </a:buClr>
            </a:pPr>
            <a:r>
              <a:rPr lang="en-US" altLang="en-US" dirty="0" smtClean="0">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dirty="0" smtClean="0">
                <a:solidFill>
                  <a:srgbClr val="000000"/>
                </a:solidFill>
              </a:rPr>
              <a:t> </a:t>
            </a:r>
          </a:p>
          <a:p>
            <a:pPr>
              <a:spcBef>
                <a:spcPct val="0"/>
              </a:spcBef>
              <a:buClr>
                <a:srgbClr val="000000"/>
              </a:buClr>
            </a:pPr>
            <a:r>
              <a:rPr lang="en-US" altLang="en-US" dirty="0" smtClean="0">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dirty="0" smtClean="0"/>
          </a:p>
        </p:txBody>
      </p:sp>
    </p:spTree>
    <p:extLst>
      <p:ext uri="{BB962C8B-B14F-4D97-AF65-F5344CB8AC3E}">
        <p14:creationId xmlns:p14="http://schemas.microsoft.com/office/powerpoint/2010/main" val="6703986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latin typeface="Calibri" pitchFamily="34" charset="0"/>
                <a:ea typeface="ＭＳ Ｐゴシック" pitchFamily="34" charset="-128"/>
              </a:rPr>
              <a:t>Structure of the project team</a:t>
            </a:r>
            <a:r>
              <a:rPr lang="en-US" altLang="en-US" baseline="0" dirty="0" smtClean="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smtClean="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79</a:t>
            </a:fld>
            <a:endParaRPr lang="en-US" altLang="en-US">
              <a:solidFill>
                <a:prstClr val="black"/>
              </a:solidFill>
            </a:endParaRPr>
          </a:p>
        </p:txBody>
      </p:sp>
    </p:spTree>
    <p:extLst>
      <p:ext uri="{BB962C8B-B14F-4D97-AF65-F5344CB8AC3E}">
        <p14:creationId xmlns:p14="http://schemas.microsoft.com/office/powerpoint/2010/main" val="101437614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smtClean="0"/>
              <a:t>Hopefully many of you are aware that over the summer the project team drafted documentation and then sought feedback</a:t>
            </a:r>
            <a:r>
              <a:rPr lang="en-CA" altLang="en-US" baseline="0" dirty="0" smtClean="0"/>
              <a:t> for:</a:t>
            </a:r>
          </a:p>
          <a:p>
            <a:pPr eaLnBrk="1" hangingPunct="1"/>
            <a:endParaRPr lang="en-CA" altLang="en-US" baseline="0" dirty="0" smtClean="0"/>
          </a:p>
          <a:p>
            <a:pPr eaLnBrk="1" hangingPunct="1"/>
            <a:r>
              <a:rPr lang="en-CA" altLang="en-US" baseline="0" dirty="0" smtClean="0"/>
              <a:t>Priority Collaboration Outcomes (these are the high-level goals we want to achieve from a shared LSP)</a:t>
            </a:r>
          </a:p>
          <a:p>
            <a:pPr eaLnBrk="1" hangingPunct="1"/>
            <a:r>
              <a:rPr lang="en-CA" altLang="en-US" baseline="0" dirty="0" smtClean="0"/>
              <a:t>List of functional/user requirements</a:t>
            </a:r>
          </a:p>
          <a:p>
            <a:pPr eaLnBrk="1" hangingPunct="1"/>
            <a:r>
              <a:rPr lang="en-CA" altLang="en-US" baseline="0" dirty="0" smtClean="0"/>
              <a:t>MOU  </a:t>
            </a:r>
          </a:p>
          <a:p>
            <a:pPr eaLnBrk="1" hangingPunct="1"/>
            <a:endParaRPr lang="en-CA" altLang="en-US" baseline="0" dirty="0" smtClean="0"/>
          </a:p>
          <a:p>
            <a:pPr eaLnBrk="1" hangingPunct="1"/>
            <a:r>
              <a:rPr lang="en-CA" altLang="en-US" baseline="0" dirty="0" smtClean="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80</a:t>
            </a:fld>
            <a:endParaRPr lang="en-CA" altLang="en-US">
              <a:solidFill>
                <a:prstClr val="black"/>
              </a:solidFill>
            </a:endParaRPr>
          </a:p>
        </p:txBody>
      </p:sp>
    </p:spTree>
    <p:extLst>
      <p:ext uri="{BB962C8B-B14F-4D97-AF65-F5344CB8AC3E}">
        <p14:creationId xmlns:p14="http://schemas.microsoft.com/office/powerpoint/2010/main" val="186506479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short-term…here’s what’s happening.</a:t>
            </a:r>
          </a:p>
          <a:p>
            <a:endParaRPr lang="en-US" baseline="0" dirty="0" smtClean="0"/>
          </a:p>
          <a:p>
            <a:r>
              <a:rPr lang="en-US" baseline="0" dirty="0" smtClean="0"/>
              <a:t>check your email for information about attending the presentations online </a:t>
            </a:r>
            <a:r>
              <a:rPr lang="en-US" b="1" baseline="0" dirty="0" smtClean="0"/>
              <a:t>(Oct. 6 date for </a:t>
            </a:r>
            <a:r>
              <a:rPr lang="en-US" b="1" baseline="0" dirty="0" err="1" smtClean="0"/>
              <a:t>Relais</a:t>
            </a:r>
            <a:r>
              <a:rPr lang="en-US" b="1" baseline="0" dirty="0" smtClean="0"/>
              <a:t> not final)</a:t>
            </a:r>
          </a:p>
          <a:p>
            <a:endParaRPr lang="en-US" baseline="0" dirty="0" smtClean="0"/>
          </a:p>
          <a:p>
            <a:r>
              <a:rPr lang="en-US" baseline="0" dirty="0" smtClean="0"/>
              <a:t>OCUL directors have stated that they need financial information by October in order to prepare 2017-2018 budgets</a:t>
            </a:r>
          </a:p>
          <a:p>
            <a:r>
              <a:rPr lang="en-US" baseline="0" dirty="0" smtClean="0"/>
              <a:t>Information needed on implementation and ongoing costs but also on how OCUL will staff the shared aspects of the LSP</a:t>
            </a:r>
          </a:p>
          <a:p>
            <a:endParaRPr lang="en-US" baseline="0" dirty="0" smtClean="0"/>
          </a:p>
          <a:p>
            <a:r>
              <a:rPr lang="en-US" baseline="0" dirty="0" smtClean="0"/>
              <a:t>Simultaneously in the fall we will work with our procurement consultant to determine our path forward – how do we procure this system?</a:t>
            </a:r>
          </a:p>
          <a:p>
            <a:endParaRPr lang="en-US" baseline="0" dirty="0" smtClean="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81</a:t>
            </a:fld>
            <a:endParaRPr lang="en-US" altLang="en-US">
              <a:solidFill>
                <a:prstClr val="black"/>
              </a:solidFill>
            </a:endParaRPr>
          </a:p>
        </p:txBody>
      </p:sp>
    </p:spTree>
    <p:extLst>
      <p:ext uri="{BB962C8B-B14F-4D97-AF65-F5344CB8AC3E}">
        <p14:creationId xmlns:p14="http://schemas.microsoft.com/office/powerpoint/2010/main" val="5166517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Leave you with this thought - from the survey results </a:t>
            </a:r>
            <a:r>
              <a:rPr lang="en-US" dirty="0" smtClean="0">
                <a:sym typeface="Wingdings" pitchFamily="2" charset="2"/>
              </a:rPr>
              <a:t></a:t>
            </a:r>
            <a:endParaRPr lang="en-CA" dirty="0" smtClean="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82</a:t>
            </a:fld>
            <a:endParaRPr lang="en-US" altLang="en-US">
              <a:solidFill>
                <a:prstClr val="black"/>
              </a:solidFill>
            </a:endParaRPr>
          </a:p>
        </p:txBody>
      </p:sp>
    </p:spTree>
    <p:extLst>
      <p:ext uri="{BB962C8B-B14F-4D97-AF65-F5344CB8AC3E}">
        <p14:creationId xmlns:p14="http://schemas.microsoft.com/office/powerpoint/2010/main" val="119255225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83</a:t>
            </a:fld>
            <a:endParaRPr lang="en-US" altLang="en-US" sz="1200">
              <a:solidFill>
                <a:prstClr val="black"/>
              </a:solidFill>
            </a:endParaRPr>
          </a:p>
        </p:txBody>
      </p:sp>
    </p:spTree>
    <p:extLst>
      <p:ext uri="{BB962C8B-B14F-4D97-AF65-F5344CB8AC3E}">
        <p14:creationId xmlns:p14="http://schemas.microsoft.com/office/powerpoint/2010/main" val="23122137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84</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remember to fill out feedback survey!</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85</a:t>
            </a:fld>
            <a:endParaRPr lang="en-US"/>
          </a:p>
        </p:txBody>
      </p:sp>
    </p:spTree>
    <p:extLst>
      <p:ext uri="{BB962C8B-B14F-4D97-AF65-F5344CB8AC3E}">
        <p14:creationId xmlns:p14="http://schemas.microsoft.com/office/powerpoint/2010/main" val="92846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dirty="0" smtClean="0">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marL="0" marR="0" lvl="0" indent="0" algn="l" defTabSz="914400" rtl="0" eaLnBrk="1" fontAlgn="auto" latinLnBrk="0" hangingPunct="1">
              <a:lnSpc>
                <a:spcPct val="115000"/>
              </a:lnSpc>
              <a:spcBef>
                <a:spcPct val="0"/>
              </a:spcBef>
              <a:spcAft>
                <a:spcPts val="0"/>
              </a:spcAft>
              <a:buClrTx/>
              <a:buSzTx/>
              <a:buFontTx/>
              <a:buNone/>
              <a:tabLst/>
              <a:defRPr/>
            </a:pPr>
            <a:endParaRPr lang="en-US" altLang="en-US" dirty="0" smtClean="0"/>
          </a:p>
          <a:p>
            <a:pPr marL="0" marR="0" lvl="0" indent="0" algn="l" defTabSz="914400" rtl="0" eaLnBrk="1" fontAlgn="auto" latinLnBrk="0" hangingPunct="1">
              <a:lnSpc>
                <a:spcPct val="115000"/>
              </a:lnSpc>
              <a:spcBef>
                <a:spcPct val="0"/>
              </a:spcBef>
              <a:spcAft>
                <a:spcPts val="0"/>
              </a:spcAft>
              <a:buClrTx/>
              <a:buSzTx/>
              <a:buFontTx/>
              <a:buNone/>
              <a:tabLst/>
              <a:defRPr/>
            </a:pPr>
            <a:r>
              <a:rPr lang="en-US" altLang="en-US" dirty="0" smtClean="0"/>
              <a:t>The Executive Committee is made up of five OCUL directors and the OCUL Executive Director is charged with making sure the decisions and priorities identified by the Council are implemented.</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OCUL also has three standing committee that are concerned with operational aspects, and on organizational planning and assessment. </a:t>
            </a:r>
          </a:p>
          <a:p>
            <a:pPr>
              <a:spcBef>
                <a:spcPct val="0"/>
              </a:spcBef>
            </a:pPr>
            <a:r>
              <a:rPr lang="en-US" altLang="en-US" dirty="0" smtClean="0"/>
              <a:t>The first of the Standing Committees, OCUL Planning and Assessment, is charged with strategic oversight of OCUL and Scholars Portal activities. </a:t>
            </a:r>
          </a:p>
          <a:p>
            <a:pPr>
              <a:spcBef>
                <a:spcPct val="0"/>
              </a:spcBef>
            </a:pPr>
            <a:r>
              <a:rPr lang="en-US" altLang="en-US" dirty="0" smtClean="0"/>
              <a:t>It meets to discuss new opportunities; it looks forward to new advise the Directors of new OCUL priorities and evaluates how OCUL is doing in relation to its strategic goals.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The OCUL Information Resources Committee provides operational guidance for OCUL’s </a:t>
            </a:r>
            <a:r>
              <a:rPr lang="en-US" altLang="en-US" dirty="0" err="1" smtClean="0">
                <a:solidFill>
                  <a:srgbClr val="000000"/>
                </a:solidFill>
              </a:rPr>
              <a:t>consortial</a:t>
            </a:r>
            <a:r>
              <a:rPr lang="en-US" altLang="en-US" dirty="0" smtClean="0">
                <a:solidFill>
                  <a:srgbClr val="000000"/>
                </a:solidFill>
              </a:rPr>
              <a:t> </a:t>
            </a:r>
            <a:r>
              <a:rPr lang="en-US" altLang="en-US" dirty="0" err="1" smtClean="0">
                <a:solidFill>
                  <a:srgbClr val="000000"/>
                </a:solidFill>
              </a:rPr>
              <a:t>eresources</a:t>
            </a:r>
            <a:r>
              <a:rPr lang="en-US" altLang="en-US" dirty="0" smtClean="0">
                <a:solidFill>
                  <a:srgbClr val="000000"/>
                </a:solidFill>
              </a:rPr>
              <a:t> activities. This includes</a:t>
            </a:r>
            <a:r>
              <a:rPr lang="en-US" altLang="en-US" baseline="0" dirty="0" smtClean="0">
                <a:solidFill>
                  <a:srgbClr val="000000"/>
                </a:solidFill>
              </a:rPr>
              <a:t> c</a:t>
            </a:r>
            <a:r>
              <a:rPr lang="en-US" altLang="en-US" dirty="0" smtClean="0">
                <a:solidFill>
                  <a:srgbClr val="000000"/>
                </a:solidFill>
              </a:rPr>
              <a:t>ollective licensing of our 180 electronic resources from around 70 different vendors renewing annually</a:t>
            </a:r>
          </a:p>
          <a:p>
            <a:pPr>
              <a:lnSpc>
                <a:spcPct val="115000"/>
              </a:lnSpc>
              <a:spcBef>
                <a:spcPct val="0"/>
              </a:spcBef>
              <a:buClr>
                <a:srgbClr val="000000"/>
              </a:buClr>
            </a:pPr>
            <a:r>
              <a:rPr lang="en-US" altLang="en-US" dirty="0" smtClean="0">
                <a:solidFill>
                  <a:srgbClr val="000000"/>
                </a:solidFill>
              </a:rPr>
              <a:t>In addition to licensing OCUL IR is also concerned with issues of Scholarly Communication and broad collections issues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OCUL Scholars Portal Committee provides guidance to Scholars Portal.</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This includes:</a:t>
            </a:r>
          </a:p>
          <a:p>
            <a:pPr>
              <a:spcBef>
                <a:spcPct val="0"/>
              </a:spcBef>
            </a:pPr>
            <a:r>
              <a:rPr lang="en-US" altLang="en-US" dirty="0" smtClean="0">
                <a:solidFill>
                  <a:srgbClr val="000000"/>
                </a:solidFill>
              </a:rPr>
              <a:t>Assessment and development of services</a:t>
            </a:r>
          </a:p>
          <a:p>
            <a:pPr>
              <a:spcBef>
                <a:spcPct val="0"/>
              </a:spcBef>
            </a:pPr>
            <a:r>
              <a:rPr lang="en-US" altLang="en-US" dirty="0" smtClean="0">
                <a:solidFill>
                  <a:srgbClr val="000000"/>
                </a:solidFill>
              </a:rPr>
              <a:t>Promoting local awareness of Scholars Portal</a:t>
            </a:r>
          </a:p>
          <a:p>
            <a:pPr>
              <a:spcBef>
                <a:spcPct val="0"/>
              </a:spcBef>
            </a:pPr>
            <a:r>
              <a:rPr lang="en-US" altLang="en-US" dirty="0" smtClean="0">
                <a:solidFill>
                  <a:srgbClr val="000000"/>
                </a:solidFill>
              </a:rPr>
              <a:t>Identifying opportunities for training and knowledge sharing</a:t>
            </a:r>
          </a:p>
          <a:p>
            <a:pPr>
              <a:spcBef>
                <a:spcPct val="0"/>
              </a:spcBef>
            </a:pPr>
            <a:r>
              <a:rPr lang="en-US" altLang="en-US" dirty="0" smtClean="0">
                <a:solidFill>
                  <a:srgbClr val="000000"/>
                </a:solidFill>
              </a:rPr>
              <a:t>And more</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Then there is also the OCUL Communities of Interest.</a:t>
            </a:r>
          </a:p>
          <a:p>
            <a:pPr>
              <a:spcBef>
                <a:spcPct val="0"/>
              </a:spcBef>
            </a:pPr>
            <a:endParaRPr lang="en-US" altLang="en-US" dirty="0" smtClean="0"/>
          </a:p>
        </p:txBody>
      </p:sp>
    </p:spTree>
    <p:extLst>
      <p:ext uri="{BB962C8B-B14F-4D97-AF65-F5344CB8AC3E}">
        <p14:creationId xmlns:p14="http://schemas.microsoft.com/office/powerpoint/2010/main" val="810225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dirty="0" smtClean="0">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Membership in the OCUL Communities is open to anyone within an OCUL institution. OCUL welcomes anyone who is interested.</a:t>
            </a:r>
          </a:p>
          <a:p>
            <a:pPr>
              <a:spcBef>
                <a:spcPct val="0"/>
              </a:spcBef>
            </a:pPr>
            <a:endParaRPr lang="en-US" altLang="en-US" dirty="0" smtClean="0">
              <a:solidFill>
                <a:srgbClr val="000000"/>
              </a:solidFill>
            </a:endParaRPr>
          </a:p>
        </p:txBody>
      </p:sp>
    </p:spTree>
    <p:extLst>
      <p:ext uri="{BB962C8B-B14F-4D97-AF65-F5344CB8AC3E}">
        <p14:creationId xmlns:p14="http://schemas.microsoft.com/office/powerpoint/2010/main" val="1165017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dirty="0" smtClean="0"/>
              <a:t>The</a:t>
            </a:r>
            <a:r>
              <a:rPr lang="en-US" altLang="en-US" dirty="0" smtClean="0">
                <a:solidFill>
                  <a:srgbClr val="000000"/>
                </a:solidFill>
              </a:rPr>
              <a:t>re are currently 12 OCUL communities; covering a broad cross-section topics. The collective membership of these communities is over 200 people.</a:t>
            </a:r>
            <a:endParaRPr lang="en-US" altLang="en-US" dirty="0" smtClean="0"/>
          </a:p>
          <a:p>
            <a:pPr>
              <a:spcBef>
                <a:spcPct val="0"/>
              </a:spcBef>
            </a:pPr>
            <a:r>
              <a:rPr lang="en-US" altLang="en-US" dirty="0" smtClean="0"/>
              <a:t>.  </a:t>
            </a:r>
          </a:p>
        </p:txBody>
      </p:sp>
    </p:spTree>
    <p:extLst>
      <p:ext uri="{BB962C8B-B14F-4D97-AF65-F5344CB8AC3E}">
        <p14:creationId xmlns:p14="http://schemas.microsoft.com/office/powerpoint/2010/main" val="1684716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6693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8356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746059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90187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6557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3910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01498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68394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44622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675481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942809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717474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805800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24056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21151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216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03940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9776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7848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0233110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5704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17412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4222513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31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5657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4688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164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2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898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022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382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7558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13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769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9A28EB2-DAB6-4F8D-B10F-19C34410151F}"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36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CA474-D388-4310-A23E-07C943F4F7FD}"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63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60068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8525A8-B67F-4699-B633-188E79556396}"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81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#SPonTheRoad</a:t>
            </a:r>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54FC5-73AF-4FE0-81E5-8664E2B4BEF4}" type="datetime1">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524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C19C30-8D58-47B0-A8A6-515CB996E8C7}" type="datetime1">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119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2879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9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9959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3B2E9-8CD1-4645-8987-BB7CB5206D93}"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7798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1D42-6F49-4E3C-B842-1B3B55AB7C49}"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#SPonTheRoad</a:t>
            </a:r>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#SPonTheRoad</a:t>
            </a:r>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9377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2311454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CF396-CA56-475B-BF43-1075A9D1A92C}"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44178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217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mailto:odesi-help@scholarsportal.info" TargetMode="External"/><Relationship Id="rId7"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hyperlink" Target="http://guides.scholarsportal.info/dataverse"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hyperlink" Target="mailto:dataverse@scholarsportal.info"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9.tif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mailto:grant@scholarsportal.info"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47.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47.xml"/><Relationship Id="rId5" Type="http://schemas.openxmlformats.org/officeDocument/2006/relationships/image" Target="../media/image36.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6.xml"/></Relationships>
</file>

<file path=ppt/slides/_rels/slide5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9.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48.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6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4.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7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5.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7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9.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7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0.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61.xml"/><Relationship Id="rId1" Type="http://schemas.openxmlformats.org/officeDocument/2006/relationships/slideLayout" Target="../slideLayouts/slideLayout14.xml"/><Relationship Id="rId6" Type="http://schemas.openxmlformats.org/officeDocument/2006/relationships/image" Target="../media/image44.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64.xml"/><Relationship Id="rId1" Type="http://schemas.openxmlformats.org/officeDocument/2006/relationships/slideLayout" Target="../slideLayouts/slideLayout14.xml"/><Relationship Id="rId6" Type="http://schemas.openxmlformats.org/officeDocument/2006/relationships/image" Target="../media/image44.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84.xml.rels><?xml version="1.0" encoding="UTF-8" standalone="yes"?>
<Relationships xmlns="http://schemas.openxmlformats.org/package/2006/relationships"><Relationship Id="rId8" Type="http://schemas.openxmlformats.org/officeDocument/2006/relationships/hyperlink" Target="mailto:ocul@ocul.on.ca" TargetMode="External"/><Relationship Id="rId3" Type="http://schemas.openxmlformats.org/officeDocument/2006/relationships/hyperlink" Target="mailto:sabina@scholarsportal.info" TargetMode="External"/><Relationship Id="rId7" Type="http://schemas.openxmlformats.org/officeDocument/2006/relationships/hyperlink" Target="mailto:help@scholarsportal.info" TargetMode="External"/><Relationship Id="rId12" Type="http://schemas.openxmlformats.org/officeDocument/2006/relationships/hyperlink" Target="mailto:rdm@scholarsportal.info"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mailto:amy.Greenberg@ocul.on.ca" TargetMode="External"/><Relationship Id="rId11" Type="http://schemas.openxmlformats.org/officeDocument/2006/relationships/hyperlink" Target="mailto:dataverse@scholarsportal.info" TargetMode="External"/><Relationship Id="rId5" Type="http://schemas.openxmlformats.org/officeDocument/2006/relationships/hyperlink" Target="mailto:grant@scholarsportal.info" TargetMode="External"/><Relationship Id="rId10" Type="http://schemas.openxmlformats.org/officeDocument/2006/relationships/hyperlink" Target="mailto:cloud@scholarsportal.info" TargetMode="External"/><Relationship Id="rId4" Type="http://schemas.openxmlformats.org/officeDocument/2006/relationships/hyperlink" Target="mailto:kate@scholarsportal.info" TargetMode="External"/><Relationship Id="rId9" Type="http://schemas.openxmlformats.org/officeDocument/2006/relationships/hyperlink" Target="mailto:books@scholarsportal.info" TargetMode="External"/></Relationships>
</file>

<file path=ppt/slides/_rels/slide8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371600" y="4961594"/>
            <a:ext cx="4321629" cy="1752600"/>
          </a:xfrm>
          <a:prstGeom prst="rect">
            <a:avLst/>
          </a:prstGeom>
        </p:spPr>
        <p:txBody>
          <a:bodyPr vert="horz" lIns="91440" tIns="45720" rIns="91440" bIns="45720" rtlCol="0">
            <a:normAutofit fontScale="92500"/>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chemeClr val="bg1"/>
                </a:solidFill>
                <a:latin typeface="Arial" panose="020B0604020202020204" pitchFamily="34" charset="0"/>
                <a:cs typeface="Arial" panose="020B0604020202020204" pitchFamily="34" charset="0"/>
              </a:rPr>
              <a:t>Wilfrid Laurier University</a:t>
            </a:r>
          </a:p>
          <a:p>
            <a:r>
              <a:rPr lang="en-US" dirty="0" smtClean="0">
                <a:solidFill>
                  <a:schemeClr val="bg1"/>
                </a:solidFill>
                <a:latin typeface="Arial" panose="020B0604020202020204" pitchFamily="34" charset="0"/>
                <a:cs typeface="Arial" panose="020B0604020202020204" pitchFamily="34" charset="0"/>
              </a:rPr>
              <a:t>October 14, 2016</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solidFill>
                  <a:srgbClr val="DE3726"/>
                </a:solidFill>
                <a:latin typeface="Arial" panose="020B0604020202020204" pitchFamily="34" charset="0"/>
                <a:cs typeface="Arial" panose="020B0604020202020204" pitchFamily="34" charset="0"/>
              </a:rPr>
              <a:t>#</a:t>
            </a:r>
            <a:r>
              <a:rPr lang="en-US" dirty="0" err="1" smtClean="0">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468536" y="1387386"/>
            <a:ext cx="8206927" cy="1200329"/>
          </a:xfrm>
          <a:prstGeom prst="rect">
            <a:avLst/>
          </a:prstGeom>
          <a:noFill/>
        </p:spPr>
        <p:txBody>
          <a:bodyPr wrap="none" rtlCol="0">
            <a:spAutoFit/>
          </a:bodyPr>
          <a:lstStyle/>
          <a:p>
            <a:pPr algn="ctr"/>
            <a:r>
              <a:rPr lang="en-US" sz="3600" b="1" dirty="0" smtClean="0">
                <a:latin typeface="Arial Black" panose="020B0A04020102020204" pitchFamily="34" charset="0"/>
              </a:rPr>
              <a:t>Scholars Portal Roadshow 2016</a:t>
            </a:r>
          </a:p>
          <a:p>
            <a:pPr algn="ctr"/>
            <a:r>
              <a:rPr lang="en-US" sz="3600" b="1" dirty="0" smtClean="0">
                <a:latin typeface="Arial Black" panose="020B0A04020102020204" pitchFamily="34" charset="0"/>
              </a:rPr>
              <a:t>TUG</a:t>
            </a:r>
            <a:endParaRPr lang="en-US" sz="3600" b="1" dirty="0">
              <a:latin typeface="Arial Black" panose="020B0A04020102020204" pitchFamily="34" charset="0"/>
            </a:endParaRP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314532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 Placeholder 4"/>
          <p:cNvSpPr>
            <a:spLocks noGrp="1"/>
          </p:cNvSpPr>
          <p:nvPr>
            <p:ph type="body" idx="1"/>
          </p:nvPr>
        </p:nvSpPr>
        <p:spPr>
          <a:xfrm>
            <a:off x="722313" y="3091542"/>
            <a:ext cx="7772400" cy="716643"/>
          </a:xfrm>
        </p:spPr>
        <p:txBody>
          <a:bodyPr>
            <a:normAutofit/>
          </a:bodyPr>
          <a:lstStyle/>
          <a:p>
            <a:r>
              <a:rPr lang="en-US" sz="3600" b="1" dirty="0" smtClean="0"/>
              <a:t>Introduction to Scholars Portal</a:t>
            </a:r>
            <a:endParaRPr lang="en-US" sz="3600" b="1" dirty="0"/>
          </a:p>
        </p:txBody>
      </p:sp>
    </p:spTree>
    <p:extLst>
      <p:ext uri="{BB962C8B-B14F-4D97-AF65-F5344CB8AC3E}">
        <p14:creationId xmlns:p14="http://schemas.microsoft.com/office/powerpoint/2010/main" val="1703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03122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09569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a:t>
            </a:r>
            <a:r>
              <a:rPr lang="en-US" dirty="0">
                <a:solidFill>
                  <a:prstClr val="black"/>
                </a:solidFill>
                <a:latin typeface="Questrial"/>
                <a:ea typeface="Questrial"/>
                <a:cs typeface="Questrial"/>
                <a:sym typeface="Questrial"/>
              </a:rPr>
              <a:t> </a:t>
            </a:r>
            <a:r>
              <a:rPr lang="en-US" dirty="0">
                <a:solidFill>
                  <a:prstClr val="black"/>
                </a:solidFill>
                <a:ea typeface="Questrial"/>
                <a:cs typeface="Questrial"/>
                <a:sym typeface="Questrial"/>
              </a:rPr>
              <a:t>Executive 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a:solidFill>
                  <a:prstClr val="black"/>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Trebuchet MS"/>
                  <a:cs typeface="Trebuchet MS"/>
                  <a:sym typeface="Trebuchet MS"/>
                </a:rPr>
                <a:t>2</a:t>
              </a:r>
              <a:r>
                <a:rPr lang="en-US" dirty="0">
                  <a:solidFill>
                    <a:prstClr val="black"/>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2034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a:buSzPct val="25000"/>
            </a:pPr>
            <a:r>
              <a:rPr lang="en-US" smtClean="0">
                <a:solidFill>
                  <a:srgbClr val="888888"/>
                </a:solidFill>
                <a:latin typeface="Questrial"/>
                <a:ea typeface="Questrial"/>
                <a:cs typeface="Questrial"/>
                <a:sym typeface="Questrial"/>
              </a:rPr>
              <a:t>#SPonTheRoad</a:t>
            </a:r>
            <a:endParaRPr>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2177175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Reps</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945392575"/>
              </p:ext>
            </p:extLst>
          </p:nvPr>
        </p:nvGraphicFramePr>
        <p:xfrm>
          <a:off x="457200" y="1538288"/>
          <a:ext cx="8229600" cy="286512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sz="2000" dirty="0"/>
                    </a:p>
                  </a:txBody>
                  <a:tcPr/>
                </a:tc>
                <a:tc>
                  <a:txBody>
                    <a:bodyPr/>
                    <a:lstStyle/>
                    <a:p>
                      <a:r>
                        <a:rPr lang="en-US" sz="2000" dirty="0" smtClean="0"/>
                        <a:t>Guelph</a:t>
                      </a:r>
                      <a:endParaRPr lang="en-US" sz="2000" dirty="0"/>
                    </a:p>
                  </a:txBody>
                  <a:tcPr/>
                </a:tc>
                <a:tc>
                  <a:txBody>
                    <a:bodyPr/>
                    <a:lstStyle/>
                    <a:p>
                      <a:r>
                        <a:rPr lang="en-US" sz="2000" dirty="0" smtClean="0"/>
                        <a:t>Laurier</a:t>
                      </a:r>
                      <a:endParaRPr lang="en-US" sz="2000" dirty="0"/>
                    </a:p>
                  </a:txBody>
                  <a:tcPr/>
                </a:tc>
                <a:tc>
                  <a:txBody>
                    <a:bodyPr/>
                    <a:lstStyle/>
                    <a:p>
                      <a:r>
                        <a:rPr lang="en-US" sz="2000" dirty="0" smtClean="0"/>
                        <a:t>Waterloo</a:t>
                      </a:r>
                      <a:endParaRPr lang="en-US" sz="2000" dirty="0"/>
                    </a:p>
                  </a:txBody>
                  <a:tcPr/>
                </a:tc>
              </a:tr>
              <a:tr h="370840">
                <a:tc>
                  <a:txBody>
                    <a:bodyPr/>
                    <a:lstStyle/>
                    <a:p>
                      <a:r>
                        <a:rPr lang="en-US" sz="2400" dirty="0" smtClean="0"/>
                        <a:t>OCUL Director</a:t>
                      </a:r>
                      <a:endParaRPr lang="en-US" sz="2400" dirty="0"/>
                    </a:p>
                  </a:txBody>
                  <a:tcPr/>
                </a:tc>
                <a:tc>
                  <a:txBody>
                    <a:bodyPr/>
                    <a:lstStyle/>
                    <a:p>
                      <a:r>
                        <a:rPr lang="en-US" sz="2400" dirty="0" smtClean="0"/>
                        <a:t>Rebecca Graham</a:t>
                      </a:r>
                      <a:endParaRPr lang="en-US" sz="2400" dirty="0"/>
                    </a:p>
                  </a:txBody>
                  <a:tcPr/>
                </a:tc>
                <a:tc>
                  <a:txBody>
                    <a:bodyPr/>
                    <a:lstStyle/>
                    <a:p>
                      <a:r>
                        <a:rPr lang="en-US" sz="2400" dirty="0" smtClean="0"/>
                        <a:t>Gohar Ashoughian</a:t>
                      </a:r>
                      <a:endParaRPr lang="en-US" sz="2400" dirty="0"/>
                    </a:p>
                  </a:txBody>
                  <a:tcPr/>
                </a:tc>
                <a:tc>
                  <a:txBody>
                    <a:bodyPr/>
                    <a:lstStyle/>
                    <a:p>
                      <a:endParaRPr lang="en-US" sz="2400" dirty="0"/>
                    </a:p>
                  </a:txBody>
                  <a:tcPr/>
                </a:tc>
              </a:tr>
              <a:tr h="370840">
                <a:tc>
                  <a:txBody>
                    <a:bodyPr/>
                    <a:lstStyle/>
                    <a:p>
                      <a:r>
                        <a:rPr lang="en-US" sz="2400" dirty="0" smtClean="0"/>
                        <a:t>OCUL-SP</a:t>
                      </a:r>
                      <a:endParaRPr lang="en-US" sz="2400" dirty="0"/>
                    </a:p>
                  </a:txBody>
                  <a:tcPr/>
                </a:tc>
                <a:tc>
                  <a:txBody>
                    <a:bodyPr/>
                    <a:lstStyle/>
                    <a:p>
                      <a:r>
                        <a:rPr lang="en-US" sz="2400" dirty="0" smtClean="0"/>
                        <a:t>Barbara</a:t>
                      </a:r>
                      <a:r>
                        <a:rPr lang="en-US" sz="2400" baseline="0" dirty="0" smtClean="0"/>
                        <a:t> McDonald</a:t>
                      </a:r>
                      <a:endParaRPr lang="en-US" sz="2400" dirty="0"/>
                    </a:p>
                  </a:txBody>
                  <a:tcPr/>
                </a:tc>
                <a:tc>
                  <a:txBody>
                    <a:bodyPr/>
                    <a:lstStyle/>
                    <a:p>
                      <a:r>
                        <a:rPr lang="en-US" sz="2400" dirty="0" smtClean="0"/>
                        <a:t>Gordon Bertrand</a:t>
                      </a:r>
                      <a:endParaRPr lang="en-US" sz="2400" dirty="0"/>
                    </a:p>
                  </a:txBody>
                  <a:tcPr/>
                </a:tc>
                <a:tc>
                  <a:txBody>
                    <a:bodyPr/>
                    <a:lstStyle/>
                    <a:p>
                      <a:r>
                        <a:rPr lang="en-US" sz="2400" dirty="0" smtClean="0"/>
                        <a:t>Alison Hitchens</a:t>
                      </a:r>
                      <a:endParaRPr lang="en-US" sz="2400" dirty="0"/>
                    </a:p>
                  </a:txBody>
                  <a:tcPr/>
                </a:tc>
              </a:tr>
              <a:tr h="370840">
                <a:tc>
                  <a:txBody>
                    <a:bodyPr/>
                    <a:lstStyle/>
                    <a:p>
                      <a:r>
                        <a:rPr lang="en-US" sz="2400" dirty="0" smtClean="0"/>
                        <a:t>OCUL-IR</a:t>
                      </a:r>
                      <a:endParaRPr lang="en-US" sz="2400" dirty="0"/>
                    </a:p>
                  </a:txBody>
                  <a:tcPr/>
                </a:tc>
                <a:tc>
                  <a:txBody>
                    <a:bodyPr/>
                    <a:lstStyle/>
                    <a:p>
                      <a:r>
                        <a:rPr lang="en-US" sz="2400" dirty="0" smtClean="0"/>
                        <a:t>Scott </a:t>
                      </a:r>
                      <a:r>
                        <a:rPr lang="en-US" sz="2400" dirty="0" err="1" smtClean="0"/>
                        <a:t>Gillies</a:t>
                      </a:r>
                      <a:endParaRPr lang="en-US" sz="2400" dirty="0"/>
                    </a:p>
                  </a:txBody>
                  <a:tcPr/>
                </a:tc>
                <a:tc>
                  <a:txBody>
                    <a:bodyPr/>
                    <a:lstStyle/>
                    <a:p>
                      <a:r>
                        <a:rPr lang="en-US" sz="2400" dirty="0" smtClean="0"/>
                        <a:t>Charlotte Innerd</a:t>
                      </a:r>
                      <a:endParaRPr lang="en-US" sz="2400" dirty="0"/>
                    </a:p>
                  </a:txBody>
                  <a:tcPr/>
                </a:tc>
                <a:tc>
                  <a:txBody>
                    <a:bodyPr/>
                    <a:lstStyle/>
                    <a:p>
                      <a:r>
                        <a:rPr lang="en-US" sz="2400" dirty="0" smtClean="0"/>
                        <a:t>Ian Robson</a:t>
                      </a:r>
                      <a:endParaRPr lang="en-US" sz="2400" dirty="0"/>
                    </a:p>
                  </a:txBody>
                  <a:tcPr/>
                </a:tc>
              </a:tr>
            </a:tbl>
          </a:graphicData>
        </a:graphic>
      </p:graphicFrame>
      <p:sp>
        <p:nvSpPr>
          <p:cNvPr id="8" name="Footer Placeholder 7"/>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OVERVIEW OF SCHOLARS PORTAL SERVICES</a:t>
            </a:r>
            <a:endParaRPr lang="en-US" sz="4000" cap="small" dirty="0"/>
          </a:p>
        </p:txBody>
      </p:sp>
    </p:spTree>
    <p:extLst>
      <p:ext uri="{BB962C8B-B14F-4D97-AF65-F5344CB8AC3E}">
        <p14:creationId xmlns:p14="http://schemas.microsoft.com/office/powerpoint/2010/main" val="1343691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230613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indent="-304800">
              <a:spcBef>
                <a:spcPts val="480"/>
              </a:spcBef>
              <a:buClr>
                <a:schemeClr val="dk1"/>
              </a:buClr>
              <a:buSzPct val="100000"/>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smtClean="0">
                <a:solidFill>
                  <a:schemeClr val="dk1"/>
                </a:solidFill>
                <a:ea typeface="Questrial"/>
                <a:cs typeface="Questrial"/>
                <a:sym typeface="Questrial"/>
              </a:rPr>
              <a:t>nos</a:t>
            </a:r>
            <a:r>
              <a:rPr lang="en-US" sz="1800" b="0" i="0" u="none" strike="noStrike" cap="none" dirty="0" smtClean="0">
                <a:solidFill>
                  <a:schemeClr val="dk1"/>
                </a:solidFill>
                <a:ea typeface="Questrial"/>
                <a:cs typeface="Questrial"/>
                <a:sym typeface="Questrial"/>
              </a:rPr>
              <a:t> </a:t>
            </a:r>
            <a:r>
              <a:rPr lang="en-US" sz="1800" b="0" i="0" u="none" strike="noStrike" cap="none" dirty="0" err="1" smtClean="0">
                <a:solidFill>
                  <a:schemeClr val="dk1"/>
                </a:solidFill>
                <a:ea typeface="Questrial"/>
                <a:cs typeface="Questrial"/>
                <a:sym typeface="Questrial"/>
              </a:rPr>
              <a:t>biblioth</a:t>
            </a:r>
            <a:r>
              <a:rPr lang="en-US" sz="1800" dirty="0" err="1" smtClean="0"/>
              <a:t>é</a:t>
            </a:r>
            <a:r>
              <a:rPr lang="en-US" sz="1800" b="0" i="0" u="none" strike="noStrike" cap="none" dirty="0" err="1" smtClean="0">
                <a:solidFill>
                  <a:schemeClr val="dk1"/>
                </a:solidFill>
                <a:ea typeface="Questrial"/>
                <a:cs typeface="Questrial"/>
                <a:sym typeface="Questrial"/>
              </a:rPr>
              <a:t>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a:t>
            </a:r>
            <a:r>
              <a:rPr lang="en-US" sz="1800" dirty="0" smtClean="0">
                <a:solidFill>
                  <a:schemeClr val="dk1"/>
                </a:solidFill>
                <a:ea typeface="Questrial"/>
                <a:cs typeface="Questrial"/>
                <a:sym typeface="Questrial"/>
              </a:rPr>
              <a:t>texts </a:t>
            </a:r>
            <a:r>
              <a:rPr lang="en-US" sz="1800" dirty="0">
                <a:solidFill>
                  <a:schemeClr val="dk1"/>
                </a:solidFill>
                <a:ea typeface="Questrial"/>
                <a:cs typeface="Questrial"/>
                <a:sym typeface="Questrial"/>
              </a:rPr>
              <a:t>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smtClean="0">
                <a:solidFill>
                  <a:schemeClr val="dk1"/>
                </a:solidFill>
                <a:ea typeface="Questrial"/>
                <a:cs typeface="Questrial"/>
                <a:sym typeface="Questrial"/>
              </a:rPr>
              <a:t>Interlibrary </a:t>
            </a:r>
            <a:r>
              <a:rPr lang="en-US" sz="1800" dirty="0">
                <a:solidFill>
                  <a:schemeClr val="dk1"/>
                </a:solidFill>
                <a:ea typeface="Questrial"/>
                <a:cs typeface="Questrial"/>
                <a:sym typeface="Questrial"/>
              </a:rPr>
              <a:t>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22775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42" name="Shape 342"/>
          <p:cNvSpPr txBox="1">
            <a:spLocks noGrp="1"/>
          </p:cNvSpPr>
          <p:nvPr>
            <p:ph type="body" idx="1"/>
          </p:nvPr>
        </p:nvSpPr>
        <p:spPr>
          <a:xfrm>
            <a:off x="457200" y="1055750"/>
            <a:ext cx="8327400" cy="1812000"/>
          </a:xfrm>
          <a:prstGeom prst="rect">
            <a:avLst/>
          </a:prstGeom>
          <a:noFill/>
          <a:ln>
            <a:noFill/>
          </a:ln>
        </p:spPr>
        <p:txBody>
          <a:bodyPr lIns="91425" tIns="45700" rIns="91425" bIns="45700" anchor="t" anchorCtr="0">
            <a:noAutofit/>
          </a:bodyPr>
          <a:lstStyle/>
          <a:p>
            <a:pPr marL="342900" marR="0" lvl="0" indent="-304800" algn="l" rtl="0">
              <a:spcBef>
                <a:spcPts val="480"/>
              </a:spcBef>
              <a:buClr>
                <a:schemeClr val="dk1"/>
              </a:buClr>
              <a:buSzPct val="100000"/>
              <a:buFont typeface="Arial"/>
              <a:buChar char="•"/>
            </a:pPr>
            <a:r>
              <a:rPr lang="en-US" sz="1800" b="1">
                <a:solidFill>
                  <a:srgbClr val="A61C00"/>
                </a:solidFill>
              </a:rPr>
              <a:t>SFX </a:t>
            </a:r>
            <a:r>
              <a:rPr lang="en-US" sz="1800"/>
              <a:t>is an OpenURL resolver, connecting metadata records to full text articles</a:t>
            </a:r>
          </a:p>
          <a:p>
            <a:pPr marL="342900" marR="0" lvl="0" indent="-304800" algn="l" rtl="0">
              <a:spcBef>
                <a:spcPts val="480"/>
              </a:spcBef>
              <a:buClr>
                <a:schemeClr val="dk1"/>
              </a:buClr>
              <a:buSzPct val="100000"/>
              <a:buFont typeface="Arial"/>
              <a:buChar char="•"/>
            </a:pPr>
            <a:r>
              <a:rPr lang="en-US" sz="1800"/>
              <a:t>Scholars Portal manages the knowledge base that powers SFX for most OCUL schools</a:t>
            </a:r>
          </a:p>
          <a:p>
            <a:pPr marL="342900" marR="0" lvl="0" indent="-304800" algn="l" rtl="0">
              <a:spcBef>
                <a:spcPts val="480"/>
              </a:spcBef>
              <a:buClr>
                <a:schemeClr val="dk1"/>
              </a:buClr>
              <a:buSzPct val="100000"/>
              <a:buFont typeface="Arial"/>
              <a:buChar char="•"/>
            </a:pPr>
            <a:r>
              <a:rPr lang="en-US" sz="1800"/>
              <a:t>Began with SP Journals in 2002</a:t>
            </a:r>
          </a:p>
          <a:p>
            <a:pPr marL="342900" marR="0" lvl="0" indent="-304800" algn="l" rtl="0">
              <a:spcBef>
                <a:spcPts val="480"/>
              </a:spcBef>
              <a:buClr>
                <a:schemeClr val="dk1"/>
              </a:buClr>
              <a:buSzPct val="100000"/>
              <a:buFont typeface="Arial"/>
              <a:buChar char="•"/>
            </a:pPr>
            <a:r>
              <a:rPr lang="en-US" sz="1800"/>
              <a:t>Contact: admin@scholarsportal.info</a:t>
            </a:r>
          </a:p>
        </p:txBody>
      </p:sp>
      <p:sp>
        <p:nvSpPr>
          <p:cNvPr id="343" name="Shape 343"/>
          <p:cNvSpPr txBox="1"/>
          <p:nvPr/>
        </p:nvSpPr>
        <p:spPr>
          <a:xfrm>
            <a:off x="4760950" y="3574750"/>
            <a:ext cx="4186800" cy="2202900"/>
          </a:xfrm>
          <a:prstGeom prst="rect">
            <a:avLst/>
          </a:prstGeom>
          <a:noFill/>
          <a:ln>
            <a:noFill/>
          </a:ln>
        </p:spPr>
        <p:txBody>
          <a:bodyPr lIns="91425" tIns="91425" rIns="91425" bIns="91425" anchor="ctr" anchorCtr="0">
            <a:noAutofit/>
          </a:bodyPr>
          <a:lstStyle/>
          <a:p>
            <a:pPr marL="342900" lvl="0" indent="-279400" rtl="0">
              <a:spcBef>
                <a:spcPts val="560"/>
              </a:spcBef>
              <a:buClr>
                <a:schemeClr val="dk1"/>
              </a:buClr>
              <a:buSzPct val="100000"/>
              <a:buChar char="•"/>
            </a:pPr>
            <a:r>
              <a:rPr lang="en-US" sz="1800" b="1" dirty="0">
                <a:solidFill>
                  <a:srgbClr val="A61C00"/>
                </a:solidFill>
                <a:ea typeface="Questrial"/>
                <a:cs typeface="Questrial"/>
                <a:sym typeface="Questrial"/>
              </a:rPr>
              <a:t>OUR </a:t>
            </a:r>
            <a:r>
              <a:rPr lang="en-US" sz="1800" dirty="0">
                <a:solidFill>
                  <a:schemeClr val="dk1"/>
                </a:solidFill>
                <a:ea typeface="Questrial"/>
                <a:cs typeface="Questrial"/>
                <a:sym typeface="Questrial"/>
              </a:rPr>
              <a:t>provides licensing rights to users through SFX or other link resolver</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Started in 2011, now used by OCUL, BCI, CAUL, COPPUL, and OCLS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licenses@scholarsportal.info</a:t>
            </a:r>
          </a:p>
        </p:txBody>
      </p:sp>
      <p:pic>
        <p:nvPicPr>
          <p:cNvPr id="344" name="Shape 344" descr="our example.jpg"/>
          <p:cNvPicPr preferRelativeResize="0"/>
          <p:nvPr/>
        </p:nvPicPr>
        <p:blipFill rotWithShape="1">
          <a:blip r:embed="rId3">
            <a:alphaModFix/>
          </a:blip>
          <a:srcRect t="25003"/>
          <a:stretch/>
        </p:blipFill>
        <p:spPr>
          <a:xfrm>
            <a:off x="574325" y="3334275"/>
            <a:ext cx="4030350" cy="3078524"/>
          </a:xfrm>
          <a:prstGeom prst="rect">
            <a:avLst/>
          </a:prstGeom>
          <a:noFill/>
          <a:ln>
            <a:noFill/>
          </a:ln>
        </p:spPr>
      </p:pic>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03826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OCUL AND SCHOLARS PORTAL</a:t>
            </a:r>
            <a:endParaRPr lang="en-US" sz="4000" cap="small" dirty="0"/>
          </a:p>
        </p:txBody>
      </p:sp>
    </p:spTree>
    <p:extLst>
      <p:ext uri="{BB962C8B-B14F-4D97-AF65-F5344CB8AC3E}">
        <p14:creationId xmlns:p14="http://schemas.microsoft.com/office/powerpoint/2010/main" val="3854956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indent="-254000">
              <a:lnSpc>
                <a:spcPct val="90000"/>
              </a:lnSpc>
              <a:spcBef>
                <a:spcPts val="640"/>
              </a:spcBef>
              <a:buClr>
                <a:prstClr val="black"/>
              </a:buClr>
              <a:buSzPct val="100000"/>
              <a:buFontTx/>
              <a:buChar char="•"/>
            </a:pPr>
            <a:r>
              <a:rPr lang="en-US" b="1" dirty="0">
                <a:solidFill>
                  <a:srgbClr val="A61C00"/>
                </a:solidFill>
                <a:ea typeface="Questrial"/>
                <a:cs typeface="Questrial"/>
                <a:sym typeface="Questrial"/>
              </a:rPr>
              <a:t>OJS </a:t>
            </a:r>
            <a:r>
              <a:rPr lang="en-US" dirty="0">
                <a:solidFill>
                  <a:prstClr val="black"/>
                </a:solidFill>
                <a:ea typeface="Questrial"/>
                <a:cs typeface="Questrial"/>
                <a:sym typeface="Questrial"/>
              </a:rPr>
              <a:t>&amp; </a:t>
            </a:r>
            <a:r>
              <a:rPr lang="en-US" b="1" dirty="0">
                <a:solidFill>
                  <a:srgbClr val="A61C00"/>
                </a:solidFill>
                <a:ea typeface="Questrial"/>
                <a:cs typeface="Questrial"/>
                <a:sym typeface="Questrial"/>
              </a:rPr>
              <a:t>OMP</a:t>
            </a:r>
            <a:r>
              <a:rPr lang="en-US" dirty="0">
                <a:solidFill>
                  <a:prstClr val="black"/>
                </a:solidFill>
                <a:ea typeface="Questrial"/>
                <a:cs typeface="Questrial"/>
                <a:sym typeface="Questrial"/>
              </a:rPr>
              <a:t>: we host Open Journal System (OJS) &amp; Open Monograph Press (OMP) instances for eight schools</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OCUL is a development partner of the Public Knowledge Project (PKP)</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Contact: </a:t>
            </a:r>
            <a:r>
              <a:rPr lang="en-US" u="sng" dirty="0">
                <a:solidFill>
                  <a:srgbClr val="5F5F5F"/>
                </a:solidFill>
                <a:ea typeface="Questrial"/>
                <a:cs typeface="Questrial"/>
                <a:sym typeface="Questrial"/>
                <a:hlinkClick r:id="rId5"/>
              </a:rPr>
              <a:t>ojs@scholarsportal.info</a:t>
            </a:r>
            <a:r>
              <a:rPr lang="en-US" dirty="0">
                <a:solidFill>
                  <a:prstClr val="black"/>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36419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361144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a:t>
            </a:r>
            <a:r>
              <a:rPr lang="en-US" sz="1800" dirty="0" smtClean="0">
                <a:solidFill>
                  <a:srgbClr val="000000"/>
                </a:solidFill>
              </a:rPr>
              <a:t>metadata</a:t>
            </a:r>
          </a:p>
          <a:p>
            <a:pPr marL="342900" marR="0" lvl="0" indent="-254000" algn="l" rtl="0">
              <a:lnSpc>
                <a:spcPct val="90000"/>
              </a:lnSpc>
              <a:spcBef>
                <a:spcPts val="640"/>
              </a:spcBef>
              <a:buClr>
                <a:srgbClr val="000000"/>
              </a:buClr>
              <a:buSzPct val="100000"/>
              <a:buFont typeface="Arial"/>
              <a:buChar char="•"/>
            </a:pPr>
            <a:r>
              <a:rPr lang="en-US" sz="1800" dirty="0" smtClean="0">
                <a:solidFill>
                  <a:srgbClr val="000000"/>
                </a:solidFill>
              </a:rPr>
              <a:t>New interface will integrate with </a:t>
            </a:r>
            <a:r>
              <a:rPr lang="en-US" sz="1800" dirty="0" err="1" smtClean="0">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81699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1572" y="90348"/>
            <a:ext cx="4814366" cy="6266002"/>
          </a:xfrm>
        </p:spPr>
      </p:pic>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04077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dirty="0"/>
              <a:t>Join an OCUL Community</a:t>
            </a:r>
          </a:p>
          <a:p>
            <a:pPr marL="457200" lvl="0" indent="-228600">
              <a:spcBef>
                <a:spcPts val="0"/>
              </a:spcBef>
            </a:pPr>
            <a:r>
              <a:rPr lang="en-US" dirty="0"/>
              <a:t>Talk to your OCUL-SP rep</a:t>
            </a:r>
          </a:p>
          <a:p>
            <a:pPr marL="457200" lvl="0" indent="-228600">
              <a:spcBef>
                <a:spcPts val="0"/>
              </a:spcBef>
            </a:pPr>
            <a:r>
              <a:rPr lang="en-US" dirty="0"/>
              <a:t>Visit the Scholars Portal wiki (spotdocs.scholarsportal.info</a:t>
            </a:r>
            <a:r>
              <a:rPr lang="en-US" dirty="0" smtClean="0"/>
              <a:t>)</a:t>
            </a:r>
          </a:p>
          <a:p>
            <a:pPr marL="457200" lvl="0" indent="-228600">
              <a:spcBef>
                <a:spcPts val="0"/>
              </a:spcBef>
            </a:pPr>
            <a:r>
              <a:rPr lang="en-US" dirty="0" smtClean="0"/>
              <a:t>Visit the OCUL website (ocul.on.ca)</a:t>
            </a:r>
            <a:endParaRPr lang="en-US" dirty="0"/>
          </a:p>
          <a:p>
            <a:pPr marL="457200" lvl="0" indent="-228600" rtl="0">
              <a:spcBef>
                <a:spcPts val="0"/>
              </a:spcBef>
            </a:pPr>
            <a:r>
              <a:rPr lang="en-US" dirty="0"/>
              <a:t>Join a listserv</a:t>
            </a:r>
          </a:p>
          <a:p>
            <a:pPr marL="457200" lvl="0" indent="-228600">
              <a:spcBef>
                <a:spcPts val="0"/>
              </a:spcBef>
            </a:pPr>
            <a:r>
              <a:rPr lang="en-US" dirty="0"/>
              <a:t>Follow us on Twitter! @</a:t>
            </a:r>
            <a:r>
              <a:rPr lang="en-US" dirty="0" err="1"/>
              <a:t>scholarsportal</a:t>
            </a:r>
            <a:endParaRPr lang="en-US"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625918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DATAVERSE AND RESEARCH DATA MANAGEMENT</a:t>
            </a:r>
            <a:endParaRPr lang="en-US" sz="4000" cap="small" dirty="0"/>
          </a:p>
        </p:txBody>
      </p:sp>
    </p:spTree>
    <p:extLst>
      <p:ext uri="{BB962C8B-B14F-4D97-AF65-F5344CB8AC3E}">
        <p14:creationId xmlns:p14="http://schemas.microsoft.com/office/powerpoint/2010/main" val="1075431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a:t>
            </a:r>
            <a:r>
              <a:rPr lang="en-GB" sz="2400" dirty="0" smtClean="0"/>
              <a:t>open source, online platform used </a:t>
            </a:r>
            <a:r>
              <a:rPr lang="en-GB" sz="2400" dirty="0"/>
              <a:t>to share, preserve, cite, explore and </a:t>
            </a:r>
            <a:r>
              <a:rPr lang="en-GB" sz="2400" dirty="0" err="1"/>
              <a:t>analyze</a:t>
            </a:r>
            <a:r>
              <a:rPr lang="en-GB" sz="2400" dirty="0"/>
              <a:t> research </a:t>
            </a:r>
            <a:r>
              <a:rPr lang="en-GB" sz="2400" dirty="0" smtClean="0"/>
              <a:t>data</a:t>
            </a:r>
            <a:endParaRPr lang="en-GB" sz="2400" dirty="0"/>
          </a:p>
          <a:p>
            <a:pPr marL="457200" indent="-228600"/>
            <a:r>
              <a:rPr lang="en-GB" sz="2400" dirty="0"/>
              <a:t>Scholars Portal </a:t>
            </a:r>
            <a:r>
              <a:rPr lang="en-GB" sz="2400" dirty="0" smtClean="0"/>
              <a:t>has hosted an </a:t>
            </a:r>
            <a:r>
              <a:rPr lang="en-GB" sz="2400" dirty="0"/>
              <a:t>instance since </a:t>
            </a:r>
            <a:r>
              <a:rPr lang="en-GB" sz="2400" dirty="0" smtClean="0"/>
              <a:t>2012</a:t>
            </a:r>
            <a:endParaRPr lang="en-GB" sz="2400" dirty="0"/>
          </a:p>
          <a:p>
            <a:pPr marL="457200" indent="-228600"/>
            <a:r>
              <a:rPr lang="en-GB" sz="2400" dirty="0" smtClean="0"/>
              <a:t>Open </a:t>
            </a:r>
            <a:r>
              <a:rPr lang="en-GB" sz="2400" dirty="0"/>
              <a:t>to anyone, but primarily for students, faculty, and staff of Ontario </a:t>
            </a:r>
            <a:r>
              <a:rPr lang="en-GB" sz="2400" dirty="0" smtClean="0"/>
              <a:t>universities</a:t>
            </a:r>
            <a:endParaRPr lang="en-GB" sz="2400" dirty="0"/>
          </a:p>
          <a:p>
            <a:pPr marL="457200" indent="-228600"/>
            <a:r>
              <a:rPr lang="en-GB" sz="2400" dirty="0"/>
              <a:t>Researchers can directly deposit data, create metadata for data, and release and share data openly or </a:t>
            </a:r>
            <a:r>
              <a:rPr lang="en-GB" sz="2400" dirty="0" smtClean="0"/>
              <a:t>privately</a:t>
            </a:r>
          </a:p>
          <a:p>
            <a:pPr marL="228600" indent="0">
              <a:buNone/>
            </a:pPr>
            <a:endParaRPr lang="en-GB" sz="2400" dirty="0"/>
          </a:p>
          <a:p>
            <a:pPr marL="457200" indent="-228600">
              <a:buClr>
                <a:srgbClr val="333333"/>
              </a:buClr>
            </a:pPr>
            <a:r>
              <a:rPr lang="en-GB" sz="2400" dirty="0"/>
              <a:t>Contact: </a:t>
            </a:r>
            <a:r>
              <a:rPr lang="en-GB" sz="2400" dirty="0" smtClean="0">
                <a:hlinkClick r:id="rId3"/>
              </a:rPr>
              <a:t>dataverse@scholarsportal.info</a:t>
            </a:r>
            <a:r>
              <a:rPr lang="en-GB" sz="2400" dirty="0" smtClean="0"/>
              <a:t> </a:t>
            </a:r>
            <a:r>
              <a:rPr lang="en-GB" dirty="0" smtClean="0"/>
              <a:t> </a:t>
            </a:r>
            <a:endParaRPr lang="en-GB" dirty="0"/>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0301498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1751613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a:t>
            </a:r>
            <a:r>
              <a:rPr lang="en-GB" sz="2400" dirty="0" smtClean="0"/>
              <a:t>DOIs</a:t>
            </a:r>
          </a:p>
          <a:p>
            <a:pPr marL="228600" indent="0">
              <a:buNone/>
            </a:pPr>
            <a:endParaRPr lang="en-GB" sz="2400" dirty="0"/>
          </a:p>
          <a:p>
            <a:pPr marL="457200" indent="-228600"/>
            <a:r>
              <a:rPr lang="en-GB" sz="2400" dirty="0" smtClean="0"/>
              <a:t>Extended </a:t>
            </a:r>
            <a:r>
              <a:rPr lang="en-GB" sz="2400" dirty="0"/>
              <a:t>metadata </a:t>
            </a:r>
            <a:r>
              <a:rPr lang="en-GB" sz="2400" dirty="0" smtClean="0"/>
              <a:t>support</a:t>
            </a:r>
          </a:p>
          <a:p>
            <a:pPr marL="228600" indent="0">
              <a:buNone/>
            </a:pPr>
            <a:endParaRPr lang="en-GB" sz="2400" dirty="0"/>
          </a:p>
          <a:p>
            <a:pPr marL="457200" indent="-228600"/>
            <a:r>
              <a:rPr lang="en-GB" sz="2400" dirty="0" smtClean="0"/>
              <a:t>Institutional </a:t>
            </a:r>
            <a:r>
              <a:rPr lang="en-GB" sz="2400" dirty="0" err="1" smtClean="0"/>
              <a:t>Dataverses</a:t>
            </a:r>
            <a:endParaRPr lang="en-GB" sz="2400" dirty="0"/>
          </a:p>
        </p:txBody>
      </p:sp>
    </p:spTree>
    <p:extLst>
      <p:ext uri="{BB962C8B-B14F-4D97-AF65-F5344CB8AC3E}">
        <p14:creationId xmlns:p14="http://schemas.microsoft.com/office/powerpoint/2010/main" val="2262259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Institutional </a:t>
            </a:r>
            <a:r>
              <a:rPr lang="en-GB" dirty="0" err="1"/>
              <a:t>Dataverses</a:t>
            </a:r>
            <a:endParaRPr lang="en-GB" dirty="0"/>
          </a:p>
        </p:txBody>
      </p:sp>
      <p:pic>
        <p:nvPicPr>
          <p:cNvPr id="80" name="Shape 80"/>
          <p:cNvPicPr preferRelativeResize="0"/>
          <p:nvPr/>
        </p:nvPicPr>
        <p:blipFill>
          <a:blip r:embed="rId3">
            <a:alphaModFix/>
          </a:blip>
          <a:stretch>
            <a:fillRect/>
          </a:stretch>
        </p:blipFill>
        <p:spPr>
          <a:xfrm>
            <a:off x="891675" y="5133757"/>
            <a:ext cx="7360649" cy="1056750"/>
          </a:xfrm>
          <a:prstGeom prst="rect">
            <a:avLst/>
          </a:prstGeom>
          <a:noFill/>
          <a:ln>
            <a:noFill/>
          </a:ln>
        </p:spPr>
      </p:pic>
      <p:pic>
        <p:nvPicPr>
          <p:cNvPr id="81" name="Shape 81"/>
          <p:cNvPicPr preferRelativeResize="0"/>
          <p:nvPr/>
        </p:nvPicPr>
        <p:blipFill>
          <a:blip r:embed="rId4">
            <a:alphaModFix/>
          </a:blip>
          <a:stretch>
            <a:fillRect/>
          </a:stretch>
        </p:blipFill>
        <p:spPr>
          <a:xfrm>
            <a:off x="5207349" y="1529600"/>
            <a:ext cx="3556450" cy="2674900"/>
          </a:xfrm>
          <a:prstGeom prst="rect">
            <a:avLst/>
          </a:prstGeom>
          <a:noFill/>
          <a:ln>
            <a:noFill/>
          </a:ln>
        </p:spPr>
      </p:pic>
      <p:sp>
        <p:nvSpPr>
          <p:cNvPr id="82" name="Shape 82"/>
          <p:cNvSpPr txBox="1"/>
          <p:nvPr/>
        </p:nvSpPr>
        <p:spPr>
          <a:xfrm>
            <a:off x="475326" y="1529600"/>
            <a:ext cx="4497900" cy="2277600"/>
          </a:xfrm>
          <a:prstGeom prst="rect">
            <a:avLst/>
          </a:prstGeom>
          <a:noFill/>
          <a:ln>
            <a:noFill/>
          </a:ln>
        </p:spPr>
        <p:txBody>
          <a:bodyPr lIns="91425" tIns="91425" rIns="91425" bIns="91425" anchor="t" anchorCtr="0">
            <a:noAutofit/>
          </a:bodyPr>
          <a:lstStyle/>
          <a:p>
            <a:r>
              <a:rPr lang="en-GB" dirty="0">
                <a:solidFill>
                  <a:srgbClr val="434343"/>
                </a:solidFill>
              </a:rPr>
              <a:t>Setup for institutional containers:</a:t>
            </a:r>
          </a:p>
          <a:p>
            <a:endParaRPr dirty="0">
              <a:solidFill>
                <a:srgbClr val="434343"/>
              </a:solidFill>
            </a:endParaRPr>
          </a:p>
          <a:p>
            <a:pPr marL="457200" indent="-228600">
              <a:buClr>
                <a:srgbClr val="434343"/>
              </a:buClr>
              <a:buChar char="●"/>
            </a:pPr>
            <a:r>
              <a:rPr lang="en-GB" dirty="0">
                <a:solidFill>
                  <a:srgbClr val="434343"/>
                </a:solidFill>
              </a:rPr>
              <a:t>All data organized by institution (general root </a:t>
            </a:r>
            <a:r>
              <a:rPr lang="en-GB" dirty="0" err="1">
                <a:solidFill>
                  <a:srgbClr val="434343"/>
                </a:solidFill>
              </a:rPr>
              <a:t>Dataverse</a:t>
            </a:r>
            <a:r>
              <a:rPr lang="en-GB" dirty="0">
                <a:solidFill>
                  <a:srgbClr val="434343"/>
                </a:solidFill>
              </a:rPr>
              <a:t> available for non-affiliates);</a:t>
            </a:r>
          </a:p>
          <a:p>
            <a:pPr marL="457200" indent="-228600">
              <a:buClr>
                <a:srgbClr val="434343"/>
              </a:buClr>
              <a:buChar char="●"/>
            </a:pPr>
            <a:r>
              <a:rPr lang="en-GB" dirty="0">
                <a:solidFill>
                  <a:srgbClr val="434343"/>
                </a:solidFill>
              </a:rPr>
              <a:t>Automated deposit in Institutional </a:t>
            </a:r>
            <a:r>
              <a:rPr lang="en-GB" dirty="0" err="1">
                <a:solidFill>
                  <a:srgbClr val="434343"/>
                </a:solidFill>
              </a:rPr>
              <a:t>Dataverses</a:t>
            </a:r>
            <a:r>
              <a:rPr lang="en-GB" dirty="0">
                <a:solidFill>
                  <a:srgbClr val="434343"/>
                </a:solidFill>
              </a:rPr>
              <a:t> (defined by user affiliation);</a:t>
            </a:r>
          </a:p>
          <a:p>
            <a:pPr marL="457200" indent="-228600">
              <a:buClr>
                <a:srgbClr val="434343"/>
              </a:buClr>
              <a:buChar char="●"/>
            </a:pPr>
            <a:r>
              <a:rPr lang="en-GB" dirty="0">
                <a:solidFill>
                  <a:srgbClr val="434343"/>
                </a:solidFill>
              </a:rPr>
              <a:t>Libraries will administer institutional space;</a:t>
            </a:r>
          </a:p>
          <a:p>
            <a:pPr marL="457200" indent="-228600">
              <a:buClr>
                <a:srgbClr val="434343"/>
              </a:buClr>
              <a:buChar char="●"/>
            </a:pPr>
            <a:r>
              <a:rPr lang="en-GB" dirty="0">
                <a:solidFill>
                  <a:srgbClr val="434343"/>
                </a:solidFill>
              </a:rPr>
              <a:t>Customizable features (branding, featured </a:t>
            </a:r>
            <a:r>
              <a:rPr lang="en-GB" dirty="0" err="1">
                <a:solidFill>
                  <a:srgbClr val="434343"/>
                </a:solidFill>
              </a:rPr>
              <a:t>Dataverses</a:t>
            </a:r>
            <a:r>
              <a:rPr lang="en-GB" dirty="0">
                <a:solidFill>
                  <a:srgbClr val="434343"/>
                </a:solidFill>
              </a:rPr>
              <a:t>, facets, etc.)</a:t>
            </a:r>
          </a:p>
        </p:txBody>
      </p:sp>
    </p:spTree>
    <p:extLst>
      <p:ext uri="{BB962C8B-B14F-4D97-AF65-F5344CB8AC3E}">
        <p14:creationId xmlns:p14="http://schemas.microsoft.com/office/powerpoint/2010/main" val="3370641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smtClean="0">
                <a:ea typeface="ＭＳ Ｐゴシック" panose="020B0600070205080204" pitchFamily="34" charset="-128"/>
              </a:rPr>
              <a:t>Introduction to OCUL</a:t>
            </a:r>
          </a:p>
        </p:txBody>
      </p:sp>
      <p:pic>
        <p:nvPicPr>
          <p:cNvPr id="1331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9413" y="6381750"/>
            <a:ext cx="4559300" cy="34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208799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What to expect?</a:t>
            </a:r>
          </a:p>
        </p:txBody>
      </p:sp>
      <p:sp>
        <p:nvSpPr>
          <p:cNvPr id="88" name="Shape 88"/>
          <p:cNvSpPr txBox="1">
            <a:spLocks noGrp="1"/>
          </p:cNvSpPr>
          <p:nvPr>
            <p:ph type="body" idx="1"/>
          </p:nvPr>
        </p:nvSpPr>
        <p:spPr>
          <a:xfrm>
            <a:off x="311699" y="1596068"/>
            <a:ext cx="3139072" cy="3416400"/>
          </a:xfrm>
          <a:prstGeom prst="rect">
            <a:avLst/>
          </a:prstGeom>
        </p:spPr>
        <p:txBody>
          <a:bodyPr vert="horz" lIns="91425" tIns="91425" rIns="91425" bIns="91425" rtlCol="0" anchor="t" anchorCtr="0">
            <a:noAutofit/>
          </a:bodyPr>
          <a:lstStyle/>
          <a:p>
            <a:pPr marL="457200" indent="-228600"/>
            <a:r>
              <a:rPr lang="en-GB" sz="2800" dirty="0"/>
              <a:t>Password reset </a:t>
            </a:r>
            <a:r>
              <a:rPr lang="en-GB" sz="2800" dirty="0" smtClean="0"/>
              <a:t>required</a:t>
            </a:r>
            <a:br>
              <a:rPr lang="en-GB" sz="2800" dirty="0" smtClean="0"/>
            </a:br>
            <a:endParaRPr lang="en-GB" sz="2800" dirty="0"/>
          </a:p>
          <a:p>
            <a:pPr marL="457200" indent="-228600"/>
            <a:r>
              <a:rPr lang="en-GB" sz="2800" dirty="0"/>
              <a:t>Add your institutional affiliation from your general account settings</a:t>
            </a:r>
          </a:p>
        </p:txBody>
      </p:sp>
      <p:pic>
        <p:nvPicPr>
          <p:cNvPr id="89" name="Shape 89"/>
          <p:cNvPicPr preferRelativeResize="0"/>
          <p:nvPr/>
        </p:nvPicPr>
        <p:blipFill>
          <a:blip r:embed="rId3">
            <a:alphaModFix/>
          </a:blip>
          <a:stretch>
            <a:fillRect/>
          </a:stretch>
        </p:blipFill>
        <p:spPr>
          <a:xfrm>
            <a:off x="3450771" y="1143000"/>
            <a:ext cx="5562600" cy="1589313"/>
          </a:xfrm>
          <a:prstGeom prst="rect">
            <a:avLst/>
          </a:prstGeom>
          <a:noFill/>
          <a:ln>
            <a:noFill/>
          </a:ln>
        </p:spPr>
      </p:pic>
      <p:pic>
        <p:nvPicPr>
          <p:cNvPr id="90" name="Shape 90"/>
          <p:cNvPicPr preferRelativeResize="0"/>
          <p:nvPr/>
        </p:nvPicPr>
        <p:blipFill>
          <a:blip r:embed="rId4">
            <a:alphaModFix/>
          </a:blip>
          <a:stretch>
            <a:fillRect/>
          </a:stretch>
        </p:blipFill>
        <p:spPr>
          <a:xfrm>
            <a:off x="3450771" y="2925624"/>
            <a:ext cx="5562600" cy="3192147"/>
          </a:xfrm>
          <a:prstGeom prst="rect">
            <a:avLst/>
          </a:prstGeom>
          <a:noFill/>
          <a:ln>
            <a:noFill/>
          </a:ln>
        </p:spPr>
      </p:pic>
    </p:spTree>
    <p:extLst>
      <p:ext uri="{BB962C8B-B14F-4D97-AF65-F5344CB8AC3E}">
        <p14:creationId xmlns:p14="http://schemas.microsoft.com/office/powerpoint/2010/main" val="2036175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33447"/>
            <a:ext cx="8520600" cy="572700"/>
          </a:xfrm>
          <a:prstGeom prst="rect">
            <a:avLst/>
          </a:prstGeom>
        </p:spPr>
        <p:txBody>
          <a:bodyPr vert="horz" lIns="91425" tIns="91425" rIns="91425" bIns="91425" rtlCol="0" anchor="t" anchorCtr="0">
            <a:noAutofit/>
          </a:bodyPr>
          <a:lstStyle/>
          <a:p>
            <a:r>
              <a:rPr lang="en-GB" dirty="0" err="1"/>
              <a:t>Dataverse</a:t>
            </a:r>
            <a:r>
              <a:rPr lang="en-GB" dirty="0"/>
              <a:t> Upgrade Working Group</a:t>
            </a:r>
          </a:p>
        </p:txBody>
      </p:sp>
      <p:sp>
        <p:nvSpPr>
          <p:cNvPr id="96" name="Shape 96"/>
          <p:cNvSpPr txBox="1">
            <a:spLocks noGrp="1"/>
          </p:cNvSpPr>
          <p:nvPr>
            <p:ph type="body" idx="1"/>
          </p:nvPr>
        </p:nvSpPr>
        <p:spPr>
          <a:xfrm>
            <a:off x="311700" y="1400125"/>
            <a:ext cx="8520600" cy="3416400"/>
          </a:xfrm>
          <a:prstGeom prst="rect">
            <a:avLst/>
          </a:prstGeom>
        </p:spPr>
        <p:txBody>
          <a:bodyPr vert="horz" lIns="91425" tIns="91425" rIns="91425" bIns="91425" rtlCol="0" anchor="t" anchorCtr="0">
            <a:noAutofit/>
          </a:bodyPr>
          <a:lstStyle/>
          <a:p>
            <a:pPr>
              <a:buNone/>
            </a:pPr>
            <a:r>
              <a:rPr lang="en-GB" sz="2800" dirty="0"/>
              <a:t>Big thanks! </a:t>
            </a:r>
          </a:p>
          <a:p>
            <a:pPr>
              <a:buNone/>
            </a:pPr>
            <a:r>
              <a:rPr lang="en-GB" sz="1400" dirty="0">
                <a:solidFill>
                  <a:schemeClr val="dk1"/>
                </a:solidFill>
              </a:rPr>
              <a:t>George Duimovich (Carleton), Jane Fry (Carleton), Carrie Breton (Guelph), Carol Perry (Guelph), Jason </a:t>
            </a:r>
            <a:r>
              <a:rPr lang="en-GB" sz="1400" dirty="0" err="1">
                <a:solidFill>
                  <a:schemeClr val="dk1"/>
                </a:solidFill>
              </a:rPr>
              <a:t>Brodeur</a:t>
            </a:r>
            <a:r>
              <a:rPr lang="en-GB" sz="1400" dirty="0">
                <a:solidFill>
                  <a:schemeClr val="dk1"/>
                </a:solidFill>
              </a:rPr>
              <a:t> (McMaster), </a:t>
            </a:r>
            <a:r>
              <a:rPr lang="en-GB" sz="1400" dirty="0" err="1">
                <a:solidFill>
                  <a:schemeClr val="dk1"/>
                </a:solidFill>
              </a:rPr>
              <a:t>Vivek</a:t>
            </a:r>
            <a:r>
              <a:rPr lang="en-GB" sz="1400" dirty="0">
                <a:solidFill>
                  <a:schemeClr val="dk1"/>
                </a:solidFill>
              </a:rPr>
              <a:t> Jadon (McMaster), Alexandra Copper (Queens), Leanne Trimble (UofT), Andrew Nicholson (UofT), Steve Marks (UofT), Jess Whyte (UofT), Kathy Szigeti (Waterloo), and </a:t>
            </a:r>
            <a:r>
              <a:rPr lang="en-GB" sz="1400" dirty="0" err="1">
                <a:solidFill>
                  <a:schemeClr val="dk1"/>
                </a:solidFill>
              </a:rPr>
              <a:t>Genny</a:t>
            </a:r>
            <a:r>
              <a:rPr lang="en-GB" sz="1400" dirty="0">
                <a:solidFill>
                  <a:schemeClr val="dk1"/>
                </a:solidFill>
              </a:rPr>
              <a:t> Jon (York) Kaitlin Newson (SP), Kevin Worthington (SP), Bikramjit Singh (SP), and Amber Leahey (SP)</a:t>
            </a:r>
          </a:p>
          <a:p>
            <a:pPr>
              <a:buNone/>
            </a:pPr>
            <a:endParaRPr sz="1100" dirty="0">
              <a:solidFill>
                <a:schemeClr val="dk1"/>
              </a:solidFill>
            </a:endParaRPr>
          </a:p>
          <a:p>
            <a:pPr>
              <a:buNone/>
            </a:pPr>
            <a:endParaRPr sz="1100" dirty="0">
              <a:solidFill>
                <a:schemeClr val="dk1"/>
              </a:solidFill>
            </a:endParaRPr>
          </a:p>
          <a:p>
            <a:pPr>
              <a:buNone/>
            </a:pPr>
            <a:r>
              <a:rPr lang="en-GB" sz="2800" dirty="0" err="1">
                <a:solidFill>
                  <a:schemeClr val="dk1"/>
                </a:solidFill>
              </a:rPr>
              <a:t>Dataverse</a:t>
            </a:r>
            <a:r>
              <a:rPr lang="en-GB" sz="2800" dirty="0">
                <a:solidFill>
                  <a:schemeClr val="dk1"/>
                </a:solidFill>
              </a:rPr>
              <a:t> </a:t>
            </a:r>
            <a:r>
              <a:rPr lang="en-GB" sz="2800" dirty="0" err="1">
                <a:solidFill>
                  <a:schemeClr val="dk1"/>
                </a:solidFill>
              </a:rPr>
              <a:t>LibGuide</a:t>
            </a:r>
            <a:r>
              <a:rPr lang="en-GB" sz="2800" dirty="0">
                <a:solidFill>
                  <a:schemeClr val="dk1"/>
                </a:solidFill>
              </a:rPr>
              <a:t> updates - *coming soon*</a:t>
            </a:r>
          </a:p>
          <a:p>
            <a:pPr>
              <a:buNone/>
            </a:pPr>
            <a:r>
              <a:rPr lang="en-GB" sz="2800" u="sng" dirty="0">
                <a:solidFill>
                  <a:schemeClr val="hlink"/>
                </a:solidFill>
                <a:hlinkClick r:id="rId3"/>
              </a:rPr>
              <a:t>http://guides.scholarsportal.info/dataverse</a:t>
            </a:r>
          </a:p>
          <a:p>
            <a:pPr>
              <a:buNone/>
            </a:pPr>
            <a:endParaRPr sz="2800" dirty="0">
              <a:solidFill>
                <a:schemeClr val="dk1"/>
              </a:solidFill>
            </a:endParaRPr>
          </a:p>
          <a:p>
            <a:pPr>
              <a:buNone/>
            </a:pPr>
            <a:r>
              <a:rPr lang="en-GB" sz="2800" dirty="0">
                <a:solidFill>
                  <a:schemeClr val="dk1"/>
                </a:solidFill>
              </a:rPr>
              <a:t>Customizable </a:t>
            </a:r>
            <a:r>
              <a:rPr lang="en-GB" sz="2800" dirty="0" err="1">
                <a:solidFill>
                  <a:schemeClr val="dk1"/>
                </a:solidFill>
              </a:rPr>
              <a:t>Dataverse</a:t>
            </a:r>
            <a:r>
              <a:rPr lang="en-GB" sz="2800" dirty="0">
                <a:solidFill>
                  <a:schemeClr val="dk1"/>
                </a:solidFill>
              </a:rPr>
              <a:t> promotional materials available </a:t>
            </a:r>
            <a:endParaRPr lang="en-GB" sz="2800" dirty="0" smtClean="0">
              <a:solidFill>
                <a:schemeClr val="dk1"/>
              </a:solidFill>
            </a:endParaRPr>
          </a:p>
          <a:p>
            <a:pPr>
              <a:buNone/>
            </a:pPr>
            <a:endParaRPr lang="en-GB" sz="2800" dirty="0">
              <a:solidFill>
                <a:schemeClr val="dk1"/>
              </a:solidFill>
            </a:endParaRPr>
          </a:p>
          <a:p>
            <a:pPr>
              <a:buNone/>
            </a:pPr>
            <a:r>
              <a:rPr lang="en-GB" sz="2800" dirty="0">
                <a:solidFill>
                  <a:schemeClr val="dk1"/>
                </a:solidFill>
              </a:rPr>
              <a:t>C</a:t>
            </a:r>
            <a:r>
              <a:rPr lang="en-GB" sz="2800" dirty="0" smtClean="0">
                <a:solidFill>
                  <a:schemeClr val="dk1"/>
                </a:solidFill>
              </a:rPr>
              <a:t>ontact </a:t>
            </a:r>
            <a:r>
              <a:rPr lang="en-GB" sz="2800" u="sng" dirty="0">
                <a:solidFill>
                  <a:schemeClr val="hlink"/>
                </a:solidFill>
                <a:hlinkClick r:id="rId4"/>
              </a:rPr>
              <a:t>dataverse@scholarsportal.info</a:t>
            </a:r>
            <a:r>
              <a:rPr lang="en-GB" sz="2800" dirty="0">
                <a:solidFill>
                  <a:schemeClr val="dk1"/>
                </a:solidFill>
              </a:rPr>
              <a:t> </a:t>
            </a:r>
          </a:p>
        </p:txBody>
      </p:sp>
    </p:spTree>
    <p:extLst>
      <p:ext uri="{BB962C8B-B14F-4D97-AF65-F5344CB8AC3E}">
        <p14:creationId xmlns:p14="http://schemas.microsoft.com/office/powerpoint/2010/main" val="24380997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a:t>
            </a:r>
            <a:r>
              <a:rPr lang="en-GB" dirty="0" smtClean="0"/>
              <a:t>Planning</a:t>
            </a:r>
            <a:br>
              <a:rPr lang="en-GB" dirty="0" smtClean="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5361550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a:t>
            </a:r>
            <a:r>
              <a:rPr lang="en-GB" sz="2400" dirty="0" smtClean="0"/>
              <a:t>Librarian </a:t>
            </a:r>
            <a:r>
              <a:rPr lang="en-GB" sz="2400" dirty="0"/>
              <a:t>c</a:t>
            </a:r>
            <a:r>
              <a:rPr lang="en-GB" sz="2400" dirty="0" smtClean="0"/>
              <a:t>o-appointed </a:t>
            </a:r>
            <a:r>
              <a:rPr lang="en-GB" sz="2400" dirty="0"/>
              <a:t>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28441382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DIGITAL PRESERVATION SERVICES AT SCHOLARS PORTAL</a:t>
            </a:r>
            <a:endParaRPr lang="en-US" sz="4000" cap="small" dirty="0"/>
          </a:p>
        </p:txBody>
      </p:sp>
    </p:spTree>
    <p:extLst>
      <p:ext uri="{BB962C8B-B14F-4D97-AF65-F5344CB8AC3E}">
        <p14:creationId xmlns:p14="http://schemas.microsoft.com/office/powerpoint/2010/main" val="20132583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smtClean="0">
                <a:solidFill>
                  <a:srgbClr val="C00000"/>
                </a:solidFill>
              </a:rPr>
              <a:t>What is Digital Preservation?</a:t>
            </a:r>
            <a:endParaRPr lang="en-US" dirty="0">
              <a:solidFill>
                <a:srgbClr val="C00000"/>
              </a:solidFill>
            </a:endParaRP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smtClean="0"/>
              <a:t>Digital objects (both born digital and digitized) need active management to ensure ongoing access</a:t>
            </a:r>
          </a:p>
          <a:p>
            <a:pPr marL="0" indent="0">
              <a:buNone/>
            </a:pPr>
            <a:endParaRPr lang="en-US" dirty="0" smtClean="0"/>
          </a:p>
          <a:p>
            <a:r>
              <a:rPr lang="en-US" dirty="0" smtClean="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smtClean="0"/>
              <a:t>#SPonTheRoad</a:t>
            </a:r>
            <a:endParaRPr lang="en-US"/>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smtClean="0"/>
              <a:t>Avoid this</a:t>
            </a:r>
            <a:endParaRPr lang="en-US"/>
          </a:p>
        </p:txBody>
      </p:sp>
    </p:spTree>
    <p:extLst>
      <p:ext uri="{BB962C8B-B14F-4D97-AF65-F5344CB8AC3E}">
        <p14:creationId xmlns:p14="http://schemas.microsoft.com/office/powerpoint/2010/main" val="14229953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smtClean="0">
                <a:solidFill>
                  <a:srgbClr val="C00000"/>
                </a:solidFill>
              </a:rPr>
              <a:t>What is Digital </a:t>
            </a:r>
            <a:r>
              <a:rPr lang="en-US" smtClean="0">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Digital preservation is a set of theories and practices that work to keep digital objects </a:t>
            </a:r>
            <a:r>
              <a:rPr lang="en-US" b="1" dirty="0" smtClean="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smtClean="0"/>
              <a:t>File with integrity</a:t>
            </a:r>
            <a:endParaRPr lang="en-US" dirty="0"/>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smtClean="0"/>
              <a:t>Lost integrity (700 random bytes deleted)</a:t>
            </a:r>
            <a:endParaRPr lang="en-US" dirty="0"/>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smtClean="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smtClean="0"/>
              <a:t>Checksum</a:t>
            </a:r>
            <a:r>
              <a:rPr lang="it-IT" dirty="0" smtClean="0"/>
              <a:t> shows a </a:t>
            </a:r>
            <a:r>
              <a:rPr lang="it-IT" dirty="0" err="1" smtClean="0"/>
              <a:t>change</a:t>
            </a:r>
            <a:r>
              <a:rPr lang="it-IT" dirty="0" smtClean="0"/>
              <a:t>: 42d911eb382ae265d9366908cdf35a4569d676a5</a:t>
            </a:r>
            <a:endParaRPr lang="en-US" dirty="0"/>
          </a:p>
        </p:txBody>
      </p:sp>
    </p:spTree>
    <p:extLst>
      <p:ext uri="{BB962C8B-B14F-4D97-AF65-F5344CB8AC3E}">
        <p14:creationId xmlns:p14="http://schemas.microsoft.com/office/powerpoint/2010/main" val="31112941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smtClean="0">
                <a:solidFill>
                  <a:srgbClr val="D3211D"/>
                </a:solidFill>
              </a:rPr>
              <a:t>Scholars Portal’s Digital Preservation Services</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smtClean="0"/>
              <a:t>Current Services</a:t>
            </a:r>
            <a:endParaRPr lang="en-US" sz="2800" b="1" dirty="0"/>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smtClean="0"/>
              <a:t>Forthcoming Services</a:t>
            </a:r>
            <a:endParaRPr lang="en-US" sz="2800" b="1" dirty="0"/>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smtClean="0"/>
              <a:t>Certified Trusted Digital Repository</a:t>
            </a:r>
            <a:endParaRPr lang="en-US" sz="2400" dirty="0"/>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smtClean="0"/>
              <a:t>Journals preservation</a:t>
            </a:r>
            <a:endParaRPr lang="en-US" sz="2000" dirty="0"/>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smtClean="0"/>
              <a:t>Books preservation </a:t>
            </a:r>
            <a:endParaRPr lang="en-US" sz="2400" dirty="0"/>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smtClean="0"/>
              <a:t>Hosted preservation pilot</a:t>
            </a:r>
            <a:endParaRPr lang="en-US" sz="2400" dirty="0"/>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smtClean="0"/>
              <a:t>Research data preservation </a:t>
            </a:r>
            <a:endParaRPr lang="en-US" sz="2400" dirty="0"/>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smtClean="0"/>
              <a:t>OLRC for </a:t>
            </a:r>
            <a:r>
              <a:rPr lang="en-US" sz="2400" smtClean="0"/>
              <a:t>replicated storage</a:t>
            </a:r>
            <a:endParaRPr lang="en-US" sz="2400" dirty="0"/>
          </a:p>
        </p:txBody>
      </p:sp>
    </p:spTree>
    <p:extLst>
      <p:ext uri="{BB962C8B-B14F-4D97-AF65-F5344CB8AC3E}">
        <p14:creationId xmlns:p14="http://schemas.microsoft.com/office/powerpoint/2010/main" val="5985476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D3211D"/>
                </a:solidFill>
              </a:rPr>
              <a:t>Current: Trusted Digital Repository</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Scholars Portal’s repository was the first TDR to be certified in Canada in 2013.</a:t>
            </a:r>
          </a:p>
          <a:p>
            <a:pPr marL="0" indent="0">
              <a:buNone/>
            </a:pPr>
            <a:endParaRPr lang="en-US" sz="3400" dirty="0" smtClean="0"/>
          </a:p>
          <a:p>
            <a:r>
              <a:rPr lang="en-US" sz="3400" dirty="0" smtClean="0"/>
              <a:t>Auditing was completed by the Center for Research Libraries (CRL)</a:t>
            </a:r>
          </a:p>
          <a:p>
            <a:pPr marL="0" indent="0">
              <a:buNone/>
            </a:pPr>
            <a:endParaRPr lang="en-US" sz="3400" dirty="0" smtClean="0"/>
          </a:p>
          <a:p>
            <a:r>
              <a:rPr lang="en-US" sz="3400" dirty="0" smtClean="0"/>
              <a:t>Certification stands as commitment to the long-term stewardship of digital materials</a:t>
            </a:r>
          </a:p>
          <a:p>
            <a:pPr marL="0" indent="0">
              <a:buNone/>
            </a:pPr>
            <a:endParaRPr lang="en-US" sz="3400" dirty="0" smtClean="0"/>
          </a:p>
          <a:p>
            <a:r>
              <a:rPr lang="en-US" sz="3400" dirty="0" smtClean="0"/>
              <a:t>Documentation is public online at </a:t>
            </a:r>
          </a:p>
          <a:p>
            <a:pPr marL="0" indent="0">
              <a:buFont typeface="Arial"/>
              <a:buNone/>
            </a:pPr>
            <a:r>
              <a:rPr lang="is-IS" sz="3400" dirty="0" smtClean="0"/>
              <a:t>     </a:t>
            </a:r>
            <a:r>
              <a:rPr lang="is-IS" sz="2600" dirty="0" smtClean="0">
                <a:hlinkClick r:id="rId3"/>
              </a:rPr>
              <a:t>https://spotdocs.scholarsportal.info/display/OAIS/Home</a:t>
            </a:r>
            <a:r>
              <a:rPr lang="is-IS" sz="2600" dirty="0" smtClean="0"/>
              <a:t/>
            </a:r>
            <a:br>
              <a:rPr lang="is-IS" sz="2600" dirty="0" smtClean="0"/>
            </a:br>
            <a:endParaRPr lang="is-IS" sz="2600" dirty="0" smtClean="0"/>
          </a:p>
          <a:p>
            <a:r>
              <a:rPr lang="is-IS" sz="3400" dirty="0" smtClean="0"/>
              <a:t>Documentation refresh in progress </a:t>
            </a:r>
            <a:r>
              <a:rPr lang="is-IS" sz="2000" dirty="0"/>
              <a:t>	</a:t>
            </a:r>
            <a:r>
              <a:rPr lang="is-IS" sz="2000" dirty="0" smtClean="0"/>
              <a:t>	</a:t>
            </a:r>
          </a:p>
        </p:txBody>
      </p:sp>
    </p:spTree>
    <p:extLst>
      <p:ext uri="{BB962C8B-B14F-4D97-AF65-F5344CB8AC3E}">
        <p14:creationId xmlns:p14="http://schemas.microsoft.com/office/powerpoint/2010/main" val="21127538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C00000"/>
                </a:solidFill>
              </a:rPr>
              <a:t>Current: Journals Preservation</a:t>
            </a:r>
            <a:endParaRPr lang="en-US" dirty="0">
              <a:solidFill>
                <a:srgbClr val="C00000"/>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t>Includes over 30 million preserved articles</a:t>
            </a:r>
          </a:p>
          <a:p>
            <a:pPr marL="0" indent="0">
              <a:buNone/>
            </a:pPr>
            <a:endParaRPr lang="en-US" sz="2600" dirty="0" smtClean="0"/>
          </a:p>
          <a:p>
            <a:r>
              <a:rPr lang="en-US" sz="2600" dirty="0" smtClean="0"/>
              <a:t>Uses scripts developed in-house to capture articles and process for preservation</a:t>
            </a:r>
          </a:p>
          <a:p>
            <a:pPr marL="0" indent="0">
              <a:buNone/>
            </a:pPr>
            <a:endParaRPr lang="en-US" sz="2600" dirty="0" smtClean="0"/>
          </a:p>
          <a:p>
            <a:r>
              <a:rPr lang="en-US" sz="2600" dirty="0" smtClean="0"/>
              <a:t>The preservation status of an article is visible to users via the Journals platform</a:t>
            </a:r>
          </a:p>
          <a:p>
            <a:endParaRPr lang="en-US" dirty="0" smtClean="0"/>
          </a:p>
          <a:p>
            <a:endParaRPr lang="en-US" dirty="0" smtClean="0"/>
          </a:p>
          <a:p>
            <a:pPr marL="0" indent="0">
              <a:buFont typeface="Arial"/>
              <a:buNone/>
            </a:pPr>
            <a:endParaRPr lang="en-US" dirty="0" smtClean="0"/>
          </a:p>
          <a:p>
            <a:endParaRPr lang="is-IS" dirty="0" smtClean="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3507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smtClean="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smtClean="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smtClean="0">
                  <a:solidFill>
                    <a:prstClr val="black"/>
                  </a:solidFill>
                </a:rPr>
                <a:t>Nipissing</a:t>
              </a:r>
            </a:p>
            <a:p>
              <a:pPr algn="r" eaLnBrk="1" fontAlgn="base" hangingPunct="1">
                <a:lnSpc>
                  <a:spcPct val="200000"/>
                </a:lnSpc>
                <a:spcBef>
                  <a:spcPct val="0"/>
                </a:spcBef>
                <a:spcAft>
                  <a:spcPct val="0"/>
                </a:spcAft>
              </a:pPr>
              <a:r>
                <a:rPr lang="en-US" altLang="en-US" sz="1000" smtClean="0">
                  <a:solidFill>
                    <a:prstClr val="black"/>
                  </a:solidFill>
                </a:rPr>
                <a:t>Laurentian</a:t>
              </a:r>
            </a:p>
            <a:p>
              <a:pPr algn="r" eaLnBrk="1" fontAlgn="base" hangingPunct="1">
                <a:lnSpc>
                  <a:spcPct val="200000"/>
                </a:lnSpc>
                <a:spcBef>
                  <a:spcPct val="0"/>
                </a:spcBef>
                <a:spcAft>
                  <a:spcPct val="0"/>
                </a:spcAft>
              </a:pPr>
              <a:r>
                <a:rPr lang="en-US" altLang="en-US" sz="1000" smtClean="0">
                  <a:solidFill>
                    <a:prstClr val="black"/>
                  </a:solidFill>
                </a:rPr>
                <a:t>Algoma</a:t>
              </a:r>
            </a:p>
            <a:p>
              <a:pPr algn="r" eaLnBrk="1" fontAlgn="base" hangingPunct="1">
                <a:lnSpc>
                  <a:spcPct val="200000"/>
                </a:lnSpc>
                <a:spcBef>
                  <a:spcPct val="0"/>
                </a:spcBef>
                <a:spcAft>
                  <a:spcPct val="0"/>
                </a:spcAft>
              </a:pPr>
              <a:r>
                <a:rPr lang="en-US" altLang="en-US" sz="1000" smtClean="0">
                  <a:solidFill>
                    <a:prstClr val="black"/>
                  </a:solidFill>
                </a:rPr>
                <a:t>Lakehead</a:t>
              </a:r>
            </a:p>
            <a:p>
              <a:pPr algn="r" eaLnBrk="1" fontAlgn="base" hangingPunct="1">
                <a:lnSpc>
                  <a:spcPct val="200000"/>
                </a:lnSpc>
                <a:spcBef>
                  <a:spcPct val="0"/>
                </a:spcBef>
                <a:spcAft>
                  <a:spcPct val="0"/>
                </a:spcAft>
              </a:pPr>
              <a:r>
                <a:rPr lang="en-US" altLang="en-US" sz="1000" smtClean="0">
                  <a:solidFill>
                    <a:prstClr val="black"/>
                  </a:solidFill>
                </a:rPr>
                <a:t>Trent</a:t>
              </a:r>
            </a:p>
            <a:p>
              <a:pPr algn="r" eaLnBrk="1" fontAlgn="base" hangingPunct="1">
                <a:lnSpc>
                  <a:spcPct val="200000"/>
                </a:lnSpc>
                <a:spcBef>
                  <a:spcPct val="0"/>
                </a:spcBef>
                <a:spcAft>
                  <a:spcPct val="0"/>
                </a:spcAft>
              </a:pPr>
              <a:r>
                <a:rPr lang="en-US" altLang="en-US" sz="1000" smtClean="0">
                  <a:solidFill>
                    <a:prstClr val="black"/>
                  </a:solidFill>
                </a:rPr>
                <a:t>York</a:t>
              </a:r>
            </a:p>
            <a:p>
              <a:pPr algn="r" eaLnBrk="1" fontAlgn="base" hangingPunct="1">
                <a:lnSpc>
                  <a:spcPct val="200000"/>
                </a:lnSpc>
                <a:spcBef>
                  <a:spcPct val="0"/>
                </a:spcBef>
                <a:spcAft>
                  <a:spcPct val="0"/>
                </a:spcAft>
              </a:pPr>
              <a:r>
                <a:rPr lang="en-US" altLang="en-US" sz="1000" smtClean="0">
                  <a:solidFill>
                    <a:prstClr val="black"/>
                  </a:solidFill>
                </a:rPr>
                <a:t>Guelph</a:t>
              </a:r>
            </a:p>
            <a:p>
              <a:pPr algn="r" eaLnBrk="1" fontAlgn="base" hangingPunct="1">
                <a:lnSpc>
                  <a:spcPct val="200000"/>
                </a:lnSpc>
                <a:spcBef>
                  <a:spcPct val="0"/>
                </a:spcBef>
                <a:spcAft>
                  <a:spcPct val="0"/>
                </a:spcAft>
              </a:pPr>
              <a:r>
                <a:rPr lang="en-US" altLang="en-US" sz="1000" smtClean="0">
                  <a:solidFill>
                    <a:prstClr val="black"/>
                  </a:solidFill>
                </a:rPr>
                <a:t>Waterloo</a:t>
              </a:r>
            </a:p>
            <a:p>
              <a:pPr algn="r" eaLnBrk="1" fontAlgn="base" hangingPunct="1">
                <a:lnSpc>
                  <a:spcPct val="150000"/>
                </a:lnSpc>
                <a:spcBef>
                  <a:spcPct val="0"/>
                </a:spcBef>
                <a:spcAft>
                  <a:spcPct val="0"/>
                </a:spcAft>
              </a:pPr>
              <a:r>
                <a:rPr lang="en-US" altLang="en-US" sz="1000" smtClean="0">
                  <a:solidFill>
                    <a:prstClr val="black"/>
                  </a:solidFill>
                </a:rPr>
                <a:t>Wilfrid Laurier</a:t>
              </a:r>
            </a:p>
            <a:p>
              <a:pPr algn="r" eaLnBrk="1" fontAlgn="base" hangingPunct="1">
                <a:lnSpc>
                  <a:spcPct val="200000"/>
                </a:lnSpc>
                <a:spcBef>
                  <a:spcPct val="0"/>
                </a:spcBef>
                <a:spcAft>
                  <a:spcPct val="0"/>
                </a:spcAft>
              </a:pPr>
              <a:r>
                <a:rPr lang="en-US" altLang="en-US" sz="1000" smtClean="0">
                  <a:solidFill>
                    <a:prstClr val="black"/>
                  </a:solidFill>
                </a:rPr>
                <a:t>Western </a:t>
              </a:r>
            </a:p>
            <a:p>
              <a:pPr algn="r" eaLnBrk="1" fontAlgn="base" hangingPunct="1">
                <a:lnSpc>
                  <a:spcPct val="200000"/>
                </a:lnSpc>
                <a:spcBef>
                  <a:spcPct val="0"/>
                </a:spcBef>
                <a:spcAft>
                  <a:spcPct val="0"/>
                </a:spcAft>
              </a:pPr>
              <a:r>
                <a:rPr lang="en-US" altLang="en-US" sz="1000" smtClea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smtClean="0">
                  <a:solidFill>
                    <a:prstClr val="black"/>
                  </a:solidFill>
                </a:rPr>
                <a:t>Carleton</a:t>
              </a:r>
            </a:p>
            <a:p>
              <a:pPr eaLnBrk="1" fontAlgn="base" hangingPunct="1">
                <a:lnSpc>
                  <a:spcPct val="200000"/>
                </a:lnSpc>
                <a:spcBef>
                  <a:spcPct val="0"/>
                </a:spcBef>
                <a:spcAft>
                  <a:spcPct val="0"/>
                </a:spcAft>
              </a:pPr>
              <a:r>
                <a:rPr lang="en-US" altLang="en-US" sz="1000" smtClean="0">
                  <a:solidFill>
                    <a:prstClr val="black"/>
                  </a:solidFill>
                </a:rPr>
                <a:t>Ottawa</a:t>
              </a:r>
            </a:p>
            <a:p>
              <a:pPr eaLnBrk="1" fontAlgn="base" hangingPunct="1">
                <a:lnSpc>
                  <a:spcPct val="200000"/>
                </a:lnSpc>
                <a:spcBef>
                  <a:spcPct val="0"/>
                </a:spcBef>
                <a:spcAft>
                  <a:spcPct val="0"/>
                </a:spcAft>
              </a:pPr>
              <a:r>
                <a:rPr lang="en-US" altLang="en-US" sz="1000" smtClean="0">
                  <a:solidFill>
                    <a:prstClr val="black"/>
                  </a:solidFill>
                </a:rPr>
                <a:t>Queen’s</a:t>
              </a:r>
            </a:p>
            <a:p>
              <a:pPr eaLnBrk="1" fontAlgn="base" hangingPunct="1">
                <a:lnSpc>
                  <a:spcPct val="200000"/>
                </a:lnSpc>
                <a:spcBef>
                  <a:spcPct val="0"/>
                </a:spcBef>
                <a:spcAft>
                  <a:spcPct val="0"/>
                </a:spcAft>
              </a:pPr>
              <a:r>
                <a:rPr lang="en-US" altLang="en-US" sz="1000" smtClean="0">
                  <a:solidFill>
                    <a:prstClr val="black"/>
                  </a:solidFill>
                </a:rPr>
                <a:t>RMC</a:t>
              </a:r>
            </a:p>
            <a:p>
              <a:pPr eaLnBrk="1" fontAlgn="base" hangingPunct="1">
                <a:lnSpc>
                  <a:spcPct val="200000"/>
                </a:lnSpc>
                <a:spcBef>
                  <a:spcPct val="0"/>
                </a:spcBef>
                <a:spcAft>
                  <a:spcPct val="0"/>
                </a:spcAft>
              </a:pPr>
              <a:r>
                <a:rPr lang="en-US" altLang="en-US" sz="1000" smtClean="0">
                  <a:solidFill>
                    <a:prstClr val="black"/>
                  </a:solidFill>
                </a:rPr>
                <a:t>UOIT</a:t>
              </a:r>
            </a:p>
            <a:p>
              <a:pPr eaLnBrk="1" fontAlgn="base" hangingPunct="1">
                <a:lnSpc>
                  <a:spcPct val="200000"/>
                </a:lnSpc>
                <a:spcBef>
                  <a:spcPct val="0"/>
                </a:spcBef>
                <a:spcAft>
                  <a:spcPct val="0"/>
                </a:spcAft>
              </a:pPr>
              <a:r>
                <a:rPr lang="en-US" altLang="en-US" sz="1000" smtClean="0">
                  <a:solidFill>
                    <a:prstClr val="black"/>
                  </a:solidFill>
                </a:rPr>
                <a:t>Ryerson</a:t>
              </a:r>
            </a:p>
            <a:p>
              <a:pPr eaLnBrk="1" fontAlgn="base" hangingPunct="1">
                <a:lnSpc>
                  <a:spcPct val="200000"/>
                </a:lnSpc>
                <a:spcBef>
                  <a:spcPct val="0"/>
                </a:spcBef>
                <a:spcAft>
                  <a:spcPct val="0"/>
                </a:spcAft>
              </a:pPr>
              <a:r>
                <a:rPr lang="en-US" altLang="en-US" sz="1000" smtClean="0">
                  <a:solidFill>
                    <a:prstClr val="black"/>
                  </a:solidFill>
                </a:rPr>
                <a:t>Toronto</a:t>
              </a:r>
            </a:p>
            <a:p>
              <a:pPr eaLnBrk="1" fontAlgn="base" hangingPunct="1">
                <a:lnSpc>
                  <a:spcPct val="200000"/>
                </a:lnSpc>
                <a:spcBef>
                  <a:spcPct val="0"/>
                </a:spcBef>
                <a:spcAft>
                  <a:spcPct val="0"/>
                </a:spcAft>
              </a:pPr>
              <a:r>
                <a:rPr lang="en-US" altLang="en-US" sz="1000" smtClean="0">
                  <a:solidFill>
                    <a:prstClr val="black"/>
                  </a:solidFill>
                </a:rPr>
                <a:t>OCADU</a:t>
              </a:r>
            </a:p>
            <a:p>
              <a:pPr eaLnBrk="1" fontAlgn="base" hangingPunct="1">
                <a:lnSpc>
                  <a:spcPct val="200000"/>
                </a:lnSpc>
                <a:spcBef>
                  <a:spcPct val="0"/>
                </a:spcBef>
                <a:spcAft>
                  <a:spcPct val="0"/>
                </a:spcAft>
              </a:pPr>
              <a:r>
                <a:rPr lang="en-US" altLang="en-US" sz="1000" smtClean="0">
                  <a:solidFill>
                    <a:prstClr val="black"/>
                  </a:solidFill>
                </a:rPr>
                <a:t>Brock</a:t>
              </a:r>
            </a:p>
            <a:p>
              <a:pPr eaLnBrk="1" fontAlgn="base" hangingPunct="1">
                <a:lnSpc>
                  <a:spcPct val="200000"/>
                </a:lnSpc>
                <a:spcBef>
                  <a:spcPct val="0"/>
                </a:spcBef>
                <a:spcAft>
                  <a:spcPct val="0"/>
                </a:spcAft>
              </a:pPr>
              <a:r>
                <a:rPr lang="en-US" altLang="en-US" sz="1000" smtClea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570164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smtClean="0">
                <a:solidFill>
                  <a:srgbClr val="C00000"/>
                </a:solidFill>
              </a:rPr>
              <a:t>Forthcoming: Books Preservation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600" dirty="0" smtClean="0"/>
              <a:t>Taking place as part of broader books redevelopment project</a:t>
            </a:r>
          </a:p>
          <a:p>
            <a:pPr marL="0" indent="0">
              <a:buNone/>
            </a:pPr>
            <a:endParaRPr lang="en-US" sz="2600" dirty="0" smtClean="0"/>
          </a:p>
          <a:p>
            <a:r>
              <a:rPr lang="en-US" sz="2600" dirty="0" smtClean="0"/>
              <a:t>Currently investigating best practices to inform policy, procedures and workflows</a:t>
            </a:r>
          </a:p>
          <a:p>
            <a:pPr marL="0" indent="0">
              <a:buNone/>
            </a:pPr>
            <a:endParaRPr lang="en-US" sz="2600" dirty="0" smtClean="0"/>
          </a:p>
          <a:p>
            <a:r>
              <a:rPr lang="en-US" sz="2600" dirty="0" smtClean="0"/>
              <a:t>Goal is to fully integrate eligible books content into TDR</a:t>
            </a:r>
            <a:endParaRPr lang="en-US" sz="2600"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7609359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smtClean="0">
                <a:solidFill>
                  <a:srgbClr val="C00000"/>
                </a:solidFill>
              </a:rPr>
              <a:t>Forthcoming: Research Data Preservation</a:t>
            </a:r>
            <a:endParaRPr lang="en-US" dirty="0">
              <a:solidFill>
                <a:srgbClr val="C00000"/>
              </a:solidFill>
            </a:endParaRP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smtClean="0"/>
              <a:t>Contracted </a:t>
            </a:r>
            <a:r>
              <a:rPr lang="en-US" dirty="0" err="1" smtClean="0"/>
              <a:t>Artefactual</a:t>
            </a:r>
            <a:r>
              <a:rPr lang="en-US" dirty="0" smtClean="0"/>
              <a:t> Systems to integrate </a:t>
            </a:r>
            <a:r>
              <a:rPr lang="en-US" dirty="0" err="1" smtClean="0"/>
              <a:t>Dataverse</a:t>
            </a:r>
            <a:r>
              <a:rPr lang="en-US" dirty="0" smtClean="0"/>
              <a:t> and </a:t>
            </a:r>
            <a:r>
              <a:rPr lang="en-US" dirty="0" err="1" smtClean="0"/>
              <a:t>Archivematica</a:t>
            </a:r>
            <a:endParaRPr lang="en-US" dirty="0" smtClean="0"/>
          </a:p>
          <a:p>
            <a:pPr marL="0" indent="0">
              <a:buNone/>
            </a:pPr>
            <a:endParaRPr lang="en-US" dirty="0" smtClean="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smtClean="0"/>
              <a:t>Archivematica</a:t>
            </a:r>
            <a:r>
              <a:rPr lang="en-US" dirty="0" smtClean="0"/>
              <a:t> for long-term preservation</a:t>
            </a:r>
            <a:endParaRPr lang="en-US" dirty="0"/>
          </a:p>
          <a:p>
            <a:endParaRPr lang="en-US" dirty="0"/>
          </a:p>
          <a:p>
            <a:r>
              <a:rPr lang="en-US" dirty="0"/>
              <a:t>Addresses a preservation gap in </a:t>
            </a:r>
            <a:r>
              <a:rPr lang="en-US" dirty="0" err="1" smtClean="0"/>
              <a:t>Dataverse</a:t>
            </a:r>
            <a:endParaRPr lang="en-US" dirty="0" smtClean="0"/>
          </a:p>
          <a:p>
            <a:pPr marL="0" indent="0">
              <a:buNone/>
            </a:pPr>
            <a:endParaRPr lang="en-US" dirty="0" smtClean="0"/>
          </a:p>
          <a:p>
            <a:r>
              <a:rPr lang="en-US" dirty="0" smtClean="0"/>
              <a:t>The results of this test will be reported on for the broader research data community</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24846628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dirty="0" smtClean="0">
                <a:solidFill>
                  <a:srgbClr val="C00000"/>
                </a:solidFill>
              </a:rPr>
              <a:t>Forthcoming: Hosted Preservation Pilot</a:t>
            </a:r>
            <a:endParaRPr lang="en-US" dirty="0">
              <a:solidFill>
                <a:srgbClr val="C00000"/>
              </a:solidFill>
            </a:endParaRPr>
          </a:p>
        </p:txBody>
      </p:sp>
      <p:sp>
        <p:nvSpPr>
          <p:cNvPr id="3" name="Content Placeholder 2"/>
          <p:cNvSpPr>
            <a:spLocks noGrp="1"/>
          </p:cNvSpPr>
          <p:nvPr>
            <p:ph idx="1"/>
          </p:nvPr>
        </p:nvSpPr>
        <p:spPr/>
        <p:txBody>
          <a:bodyPr>
            <a:normAutofit fontScale="92500"/>
          </a:bodyPr>
          <a:lstStyle/>
          <a:p>
            <a:r>
              <a:rPr lang="en-US" dirty="0" smtClean="0"/>
              <a:t>Currently working with a pilot partner to determine needs, develop terms, and scope services</a:t>
            </a:r>
          </a:p>
          <a:p>
            <a:pPr marL="0" indent="0">
              <a:buNone/>
            </a:pPr>
            <a:endParaRPr lang="en-US" dirty="0" smtClean="0"/>
          </a:p>
          <a:p>
            <a:r>
              <a:rPr lang="en-US" dirty="0" smtClean="0"/>
              <a:t>Vision is hosted instance of </a:t>
            </a:r>
            <a:r>
              <a:rPr lang="en-US" dirty="0" err="1" smtClean="0"/>
              <a:t>Archivematica</a:t>
            </a:r>
            <a:r>
              <a:rPr lang="en-US" dirty="0" smtClean="0"/>
              <a:t> connected to the OLRC</a:t>
            </a:r>
          </a:p>
          <a:p>
            <a:endParaRPr lang="en-US" dirty="0" smtClean="0"/>
          </a:p>
          <a:p>
            <a:r>
              <a:rPr lang="en-US" dirty="0" smtClean="0"/>
              <a:t>Pilot will (hopefully) begin in Spring 2017</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7890712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Questions?</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Contact Grant Hurley, Digital Preservation Librarian at </a:t>
            </a:r>
            <a:r>
              <a:rPr lang="en-US" dirty="0" smtClean="0">
                <a:hlinkClick r:id="rId2"/>
              </a:rPr>
              <a:t>grant@scholarsportal.info</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1074965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ONTARIO LIBRARY RESEARCH CLOUD (OLRC)</a:t>
            </a:r>
            <a:endParaRPr lang="en-US" sz="4000" cap="small" dirty="0"/>
          </a:p>
        </p:txBody>
      </p:sp>
    </p:spTree>
    <p:extLst>
      <p:ext uri="{BB962C8B-B14F-4D97-AF65-F5344CB8AC3E}">
        <p14:creationId xmlns:p14="http://schemas.microsoft.com/office/powerpoint/2010/main" val="38625172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Service Objectives</a:t>
            </a:r>
            <a:endParaRPr lang="en-US" sz="4000" dirty="0"/>
          </a:p>
        </p:txBody>
      </p:sp>
      <p:sp>
        <p:nvSpPr>
          <p:cNvPr id="3" name="Content Placeholder 2"/>
          <p:cNvSpPr>
            <a:spLocks noGrp="1"/>
          </p:cNvSpPr>
          <p:nvPr>
            <p:ph idx="1"/>
          </p:nvPr>
        </p:nvSpPr>
        <p:spPr/>
        <p:txBody>
          <a:bodyPr>
            <a:normAutofit/>
          </a:bodyPr>
          <a:lstStyle/>
          <a:p>
            <a:pPr lvl="1"/>
            <a:r>
              <a:rPr lang="en-US" sz="2400" dirty="0" smtClean="0"/>
              <a:t>Provide cost-effective subscription-based scalable storage for Ontario’s academic libraries to house valuable and expanding digital collections</a:t>
            </a:r>
          </a:p>
          <a:p>
            <a:pPr lvl="1"/>
            <a:r>
              <a:rPr lang="en-US" sz="2400" dirty="0" smtClean="0"/>
              <a:t>Provide preservation services for that content to ensure long-term access</a:t>
            </a:r>
          </a:p>
          <a:p>
            <a:pPr lvl="1"/>
            <a:r>
              <a:rPr lang="en-US" sz="2400" dirty="0" smtClean="0"/>
              <a:t>Develop new tools for researchers to be able to explore and analyze that content at scale</a:t>
            </a:r>
            <a:endParaRPr lang="en-US" sz="24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702124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851300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Cloud</a:t>
            </a:r>
            <a:endParaRPr lang="en-US" dirty="0"/>
          </a:p>
        </p:txBody>
      </p:sp>
      <p:sp>
        <p:nvSpPr>
          <p:cNvPr id="6" name="Content Placeholder 5"/>
          <p:cNvSpPr>
            <a:spLocks noGrp="1"/>
          </p:cNvSpPr>
          <p:nvPr>
            <p:ph idx="1"/>
          </p:nvPr>
        </p:nvSpPr>
        <p:spPr/>
        <p:txBody>
          <a:bodyPr>
            <a:normAutofit fontScale="92500"/>
          </a:bodyPr>
          <a:lstStyle/>
          <a:p>
            <a:r>
              <a:rPr lang="en-US" dirty="0" smtClean="0"/>
              <a:t>Utilizes high-speed virtual network running on ORION and </a:t>
            </a:r>
            <a:r>
              <a:rPr lang="en-US" dirty="0" err="1" smtClean="0"/>
              <a:t>GTAnet</a:t>
            </a:r>
            <a:r>
              <a:rPr lang="en-US" dirty="0" smtClean="0"/>
              <a:t> to provide 10G connectivity between 5 hosting sites: </a:t>
            </a:r>
            <a:r>
              <a:rPr lang="en-US" i="1" dirty="0" smtClean="0">
                <a:solidFill>
                  <a:schemeClr val="accent2"/>
                </a:solidFill>
              </a:rPr>
              <a:t>Toronto, Ottawa, Queens, York, &amp; Guelph</a:t>
            </a:r>
            <a:endParaRPr lang="en-US" i="1" dirty="0">
              <a:solidFill>
                <a:schemeClr val="accent2"/>
              </a:solidFill>
            </a:endParaRPr>
          </a:p>
          <a:p>
            <a:r>
              <a:rPr lang="en-US" dirty="0" smtClean="0"/>
              <a:t>Digital objects are </a:t>
            </a:r>
            <a:r>
              <a:rPr lang="en-US" dirty="0" smtClean="0">
                <a:solidFill>
                  <a:schemeClr val="accent2"/>
                </a:solidFill>
              </a:rPr>
              <a:t>replicated </a:t>
            </a:r>
            <a:r>
              <a:rPr lang="en-US" dirty="0" smtClean="0"/>
              <a:t>in the cloud at least </a:t>
            </a:r>
            <a:r>
              <a:rPr lang="en-US" dirty="0" smtClean="0">
                <a:solidFill>
                  <a:schemeClr val="accent2"/>
                </a:solidFill>
              </a:rPr>
              <a:t>three times </a:t>
            </a:r>
            <a:r>
              <a:rPr lang="en-US" dirty="0" smtClean="0"/>
              <a:t>to ensure redundancy (no single point of failure)</a:t>
            </a:r>
          </a:p>
          <a:p>
            <a:r>
              <a:rPr lang="en-US" dirty="0" smtClean="0"/>
              <a:t>Powered by OpenStack </a:t>
            </a:r>
            <a:r>
              <a:rPr lang="en-US" dirty="0"/>
              <a:t>Object Storage (Swift</a:t>
            </a:r>
            <a:r>
              <a:rPr lang="en-US" dirty="0" smtClean="0"/>
              <a: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0137195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083646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275720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smtClean="0">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844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9794931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per TB as of May 2017</a:t>
            </a:r>
            <a:endParaRPr lang="en-US" dirty="0"/>
          </a:p>
        </p:txBody>
      </p:sp>
      <p:sp>
        <p:nvSpPr>
          <p:cNvPr id="6" name="Content Placeholder 5"/>
          <p:cNvSpPr>
            <a:spLocks noGrp="1"/>
          </p:cNvSpPr>
          <p:nvPr>
            <p:ph idx="1"/>
          </p:nvPr>
        </p:nvSpPr>
        <p:spPr/>
        <p:txBody>
          <a:bodyPr>
            <a:normAutofit/>
          </a:bodyPr>
          <a:lstStyle/>
          <a:p>
            <a:r>
              <a:rPr lang="en-US" dirty="0" smtClean="0"/>
              <a:t>Annual </a:t>
            </a:r>
            <a:r>
              <a:rPr lang="en-US" dirty="0"/>
              <a:t>subscription: $</a:t>
            </a:r>
            <a:r>
              <a:rPr lang="en-US" dirty="0" smtClean="0"/>
              <a:t>320/TB for OCUL members, $790/TB for non-OCUL</a:t>
            </a:r>
          </a:p>
          <a:p>
            <a:r>
              <a:rPr lang="en-US" dirty="0" smtClean="0"/>
              <a:t>OCUL </a:t>
            </a:r>
            <a:r>
              <a:rPr lang="en-US" dirty="0"/>
              <a:t>schools pay a $1600/</a:t>
            </a:r>
            <a:r>
              <a:rPr lang="en-US" dirty="0" err="1"/>
              <a:t>yr</a:t>
            </a:r>
            <a:r>
              <a:rPr lang="en-US" dirty="0"/>
              <a:t> 5TB minimum, </a:t>
            </a:r>
            <a:r>
              <a:rPr lang="en-US" dirty="0" smtClean="0"/>
              <a:t>  Non-OCUL </a:t>
            </a:r>
            <a:r>
              <a:rPr lang="en-US" dirty="0"/>
              <a:t>clients pay a $3950/</a:t>
            </a:r>
            <a:r>
              <a:rPr lang="en-US" dirty="0" err="1"/>
              <a:t>yr</a:t>
            </a:r>
            <a:r>
              <a:rPr lang="en-US" dirty="0"/>
              <a:t> 5TB </a:t>
            </a:r>
            <a:r>
              <a:rPr lang="en-US" dirty="0" smtClean="0"/>
              <a:t>minimum</a:t>
            </a:r>
            <a:endParaRPr lang="en-US" dirty="0"/>
          </a:p>
          <a:p>
            <a:r>
              <a:rPr lang="en-US" dirty="0"/>
              <a:t>3% discount for 10TB block</a:t>
            </a:r>
          </a:p>
          <a:p>
            <a:r>
              <a:rPr lang="en-US" dirty="0"/>
              <a:t>6% discount for 50TB block</a:t>
            </a:r>
          </a:p>
          <a:p>
            <a:r>
              <a:rPr lang="en-US" b="1" dirty="0"/>
              <a:t>Free 5TB Trial </a:t>
            </a:r>
            <a:r>
              <a:rPr lang="en-US" b="1" dirty="0" smtClean="0"/>
              <a:t>until </a:t>
            </a:r>
            <a:r>
              <a:rPr lang="en-US" b="1" dirty="0"/>
              <a:t>April </a:t>
            </a:r>
            <a:r>
              <a:rPr lang="en-US" b="1" dirty="0" smtClean="0"/>
              <a:t>2017</a:t>
            </a:r>
          </a:p>
          <a:p>
            <a:pPr marL="0" indent="0">
              <a:buNone/>
            </a:pPr>
            <a:endParaRPr lang="en-US" dirty="0" smtClean="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08286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REDEVELOPING THE SCHOLARS PORTAL BOOKS PLATFORM</a:t>
            </a:r>
            <a:endParaRPr lang="en-US" sz="4000" cap="small" dirty="0"/>
          </a:p>
        </p:txBody>
      </p:sp>
    </p:spTree>
    <p:extLst>
      <p:ext uri="{BB962C8B-B14F-4D97-AF65-F5344CB8AC3E}">
        <p14:creationId xmlns:p14="http://schemas.microsoft.com/office/powerpoint/2010/main" val="39111931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Platform Background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2008		OCUL procures </a:t>
            </a:r>
            <a:r>
              <a:rPr lang="en-US" sz="2800" dirty="0" err="1" smtClean="0"/>
              <a:t>eBrary</a:t>
            </a:r>
            <a:r>
              <a:rPr lang="en-US" sz="2800" dirty="0" smtClean="0"/>
              <a:t> platform (ISIS)</a:t>
            </a:r>
          </a:p>
          <a:p>
            <a:pPr marL="0" indent="0">
              <a:buNone/>
            </a:pPr>
            <a:r>
              <a:rPr lang="en-US" sz="2800" dirty="0" smtClean="0"/>
              <a:t>2009		Scholars Portal launches Books</a:t>
            </a:r>
          </a:p>
          <a:p>
            <a:pPr marL="0" indent="0">
              <a:buNone/>
            </a:pPr>
            <a:r>
              <a:rPr lang="en-US" sz="2800" dirty="0" smtClean="0"/>
              <a:t>2011		ProQuest buys </a:t>
            </a:r>
            <a:r>
              <a:rPr lang="en-US" sz="2800" dirty="0" err="1" smtClean="0"/>
              <a:t>eBrary</a:t>
            </a:r>
            <a:r>
              <a:rPr lang="en-US" sz="2800" dirty="0" smtClean="0"/>
              <a:t>. Support stops.</a:t>
            </a:r>
          </a:p>
          <a:p>
            <a:pPr marL="0" indent="0">
              <a:buNone/>
            </a:pPr>
            <a:r>
              <a:rPr lang="en-US" sz="2800" dirty="0" smtClean="0"/>
              <a:t>2013		Adobe Content Server</a:t>
            </a:r>
          </a:p>
          <a:p>
            <a:pPr marL="0" indent="0">
              <a:buNone/>
            </a:pPr>
            <a:r>
              <a:rPr lang="en-US" sz="2800" dirty="0" smtClean="0"/>
              <a:t>2014		Accessible Content E-Portal (ACE)</a:t>
            </a:r>
          </a:p>
          <a:p>
            <a:pPr marL="0" indent="0">
              <a:buNone/>
            </a:pPr>
            <a:r>
              <a:rPr lang="en-US" sz="2800" dirty="0" smtClean="0"/>
              <a:t>2016		Still using ISIS. Fingers crossed!</a:t>
            </a:r>
            <a:endParaRPr lang="en-US" sz="2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7895421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we need.</a:t>
            </a:r>
            <a:endParaRPr lang="en-US" dirty="0"/>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a:t>
            </a:r>
            <a:r>
              <a:rPr lang="en-CA" dirty="0" smtClean="0"/>
              <a:t>interface</a:t>
            </a:r>
          </a:p>
          <a:p>
            <a:pPr lvl="0"/>
            <a:r>
              <a:rPr lang="en-CA" dirty="0" smtClean="0"/>
              <a:t>Searching that works consistently</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1505245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we need.</a:t>
            </a:r>
            <a:endParaRPr lang="en-US" dirty="0"/>
          </a:p>
        </p:txBody>
      </p:sp>
      <p:sp>
        <p:nvSpPr>
          <p:cNvPr id="3" name="Content Placeholder 2"/>
          <p:cNvSpPr>
            <a:spLocks noGrp="1"/>
          </p:cNvSpPr>
          <p:nvPr>
            <p:ph idx="1"/>
          </p:nvPr>
        </p:nvSpPr>
        <p:spPr/>
        <p:txBody>
          <a:bodyPr>
            <a:normAutofit/>
          </a:bodyPr>
          <a:lstStyle/>
          <a:p>
            <a:r>
              <a:rPr lang="en-CA" dirty="0"/>
              <a:t>A better browsing and reading experience for mobile device </a:t>
            </a:r>
            <a:r>
              <a:rPr lang="en-CA" dirty="0" smtClean="0"/>
              <a:t>users</a:t>
            </a:r>
          </a:p>
          <a:p>
            <a:pPr lvl="0"/>
            <a:r>
              <a:rPr lang="en-CA" dirty="0" smtClean="0"/>
              <a:t>Integration </a:t>
            </a:r>
            <a:r>
              <a:rPr lang="en-CA" dirty="0"/>
              <a:t>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3591418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things we need.</a:t>
            </a:r>
            <a:endParaRPr lang="en-US" dirty="0"/>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0775942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Requirements Doc</a:t>
            </a:r>
            <a:endParaRPr lang="en-US" dirty="0"/>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7606052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areas in progress</a:t>
            </a:r>
            <a:endParaRPr lang="en-US" dirty="0"/>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smtClean="0"/>
              <a:t>Content</a:t>
            </a:r>
          </a:p>
          <a:p>
            <a:pPr marL="914400" lvl="1" indent="-514350">
              <a:buFont typeface="Wingdings" charset="2"/>
              <a:buChar char="§"/>
            </a:pPr>
            <a:r>
              <a:rPr lang="en-US" sz="2000" dirty="0" smtClean="0"/>
              <a:t>Transformation (publisher to BITS, ISIS to BITS, pdf to html) </a:t>
            </a:r>
          </a:p>
          <a:p>
            <a:pPr marL="914400" lvl="1" indent="-514350">
              <a:buFont typeface="Wingdings" charset="2"/>
              <a:buChar char="§"/>
            </a:pPr>
            <a:r>
              <a:rPr lang="en-US" sz="2000" dirty="0" smtClean="0"/>
              <a:t>Loading (document </a:t>
            </a:r>
            <a:r>
              <a:rPr lang="en-US" sz="2000" dirty="0" err="1" smtClean="0"/>
              <a:t>db</a:t>
            </a:r>
            <a:r>
              <a:rPr lang="en-US" sz="2000" dirty="0" smtClean="0"/>
              <a:t>, OLRC, etc.)</a:t>
            </a:r>
          </a:p>
          <a:p>
            <a:pPr marL="514350" indent="-514350">
              <a:buFont typeface="+mj-lt"/>
              <a:buAutoNum type="arabicPeriod"/>
            </a:pPr>
            <a:r>
              <a:rPr lang="en-US" b="1" dirty="0" smtClean="0"/>
              <a:t>Backend</a:t>
            </a:r>
          </a:p>
          <a:p>
            <a:pPr marL="914400" lvl="1" indent="-514350">
              <a:buFont typeface="Wingdings" charset="2"/>
              <a:buChar char="§"/>
            </a:pPr>
            <a:r>
              <a:rPr lang="en-US" sz="2000" dirty="0" smtClean="0"/>
              <a:t>Set up and manage collections, clients, entitlements, and licenses</a:t>
            </a:r>
            <a:endParaRPr lang="en-US" dirty="0" smtClean="0"/>
          </a:p>
          <a:p>
            <a:pPr marL="514350" indent="-514350">
              <a:buFont typeface="+mj-lt"/>
              <a:buAutoNum type="arabicPeriod"/>
            </a:pPr>
            <a:r>
              <a:rPr lang="en-US" b="1" dirty="0" smtClean="0"/>
              <a:t>Frontend</a:t>
            </a:r>
          </a:p>
          <a:p>
            <a:pPr marL="914400" lvl="1" indent="-514350">
              <a:buFont typeface="Wingdings" charset="2"/>
              <a:buChar char="§"/>
            </a:pPr>
            <a:r>
              <a:rPr lang="en-US" sz="2000" dirty="0" smtClean="0"/>
              <a:t>Search and reading</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4358145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smtClean="0"/>
              <a:t>1. Content</a:t>
            </a:r>
            <a:endParaRPr lang="en-US" dirty="0"/>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a:t>
            </a:r>
            <a:r>
              <a:rPr lang="en-US" sz="3600" b="1" dirty="0" smtClean="0">
                <a:solidFill>
                  <a:schemeClr val="bg1"/>
                </a:solidFill>
              </a:rPr>
              <a:t>2016</a:t>
            </a:r>
            <a:endParaRPr lang="en-US" sz="3600" b="1" dirty="0">
              <a:solidFill>
                <a:schemeClr val="bg1"/>
              </a:solidFill>
            </a:endParaRP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60121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40334031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smtClean="0"/>
              <a:t>BITS loaders have been written for most publishers.</a:t>
            </a:r>
          </a:p>
          <a:p>
            <a:r>
              <a:rPr lang="en-US" dirty="0" smtClean="0"/>
              <a:t>Initial migration will transform data directly from ISIS to BITS.</a:t>
            </a:r>
          </a:p>
          <a:p>
            <a:r>
              <a:rPr lang="en-US" dirty="0" smtClean="0"/>
              <a:t>New data will be transformed to BITS.</a:t>
            </a:r>
          </a:p>
          <a:p>
            <a:r>
              <a:rPr lang="en-US" dirty="0" smtClean="0"/>
              <a:t>Old data will be enhanced retroactively if necessary (reloaded from publisher data).</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851411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755000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sp>
        <p:nvSpPr>
          <p:cNvPr id="3" name="Content Placeholder 2"/>
          <p:cNvSpPr>
            <a:spLocks noGrp="1"/>
          </p:cNvSpPr>
          <p:nvPr>
            <p:ph idx="1"/>
          </p:nvPr>
        </p:nvSpPr>
        <p:spPr/>
        <p:txBody>
          <a:bodyPr/>
          <a:lstStyle/>
          <a:p>
            <a:r>
              <a:rPr lang="en-US" dirty="0" smtClean="0"/>
              <a:t>Library administrator account system</a:t>
            </a:r>
          </a:p>
          <a:p>
            <a:pPr lvl="1"/>
            <a:r>
              <a:rPr lang="en-US" dirty="0" smtClean="0"/>
              <a:t>view entitled collections</a:t>
            </a:r>
          </a:p>
          <a:p>
            <a:pPr lvl="1"/>
            <a:r>
              <a:rPr lang="en-US" dirty="0"/>
              <a:t>l</a:t>
            </a:r>
            <a:r>
              <a:rPr lang="en-US" dirty="0" smtClean="0"/>
              <a:t>icense details</a:t>
            </a:r>
          </a:p>
          <a:p>
            <a:pPr lvl="1"/>
            <a:r>
              <a:rPr lang="en-US" dirty="0" smtClean="0"/>
              <a:t>download KBART</a:t>
            </a:r>
          </a:p>
          <a:p>
            <a:pPr lvl="1"/>
            <a:r>
              <a:rPr lang="en-US" dirty="0" smtClean="0"/>
              <a:t>MARCs</a:t>
            </a:r>
          </a:p>
          <a:p>
            <a:pPr lvl="1"/>
            <a:r>
              <a:rPr lang="en-US" dirty="0" smtClean="0"/>
              <a:t>usage logs</a:t>
            </a: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265173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Frontend</a:t>
            </a:r>
            <a:endParaRPr lang="en-US" dirty="0"/>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smtClean="0">
                <a:solidFill>
                  <a:prstClr val="black"/>
                </a:solidFill>
              </a:rPr>
              <a:t>Features:</a:t>
            </a:r>
          </a:p>
          <a:p>
            <a:endParaRPr lang="en-US" dirty="0">
              <a:solidFill>
                <a:prstClr val="black"/>
              </a:solidFill>
            </a:endParaRPr>
          </a:p>
          <a:p>
            <a:pPr marL="285750" indent="-285750">
              <a:buFont typeface="Arial" charset="0"/>
              <a:buChar char="•"/>
            </a:pPr>
            <a:r>
              <a:rPr lang="en-US" dirty="0" smtClean="0">
                <a:solidFill>
                  <a:prstClr val="black"/>
                </a:solidFill>
              </a:rPr>
              <a:t>HTML rendering of PDF</a:t>
            </a:r>
          </a:p>
          <a:p>
            <a:pPr marL="285750" indent="-285750">
              <a:buFont typeface="Arial" charset="0"/>
              <a:buChar char="•"/>
            </a:pPr>
            <a:r>
              <a:rPr lang="en-US" dirty="0" smtClean="0">
                <a:solidFill>
                  <a:prstClr val="black"/>
                </a:solidFill>
              </a:rPr>
              <a:t>Infinite scrolling</a:t>
            </a:r>
          </a:p>
          <a:p>
            <a:pPr marL="285750" indent="-285750">
              <a:buFont typeface="Arial" charset="0"/>
              <a:buChar char="•"/>
            </a:pPr>
            <a:r>
              <a:rPr lang="en-US" dirty="0" smtClean="0">
                <a:solidFill>
                  <a:prstClr val="black"/>
                </a:solidFill>
              </a:rPr>
              <a:t>Scalable &amp; selectable text</a:t>
            </a:r>
          </a:p>
          <a:p>
            <a:pPr marL="285750" indent="-285750">
              <a:buFont typeface="Arial" charset="0"/>
              <a:buChar char="•"/>
            </a:pPr>
            <a:r>
              <a:rPr lang="en-US" dirty="0" smtClean="0">
                <a:solidFill>
                  <a:prstClr val="black"/>
                </a:solidFill>
              </a:rPr>
              <a:t>Similar </a:t>
            </a:r>
            <a:r>
              <a:rPr lang="en-US" dirty="0" err="1" smtClean="0">
                <a:solidFill>
                  <a:prstClr val="black"/>
                </a:solidFill>
              </a:rPr>
              <a:t>behaviour</a:t>
            </a:r>
            <a:r>
              <a:rPr lang="en-US" dirty="0" smtClean="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23760857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5" name="Content Placeholder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smtClean="0"/>
              <a:t>Features</a:t>
            </a:r>
            <a:r>
              <a:rPr lang="en-US" sz="1800" b="1" dirty="0" smtClean="0"/>
              <a:t>: </a:t>
            </a:r>
          </a:p>
          <a:p>
            <a:endParaRPr lang="en-US" sz="1800" dirty="0" smtClean="0"/>
          </a:p>
          <a:p>
            <a:r>
              <a:rPr lang="en-US" sz="1800" dirty="0" smtClean="0"/>
              <a:t>Table of Contents</a:t>
            </a:r>
          </a:p>
          <a:p>
            <a:r>
              <a:rPr lang="en-US" sz="1800" dirty="0" smtClean="0"/>
              <a:t>Licensing information (from OUR)</a:t>
            </a:r>
          </a:p>
          <a:p>
            <a:r>
              <a:rPr lang="en-US" sz="1800" dirty="0" smtClean="0"/>
              <a:t>Export to PDF</a:t>
            </a:r>
          </a:p>
          <a:p>
            <a:r>
              <a:rPr lang="en-US" sz="1800" dirty="0" smtClean="0"/>
              <a:t>Search within book</a:t>
            </a:r>
          </a:p>
          <a:p>
            <a:r>
              <a:rPr lang="en-US" sz="1800" dirty="0" smtClean="0"/>
              <a:t>Citation</a:t>
            </a:r>
            <a:endParaRPr lang="en-US" sz="1800" dirty="0"/>
          </a:p>
        </p:txBody>
      </p:sp>
    </p:spTree>
    <p:extLst>
      <p:ext uri="{BB962C8B-B14F-4D97-AF65-F5344CB8AC3E}">
        <p14:creationId xmlns:p14="http://schemas.microsoft.com/office/powerpoint/2010/main" val="5244986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bartek@scholarsportal.info</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513012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COLLABORATIVE FUTURES PROJECT</a:t>
            </a:r>
            <a:endParaRPr lang="en-US" sz="4000" cap="small" dirty="0"/>
          </a:p>
        </p:txBody>
      </p:sp>
    </p:spTree>
    <p:extLst>
      <p:ext uri="{BB962C8B-B14F-4D97-AF65-F5344CB8AC3E}">
        <p14:creationId xmlns:p14="http://schemas.microsoft.com/office/powerpoint/2010/main" val="9354856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smtClean="0">
                <a:ea typeface="ＭＳ Ｐゴシック" panose="020B0600070205080204" pitchFamily="34" charset="-128"/>
              </a:rPr>
              <a:t>Collaborative Futures Overview &amp; Update</a:t>
            </a:r>
            <a:endParaRPr lang="en-US" altLang="en-US" dirty="0" smtClean="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smtClean="0">
              <a:solidFill>
                <a:srgbClr val="339933"/>
              </a:solidFill>
              <a:ea typeface="ＭＳ Ｐゴシック" panose="020B0600070205080204" pitchFamily="34" charset="-128"/>
            </a:endParaRPr>
          </a:p>
          <a:p>
            <a:pPr eaLnBrk="1" hangingPunct="1"/>
            <a:r>
              <a:rPr lang="en-US" altLang="en-US" dirty="0" smtClean="0">
                <a:ea typeface="ＭＳ Ｐゴシック" panose="020B0600070205080204" pitchFamily="34" charset="-128"/>
              </a:rPr>
              <a:t>Scholars Portal Roadshow 2016</a:t>
            </a:r>
          </a:p>
          <a:p>
            <a:pPr eaLnBrk="1" hangingPunct="1"/>
            <a:r>
              <a:rPr lang="en-US" altLang="en-US" dirty="0" smtClean="0">
                <a:ea typeface="ＭＳ Ｐゴシック" panose="020B0600070205080204" pitchFamily="34" charset="-128"/>
              </a:rPr>
              <a:t>#</a:t>
            </a:r>
            <a:r>
              <a:rPr lang="en-US" altLang="en-US" dirty="0" err="1" smtClean="0">
                <a:ea typeface="ＭＳ Ｐゴシック" panose="020B0600070205080204" pitchFamily="34" charset="-128"/>
              </a:rPr>
              <a:t>SPonTheRoad</a:t>
            </a:r>
            <a:endParaRPr lang="en-US" altLang="en-US" dirty="0" smtClean="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570934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smtClean="0">
                <a:ea typeface="ＭＳ Ｐゴシック" panose="020B0600070205080204" pitchFamily="34" charset="-128"/>
                <a:sym typeface="Calibri" panose="020F0502020204030204" pitchFamily="34" charset="0"/>
              </a:rPr>
              <a:t>How we got to Collaborative Futures</a:t>
            </a:r>
            <a:endParaRPr lang="en-US" altLang="en-US" dirty="0" smtClean="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smtClean="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a:t>
            </a:r>
            <a:r>
              <a:rPr lang="en-GB" sz="2800" dirty="0" smtClean="0">
                <a:solidFill>
                  <a:schemeClr val="dk1"/>
                </a:solidFill>
                <a:ea typeface="Calibri"/>
                <a:cs typeface="Calibri"/>
                <a:sym typeface="Calibri"/>
              </a:rPr>
              <a:t>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smtClean="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448782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smtClean="0">
                <a:ea typeface="ＭＳ Ｐゴシック" panose="020B0600070205080204" pitchFamily="34" charset="-128"/>
              </a:rPr>
              <a:t>The Vision</a:t>
            </a:r>
            <a:r>
              <a:rPr lang="en-GB" altLang="en-US" dirty="0" smtClean="0">
                <a:ea typeface="ＭＳ Ｐゴシック" panose="020B0600070205080204" pitchFamily="34" charset="-128"/>
                <a:sym typeface="Calibri" panose="020F0502020204030204" pitchFamily="34" charset="0"/>
              </a:rPr>
              <a:t> </a:t>
            </a:r>
            <a:endParaRPr lang="en-US" altLang="en-US" dirty="0" smtClean="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smtClean="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smtClean="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smtClean="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smtClean="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smtClean="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smtClean="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71270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21994" y="2018458"/>
            <a:ext cx="14288" cy="4206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Governance Structure</a:t>
            </a:r>
          </a:p>
        </p:txBody>
      </p:sp>
      <p:grpSp>
        <p:nvGrpSpPr>
          <p:cNvPr id="19459" name="Shape 124"/>
          <p:cNvGrpSpPr>
            <a:grpSpLocks/>
          </p:cNvGrpSpPr>
          <p:nvPr/>
        </p:nvGrpSpPr>
        <p:grpSpPr bwMode="auto">
          <a:xfrm>
            <a:off x="6344444" y="2334370"/>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1019" y="3871070"/>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76144" y="3871070"/>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72644" y="3871070"/>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64707" y="2334370"/>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0032" y="1123108"/>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77694" y="2793158"/>
            <a:ext cx="666750" cy="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6" name="Shape 143"/>
          <p:cNvCxnSpPr>
            <a:cxnSpLocks noChangeShapeType="1"/>
            <a:endCxn id="19476" idx="0"/>
          </p:cNvCxnSpPr>
          <p:nvPr/>
        </p:nvCxnSpPr>
        <p:spPr bwMode="auto">
          <a:xfrm>
            <a:off x="4520407" y="3285283"/>
            <a:ext cx="11112"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7" name="Shape 144"/>
          <p:cNvCxnSpPr>
            <a:cxnSpLocks noChangeShapeType="1"/>
            <a:endCxn id="19480" idx="0"/>
          </p:cNvCxnSpPr>
          <p:nvPr/>
        </p:nvCxnSpPr>
        <p:spPr bwMode="auto">
          <a:xfrm flipH="1">
            <a:off x="1840707" y="3285283"/>
            <a:ext cx="2679700"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8" name="Shape 145"/>
          <p:cNvCxnSpPr>
            <a:cxnSpLocks noChangeShapeType="1"/>
            <a:endCxn id="19478" idx="0"/>
          </p:cNvCxnSpPr>
          <p:nvPr/>
        </p:nvCxnSpPr>
        <p:spPr bwMode="auto">
          <a:xfrm>
            <a:off x="4536282" y="3301158"/>
            <a:ext cx="2554287" cy="569912"/>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grpSp>
        <p:nvGrpSpPr>
          <p:cNvPr id="19469" name="Shape 146"/>
          <p:cNvGrpSpPr>
            <a:grpSpLocks/>
          </p:cNvGrpSpPr>
          <p:nvPr/>
        </p:nvGrpSpPr>
        <p:grpSpPr bwMode="auto">
          <a:xfrm>
            <a:off x="1310482" y="5199808"/>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278575074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smtClean="0">
                <a:ea typeface="ＭＳ Ｐゴシック" panose="020B0600070205080204" pitchFamily="34" charset="-128"/>
              </a:rPr>
              <a:t>The Vision cont’d</a:t>
            </a:r>
            <a:r>
              <a:rPr lang="en-GB" altLang="en-US" smtClean="0">
                <a:ea typeface="ＭＳ Ｐゴシック" panose="020B0600070205080204" pitchFamily="34" charset="-128"/>
                <a:sym typeface="Calibri" panose="020F0502020204030204" pitchFamily="34" charset="0"/>
              </a:rPr>
              <a:t> </a:t>
            </a:r>
            <a:endParaRPr lang="en-US" altLang="en-US" smtClean="0">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smtClean="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smtClean="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890741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Keys to achieving the vision</a:t>
            </a:r>
            <a:endParaRPr lang="en-US" altLang="en-US" smtClean="0">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351037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smtClean="0">
                <a:ea typeface="ＭＳ Ｐゴシック" panose="020B0600070205080204" pitchFamily="34" charset="-128"/>
              </a:rPr>
              <a:t>Project Timeline</a:t>
            </a:r>
            <a:endParaRPr lang="en-US" altLang="en-US" dirty="0" smtClean="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smtClean="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smtClean="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2</a:t>
            </a:r>
            <a:r>
              <a:rPr lang="en-GB" altLang="en-US" sz="2800" dirty="0" smtClean="0">
                <a:solidFill>
                  <a:srgbClr val="000000"/>
                </a:solidFill>
                <a:ea typeface="ＭＳ Ｐゴシック" panose="020B0600070205080204" pitchFamily="34" charset="-128"/>
                <a:sym typeface="Calibri" panose="020F0502020204030204" pitchFamily="34" charset="0"/>
              </a:rPr>
              <a:t>: Developing System Requirements and Preparing for Procurement  (Summer </a:t>
            </a:r>
            <a:r>
              <a:rPr lang="en-GB" altLang="en-US" sz="2800" dirty="0">
                <a:solidFill>
                  <a:srgbClr val="000000"/>
                </a:solidFill>
                <a:ea typeface="ＭＳ Ｐゴシック" panose="020B0600070205080204" pitchFamily="34" charset="-128"/>
                <a:sym typeface="Calibri" panose="020F0502020204030204" pitchFamily="34" charset="0"/>
              </a:rPr>
              <a:t>2015 – </a:t>
            </a:r>
            <a:r>
              <a:rPr lang="en-GB" altLang="en-US" sz="2800" dirty="0">
                <a:ea typeface="ＭＳ Ｐゴシック" panose="020B0600070205080204" pitchFamily="34" charset="-128"/>
              </a:rPr>
              <a:t>Fall </a:t>
            </a:r>
            <a:r>
              <a:rPr lang="en-GB" altLang="en-US" sz="2800" dirty="0" smtClean="0">
                <a:solidFill>
                  <a:srgbClr val="000000"/>
                </a:solidFill>
                <a:ea typeface="ＭＳ Ｐゴシック" panose="020B0600070205080204" pitchFamily="34" charset="-128"/>
                <a:sym typeface="Calibri" panose="020F0502020204030204" pitchFamily="34" charset="0"/>
              </a:rPr>
              <a:t>2016) </a:t>
            </a:r>
            <a:r>
              <a:rPr lang="en-GB" altLang="en-US" sz="2800" dirty="0" smtClean="0">
                <a:solidFill>
                  <a:srgbClr val="00B050"/>
                </a:solidFill>
                <a:ea typeface="ＭＳ Ｐゴシック" panose="020B0600070205080204" pitchFamily="34" charset="-128"/>
              </a:rPr>
              <a:t>	</a:t>
            </a:r>
          </a:p>
          <a:p>
            <a:pPr>
              <a:lnSpc>
                <a:spcPct val="90000"/>
              </a:lnSpc>
              <a:spcBef>
                <a:spcPts val="563"/>
              </a:spcBef>
            </a:pPr>
            <a:endParaRPr lang="en-GB" altLang="en-US" sz="2800" dirty="0" smtClean="0">
              <a:solidFill>
                <a:srgbClr val="00B050"/>
              </a:solidFill>
              <a:ea typeface="ＭＳ Ｐゴシック" panose="020B0600070205080204" pitchFamily="34" charset="-128"/>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3</a:t>
            </a:r>
            <a:r>
              <a:rPr lang="en-GB" altLang="en-US" sz="2800" dirty="0" smtClean="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smtClean="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a:t>
            </a:r>
            <a:r>
              <a:rPr lang="en-GB" altLang="en-US" sz="2800" dirty="0" smtClean="0">
                <a:solidFill>
                  <a:srgbClr val="000000"/>
                </a:solidFill>
                <a:ea typeface="ＭＳ Ｐゴシック" panose="020B0600070205080204" pitchFamily="34" charset="-128"/>
                <a:sym typeface="Calibri" panose="020F0502020204030204" pitchFamily="34" charset="0"/>
              </a:rPr>
              <a:t>Spring 2018) </a:t>
            </a:r>
          </a:p>
          <a:p>
            <a:pPr>
              <a:buFont typeface="Wingdings" panose="05000000000000000000" pitchFamily="2" charset="2"/>
              <a:buNone/>
            </a:pPr>
            <a:endParaRPr lang="en-US" altLang="en-US" dirty="0" smtClean="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034750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1</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4949984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smtClean="0"/>
              <a:t>Project Team &amp; Activities</a:t>
            </a:r>
            <a:endParaRPr lang="en-US" dirty="0"/>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22612813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smtClean="0"/>
              <a:t>Models of Collaboration</a:t>
            </a:r>
            <a:endParaRPr lang="en-US" altLang="en-US" smtClean="0"/>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810247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2</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87169896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smtClean="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smtClean="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0420303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smtClean="0">
                <a:ea typeface="ＭＳ Ｐゴシック" panose="020B0600070205080204" pitchFamily="34" charset="-128"/>
                <a:sym typeface="Calibri" panose="020F0502020204030204" pitchFamily="34" charset="0"/>
              </a:rPr>
              <a:t>Phase 2</a:t>
            </a:r>
            <a:endParaRPr lang="en-US" altLang="en-US" dirty="0" smtClean="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smtClean="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smtClean="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17848050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smtClean="0"/>
              <a:t>Project Team</a:t>
            </a:r>
            <a:endParaRPr lang="en-US" dirty="0"/>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Business Plan Writer </a:t>
            </a:r>
            <a:endParaRPr lang="en-US" b="1" dirty="0">
              <a:solidFill>
                <a:prstClr val="black"/>
              </a:solidFill>
              <a:ea typeface="ＭＳ Ｐゴシック" panose="020B0600070205080204" pitchFamily="34" charset="-128"/>
            </a:endParaRP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Procurement Consultant</a:t>
            </a:r>
            <a:endParaRPr lang="en-US"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834820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Communities of interest</a:t>
            </a:r>
          </a:p>
          <a:p>
            <a:pPr marL="457200" indent="-228600">
              <a:spcBef>
                <a:spcPct val="0"/>
              </a:spcBef>
            </a:pPr>
            <a:r>
              <a:rPr lang="en-US" altLang="en-US" smtClean="0">
                <a:ea typeface="ＭＳ Ｐゴシック" panose="020B0600070205080204" pitchFamily="34" charset="-128"/>
              </a:rPr>
              <a:t>Sharing information</a:t>
            </a:r>
          </a:p>
          <a:p>
            <a:pPr marL="457200" indent="-228600">
              <a:spcBef>
                <a:spcPct val="0"/>
              </a:spcBef>
            </a:pPr>
            <a:r>
              <a:rPr lang="en-US" altLang="en-US" smtClean="0">
                <a:ea typeface="ＭＳ Ｐゴシック" panose="020B0600070205080204" pitchFamily="34" charset="-128"/>
              </a:rPr>
              <a:t>Generating ideas</a:t>
            </a:r>
          </a:p>
          <a:p>
            <a:pPr marL="457200" indent="-228600">
              <a:spcBef>
                <a:spcPct val="0"/>
              </a:spcBef>
            </a:pPr>
            <a:r>
              <a:rPr lang="en-US" altLang="en-US" smtClean="0">
                <a:ea typeface="ＭＳ Ｐゴシック" panose="020B0600070205080204" pitchFamily="34" charset="-128"/>
              </a:rPr>
              <a:t>Open membership</a:t>
            </a:r>
          </a:p>
          <a:p>
            <a:pPr marL="457200" indent="-228600">
              <a:spcBef>
                <a:spcPct val="0"/>
              </a:spcBef>
            </a:pPr>
            <a:r>
              <a:rPr lang="en-US" altLang="en-US" smtClean="0">
                <a:ea typeface="ＭＳ Ｐゴシック" panose="020B0600070205080204" pitchFamily="34" charset="-128"/>
              </a:rPr>
              <a:t>Representation from at least 7 OCUL schools</a:t>
            </a:r>
          </a:p>
          <a:p>
            <a:pPr marL="457200" indent="-228600">
              <a:spcBef>
                <a:spcPct val="0"/>
              </a:spcBef>
            </a:pPr>
            <a:r>
              <a:rPr lang="en-US" altLang="en-US" smtClean="0">
                <a:ea typeface="ＭＳ Ｐゴシック" panose="020B0600070205080204" pitchFamily="34" charset="-128"/>
              </a:rPr>
              <a:t>Over 200 community members</a:t>
            </a:r>
          </a:p>
        </p:txBody>
      </p:sp>
    </p:spTree>
    <p:extLst>
      <p:ext uri="{BB962C8B-B14F-4D97-AF65-F5344CB8AC3E}">
        <p14:creationId xmlns:p14="http://schemas.microsoft.com/office/powerpoint/2010/main" val="5144134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smtClean="0"/>
              <a:t>Incorporating your feedback</a:t>
            </a:r>
            <a:endParaRPr lang="en-CA" altLang="en-US" dirty="0" smtClean="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smtClean="0"/>
              <a:t>Priority Collaboration Outcomes</a:t>
            </a:r>
          </a:p>
          <a:p>
            <a:pPr marL="0" indent="0">
              <a:buFont typeface="Arial" panose="020B0604020202020204" pitchFamily="34" charset="0"/>
              <a:buNone/>
              <a:defRPr/>
            </a:pPr>
            <a:r>
              <a:rPr lang="en-US" sz="2400" dirty="0" smtClean="0">
                <a:hlinkClick r:id="rId3"/>
              </a:rPr>
              <a:t>https</a:t>
            </a:r>
            <a:r>
              <a:rPr lang="en-US" sz="2400" dirty="0">
                <a:hlinkClick r:id="rId3"/>
              </a:rPr>
              <a:t>://</a:t>
            </a:r>
            <a:r>
              <a:rPr lang="en-US" sz="2400" dirty="0" smtClean="0">
                <a:hlinkClick r:id="rId3"/>
              </a:rPr>
              <a:t>spotdocs.scholarsportal.info/display/OCF/Priority+Collaboration+Outcomes</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Shared LSP Requirements</a:t>
            </a:r>
          </a:p>
          <a:p>
            <a:pPr marL="0" indent="0">
              <a:buFont typeface="Arial" panose="020B0604020202020204" pitchFamily="34" charset="0"/>
              <a:buNone/>
              <a:defRPr/>
            </a:pPr>
            <a:r>
              <a:rPr lang="en-US" sz="2400" dirty="0">
                <a:hlinkClick r:id="rId4"/>
              </a:rPr>
              <a:t>https://spotdocs.scholarsportal.info/display/OCF/LSP+Requirements+-+</a:t>
            </a:r>
            <a:r>
              <a:rPr lang="en-US" sz="2400" dirty="0" smtClean="0">
                <a:hlinkClick r:id="rId4"/>
              </a:rPr>
              <a:t>For+Consultation</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Memorandum of Understanding</a:t>
            </a:r>
          </a:p>
          <a:p>
            <a:pPr marL="0" indent="0">
              <a:buFont typeface="Arial" panose="020B0604020202020204" pitchFamily="34" charset="0"/>
              <a:buNone/>
              <a:defRPr/>
            </a:pPr>
            <a:r>
              <a:rPr lang="en-US" sz="2400" dirty="0">
                <a:hlinkClick r:id="rId5"/>
              </a:rPr>
              <a:t>https://</a:t>
            </a:r>
            <a:r>
              <a:rPr lang="en-US" sz="2400" dirty="0" smtClean="0">
                <a:hlinkClick r:id="rId5"/>
              </a:rPr>
              <a:t>spotdocs.scholarsportal.info/display/OCF/MOU+Draft+Planning</a:t>
            </a:r>
            <a:endParaRPr lang="en-US" sz="2400" dirty="0" smtClean="0"/>
          </a:p>
          <a:p>
            <a:pPr marL="0" indent="0">
              <a:buFont typeface="Arial" panose="020B0604020202020204" pitchFamily="34" charset="0"/>
              <a:buNone/>
              <a:defRPr/>
            </a:pPr>
            <a:endParaRPr lang="en-US" dirty="0" smtClean="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36120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smtClean="0"/>
              <a:t>What’s Next?</a:t>
            </a:r>
            <a:br>
              <a:rPr lang="en-US" dirty="0" smtClean="0"/>
            </a:br>
            <a:r>
              <a:rPr lang="en-US" dirty="0" smtClean="0"/>
              <a:t>Project Schedule Fall 2016</a:t>
            </a:r>
            <a:endParaRPr lang="en-US" dirty="0"/>
          </a:p>
        </p:txBody>
      </p:sp>
      <p:sp>
        <p:nvSpPr>
          <p:cNvPr id="3" name="Content Placeholder 2"/>
          <p:cNvSpPr>
            <a:spLocks noGrp="1"/>
          </p:cNvSpPr>
          <p:nvPr>
            <p:ph idx="1"/>
          </p:nvPr>
        </p:nvSpPr>
        <p:spPr>
          <a:xfrm>
            <a:off x="457200" y="1268761"/>
            <a:ext cx="8579296" cy="4752528"/>
          </a:xfrm>
        </p:spPr>
        <p:txBody>
          <a:bodyPr/>
          <a:lstStyle/>
          <a:p>
            <a:r>
              <a:rPr lang="en-US" dirty="0" smtClean="0"/>
              <a:t>Supplier consultations &amp; presentations:</a:t>
            </a:r>
          </a:p>
          <a:p>
            <a:pPr marL="457200" lvl="1" indent="0">
              <a:buNone/>
            </a:pPr>
            <a:r>
              <a:rPr lang="en-US" sz="2400" dirty="0" smtClean="0"/>
              <a:t>September 29 (Ex Libris</a:t>
            </a:r>
            <a:r>
              <a:rPr lang="en-US" sz="2400" dirty="0"/>
              <a:t>) </a:t>
            </a:r>
            <a:r>
              <a:rPr lang="en-US" sz="2400" dirty="0" smtClean="0"/>
              <a:t>        October </a:t>
            </a:r>
            <a:r>
              <a:rPr lang="en-US" sz="2400" dirty="0"/>
              <a:t>5 </a:t>
            </a:r>
            <a:r>
              <a:rPr lang="en-US" sz="2400" dirty="0" smtClean="0"/>
              <a:t>(Innovative)</a:t>
            </a:r>
          </a:p>
          <a:p>
            <a:pPr marL="457200" lvl="1" indent="0">
              <a:buNone/>
            </a:pPr>
            <a:r>
              <a:rPr lang="en-US" sz="2400" dirty="0" smtClean="0"/>
              <a:t>September 30 (EBSCO</a:t>
            </a:r>
            <a:r>
              <a:rPr lang="en-US" sz="2400" dirty="0"/>
              <a:t>) </a:t>
            </a:r>
            <a:r>
              <a:rPr lang="en-US" sz="2400" dirty="0" smtClean="0"/>
              <a:t>		</a:t>
            </a:r>
            <a:r>
              <a:rPr lang="en-US" sz="2400" i="1" dirty="0" smtClean="0"/>
              <a:t>October 6 (</a:t>
            </a:r>
            <a:r>
              <a:rPr lang="en-US" sz="2400" i="1" dirty="0" err="1" smtClean="0"/>
              <a:t>Relais</a:t>
            </a:r>
            <a:r>
              <a:rPr lang="en-US" sz="2400" i="1" dirty="0" smtClean="0"/>
              <a:t>)</a:t>
            </a:r>
          </a:p>
          <a:p>
            <a:pPr marL="457200" lvl="1" indent="0">
              <a:buNone/>
            </a:pPr>
            <a:r>
              <a:rPr lang="en-US" sz="2400" dirty="0" smtClean="0"/>
              <a:t>October 4 (OCLC) 				October 11 (</a:t>
            </a:r>
            <a:r>
              <a:rPr lang="en-US" sz="2400" dirty="0" err="1" smtClean="0"/>
              <a:t>SirsiDynix</a:t>
            </a:r>
            <a:r>
              <a:rPr lang="en-US" sz="2400" dirty="0" smtClean="0"/>
              <a:t>)</a:t>
            </a:r>
          </a:p>
          <a:p>
            <a:r>
              <a:rPr lang="en-US" dirty="0" smtClean="0"/>
              <a:t>Business plan &amp; financial information to OCUL Directors - October</a:t>
            </a:r>
          </a:p>
          <a:p>
            <a:r>
              <a:rPr lang="en-US" dirty="0" smtClean="0"/>
              <a:t>Prepare “roadmap to procurement” – mid-Nov. </a:t>
            </a:r>
          </a:p>
          <a:p>
            <a:r>
              <a:rPr lang="en-US" dirty="0" smtClean="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258537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smtClean="0"/>
          </a:p>
          <a:p>
            <a:pPr marL="0" indent="0">
              <a:buNone/>
            </a:pPr>
            <a:endParaRPr lang="en-US" dirty="0"/>
          </a:p>
          <a:p>
            <a:pPr marL="0" indent="0">
              <a:buNone/>
            </a:pPr>
            <a:r>
              <a:rPr lang="en-US" sz="4000" dirty="0" smtClean="0"/>
              <a:t>“</a:t>
            </a:r>
            <a:r>
              <a:rPr lang="en-US" sz="4000" dirty="0"/>
              <a:t>It will take a lot of work to get us where we want but the end result should be the envy of libraries across the </a:t>
            </a:r>
            <a:r>
              <a:rPr lang="en-US" sz="4000" dirty="0" smtClean="0"/>
              <a:t>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8533978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Thanks! </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a:t>
            </a:r>
            <a:r>
              <a:rPr lang="en-GB" sz="2400" dirty="0" smtClean="0">
                <a:solidFill>
                  <a:schemeClr val="dk1"/>
                </a:solidFill>
                <a:ea typeface="Calibri"/>
                <a:cs typeface="Calibri"/>
                <a:sym typeface="Calibri"/>
              </a:rPr>
              <a:t>wiki: </a:t>
            </a:r>
            <a:r>
              <a:rPr lang="en-GB" sz="2400" u="sng" dirty="0">
                <a:solidFill>
                  <a:schemeClr val="hlink"/>
                </a:solidFill>
                <a:ea typeface="Calibri"/>
                <a:cs typeface="Calibri"/>
                <a:sym typeface="Calibri"/>
                <a:hlinkClick r:id="rId3"/>
              </a:rPr>
              <a:t>https://</a:t>
            </a:r>
            <a:r>
              <a:rPr lang="en-GB" sz="2400" u="sng" dirty="0" smtClean="0">
                <a:solidFill>
                  <a:schemeClr val="hlink"/>
                </a:solidFill>
                <a:ea typeface="Calibri"/>
                <a:cs typeface="Calibri"/>
                <a:sym typeface="Calibri"/>
                <a:hlinkClick r:id="rId3"/>
              </a:rPr>
              <a:t>spotdocs.scholarsportal.info/display/OCF/OCUL+Collaborative+Futures</a:t>
            </a:r>
            <a:endParaRPr lang="en-GB" sz="2400" u="sng" dirty="0" smtClean="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smtClean="0"/>
              <a:t>us</a:t>
            </a:r>
            <a:r>
              <a:rPr lang="en-GB" sz="2400" dirty="0" smtClean="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smtClean="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smtClean="0"/>
          </a:p>
          <a:p>
            <a:pPr marL="0" indent="0">
              <a:buFont typeface="Wingdings" charset="0"/>
              <a:buNone/>
              <a:defRPr/>
            </a:pPr>
            <a:endParaRPr lang="en-US" sz="1600" dirty="0" smtClean="0"/>
          </a:p>
          <a:p>
            <a:pPr marL="0" indent="0">
              <a:buFont typeface="Wingdings" charset="0"/>
              <a:buNone/>
              <a:defRPr/>
            </a:pPr>
            <a:r>
              <a:rPr lang="en-US" sz="1600" dirty="0" smtClean="0"/>
              <a:t>	</a:t>
            </a:r>
            <a:endParaRPr lang="en-US" sz="1600" dirty="0"/>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0021365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a:xfrm>
            <a:off x="457200" y="1262743"/>
            <a:ext cx="8229600" cy="5181600"/>
          </a:xfrm>
        </p:spPr>
        <p:txBody>
          <a:bodyPr>
            <a:normAutofit fontScale="70000" lnSpcReduction="20000"/>
          </a:bodyPr>
          <a:lstStyle/>
          <a:p>
            <a:r>
              <a:rPr lang="en-US" dirty="0" smtClean="0"/>
              <a:t>Today’s presenters:</a:t>
            </a:r>
          </a:p>
          <a:p>
            <a:pPr lvl="1"/>
            <a:r>
              <a:rPr lang="en-US" dirty="0" smtClean="0"/>
              <a:t>Sabina Pagotto </a:t>
            </a:r>
            <a:r>
              <a:rPr lang="en-US" dirty="0" smtClean="0">
                <a:hlinkClick r:id="rId3"/>
              </a:rPr>
              <a:t>sabina@scholarsportal.info</a:t>
            </a:r>
            <a:r>
              <a:rPr lang="en-US" dirty="0" smtClean="0"/>
              <a:t> </a:t>
            </a:r>
          </a:p>
          <a:p>
            <a:pPr lvl="1"/>
            <a:r>
              <a:rPr lang="en-US" dirty="0" smtClean="0"/>
              <a:t>Kate Davis </a:t>
            </a:r>
            <a:r>
              <a:rPr lang="en-US" dirty="0" smtClean="0">
                <a:hlinkClick r:id="rId4"/>
              </a:rPr>
              <a:t>kate@scholarsportal.info</a:t>
            </a:r>
            <a:endParaRPr lang="en-US" dirty="0" smtClean="0"/>
          </a:p>
          <a:p>
            <a:pPr lvl="1"/>
            <a:r>
              <a:rPr lang="en-US" dirty="0" smtClean="0"/>
              <a:t>Grant Hurley </a:t>
            </a:r>
            <a:r>
              <a:rPr lang="en-US" dirty="0" smtClean="0">
                <a:hlinkClick r:id="rId5"/>
              </a:rPr>
              <a:t>grant@scholarsportal.info</a:t>
            </a:r>
            <a:endParaRPr lang="en-US" dirty="0" smtClean="0"/>
          </a:p>
          <a:p>
            <a:pPr lvl="1"/>
            <a:r>
              <a:rPr lang="en-US" dirty="0" smtClean="0"/>
              <a:t>Amy Greenberg </a:t>
            </a:r>
            <a:r>
              <a:rPr lang="en-US" dirty="0" smtClean="0">
                <a:hlinkClick r:id="rId6"/>
              </a:rPr>
              <a:t>amy.greenberg@ocul.on.ca</a:t>
            </a:r>
            <a:r>
              <a:rPr lang="en-US" dirty="0" smtClean="0"/>
              <a:t> </a:t>
            </a:r>
            <a:br>
              <a:rPr lang="en-US" dirty="0" smtClean="0"/>
            </a:br>
            <a:endParaRPr lang="en-US" dirty="0" smtClean="0"/>
          </a:p>
          <a:p>
            <a:r>
              <a:rPr lang="en-US" dirty="0" smtClean="0"/>
              <a:t>General: </a:t>
            </a:r>
          </a:p>
          <a:p>
            <a:pPr lvl="1"/>
            <a:r>
              <a:rPr lang="en-US" dirty="0" smtClean="0"/>
              <a:t>Scholars Portal </a:t>
            </a:r>
            <a:r>
              <a:rPr lang="en-US" dirty="0" smtClean="0">
                <a:hlinkClick r:id="rId7"/>
              </a:rPr>
              <a:t>help@scholarsportal.info</a:t>
            </a:r>
            <a:endParaRPr lang="en-US" dirty="0" smtClean="0"/>
          </a:p>
          <a:p>
            <a:pPr lvl="1"/>
            <a:r>
              <a:rPr lang="en-US" dirty="0" smtClean="0"/>
              <a:t>OCUL </a:t>
            </a:r>
            <a:r>
              <a:rPr lang="en-US" dirty="0" smtClean="0">
                <a:hlinkClick r:id="rId8"/>
              </a:rPr>
              <a:t>ocul@ocul.on.ca</a:t>
            </a:r>
            <a:r>
              <a:rPr lang="en-US" dirty="0" smtClean="0"/>
              <a:t/>
            </a:r>
            <a:br>
              <a:rPr lang="en-US" dirty="0" smtClean="0"/>
            </a:br>
            <a:endParaRPr lang="en-US" dirty="0" smtClean="0"/>
          </a:p>
          <a:p>
            <a:r>
              <a:rPr lang="en-US" dirty="0" smtClean="0"/>
              <a:t>Today’s featured topics:</a:t>
            </a:r>
          </a:p>
          <a:p>
            <a:pPr lvl="1"/>
            <a:r>
              <a:rPr lang="en-US" dirty="0" smtClean="0"/>
              <a:t>Scholars Portal Books </a:t>
            </a:r>
            <a:r>
              <a:rPr lang="en-US" dirty="0" smtClean="0">
                <a:hlinkClick r:id="rId9"/>
              </a:rPr>
              <a:t>books@scholarsportal.info</a:t>
            </a:r>
            <a:endParaRPr lang="en-US" dirty="0" smtClean="0"/>
          </a:p>
          <a:p>
            <a:pPr lvl="1"/>
            <a:r>
              <a:rPr lang="en-US" dirty="0" smtClean="0"/>
              <a:t>OLRC </a:t>
            </a:r>
            <a:r>
              <a:rPr lang="en-US" dirty="0" smtClean="0">
                <a:hlinkClick r:id="rId10"/>
              </a:rPr>
              <a:t>cloud@scholarsportal.info</a:t>
            </a:r>
            <a:endParaRPr lang="en-US" dirty="0" smtClean="0"/>
          </a:p>
          <a:p>
            <a:pPr lvl="1"/>
            <a:r>
              <a:rPr lang="en-US" dirty="0" err="1" smtClean="0"/>
              <a:t>Dataverse</a:t>
            </a:r>
            <a:r>
              <a:rPr lang="en-US" dirty="0" smtClean="0"/>
              <a:t> </a:t>
            </a:r>
            <a:r>
              <a:rPr lang="en-US" dirty="0" smtClean="0">
                <a:hlinkClick r:id="rId11"/>
              </a:rPr>
              <a:t>dataverse@scholarsportal.info</a:t>
            </a:r>
            <a:endParaRPr lang="en-US" dirty="0" smtClean="0"/>
          </a:p>
          <a:p>
            <a:pPr lvl="1"/>
            <a:r>
              <a:rPr lang="en-US" dirty="0" smtClean="0"/>
              <a:t>Research Data Management </a:t>
            </a:r>
            <a:r>
              <a:rPr lang="en-US" dirty="0" smtClean="0">
                <a:hlinkClick r:id="rId12"/>
              </a:rPr>
              <a:t>rdm@scholarsportal.info</a:t>
            </a:r>
            <a:r>
              <a:rPr lang="en-US" dirty="0" smtClean="0"/>
              <a:t> </a:t>
            </a:r>
          </a:p>
          <a:p>
            <a:pPr lvl="1"/>
            <a:r>
              <a:rPr lang="en-US" dirty="0" smtClean="0"/>
              <a:t>Digital Preservation </a:t>
            </a:r>
            <a:r>
              <a:rPr lang="en-US" dirty="0" smtClean="0">
                <a:hlinkClick r:id="rId5"/>
              </a:rPr>
              <a:t>grant@scholarsportal.info</a:t>
            </a:r>
            <a:r>
              <a:rPr lang="en-US" dirty="0" smtClean="0"/>
              <a:t> </a:t>
            </a:r>
          </a:p>
          <a:p>
            <a:pPr lvl="1"/>
            <a:r>
              <a:rPr lang="en-US" dirty="0" smtClean="0"/>
              <a:t>Collaborative Futures </a:t>
            </a:r>
            <a:r>
              <a:rPr lang="en-US" dirty="0" smtClean="0">
                <a:hlinkClick r:id="rId8"/>
              </a:rPr>
              <a:t>ocul@ocul.on.ca</a:t>
            </a:r>
            <a:r>
              <a:rPr lang="en-US" dirty="0" smtClean="0"/>
              <a:t>  </a:t>
            </a:r>
          </a:p>
        </p:txBody>
      </p:sp>
      <p:sp>
        <p:nvSpPr>
          <p:cNvPr id="4" name="Footer Placeholder 3"/>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smtClean="0"/>
              <a:t>Q&amp;A</a:t>
            </a:r>
            <a:endParaRPr lang="en-US" sz="9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smtClean="0">
                <a:ea typeface="ＭＳ Ｐゴシック" panose="020B0600070205080204" pitchFamily="34" charset="-128"/>
              </a:rPr>
              <a:t>Accessibility</a:t>
            </a:r>
          </a:p>
          <a:p>
            <a:pPr>
              <a:spcBef>
                <a:spcPct val="0"/>
              </a:spcBef>
              <a:buFont typeface="Wingdings" panose="05000000000000000000" pitchFamily="2" charset="2"/>
              <a:buNone/>
            </a:pPr>
            <a:r>
              <a:rPr lang="en-US" altLang="en-US" sz="2000" smtClean="0">
                <a:ea typeface="ＭＳ Ｐゴシック" panose="020B0600070205080204" pitchFamily="34" charset="-128"/>
              </a:rPr>
              <a:t>Assessment</a:t>
            </a:r>
          </a:p>
          <a:p>
            <a:pPr>
              <a:spcBef>
                <a:spcPct val="0"/>
              </a:spcBef>
              <a:buFont typeface="Wingdings" panose="05000000000000000000" pitchFamily="2" charset="2"/>
              <a:buNone/>
            </a:pPr>
            <a:r>
              <a:rPr lang="en-US" altLang="en-US" sz="2000" smtClean="0">
                <a:ea typeface="ＭＳ Ｐゴシック" panose="020B0600070205080204" pitchFamily="34" charset="-128"/>
              </a:rPr>
              <a:t>Data</a:t>
            </a:r>
          </a:p>
          <a:p>
            <a:pPr>
              <a:spcBef>
                <a:spcPct val="0"/>
              </a:spcBef>
              <a:buFont typeface="Wingdings" panose="05000000000000000000" pitchFamily="2" charset="2"/>
              <a:buNone/>
            </a:pPr>
            <a:r>
              <a:rPr lang="en-US" altLang="en-US" sz="2000" smtClean="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smtClean="0">
                <a:ea typeface="ＭＳ Ｐゴシック" panose="020B0600070205080204" pitchFamily="34" charset="-128"/>
              </a:rPr>
              <a:t>Geo</a:t>
            </a:r>
          </a:p>
          <a:p>
            <a:pPr>
              <a:spcBef>
                <a:spcPct val="0"/>
              </a:spcBef>
              <a:buFont typeface="Wingdings" panose="05000000000000000000" pitchFamily="2" charset="2"/>
              <a:buNone/>
            </a:pPr>
            <a:r>
              <a:rPr lang="en-US" altLang="en-US" sz="2000" smtClean="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smtClean="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smtClean="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smtClean="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smtClean="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smtClean="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smtClean="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884522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11751</TotalTime>
  <Words>7208</Words>
  <Application>Microsoft Office PowerPoint</Application>
  <PresentationFormat>On-screen Show (4:3)</PresentationFormat>
  <Paragraphs>937</Paragraphs>
  <Slides>85</Slides>
  <Notes>66</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85</vt:i4>
      </vt:variant>
    </vt:vector>
  </HeadingPairs>
  <TitlesOfParts>
    <vt:vector size="101"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4_Office Theme</vt:lpstr>
      <vt:lpstr>PowerPoint Presentation</vt:lpstr>
      <vt:lpstr>PowerPoint Presentation</vt:lpstr>
      <vt:lpstr>Introduction to OCUL</vt:lpstr>
      <vt:lpstr>Ontario Council of University Libraries</vt:lpstr>
      <vt:lpstr>PowerPoint Presentation</vt:lpstr>
      <vt:lpstr>Thinking OCULy</vt:lpstr>
      <vt:lpstr>Governance Structure</vt:lpstr>
      <vt:lpstr>OCUL Communities</vt:lpstr>
      <vt:lpstr>OCUL Communities</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Member Services</vt:lpstr>
      <vt:lpstr>Content Repositories</vt:lpstr>
      <vt:lpstr>Content Repositories</vt:lpstr>
      <vt:lpstr>PowerPoint Presentation</vt:lpstr>
      <vt:lpstr>Get involved with OCUL &amp; Scholars Portal!</vt:lpstr>
      <vt:lpstr>PowerPoint Presentation</vt:lpstr>
      <vt:lpstr>Scholars Portal Dataverse Service</vt:lpstr>
      <vt:lpstr>Dataverse 4.5 is here! </vt:lpstr>
      <vt:lpstr>New Features - Dataverse 4.5</vt:lpstr>
      <vt:lpstr>Institutional Dataverses</vt:lpstr>
      <vt:lpstr>What to expect?</vt:lpstr>
      <vt:lpstr>Dataverse Upgrade Working Group</vt:lpstr>
      <vt:lpstr>CARL Portage &amp; OCUL</vt:lpstr>
      <vt:lpstr>RDM Training </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lpstr>Questions?</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Books Platform Background</vt:lpstr>
      <vt:lpstr>Things we need.</vt:lpstr>
      <vt:lpstr>More things we need.</vt:lpstr>
      <vt:lpstr>Even more things we need.</vt:lpstr>
      <vt:lpstr>Functional Requirements Doc</vt:lpstr>
      <vt:lpstr>3 areas in progress</vt:lpstr>
      <vt:lpstr>1. Content</vt:lpstr>
      <vt:lpstr>1. Content - BITS</vt:lpstr>
      <vt:lpstr>2. Backend</vt:lpstr>
      <vt:lpstr>2. Backend</vt:lpstr>
      <vt:lpstr>3. Frontend</vt:lpstr>
      <vt:lpstr>3. Frontend</vt:lpstr>
      <vt:lpstr>Questions?</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 Pagotto</cp:lastModifiedBy>
  <cp:revision>55</cp:revision>
  <cp:lastPrinted>2016-09-25T14:48:22Z</cp:lastPrinted>
  <dcterms:created xsi:type="dcterms:W3CDTF">2015-05-15T14:32:32Z</dcterms:created>
  <dcterms:modified xsi:type="dcterms:W3CDTF">2016-10-12T15:06:58Z</dcterms:modified>
</cp:coreProperties>
</file>