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 id="2147483685" r:id="rId4"/>
    <p:sldMasterId id="2147483697" r:id="rId5"/>
  </p:sldMasterIdLst>
  <p:notesMasterIdLst>
    <p:notesMasterId r:id="rId100"/>
  </p:notesMasterIdLst>
  <p:sldIdLst>
    <p:sldId id="371" r:id="rId6"/>
    <p:sldId id="259" r:id="rId7"/>
    <p:sldId id="324" r:id="rId8"/>
    <p:sldId id="325" r:id="rId9"/>
    <p:sldId id="326" r:id="rId10"/>
    <p:sldId id="327" r:id="rId11"/>
    <p:sldId id="328" r:id="rId12"/>
    <p:sldId id="329" r:id="rId13"/>
    <p:sldId id="330" r:id="rId14"/>
    <p:sldId id="331" r:id="rId15"/>
    <p:sldId id="332" r:id="rId16"/>
    <p:sldId id="333" r:id="rId17"/>
    <p:sldId id="334" r:id="rId18"/>
    <p:sldId id="335" r:id="rId19"/>
    <p:sldId id="336" r:id="rId20"/>
    <p:sldId id="337" r:id="rId21"/>
    <p:sldId id="338" r:id="rId22"/>
    <p:sldId id="316" r:id="rId23"/>
    <p:sldId id="317" r:id="rId24"/>
    <p:sldId id="318" r:id="rId25"/>
    <p:sldId id="319" r:id="rId26"/>
    <p:sldId id="257" r:id="rId27"/>
    <p:sldId id="261" r:id="rId28"/>
    <p:sldId id="374" r:id="rId29"/>
    <p:sldId id="373" r:id="rId30"/>
    <p:sldId id="320" r:id="rId31"/>
    <p:sldId id="321" r:id="rId32"/>
    <p:sldId id="322" r:id="rId33"/>
    <p:sldId id="372" r:id="rId34"/>
    <p:sldId id="323" r:id="rId35"/>
    <p:sldId id="262" r:id="rId36"/>
    <p:sldId id="349" r:id="rId37"/>
    <p:sldId id="350" r:id="rId38"/>
    <p:sldId id="351" r:id="rId39"/>
    <p:sldId id="352" r:id="rId40"/>
    <p:sldId id="353" r:id="rId41"/>
    <p:sldId id="354" r:id="rId42"/>
    <p:sldId id="355" r:id="rId43"/>
    <p:sldId id="356" r:id="rId44"/>
    <p:sldId id="357" r:id="rId45"/>
    <p:sldId id="358" r:id="rId46"/>
    <p:sldId id="359" r:id="rId47"/>
    <p:sldId id="360" r:id="rId48"/>
    <p:sldId id="361" r:id="rId49"/>
    <p:sldId id="362" r:id="rId50"/>
    <p:sldId id="363" r:id="rId51"/>
    <p:sldId id="263" r:id="rId52"/>
    <p:sldId id="364" r:id="rId53"/>
    <p:sldId id="365" r:id="rId54"/>
    <p:sldId id="366" r:id="rId55"/>
    <p:sldId id="367" r:id="rId56"/>
    <p:sldId id="368" r:id="rId57"/>
    <p:sldId id="369" r:id="rId58"/>
    <p:sldId id="370" r:id="rId59"/>
    <p:sldId id="264" r:id="rId60"/>
    <p:sldId id="339" r:id="rId61"/>
    <p:sldId id="340" r:id="rId62"/>
    <p:sldId id="341" r:id="rId63"/>
    <p:sldId id="342" r:id="rId64"/>
    <p:sldId id="343" r:id="rId65"/>
    <p:sldId id="344" r:id="rId66"/>
    <p:sldId id="345" r:id="rId67"/>
    <p:sldId id="346" r:id="rId68"/>
    <p:sldId id="347" r:id="rId69"/>
    <p:sldId id="348" r:id="rId70"/>
    <p:sldId id="267" r:id="rId71"/>
    <p:sldId id="269" r:id="rId72"/>
    <p:sldId id="270" r:id="rId73"/>
    <p:sldId id="271" r:id="rId74"/>
    <p:sldId id="272" r:id="rId75"/>
    <p:sldId id="273" r:id="rId76"/>
    <p:sldId id="274" r:id="rId77"/>
    <p:sldId id="275" r:id="rId78"/>
    <p:sldId id="276" r:id="rId79"/>
    <p:sldId id="265" r:id="rId80"/>
    <p:sldId id="299" r:id="rId81"/>
    <p:sldId id="300" r:id="rId82"/>
    <p:sldId id="301" r:id="rId83"/>
    <p:sldId id="302" r:id="rId84"/>
    <p:sldId id="303" r:id="rId85"/>
    <p:sldId id="304" r:id="rId86"/>
    <p:sldId id="305" r:id="rId87"/>
    <p:sldId id="306" r:id="rId88"/>
    <p:sldId id="307" r:id="rId89"/>
    <p:sldId id="308" r:id="rId90"/>
    <p:sldId id="309" r:id="rId91"/>
    <p:sldId id="310" r:id="rId92"/>
    <p:sldId id="311" r:id="rId93"/>
    <p:sldId id="312" r:id="rId94"/>
    <p:sldId id="313" r:id="rId95"/>
    <p:sldId id="314" r:id="rId96"/>
    <p:sldId id="315" r:id="rId97"/>
    <p:sldId id="266" r:id="rId98"/>
    <p:sldId id="260" r:id="rId9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3726"/>
    <a:srgbClr val="F431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35" autoAdjust="0"/>
    <p:restoredTop sz="76042" autoAdjust="0"/>
  </p:normalViewPr>
  <p:slideViewPr>
    <p:cSldViewPr snapToGrid="0" snapToObjects="1">
      <p:cViewPr varScale="1">
        <p:scale>
          <a:sx n="88" d="100"/>
          <a:sy n="88" d="100"/>
        </p:scale>
        <p:origin x="2412" y="9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7458"/>
    </p:cViewPr>
  </p:sorterViewPr>
  <p:notesViewPr>
    <p:cSldViewPr snapToGrid="0" snapToObjects="1">
      <p:cViewPr varScale="1">
        <p:scale>
          <a:sx n="72" d="100"/>
          <a:sy n="72" d="100"/>
        </p:scale>
        <p:origin x="-3496"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102"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slide" Target="slides/slide90.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20521BC7-0163-C440-B8CE-31ED659E5D7F}">
      <dgm:prSet phldrT="[Text]"/>
      <dgm:spPr>
        <a:solidFill>
          <a:schemeClr val="tx1">
            <a:lumMod val="65000"/>
            <a:lumOff val="35000"/>
          </a:schemeClr>
        </a:solidFill>
      </dgm:spPr>
      <dgm:t>
        <a:bodyPr/>
        <a:lstStyle/>
        <a:p>
          <a:r>
            <a:rPr lang="en-US" dirty="0" smtClean="0"/>
            <a:t>Market Research</a:t>
          </a:r>
          <a:endParaRPr lang="en-US" dirty="0"/>
        </a:p>
      </dgm:t>
    </dgm:pt>
    <dgm:pt modelId="{05A6AC1F-1741-774B-9F4C-67F6048DFF60}" type="parTrans" cxnId="{DD7388F8-44E5-A942-AE6D-BF259A9EB0C4}">
      <dgm:prSet/>
      <dgm:spPr>
        <a:solidFill>
          <a:srgbClr val="008000"/>
        </a:solidFill>
        <a:effectLst/>
      </dgm:spPr>
      <dgm:t>
        <a:bodyPr/>
        <a:lstStyle/>
        <a:p>
          <a:endParaRPr lang="en-US"/>
        </a:p>
      </dgm:t>
    </dgm:pt>
    <dgm:pt modelId="{3E79F43C-6AF8-F94C-A67C-F9084891DC47}" type="sibTrans" cxnId="{DD7388F8-44E5-A942-AE6D-BF259A9EB0C4}">
      <dgm:prSet/>
      <dgm:spPr/>
      <dgm:t>
        <a:bodyPr/>
        <a:lstStyle/>
        <a:p>
          <a:endParaRPr lang="en-US"/>
        </a:p>
      </dgm:t>
    </dgm:pt>
    <dgm:pt modelId="{69529E1D-BF60-E848-BF69-69E829149193}">
      <dgm:prSet phldrT="[Text]"/>
      <dgm:spPr>
        <a:solidFill>
          <a:schemeClr val="tx1">
            <a:lumMod val="65000"/>
            <a:lumOff val="35000"/>
          </a:schemeClr>
        </a:solidFill>
      </dgm:spPr>
      <dgm:t>
        <a:bodyPr/>
        <a:lstStyle/>
        <a:p>
          <a:pPr algn="ctr"/>
          <a:r>
            <a:rPr lang="en-US" dirty="0" smtClean="0"/>
            <a:t>Total Cost of Ownership</a:t>
          </a:r>
          <a:endParaRPr lang="en-US" dirty="0"/>
        </a:p>
      </dgm:t>
    </dgm:pt>
    <dgm:pt modelId="{1C945A95-69A5-6248-A190-510CC032993B}" type="parTrans" cxnId="{F86F7B4C-3BA6-E149-AB61-AB48E283C217}">
      <dgm:prSet/>
      <dgm:spPr>
        <a:solidFill>
          <a:srgbClr val="008000"/>
        </a:solidFill>
        <a:effectLst/>
      </dgm:spPr>
      <dgm:t>
        <a:bodyPr/>
        <a:lstStyle/>
        <a:p>
          <a:endParaRPr lang="en-US"/>
        </a:p>
      </dgm:t>
    </dgm:pt>
    <dgm:pt modelId="{6944EC26-B746-4042-A939-CABDF1B07B47}" type="sibTrans" cxnId="{F86F7B4C-3BA6-E149-AB61-AB48E283C217}">
      <dgm:prSet/>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smtClean="0"/>
            <a:t>Shared Print Management</a:t>
          </a:r>
          <a:endParaRPr lang="en-US" dirty="0"/>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smtClean="0"/>
            <a:t>Shared Workflow</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smtClean="0"/>
            <a:t>Communications</a:t>
          </a:r>
          <a:endParaRPr lang="en-US" dirty="0"/>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smtClean="0"/>
            <a:t>Models</a:t>
          </a:r>
          <a:endParaRPr lang="en-US" dirty="0"/>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smtClean="0"/>
            <a:t>Surveys</a:t>
          </a:r>
          <a:endParaRPr lang="en-US" dirty="0"/>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smtClean="0"/>
            <a:t>Internal</a:t>
          </a:r>
          <a:endParaRPr lang="en-US" dirty="0"/>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smtClean="0"/>
            <a:t>External</a:t>
          </a:r>
          <a:endParaRPr lang="en-US" dirty="0"/>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smtClean="0"/>
            <a:t>Consultations</a:t>
          </a:r>
          <a:endParaRPr lang="en-US" dirty="0"/>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54259C43-A10D-2C46-ACD6-EA5E7E705638}">
      <dgm:prSet phldrT="[Text]"/>
      <dgm:spPr>
        <a:solidFill>
          <a:schemeClr val="tx1">
            <a:lumMod val="65000"/>
            <a:lumOff val="35000"/>
          </a:schemeClr>
        </a:solidFill>
      </dgm:spPr>
      <dgm:t>
        <a:bodyPr/>
        <a:lstStyle/>
        <a:p>
          <a:pPr algn="l"/>
          <a:r>
            <a:rPr lang="en-US" dirty="0" smtClean="0"/>
            <a:t>Examination of existing programs</a:t>
          </a:r>
          <a:endParaRPr lang="en-US" dirty="0"/>
        </a:p>
      </dgm:t>
    </dgm:pt>
    <dgm:pt modelId="{07164500-1E55-5848-9E22-806DD425AA21}" type="parTrans" cxnId="{D0F383EE-8108-C449-8F7C-A462F36EFC7A}">
      <dgm:prSet/>
      <dgm:spPr/>
      <dgm:t>
        <a:bodyPr/>
        <a:lstStyle/>
        <a:p>
          <a:endParaRPr lang="en-US"/>
        </a:p>
      </dgm:t>
    </dgm:pt>
    <dgm:pt modelId="{E85AC2CF-FAE2-C84F-A04F-E0F664EC257A}" type="sibTrans" cxnId="{D0F383EE-8108-C449-8F7C-A462F36EFC7A}">
      <dgm:prSet/>
      <dgm:spPr/>
      <dgm:t>
        <a:bodyPr/>
        <a:lstStyle/>
        <a:p>
          <a:endParaRPr lang="en-US"/>
        </a:p>
      </dgm:t>
    </dgm:pt>
    <dgm:pt modelId="{DAF1DAA8-9B26-6F4D-A612-97845AC00210}">
      <dgm:prSet/>
      <dgm:spPr>
        <a:solidFill>
          <a:schemeClr val="tx1">
            <a:lumMod val="65000"/>
            <a:lumOff val="35000"/>
          </a:schemeClr>
        </a:solidFill>
      </dgm:spPr>
      <dgm:t>
        <a:bodyPr/>
        <a:lstStyle/>
        <a:p>
          <a:pPr algn="l"/>
          <a:r>
            <a:rPr lang="en-US" dirty="0" smtClean="0"/>
            <a:t>Survey and Analysis</a:t>
          </a:r>
          <a:endParaRPr lang="en-US" dirty="0"/>
        </a:p>
      </dgm:t>
    </dgm:pt>
    <dgm:pt modelId="{3E0695F2-6A34-BE49-BBF3-98509A948271}" type="parTrans" cxnId="{CF5B2847-C562-6F4F-894D-F7B2484C8E3D}">
      <dgm:prSet/>
      <dgm:spPr/>
      <dgm:t>
        <a:bodyPr/>
        <a:lstStyle/>
        <a:p>
          <a:endParaRPr lang="en-US"/>
        </a:p>
      </dgm:t>
    </dgm:pt>
    <dgm:pt modelId="{125952E0-BB4C-6648-80FD-244526FF5CFA}" type="sibTrans" cxnId="{CF5B2847-C562-6F4F-894D-F7B2484C8E3D}">
      <dgm:prSet/>
      <dgm:spPr/>
      <dgm:t>
        <a:bodyPr/>
        <a:lstStyle/>
        <a:p>
          <a:endParaRPr lang="en-US"/>
        </a:p>
      </dgm:t>
    </dgm:pt>
    <dgm:pt modelId="{DBB1DF6C-92D1-C44A-B7A8-0DE8141E621F}">
      <dgm:prSet/>
      <dgm:spPr>
        <a:solidFill>
          <a:schemeClr val="tx1">
            <a:lumMod val="65000"/>
            <a:lumOff val="35000"/>
          </a:schemeClr>
        </a:solidFill>
      </dgm:spPr>
      <dgm:t>
        <a:bodyPr/>
        <a:lstStyle/>
        <a:p>
          <a:r>
            <a:rPr lang="en-US" dirty="0" smtClean="0"/>
            <a:t>Consultations</a:t>
          </a:r>
          <a:endParaRPr lang="en-US" dirty="0"/>
        </a:p>
      </dgm:t>
    </dgm:pt>
    <dgm:pt modelId="{E61FA1C4-67FD-324B-9FF5-E4A5C8A633B8}" type="parTrans" cxnId="{799346B5-8E3F-D548-B8F2-7AB207FA0178}">
      <dgm:prSet/>
      <dgm:spPr/>
      <dgm:t>
        <a:bodyPr/>
        <a:lstStyle/>
        <a:p>
          <a:endParaRPr lang="en-US"/>
        </a:p>
      </dgm:t>
    </dgm:pt>
    <dgm:pt modelId="{0CCC9007-5A0C-2B4E-9010-CEB89ED2EBE7}" type="sibTrans" cxnId="{799346B5-8E3F-D548-B8F2-7AB207FA0178}">
      <dgm:prSet/>
      <dgm:spPr/>
      <dgm:t>
        <a:bodyPr/>
        <a:lstStyle/>
        <a:p>
          <a:endParaRPr lang="en-US"/>
        </a:p>
      </dgm:t>
    </dgm:pt>
    <dgm:pt modelId="{AFFD7265-7E77-4849-B4C7-FC01B1CA63B4}">
      <dgm:prSet/>
      <dgm:spPr>
        <a:solidFill>
          <a:schemeClr val="tx1">
            <a:lumMod val="65000"/>
            <a:lumOff val="35000"/>
          </a:schemeClr>
        </a:solidFill>
      </dgm:spPr>
      <dgm:t>
        <a:bodyPr/>
        <a:lstStyle/>
        <a:p>
          <a:r>
            <a:rPr lang="en-US" dirty="0" smtClean="0"/>
            <a:t>RFI</a:t>
          </a:r>
          <a:endParaRPr lang="en-US" dirty="0"/>
        </a:p>
      </dgm:t>
    </dgm:pt>
    <dgm:pt modelId="{73E98FA3-9A0B-0043-BC84-7EEF9CD92DB9}" type="parTrans" cxnId="{BB874579-A1F6-6C40-975F-407407BFE686}">
      <dgm:prSet/>
      <dgm:spPr/>
      <dgm:t>
        <a:bodyPr/>
        <a:lstStyle/>
        <a:p>
          <a:endParaRPr lang="en-US"/>
        </a:p>
      </dgm:t>
    </dgm:pt>
    <dgm:pt modelId="{9799C8AF-34FF-2F4C-AB28-C4A269073D31}" type="sibTrans" cxnId="{BB874579-A1F6-6C40-975F-407407BFE686}">
      <dgm:prSet/>
      <dgm:spPr/>
      <dgm:t>
        <a:bodyPr/>
        <a:lstStyle/>
        <a:p>
          <a:endParaRPr lang="en-US"/>
        </a:p>
      </dgm:t>
    </dgm:pt>
    <dgm:pt modelId="{53EA6A5F-EDCD-D64C-881E-7B4E062564CB}">
      <dgm:prSet/>
      <dgm:spPr>
        <a:solidFill>
          <a:schemeClr val="tx1">
            <a:lumMod val="65000"/>
            <a:lumOff val="35000"/>
          </a:schemeClr>
        </a:solidFill>
      </dgm:spPr>
      <dgm:t>
        <a:bodyPr/>
        <a:lstStyle/>
        <a:p>
          <a:r>
            <a:rPr lang="en-US" dirty="0" smtClean="0"/>
            <a:t>Models</a:t>
          </a:r>
          <a:endParaRPr lang="en-US" dirty="0"/>
        </a:p>
      </dgm:t>
    </dgm:pt>
    <dgm:pt modelId="{EEB19F44-22C7-9644-B6CA-A1FDAE2099BF}" type="parTrans" cxnId="{2443770F-38F9-4E48-9A39-C33EA089F939}">
      <dgm:prSet/>
      <dgm:spPr/>
      <dgm:t>
        <a:bodyPr/>
        <a:lstStyle/>
        <a:p>
          <a:endParaRPr lang="en-US"/>
        </a:p>
      </dgm:t>
    </dgm:pt>
    <dgm:pt modelId="{9A9AAB8F-4590-E04D-8251-4EB0E076A297}" type="sibTrans" cxnId="{2443770F-38F9-4E48-9A39-C33EA089F939}">
      <dgm:prSet/>
      <dgm:spPr/>
      <dgm:t>
        <a:bodyPr/>
        <a:lstStyle/>
        <a:p>
          <a:endParaRPr lang="en-US"/>
        </a:p>
      </dgm:t>
    </dgm:pt>
    <dgm:pt modelId="{3FC39D31-28DF-4046-AFDB-C0F9AF31C9F1}">
      <dgm:prSet phldrT="[Text]"/>
      <dgm:spPr>
        <a:solidFill>
          <a:srgbClr val="7F7F7F"/>
        </a:solidFill>
        <a:effectLst/>
      </dgm:spPr>
      <dgm:t>
        <a:bodyPr/>
        <a:lstStyle/>
        <a:p>
          <a:r>
            <a:rPr lang="en-US" dirty="0" smtClean="0"/>
            <a:t>Shared Vision Task Force</a:t>
          </a:r>
          <a:endParaRPr lang="en-US" dirty="0"/>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t>
        <a:bodyPr/>
        <a:lstStyle/>
        <a:p>
          <a:endParaRPr lang="en-US"/>
        </a:p>
      </dgm:t>
    </dgm:pt>
    <dgm:pt modelId="{D8018DC7-A310-4E44-83C0-B690B652B171}" type="pres">
      <dgm:prSet presAssocID="{3FC39D31-28DF-4046-AFDB-C0F9AF31C9F1}" presName="centerShape" presStyleLbl="node0" presStyleIdx="0" presStyleCnt="1"/>
      <dgm:spPr/>
      <dgm:t>
        <a:bodyPr/>
        <a:lstStyle/>
        <a:p>
          <a:endParaRPr lang="en-US"/>
        </a:p>
      </dgm:t>
    </dgm:pt>
    <dgm:pt modelId="{AAE03A1C-ED0E-504B-9E46-30510CDE9044}" type="pres">
      <dgm:prSet presAssocID="{02978C2B-A22A-7549-A9EB-C11DB40D0331}" presName="parTrans" presStyleLbl="bgSibTrans2D1" presStyleIdx="0" presStyleCnt="5"/>
      <dgm:spPr/>
      <dgm:t>
        <a:bodyPr/>
        <a:lstStyle/>
        <a:p>
          <a:endParaRPr lang="en-US"/>
        </a:p>
      </dgm:t>
    </dgm:pt>
    <dgm:pt modelId="{6DBE4A58-0A39-DB48-A258-6FCA987295B1}" type="pres">
      <dgm:prSet presAssocID="{B976DD40-4E0F-164D-AD9D-9BF7CD7D86ED}" presName="node" presStyleLbl="node1" presStyleIdx="0" presStyleCnt="5">
        <dgm:presLayoutVars>
          <dgm:bulletEnabled val="1"/>
        </dgm:presLayoutVars>
      </dgm:prSet>
      <dgm:spPr/>
      <dgm:t>
        <a:bodyPr/>
        <a:lstStyle/>
        <a:p>
          <a:endParaRPr lang="en-US"/>
        </a:p>
      </dgm:t>
    </dgm:pt>
    <dgm:pt modelId="{5CC0E6DF-A992-664A-95A6-F12488BA696E}" type="pres">
      <dgm:prSet presAssocID="{D208C943-1600-404C-AFF7-6C5E7FE042A2}" presName="parTrans" presStyleLbl="bgSibTrans2D1" presStyleIdx="1" presStyleCnt="5"/>
      <dgm:spPr/>
      <dgm:t>
        <a:bodyPr/>
        <a:lstStyle/>
        <a:p>
          <a:endParaRPr lang="en-US"/>
        </a:p>
      </dgm:t>
    </dgm:pt>
    <dgm:pt modelId="{56D9CFD7-7666-2E4E-9DDF-9733D80CF032}" type="pres">
      <dgm:prSet presAssocID="{E2730BBE-BD2C-2547-824B-9EE5D7BD8BB2}" presName="node" presStyleLbl="node1" presStyleIdx="1" presStyleCnt="5" custScaleX="104277" custScaleY="107841" custRadScaleRad="101024" custRadScaleInc="8537">
        <dgm:presLayoutVars>
          <dgm:bulletEnabled val="1"/>
        </dgm:presLayoutVars>
      </dgm:prSet>
      <dgm:spPr/>
      <dgm:t>
        <a:bodyPr/>
        <a:lstStyle/>
        <a:p>
          <a:endParaRPr lang="en-US"/>
        </a:p>
      </dgm:t>
    </dgm:pt>
    <dgm:pt modelId="{2DB40919-2A2A-A040-B32C-EF8A5A50F3BD}" type="pres">
      <dgm:prSet presAssocID="{695A1998-B26D-9E45-A100-7F335F6E40B1}" presName="parTrans" presStyleLbl="bgSibTrans2D1" presStyleIdx="2" presStyleCnt="5"/>
      <dgm:spPr/>
      <dgm:t>
        <a:bodyPr/>
        <a:lstStyle/>
        <a:p>
          <a:endParaRPr lang="en-US"/>
        </a:p>
      </dgm:t>
    </dgm:pt>
    <dgm:pt modelId="{D20BE7E2-FC3B-384F-8E90-4D6A2D145818}" type="pres">
      <dgm:prSet presAssocID="{96EA70F3-2332-3644-B3E0-E446281DBD88}" presName="node" presStyleLbl="node1" presStyleIdx="2" presStyleCnt="5" custScaleX="106810" custScaleY="97148" custRadScaleRad="83254" custRadScaleInc="3110">
        <dgm:presLayoutVars>
          <dgm:bulletEnabled val="1"/>
        </dgm:presLayoutVars>
      </dgm:prSet>
      <dgm:spPr/>
      <dgm:t>
        <a:bodyPr/>
        <a:lstStyle/>
        <a:p>
          <a:endParaRPr lang="en-US"/>
        </a:p>
      </dgm:t>
    </dgm:pt>
    <dgm:pt modelId="{36521D21-9F54-EB49-9AEF-24FA8FBAD509}" type="pres">
      <dgm:prSet presAssocID="{1C945A95-69A5-6248-A190-510CC032993B}" presName="parTrans" presStyleLbl="bgSibTrans2D1" presStyleIdx="3" presStyleCnt="5"/>
      <dgm:spPr/>
      <dgm:t>
        <a:bodyPr/>
        <a:lstStyle/>
        <a:p>
          <a:endParaRPr lang="en-US"/>
        </a:p>
      </dgm:t>
    </dgm:pt>
    <dgm:pt modelId="{51990F73-0D08-5A46-B669-35FD9CB4A41E}" type="pres">
      <dgm:prSet presAssocID="{69529E1D-BF60-E848-BF69-69E829149193}" presName="node" presStyleLbl="node1" presStyleIdx="3" presStyleCnt="5" custRadScaleRad="102152" custRadScaleInc="-5475">
        <dgm:presLayoutVars>
          <dgm:bulletEnabled val="1"/>
        </dgm:presLayoutVars>
      </dgm:prSet>
      <dgm:spPr/>
      <dgm:t>
        <a:bodyPr/>
        <a:lstStyle/>
        <a:p>
          <a:endParaRPr lang="en-US"/>
        </a:p>
      </dgm:t>
    </dgm:pt>
    <dgm:pt modelId="{E173B8B5-2A4E-0D4B-8731-E35120A65CA2}" type="pres">
      <dgm:prSet presAssocID="{05A6AC1F-1741-774B-9F4C-67F6048DFF60}" presName="parTrans" presStyleLbl="bgSibTrans2D1" presStyleIdx="4" presStyleCnt="5" custFlipHor="0" custScaleX="61953" custLinFactNeighborX="20399" custLinFactNeighborY="8488"/>
      <dgm:spPr/>
      <dgm:t>
        <a:bodyPr/>
        <a:lstStyle/>
        <a:p>
          <a:endParaRPr lang="en-US"/>
        </a:p>
      </dgm:t>
    </dgm:pt>
    <dgm:pt modelId="{CE0DFF17-C85A-C54F-A860-DC4E4BE87613}" type="pres">
      <dgm:prSet presAssocID="{20521BC7-0163-C440-B8CE-31ED659E5D7F}" presName="node" presStyleLbl="node1" presStyleIdx="4" presStyleCnt="5" custRadScaleRad="96196" custRadScaleInc="-843">
        <dgm:presLayoutVars>
          <dgm:bulletEnabled val="1"/>
        </dgm:presLayoutVars>
      </dgm:prSet>
      <dgm:spPr/>
      <dgm:t>
        <a:bodyPr/>
        <a:lstStyle/>
        <a:p>
          <a:endParaRPr lang="en-US"/>
        </a:p>
      </dgm:t>
    </dgm:pt>
  </dgm:ptLst>
  <dgm:cxnLst>
    <dgm:cxn modelId="{799346B5-8E3F-D548-B8F2-7AB207FA0178}" srcId="{20521BC7-0163-C440-B8CE-31ED659E5D7F}" destId="{DBB1DF6C-92D1-C44A-B7A8-0DE8141E621F}" srcOrd="0" destOrd="0" parTransId="{E61FA1C4-67FD-324B-9FF5-E4A5C8A633B8}" sibTransId="{0CCC9007-5A0C-2B4E-9010-CEB89ED2EBE7}"/>
    <dgm:cxn modelId="{53248DA6-249D-174F-BBB1-71ACD2DF798D}" srcId="{3FC39D31-28DF-4046-AFDB-C0F9AF31C9F1}" destId="{96EA70F3-2332-3644-B3E0-E446281DBD88}" srcOrd="2" destOrd="0" parTransId="{695A1998-B26D-9E45-A100-7F335F6E40B1}" sibTransId="{7DF20A1B-7B24-6B44-B2DD-8731A3C33DD2}"/>
    <dgm:cxn modelId="{12F1871F-4DE1-4873-8FAF-83522C44EF8C}" type="presOf" srcId="{DAF1DAA8-9B26-6F4D-A612-97845AC00210}" destId="{51990F73-0D08-5A46-B669-35FD9CB4A41E}" srcOrd="0" destOrd="1" presId="urn:microsoft.com/office/officeart/2005/8/layout/radial4"/>
    <dgm:cxn modelId="{E23EEC88-5E65-468C-BF26-6EDA4D6E2819}" type="presOf" srcId="{3FC39D31-28DF-4046-AFDB-C0F9AF31C9F1}" destId="{D8018DC7-A310-4E44-83C0-B690B652B171}" srcOrd="0" destOrd="0" presId="urn:microsoft.com/office/officeart/2005/8/layout/radial4"/>
    <dgm:cxn modelId="{09175BBD-629D-4F86-AB38-1B5C40BE4813}" type="presOf" srcId="{1C945A95-69A5-6248-A190-510CC032993B}" destId="{36521D21-9F54-EB49-9AEF-24FA8FBAD509}" srcOrd="0" destOrd="0" presId="urn:microsoft.com/office/officeart/2005/8/layout/radial4"/>
    <dgm:cxn modelId="{9E29992F-D4D3-864B-BB72-5ED9B6889AEB}" srcId="{96EA70F3-2332-3644-B3E0-E446281DBD88}" destId="{756CE84E-6190-6A4F-B92B-40E99D0693BF}" srcOrd="1" destOrd="0" parTransId="{65BF8C53-ADC1-3441-920C-29E360BF2F26}" sibTransId="{2823DC77-293A-3D4C-BB78-4E63EA860DE3}"/>
    <dgm:cxn modelId="{CF5B2847-C562-6F4F-894D-F7B2484C8E3D}" srcId="{69529E1D-BF60-E848-BF69-69E829149193}" destId="{DAF1DAA8-9B26-6F4D-A612-97845AC00210}" srcOrd="0" destOrd="0" parTransId="{3E0695F2-6A34-BE49-BBF3-98509A948271}" sibTransId="{125952E0-BB4C-6648-80FD-244526FF5CFA}"/>
    <dgm:cxn modelId="{86AB542D-A3E4-4B85-8F8C-A2DBDC1CC6E4}" type="presOf" srcId="{20521BC7-0163-C440-B8CE-31ED659E5D7F}" destId="{CE0DFF17-C85A-C54F-A860-DC4E4BE87613}" srcOrd="0" destOrd="0" presId="urn:microsoft.com/office/officeart/2005/8/layout/radial4"/>
    <dgm:cxn modelId="{CFD42039-99F7-415C-B3EC-5E7F28B202B2}" type="presOf" srcId="{54259C43-A10D-2C46-ACD6-EA5E7E705638}" destId="{56D9CFD7-7666-2E4E-9DDF-9733D80CF032}" srcOrd="0" destOrd="2" presId="urn:microsoft.com/office/officeart/2005/8/layout/radial4"/>
    <dgm:cxn modelId="{1084A9E6-8781-48B9-83B9-F99A906B14A6}" type="presOf" srcId="{E2730BBE-BD2C-2547-824B-9EE5D7BD8BB2}" destId="{56D9CFD7-7666-2E4E-9DDF-9733D80CF032}" srcOrd="0" destOrd="0" presId="urn:microsoft.com/office/officeart/2005/8/layout/radial4"/>
    <dgm:cxn modelId="{06CC6909-5C5E-49C0-A260-B45C080F4A1F}" type="presOf" srcId="{58F4B5D9-A0F3-D44C-9D84-FEE007980B3F}" destId="{D3E075A5-029A-AD42-82BD-C71658A899AA}" srcOrd="0" destOrd="0" presId="urn:microsoft.com/office/officeart/2005/8/layout/radial4"/>
    <dgm:cxn modelId="{DD7388F8-44E5-A942-AE6D-BF259A9EB0C4}" srcId="{3FC39D31-28DF-4046-AFDB-C0F9AF31C9F1}" destId="{20521BC7-0163-C440-B8CE-31ED659E5D7F}" srcOrd="4" destOrd="0" parTransId="{05A6AC1F-1741-774B-9F4C-67F6048DFF60}" sibTransId="{3E79F43C-6AF8-F94C-A67C-F9084891DC47}"/>
    <dgm:cxn modelId="{641922D0-7A63-42A6-A7D9-B4F2D7064960}" type="presOf" srcId="{DBB1DF6C-92D1-C44A-B7A8-0DE8141E621F}" destId="{CE0DFF17-C85A-C54F-A860-DC4E4BE87613}" srcOrd="0" destOrd="1" presId="urn:microsoft.com/office/officeart/2005/8/layout/radial4"/>
    <dgm:cxn modelId="{89C5BA1D-1C14-466F-8115-66FCD2937A12}" type="presOf" srcId="{EAA5AD65-3935-404C-9112-DC234B7239FA}" destId="{56D9CFD7-7666-2E4E-9DDF-9733D80CF032}" srcOrd="0" destOrd="1" presId="urn:microsoft.com/office/officeart/2005/8/layout/radial4"/>
    <dgm:cxn modelId="{75B16623-279D-4A06-918B-85701DE6B5AB}" type="presOf" srcId="{B976DD40-4E0F-164D-AD9D-9BF7CD7D86ED}" destId="{6DBE4A58-0A39-DB48-A258-6FCA987295B1}" srcOrd="0" destOrd="0" presId="urn:microsoft.com/office/officeart/2005/8/layout/radial4"/>
    <dgm:cxn modelId="{24EFBC8E-BF23-4945-B6DF-2E252F175DD3}" type="presOf" srcId="{D208C943-1600-404C-AFF7-6C5E7FE042A2}" destId="{5CC0E6DF-A992-664A-95A6-F12488BA696E}" srcOrd="0" destOrd="0" presId="urn:microsoft.com/office/officeart/2005/8/layout/radial4"/>
    <dgm:cxn modelId="{36B7D18E-639D-FD4F-936F-5D37256BD523}" srcId="{B976DD40-4E0F-164D-AD9D-9BF7CD7D86ED}" destId="{BD5F1678-72E6-AF4C-AE76-C5A68EF11AB6}" srcOrd="1" destOrd="0" parTransId="{296E85D3-7BA6-B643-BB0F-1FF55326671D}" sibTransId="{A2ED76FD-124F-2748-8C9B-7F66AFC0D616}"/>
    <dgm:cxn modelId="{7CE181B1-98AE-2E44-9EC1-1DAD20BEB29A}" srcId="{58F4B5D9-A0F3-D44C-9D84-FEE007980B3F}" destId="{3FC39D31-28DF-4046-AFDB-C0F9AF31C9F1}" srcOrd="0" destOrd="0" parTransId="{D472E49E-2EED-584C-A575-5A4EAB73B148}" sibTransId="{EF1F848D-4DA4-374D-AB02-5C595A7FCD3C}"/>
    <dgm:cxn modelId="{6ACCC351-A033-5544-9E87-F5064FD4CDC5}" srcId="{E2730BBE-BD2C-2547-824B-9EE5D7BD8BB2}" destId="{EAA5AD65-3935-404C-9112-DC234B7239FA}" srcOrd="0" destOrd="0" parTransId="{B8D8443E-5D9C-C042-869C-C08821A21A5F}" sibTransId="{BA103784-A67E-D949-8157-A25B8A8DC2B1}"/>
    <dgm:cxn modelId="{F21517D1-CD4E-48A6-801A-A89565955769}" type="presOf" srcId="{69529E1D-BF60-E848-BF69-69E829149193}" destId="{51990F73-0D08-5A46-B669-35FD9CB4A41E}" srcOrd="0" destOrd="0" presId="urn:microsoft.com/office/officeart/2005/8/layout/radial4"/>
    <dgm:cxn modelId="{45A67E39-B5BC-417A-9C2A-CB83C323664D}" type="presOf" srcId="{53EA6A5F-EDCD-D64C-881E-7B4E062564CB}" destId="{CE0DFF17-C85A-C54F-A860-DC4E4BE87613}" srcOrd="0" destOrd="3" presId="urn:microsoft.com/office/officeart/2005/8/layout/radial4"/>
    <dgm:cxn modelId="{2443770F-38F9-4E48-9A39-C33EA089F939}" srcId="{20521BC7-0163-C440-B8CE-31ED659E5D7F}" destId="{53EA6A5F-EDCD-D64C-881E-7B4E062564CB}" srcOrd="2" destOrd="0" parTransId="{EEB19F44-22C7-9644-B6CA-A1FDAE2099BF}" sibTransId="{9A9AAB8F-4590-E04D-8251-4EB0E076A297}"/>
    <dgm:cxn modelId="{D9ACE296-FF60-400E-AFEE-026482F611B4}" type="presOf" srcId="{02978C2B-A22A-7549-A9EB-C11DB40D0331}" destId="{AAE03A1C-ED0E-504B-9E46-30510CDE9044}" srcOrd="0" destOrd="0" presId="urn:microsoft.com/office/officeart/2005/8/layout/radial4"/>
    <dgm:cxn modelId="{272733E7-A776-8A43-AE9A-F447BCEF9197}" srcId="{B976DD40-4E0F-164D-AD9D-9BF7CD7D86ED}" destId="{9591C2BA-E926-E14C-B829-086333CF82BA}" srcOrd="0" destOrd="0" parTransId="{228C9DED-15A6-5C4D-8B36-8CCB861D8CE0}" sibTransId="{8B7863D2-D143-4641-9A18-6D7093B06EB0}"/>
    <dgm:cxn modelId="{FA6BD8DC-6375-1142-A71F-46C5DDDF87BC}" srcId="{96EA70F3-2332-3644-B3E0-E446281DBD88}" destId="{E3983BE7-D009-9A45-8C75-F0B21C1F1A8E}" srcOrd="0" destOrd="0" parTransId="{306B367A-FFCA-B546-B3D7-AE1B3531992C}" sibTransId="{D38366F4-6C4D-FF45-A344-4273D4FE43B6}"/>
    <dgm:cxn modelId="{90D655B4-BBA3-438D-9F1D-1321B34A05B8}" type="presOf" srcId="{05A6AC1F-1741-774B-9F4C-67F6048DFF60}" destId="{E173B8B5-2A4E-0D4B-8731-E35120A65CA2}" srcOrd="0" destOrd="0" presId="urn:microsoft.com/office/officeart/2005/8/layout/radial4"/>
    <dgm:cxn modelId="{5F4416D5-1680-49FD-8152-1F8026E10EA0}" type="presOf" srcId="{BD5F1678-72E6-AF4C-AE76-C5A68EF11AB6}" destId="{6DBE4A58-0A39-DB48-A258-6FCA987295B1}" srcOrd="0" destOrd="2" presId="urn:microsoft.com/office/officeart/2005/8/layout/radial4"/>
    <dgm:cxn modelId="{18147F67-F4C6-4283-B6B6-5C01122B51F4}" type="presOf" srcId="{E3983BE7-D009-9A45-8C75-F0B21C1F1A8E}" destId="{D20BE7E2-FC3B-384F-8E90-4D6A2D145818}" srcOrd="0" destOrd="1" presId="urn:microsoft.com/office/officeart/2005/8/layout/radial4"/>
    <dgm:cxn modelId="{FFB3882A-F401-4DD2-B22F-5E13407B00A9}" type="presOf" srcId="{AFFD7265-7E77-4849-B4C7-FC01B1CA63B4}" destId="{CE0DFF17-C85A-C54F-A860-DC4E4BE87613}" srcOrd="0" destOrd="2" presId="urn:microsoft.com/office/officeart/2005/8/layout/radial4"/>
    <dgm:cxn modelId="{ED5118A2-B465-470B-842D-3999CD811EE6}" type="presOf" srcId="{9591C2BA-E926-E14C-B829-086333CF82BA}" destId="{6DBE4A58-0A39-DB48-A258-6FCA987295B1}" srcOrd="0" destOrd="1" presId="urn:microsoft.com/office/officeart/2005/8/layout/radial4"/>
    <dgm:cxn modelId="{F86F7B4C-3BA6-E149-AB61-AB48E283C217}" srcId="{3FC39D31-28DF-4046-AFDB-C0F9AF31C9F1}" destId="{69529E1D-BF60-E848-BF69-69E829149193}" srcOrd="3" destOrd="0" parTransId="{1C945A95-69A5-6248-A190-510CC032993B}" sibTransId="{6944EC26-B746-4042-A939-CABDF1B07B47}"/>
    <dgm:cxn modelId="{D0F383EE-8108-C449-8F7C-A462F36EFC7A}" srcId="{E2730BBE-BD2C-2547-824B-9EE5D7BD8BB2}" destId="{54259C43-A10D-2C46-ACD6-EA5E7E705638}" srcOrd="1" destOrd="0" parTransId="{07164500-1E55-5848-9E22-806DD425AA21}" sibTransId="{E85AC2CF-FAE2-C84F-A04F-E0F664EC257A}"/>
    <dgm:cxn modelId="{74291D3B-EF50-4C5B-AE1F-357EC3F16237}" type="presOf" srcId="{96EA70F3-2332-3644-B3E0-E446281DBD88}" destId="{D20BE7E2-FC3B-384F-8E90-4D6A2D145818}" srcOrd="0" destOrd="0" presId="urn:microsoft.com/office/officeart/2005/8/layout/radial4"/>
    <dgm:cxn modelId="{4F7519A1-9128-4998-8B4B-D0E0940C9423}" type="presOf" srcId="{756CE84E-6190-6A4F-B92B-40E99D0693BF}" destId="{D20BE7E2-FC3B-384F-8E90-4D6A2D145818}" srcOrd="0" destOrd="2"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EFB90E62-EB7B-0847-98BC-D420AFD4B04C}" srcId="{3FC39D31-28DF-4046-AFDB-C0F9AF31C9F1}" destId="{B976DD40-4E0F-164D-AD9D-9BF7CD7D86ED}" srcOrd="0" destOrd="0" parTransId="{02978C2B-A22A-7549-A9EB-C11DB40D0331}" sibTransId="{5047E97F-5444-374D-BFE0-0ABAFAF19262}"/>
    <dgm:cxn modelId="{BB874579-A1F6-6C40-975F-407407BFE686}" srcId="{20521BC7-0163-C440-B8CE-31ED659E5D7F}" destId="{AFFD7265-7E77-4849-B4C7-FC01B1CA63B4}" srcOrd="1" destOrd="0" parTransId="{73E98FA3-9A0B-0043-BC84-7EEF9CD92DB9}" sibTransId="{9799C8AF-34FF-2F4C-AB28-C4A269073D31}"/>
    <dgm:cxn modelId="{C3A2E8EC-9FD7-48FC-BA17-4A8BC1C6B4E2}" type="presOf" srcId="{695A1998-B26D-9E45-A100-7F335F6E40B1}" destId="{2DB40919-2A2A-A040-B32C-EF8A5A50F3BD}" srcOrd="0" destOrd="0" presId="urn:microsoft.com/office/officeart/2005/8/layout/radial4"/>
    <dgm:cxn modelId="{4AD1C29F-F0FC-40C3-B46A-A39D05908CD8}" type="presParOf" srcId="{D3E075A5-029A-AD42-82BD-C71658A899AA}" destId="{D8018DC7-A310-4E44-83C0-B690B652B171}" srcOrd="0" destOrd="0" presId="urn:microsoft.com/office/officeart/2005/8/layout/radial4"/>
    <dgm:cxn modelId="{956290B8-069F-41CF-88C9-D07B70A6BCC9}" type="presParOf" srcId="{D3E075A5-029A-AD42-82BD-C71658A899AA}" destId="{AAE03A1C-ED0E-504B-9E46-30510CDE9044}" srcOrd="1" destOrd="0" presId="urn:microsoft.com/office/officeart/2005/8/layout/radial4"/>
    <dgm:cxn modelId="{A6457CF2-9B1F-4EE9-9F5D-8A4972718302}" type="presParOf" srcId="{D3E075A5-029A-AD42-82BD-C71658A899AA}" destId="{6DBE4A58-0A39-DB48-A258-6FCA987295B1}" srcOrd="2" destOrd="0" presId="urn:microsoft.com/office/officeart/2005/8/layout/radial4"/>
    <dgm:cxn modelId="{C3FD8FF8-D594-4E41-9AE4-A1893B0660C0}" type="presParOf" srcId="{D3E075A5-029A-AD42-82BD-C71658A899AA}" destId="{5CC0E6DF-A992-664A-95A6-F12488BA696E}" srcOrd="3" destOrd="0" presId="urn:microsoft.com/office/officeart/2005/8/layout/radial4"/>
    <dgm:cxn modelId="{23B9627A-F755-47A4-9371-52687A66B665}" type="presParOf" srcId="{D3E075A5-029A-AD42-82BD-C71658A899AA}" destId="{56D9CFD7-7666-2E4E-9DDF-9733D80CF032}" srcOrd="4" destOrd="0" presId="urn:microsoft.com/office/officeart/2005/8/layout/radial4"/>
    <dgm:cxn modelId="{17492F9D-7F02-4F0F-BDFF-B897DCF2D882}" type="presParOf" srcId="{D3E075A5-029A-AD42-82BD-C71658A899AA}" destId="{2DB40919-2A2A-A040-B32C-EF8A5A50F3BD}" srcOrd="5" destOrd="0" presId="urn:microsoft.com/office/officeart/2005/8/layout/radial4"/>
    <dgm:cxn modelId="{DFE6CD8C-07BD-4F26-8F04-E5D793528439}" type="presParOf" srcId="{D3E075A5-029A-AD42-82BD-C71658A899AA}" destId="{D20BE7E2-FC3B-384F-8E90-4D6A2D145818}" srcOrd="6" destOrd="0" presId="urn:microsoft.com/office/officeart/2005/8/layout/radial4"/>
    <dgm:cxn modelId="{A3F286FD-3DB4-43A6-8E7F-0ADE5C5803D2}" type="presParOf" srcId="{D3E075A5-029A-AD42-82BD-C71658A899AA}" destId="{36521D21-9F54-EB49-9AEF-24FA8FBAD509}" srcOrd="7" destOrd="0" presId="urn:microsoft.com/office/officeart/2005/8/layout/radial4"/>
    <dgm:cxn modelId="{DDCADD15-0E25-4AB0-86F0-895B87EED5A7}" type="presParOf" srcId="{D3E075A5-029A-AD42-82BD-C71658A899AA}" destId="{51990F73-0D08-5A46-B669-35FD9CB4A41E}" srcOrd="8" destOrd="0" presId="urn:microsoft.com/office/officeart/2005/8/layout/radial4"/>
    <dgm:cxn modelId="{D6C70273-B4F8-419F-96F9-4F34FE86069A}" type="presParOf" srcId="{D3E075A5-029A-AD42-82BD-C71658A899AA}" destId="{E173B8B5-2A4E-0D4B-8731-E35120A65CA2}" srcOrd="9" destOrd="0" presId="urn:microsoft.com/office/officeart/2005/8/layout/radial4"/>
    <dgm:cxn modelId="{D58976E0-4C9B-4004-829C-F88F952D5ADF}" type="presParOf" srcId="{D3E075A5-029A-AD42-82BD-C71658A899AA}" destId="{CE0DFF17-C85A-C54F-A860-DC4E4BE87613}"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108CC7-2E7F-4F5A-AEE4-3AFE9EF048B4}" type="doc">
      <dgm:prSet loTypeId="urn:microsoft.com/office/officeart/2005/8/layout/hProcess9" loCatId="process" qsTypeId="urn:microsoft.com/office/officeart/2005/8/quickstyle/simple1" qsCatId="simple" csTypeId="urn:microsoft.com/office/officeart/2005/8/colors/accent3_2" csCatId="accent3" phldr="1"/>
      <dgm:spPr/>
      <dgm:t>
        <a:bodyPr/>
        <a:lstStyle/>
        <a:p>
          <a:endParaRPr lang="en-US"/>
        </a:p>
      </dgm:t>
    </dgm:pt>
    <dgm:pt modelId="{1E7045B8-387B-4BF4-9972-1A595BCB3FD8}">
      <dgm:prSet custT="1"/>
      <dgm:spPr>
        <a:solidFill>
          <a:srgbClr val="008000"/>
        </a:solidFill>
        <a:ln>
          <a:noFill/>
        </a:ln>
        <a:effectLst/>
      </dgm:spPr>
      <dgm:t>
        <a:bodyPr/>
        <a:lstStyle/>
        <a:p>
          <a:pPr rtl="0"/>
          <a:r>
            <a:rPr lang="en-GB" sz="1800" b="1" i="0" dirty="0" smtClean="0"/>
            <a:t>Coordination</a:t>
          </a:r>
          <a:endParaRPr lang="en-US" sz="1800" b="1" dirty="0"/>
        </a:p>
      </dgm:t>
    </dgm:pt>
    <dgm:pt modelId="{9B89EF8D-6CD7-4029-ADF7-EE4FFB41AECF}" type="parTrans" cxnId="{F1674BCA-9032-4B32-B561-915BD063FB8C}">
      <dgm:prSet/>
      <dgm:spPr/>
      <dgm:t>
        <a:bodyPr/>
        <a:lstStyle/>
        <a:p>
          <a:endParaRPr lang="en-US"/>
        </a:p>
      </dgm:t>
    </dgm:pt>
    <dgm:pt modelId="{7140CF6E-36D0-483A-826A-E342E592CFCC}" type="sibTrans" cxnId="{F1674BCA-9032-4B32-B561-915BD063FB8C}">
      <dgm:prSet/>
      <dgm:spPr/>
      <dgm:t>
        <a:bodyPr/>
        <a:lstStyle/>
        <a:p>
          <a:endParaRPr lang="en-US"/>
        </a:p>
      </dgm:t>
    </dgm:pt>
    <dgm:pt modelId="{08DEBA84-6263-4424-9B11-A4E7F2AB1855}">
      <dgm:prSet custT="1"/>
      <dgm:spPr>
        <a:solidFill>
          <a:srgbClr val="008000"/>
        </a:solidFill>
        <a:ln>
          <a:noFill/>
        </a:ln>
      </dgm:spPr>
      <dgm:t>
        <a:bodyPr/>
        <a:lstStyle/>
        <a:p>
          <a:pPr rtl="0"/>
          <a:r>
            <a:rPr lang="en-GB" sz="2000" b="1" i="0" dirty="0" smtClean="0"/>
            <a:t>Cooperation</a:t>
          </a:r>
          <a:endParaRPr lang="en-US" sz="2000" b="1" dirty="0"/>
        </a:p>
      </dgm:t>
    </dgm:pt>
    <dgm:pt modelId="{8F68A55D-ECC7-42A1-A983-41A1E9D9B782}" type="parTrans" cxnId="{9B21D622-2198-4277-A492-0BD0B4702E68}">
      <dgm:prSet/>
      <dgm:spPr/>
      <dgm:t>
        <a:bodyPr/>
        <a:lstStyle/>
        <a:p>
          <a:endParaRPr lang="en-US"/>
        </a:p>
      </dgm:t>
    </dgm:pt>
    <dgm:pt modelId="{8CFC3213-3F74-4F6E-8D9F-C305FA4E9974}" type="sibTrans" cxnId="{9B21D622-2198-4277-A492-0BD0B4702E68}">
      <dgm:prSet/>
      <dgm:spPr/>
      <dgm:t>
        <a:bodyPr/>
        <a:lstStyle/>
        <a:p>
          <a:endParaRPr lang="en-US"/>
        </a:p>
      </dgm:t>
    </dgm:pt>
    <dgm:pt modelId="{B6C9706A-3086-4BEC-9840-8036BB7C1001}">
      <dgm:prSet custT="1"/>
      <dgm:spPr>
        <a:solidFill>
          <a:srgbClr val="008000"/>
        </a:solidFill>
        <a:ln>
          <a:noFill/>
        </a:ln>
      </dgm:spPr>
      <dgm:t>
        <a:bodyPr/>
        <a:lstStyle/>
        <a:p>
          <a:pPr rtl="0"/>
          <a:r>
            <a:rPr lang="en-GB" sz="1800" b="1" i="0" dirty="0" smtClean="0"/>
            <a:t>Collaboration</a:t>
          </a:r>
          <a:endParaRPr lang="en-US" sz="1800" b="1" dirty="0"/>
        </a:p>
      </dgm:t>
    </dgm:pt>
    <dgm:pt modelId="{E3BA01AB-FC86-4227-87B4-400F9A993341}" type="parTrans" cxnId="{75969039-EAF2-4FD5-B29B-A088CDE797CF}">
      <dgm:prSet/>
      <dgm:spPr/>
      <dgm:t>
        <a:bodyPr/>
        <a:lstStyle/>
        <a:p>
          <a:endParaRPr lang="en-US"/>
        </a:p>
      </dgm:t>
    </dgm:pt>
    <dgm:pt modelId="{19046DEF-3960-4A7B-BF57-3FEB0508ADE9}" type="sibTrans" cxnId="{75969039-EAF2-4FD5-B29B-A088CDE797CF}">
      <dgm:prSet/>
      <dgm:spPr/>
      <dgm:t>
        <a:bodyPr/>
        <a:lstStyle/>
        <a:p>
          <a:endParaRPr lang="en-US"/>
        </a:p>
      </dgm:t>
    </dgm:pt>
    <dgm:pt modelId="{4DD51DBB-62FA-4B2C-BAC5-021B58440397}">
      <dgm:prSet/>
      <dgm:spPr>
        <a:solidFill>
          <a:srgbClr val="008000"/>
        </a:solidFill>
        <a:ln>
          <a:noFill/>
        </a:ln>
      </dgm:spPr>
      <dgm:t>
        <a:bodyPr/>
        <a:lstStyle/>
        <a:p>
          <a:pPr rtl="0"/>
          <a:r>
            <a:rPr lang="en-GB" b="1" i="0" dirty="0" smtClean="0"/>
            <a:t>Partial Integration</a:t>
          </a:r>
          <a:endParaRPr lang="en-US" b="1" dirty="0"/>
        </a:p>
      </dgm:t>
    </dgm:pt>
    <dgm:pt modelId="{C4E1F8E5-64DB-41EA-917F-7C4661B2D899}" type="parTrans" cxnId="{6E7D6863-E288-4512-AF97-890975FB83B0}">
      <dgm:prSet/>
      <dgm:spPr/>
      <dgm:t>
        <a:bodyPr/>
        <a:lstStyle/>
        <a:p>
          <a:endParaRPr lang="en-US"/>
        </a:p>
      </dgm:t>
    </dgm:pt>
    <dgm:pt modelId="{C153D374-6D4B-405B-99AA-91BD61DC59E5}" type="sibTrans" cxnId="{6E7D6863-E288-4512-AF97-890975FB83B0}">
      <dgm:prSet/>
      <dgm:spPr/>
      <dgm:t>
        <a:bodyPr/>
        <a:lstStyle/>
        <a:p>
          <a:endParaRPr lang="en-US"/>
        </a:p>
      </dgm:t>
    </dgm:pt>
    <dgm:pt modelId="{419B161B-4C81-4FF3-9CCC-B2B2D8598D83}">
      <dgm:prSet/>
      <dgm:spPr>
        <a:solidFill>
          <a:srgbClr val="008000"/>
        </a:solidFill>
        <a:ln>
          <a:noFill/>
        </a:ln>
      </dgm:spPr>
      <dgm:t>
        <a:bodyPr/>
        <a:lstStyle/>
        <a:p>
          <a:pPr rtl="0"/>
          <a:r>
            <a:rPr lang="en-GB" b="1" i="0" dirty="0" smtClean="0"/>
            <a:t>Total Integration</a:t>
          </a:r>
          <a:endParaRPr lang="en-US" b="1" dirty="0"/>
        </a:p>
      </dgm:t>
    </dgm:pt>
    <dgm:pt modelId="{36713C4D-937D-4346-AF44-AA75A8AAE518}" type="parTrans" cxnId="{08EC0157-B412-4532-A54B-2F71A961AD35}">
      <dgm:prSet/>
      <dgm:spPr/>
      <dgm:t>
        <a:bodyPr/>
        <a:lstStyle/>
        <a:p>
          <a:endParaRPr lang="en-US"/>
        </a:p>
      </dgm:t>
    </dgm:pt>
    <dgm:pt modelId="{B785A64E-4D68-40A6-8366-22418F8CFE3A}" type="sibTrans" cxnId="{08EC0157-B412-4532-A54B-2F71A961AD35}">
      <dgm:prSet/>
      <dgm:spPr/>
      <dgm:t>
        <a:bodyPr/>
        <a:lstStyle/>
        <a:p>
          <a:endParaRPr lang="en-US"/>
        </a:p>
      </dgm:t>
    </dgm:pt>
    <dgm:pt modelId="{D2BC9D6A-841D-41E3-94F8-A86066CC2673}" type="pres">
      <dgm:prSet presAssocID="{4B108CC7-2E7F-4F5A-AEE4-3AFE9EF048B4}" presName="CompostProcess" presStyleCnt="0">
        <dgm:presLayoutVars>
          <dgm:dir/>
          <dgm:resizeHandles val="exact"/>
        </dgm:presLayoutVars>
      </dgm:prSet>
      <dgm:spPr/>
      <dgm:t>
        <a:bodyPr/>
        <a:lstStyle/>
        <a:p>
          <a:endParaRPr lang="en-US"/>
        </a:p>
      </dgm:t>
    </dgm:pt>
    <dgm:pt modelId="{74E0A607-EEEA-435D-AE6F-541A740E45C7}" type="pres">
      <dgm:prSet presAssocID="{4B108CC7-2E7F-4F5A-AEE4-3AFE9EF048B4}" presName="arrow" presStyleLbl="bgShp" presStyleIdx="0" presStyleCnt="1" custLinFactNeighborY="-341"/>
      <dgm:spPr>
        <a:solidFill>
          <a:schemeClr val="accent3">
            <a:lumMod val="60000"/>
            <a:lumOff val="40000"/>
          </a:schemeClr>
        </a:solidFill>
      </dgm:spPr>
      <dgm:t>
        <a:bodyPr/>
        <a:lstStyle/>
        <a:p>
          <a:endParaRPr lang="en-US"/>
        </a:p>
      </dgm:t>
    </dgm:pt>
    <dgm:pt modelId="{26DC9FAA-6DD9-4EB4-B474-D02D0CC324CB}" type="pres">
      <dgm:prSet presAssocID="{4B108CC7-2E7F-4F5A-AEE4-3AFE9EF048B4}" presName="linearProcess" presStyleCnt="0"/>
      <dgm:spPr/>
      <dgm:t>
        <a:bodyPr/>
        <a:lstStyle/>
        <a:p>
          <a:endParaRPr lang="en-US"/>
        </a:p>
      </dgm:t>
    </dgm:pt>
    <dgm:pt modelId="{A055676A-DD0A-4C14-B3D2-E6F6FCD4F496}" type="pres">
      <dgm:prSet presAssocID="{1E7045B8-387B-4BF4-9972-1A595BCB3FD8}" presName="textNode" presStyleLbl="node1" presStyleIdx="0" presStyleCnt="5" custScaleX="107803">
        <dgm:presLayoutVars>
          <dgm:bulletEnabled val="1"/>
        </dgm:presLayoutVars>
      </dgm:prSet>
      <dgm:spPr/>
      <dgm:t>
        <a:bodyPr/>
        <a:lstStyle/>
        <a:p>
          <a:endParaRPr lang="en-US"/>
        </a:p>
      </dgm:t>
    </dgm:pt>
    <dgm:pt modelId="{C21A1D46-7268-451A-9BCC-5CA5D933B2AC}" type="pres">
      <dgm:prSet presAssocID="{7140CF6E-36D0-483A-826A-E342E592CFCC}" presName="sibTrans" presStyleCnt="0"/>
      <dgm:spPr/>
      <dgm:t>
        <a:bodyPr/>
        <a:lstStyle/>
        <a:p>
          <a:endParaRPr lang="en-US"/>
        </a:p>
      </dgm:t>
    </dgm:pt>
    <dgm:pt modelId="{521B7302-5B5E-4058-B813-9477183195B4}" type="pres">
      <dgm:prSet presAssocID="{08DEBA84-6263-4424-9B11-A4E7F2AB1855}" presName="textNode" presStyleLbl="node1" presStyleIdx="1" presStyleCnt="5" custScaleX="117179">
        <dgm:presLayoutVars>
          <dgm:bulletEnabled val="1"/>
        </dgm:presLayoutVars>
      </dgm:prSet>
      <dgm:spPr/>
      <dgm:t>
        <a:bodyPr/>
        <a:lstStyle/>
        <a:p>
          <a:endParaRPr lang="en-US"/>
        </a:p>
      </dgm:t>
    </dgm:pt>
    <dgm:pt modelId="{1CBA0BB5-4C9B-4C16-B752-86C903ABF369}" type="pres">
      <dgm:prSet presAssocID="{8CFC3213-3F74-4F6E-8D9F-C305FA4E9974}" presName="sibTrans" presStyleCnt="0"/>
      <dgm:spPr/>
      <dgm:t>
        <a:bodyPr/>
        <a:lstStyle/>
        <a:p>
          <a:endParaRPr lang="en-US"/>
        </a:p>
      </dgm:t>
    </dgm:pt>
    <dgm:pt modelId="{255E0B5E-0C1C-4689-B106-20191A24B4E2}" type="pres">
      <dgm:prSet presAssocID="{B6C9706A-3086-4BEC-9840-8036BB7C1001}" presName="textNode" presStyleLbl="node1" presStyleIdx="2" presStyleCnt="5" custScaleX="111260">
        <dgm:presLayoutVars>
          <dgm:bulletEnabled val="1"/>
        </dgm:presLayoutVars>
      </dgm:prSet>
      <dgm:spPr/>
      <dgm:t>
        <a:bodyPr/>
        <a:lstStyle/>
        <a:p>
          <a:endParaRPr lang="en-US"/>
        </a:p>
      </dgm:t>
    </dgm:pt>
    <dgm:pt modelId="{EE80C10B-31EC-473D-B72B-B4422CC70122}" type="pres">
      <dgm:prSet presAssocID="{19046DEF-3960-4A7B-BF57-3FEB0508ADE9}" presName="sibTrans" presStyleCnt="0"/>
      <dgm:spPr/>
      <dgm:t>
        <a:bodyPr/>
        <a:lstStyle/>
        <a:p>
          <a:endParaRPr lang="en-US"/>
        </a:p>
      </dgm:t>
    </dgm:pt>
    <dgm:pt modelId="{E98CA138-22AD-4FB8-80CB-493BCA7FF789}" type="pres">
      <dgm:prSet presAssocID="{4DD51DBB-62FA-4B2C-BAC5-021B58440397}" presName="textNode" presStyleLbl="node1" presStyleIdx="3" presStyleCnt="5">
        <dgm:presLayoutVars>
          <dgm:bulletEnabled val="1"/>
        </dgm:presLayoutVars>
      </dgm:prSet>
      <dgm:spPr/>
      <dgm:t>
        <a:bodyPr/>
        <a:lstStyle/>
        <a:p>
          <a:endParaRPr lang="en-US"/>
        </a:p>
      </dgm:t>
    </dgm:pt>
    <dgm:pt modelId="{7749CB5B-74C1-4924-BD41-5394EA860C2B}" type="pres">
      <dgm:prSet presAssocID="{C153D374-6D4B-405B-99AA-91BD61DC59E5}" presName="sibTrans" presStyleCnt="0"/>
      <dgm:spPr/>
      <dgm:t>
        <a:bodyPr/>
        <a:lstStyle/>
        <a:p>
          <a:endParaRPr lang="en-US"/>
        </a:p>
      </dgm:t>
    </dgm:pt>
    <dgm:pt modelId="{32C782EF-C3FC-4663-B24E-0F29BCD0036E}" type="pres">
      <dgm:prSet presAssocID="{419B161B-4C81-4FF3-9CCC-B2B2D8598D83}" presName="textNode" presStyleLbl="node1" presStyleIdx="4" presStyleCnt="5">
        <dgm:presLayoutVars>
          <dgm:bulletEnabled val="1"/>
        </dgm:presLayoutVars>
      </dgm:prSet>
      <dgm:spPr/>
      <dgm:t>
        <a:bodyPr/>
        <a:lstStyle/>
        <a:p>
          <a:endParaRPr lang="en-US"/>
        </a:p>
      </dgm:t>
    </dgm:pt>
  </dgm:ptLst>
  <dgm:cxnLst>
    <dgm:cxn modelId="{9B21D622-2198-4277-A492-0BD0B4702E68}" srcId="{4B108CC7-2E7F-4F5A-AEE4-3AFE9EF048B4}" destId="{08DEBA84-6263-4424-9B11-A4E7F2AB1855}" srcOrd="1" destOrd="0" parTransId="{8F68A55D-ECC7-42A1-A983-41A1E9D9B782}" sibTransId="{8CFC3213-3F74-4F6E-8D9F-C305FA4E9974}"/>
    <dgm:cxn modelId="{1363B754-D188-45A9-B862-A676C9013E21}" type="presOf" srcId="{B6C9706A-3086-4BEC-9840-8036BB7C1001}" destId="{255E0B5E-0C1C-4689-B106-20191A24B4E2}" srcOrd="0" destOrd="0" presId="urn:microsoft.com/office/officeart/2005/8/layout/hProcess9"/>
    <dgm:cxn modelId="{D9242707-C6D9-42FD-9B57-168EF1D36FF6}" type="presOf" srcId="{4B108CC7-2E7F-4F5A-AEE4-3AFE9EF048B4}" destId="{D2BC9D6A-841D-41E3-94F8-A86066CC2673}" srcOrd="0" destOrd="0" presId="urn:microsoft.com/office/officeart/2005/8/layout/hProcess9"/>
    <dgm:cxn modelId="{CB523350-DD30-4F66-93EE-2753D6388BF3}" type="presOf" srcId="{419B161B-4C81-4FF3-9CCC-B2B2D8598D83}" destId="{32C782EF-C3FC-4663-B24E-0F29BCD0036E}" srcOrd="0" destOrd="0" presId="urn:microsoft.com/office/officeart/2005/8/layout/hProcess9"/>
    <dgm:cxn modelId="{041111E7-4BCF-4150-96D9-D0FA16BB09EA}" type="presOf" srcId="{4DD51DBB-62FA-4B2C-BAC5-021B58440397}" destId="{E98CA138-22AD-4FB8-80CB-493BCA7FF789}" srcOrd="0" destOrd="0" presId="urn:microsoft.com/office/officeart/2005/8/layout/hProcess9"/>
    <dgm:cxn modelId="{08EC0157-B412-4532-A54B-2F71A961AD35}" srcId="{4B108CC7-2E7F-4F5A-AEE4-3AFE9EF048B4}" destId="{419B161B-4C81-4FF3-9CCC-B2B2D8598D83}" srcOrd="4" destOrd="0" parTransId="{36713C4D-937D-4346-AF44-AA75A8AAE518}" sibTransId="{B785A64E-4D68-40A6-8366-22418F8CFE3A}"/>
    <dgm:cxn modelId="{6E7D6863-E288-4512-AF97-890975FB83B0}" srcId="{4B108CC7-2E7F-4F5A-AEE4-3AFE9EF048B4}" destId="{4DD51DBB-62FA-4B2C-BAC5-021B58440397}" srcOrd="3" destOrd="0" parTransId="{C4E1F8E5-64DB-41EA-917F-7C4661B2D899}" sibTransId="{C153D374-6D4B-405B-99AA-91BD61DC59E5}"/>
    <dgm:cxn modelId="{2F1DBA0F-70D0-4394-924C-C3EB9B26511F}" type="presOf" srcId="{1E7045B8-387B-4BF4-9972-1A595BCB3FD8}" destId="{A055676A-DD0A-4C14-B3D2-E6F6FCD4F496}" srcOrd="0" destOrd="0" presId="urn:microsoft.com/office/officeart/2005/8/layout/hProcess9"/>
    <dgm:cxn modelId="{75969039-EAF2-4FD5-B29B-A088CDE797CF}" srcId="{4B108CC7-2E7F-4F5A-AEE4-3AFE9EF048B4}" destId="{B6C9706A-3086-4BEC-9840-8036BB7C1001}" srcOrd="2" destOrd="0" parTransId="{E3BA01AB-FC86-4227-87B4-400F9A993341}" sibTransId="{19046DEF-3960-4A7B-BF57-3FEB0508ADE9}"/>
    <dgm:cxn modelId="{F1674BCA-9032-4B32-B561-915BD063FB8C}" srcId="{4B108CC7-2E7F-4F5A-AEE4-3AFE9EF048B4}" destId="{1E7045B8-387B-4BF4-9972-1A595BCB3FD8}" srcOrd="0" destOrd="0" parTransId="{9B89EF8D-6CD7-4029-ADF7-EE4FFB41AECF}" sibTransId="{7140CF6E-36D0-483A-826A-E342E592CFCC}"/>
    <dgm:cxn modelId="{15F411D5-E848-4F3B-B443-72031C96839D}" type="presOf" srcId="{08DEBA84-6263-4424-9B11-A4E7F2AB1855}" destId="{521B7302-5B5E-4058-B813-9477183195B4}" srcOrd="0" destOrd="0" presId="urn:microsoft.com/office/officeart/2005/8/layout/hProcess9"/>
    <dgm:cxn modelId="{1A7F5D76-1F43-45DB-A5F6-44A70C2731C1}" type="presParOf" srcId="{D2BC9D6A-841D-41E3-94F8-A86066CC2673}" destId="{74E0A607-EEEA-435D-AE6F-541A740E45C7}" srcOrd="0" destOrd="0" presId="urn:microsoft.com/office/officeart/2005/8/layout/hProcess9"/>
    <dgm:cxn modelId="{3658E2FD-3D32-4FB1-B1CC-761B3B1C5DFA}" type="presParOf" srcId="{D2BC9D6A-841D-41E3-94F8-A86066CC2673}" destId="{26DC9FAA-6DD9-4EB4-B474-D02D0CC324CB}" srcOrd="1" destOrd="0" presId="urn:microsoft.com/office/officeart/2005/8/layout/hProcess9"/>
    <dgm:cxn modelId="{CC90CC97-164B-483E-B202-D7DC5C0190D6}" type="presParOf" srcId="{26DC9FAA-6DD9-4EB4-B474-D02D0CC324CB}" destId="{A055676A-DD0A-4C14-B3D2-E6F6FCD4F496}" srcOrd="0" destOrd="0" presId="urn:microsoft.com/office/officeart/2005/8/layout/hProcess9"/>
    <dgm:cxn modelId="{639D97F2-D4AE-4F8E-9FF6-B4B1F48950BC}" type="presParOf" srcId="{26DC9FAA-6DD9-4EB4-B474-D02D0CC324CB}" destId="{C21A1D46-7268-451A-9BCC-5CA5D933B2AC}" srcOrd="1" destOrd="0" presId="urn:microsoft.com/office/officeart/2005/8/layout/hProcess9"/>
    <dgm:cxn modelId="{F3100D95-6C5D-46B8-A3C5-F2A5BA48EE3B}" type="presParOf" srcId="{26DC9FAA-6DD9-4EB4-B474-D02D0CC324CB}" destId="{521B7302-5B5E-4058-B813-9477183195B4}" srcOrd="2" destOrd="0" presId="urn:microsoft.com/office/officeart/2005/8/layout/hProcess9"/>
    <dgm:cxn modelId="{D1963AB4-CB14-4ED2-955D-03B15DEF1ED6}" type="presParOf" srcId="{26DC9FAA-6DD9-4EB4-B474-D02D0CC324CB}" destId="{1CBA0BB5-4C9B-4C16-B752-86C903ABF369}" srcOrd="3" destOrd="0" presId="urn:microsoft.com/office/officeart/2005/8/layout/hProcess9"/>
    <dgm:cxn modelId="{6D6481B3-1EAA-42B5-B7CC-5D056E833691}" type="presParOf" srcId="{26DC9FAA-6DD9-4EB4-B474-D02D0CC324CB}" destId="{255E0B5E-0C1C-4689-B106-20191A24B4E2}" srcOrd="4" destOrd="0" presId="urn:microsoft.com/office/officeart/2005/8/layout/hProcess9"/>
    <dgm:cxn modelId="{CA26A2FE-7890-4EC7-AC13-6047279F9C58}" type="presParOf" srcId="{26DC9FAA-6DD9-4EB4-B474-D02D0CC324CB}" destId="{EE80C10B-31EC-473D-B72B-B4422CC70122}" srcOrd="5" destOrd="0" presId="urn:microsoft.com/office/officeart/2005/8/layout/hProcess9"/>
    <dgm:cxn modelId="{6D172563-6242-4C8E-B0E1-1860BAFB7D09}" type="presParOf" srcId="{26DC9FAA-6DD9-4EB4-B474-D02D0CC324CB}" destId="{E98CA138-22AD-4FB8-80CB-493BCA7FF789}" srcOrd="6" destOrd="0" presId="urn:microsoft.com/office/officeart/2005/8/layout/hProcess9"/>
    <dgm:cxn modelId="{70F589B2-3861-484C-8EFB-41EE21F015B0}" type="presParOf" srcId="{26DC9FAA-6DD9-4EB4-B474-D02D0CC324CB}" destId="{7749CB5B-74C1-4924-BD41-5394EA860C2B}" srcOrd="7" destOrd="0" presId="urn:microsoft.com/office/officeart/2005/8/layout/hProcess9"/>
    <dgm:cxn modelId="{A9EB23EC-5B89-4ABD-B6EB-3AE95ACD4591}" type="presParOf" srcId="{26DC9FAA-6DD9-4EB4-B474-D02D0CC324CB}" destId="{32C782EF-C3FC-4663-B24E-0F29BCD0036E}"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smtClean="0"/>
            <a:t>Shared LSP Requirements</a:t>
          </a:r>
          <a:endParaRPr lang="en-US" dirty="0"/>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smtClean="0"/>
            <a:t>MOU / Participant Agreements</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smtClean="0"/>
            <a:t>Communications</a:t>
          </a:r>
          <a:endParaRPr lang="en-US" dirty="0"/>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smtClean="0"/>
            <a:t>Draft MOU</a:t>
          </a:r>
          <a:endParaRPr lang="en-US" dirty="0"/>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smtClean="0"/>
            <a:t>Survey</a:t>
          </a:r>
          <a:endParaRPr lang="en-US" dirty="0"/>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smtClean="0"/>
            <a:t>Internal</a:t>
          </a:r>
          <a:endParaRPr lang="en-US" dirty="0"/>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smtClean="0"/>
            <a:t>External</a:t>
          </a:r>
          <a:endParaRPr lang="en-US" dirty="0"/>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smtClean="0"/>
            <a:t>Consultations &amp; survey</a:t>
          </a:r>
          <a:endParaRPr lang="en-US" dirty="0"/>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3FC39D31-28DF-4046-AFDB-C0F9AF31C9F1}">
      <dgm:prSet phldrT="[Text]"/>
      <dgm:spPr>
        <a:solidFill>
          <a:srgbClr val="7F7F7F"/>
        </a:solidFill>
        <a:effectLst/>
      </dgm:spPr>
      <dgm:t>
        <a:bodyPr/>
        <a:lstStyle/>
        <a:p>
          <a:r>
            <a:rPr lang="en-US" dirty="0" smtClean="0"/>
            <a:t>Shared Vision Task Force</a:t>
          </a:r>
          <a:endParaRPr lang="en-US" dirty="0"/>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7CB9AFC1-14C2-40CF-93C5-BCA0A8CBDD12}">
      <dgm:prSet phldrT="[Text]"/>
      <dgm:spPr>
        <a:solidFill>
          <a:schemeClr val="tx1">
            <a:lumMod val="65000"/>
            <a:lumOff val="35000"/>
          </a:schemeClr>
        </a:solidFill>
      </dgm:spPr>
      <dgm:t>
        <a:bodyPr/>
        <a:lstStyle/>
        <a:p>
          <a:pPr algn="l"/>
          <a:r>
            <a:rPr lang="en-US" dirty="0" smtClean="0"/>
            <a:t>Models &amp; outcomes</a:t>
          </a:r>
          <a:endParaRPr lang="en-US" dirty="0"/>
        </a:p>
      </dgm:t>
    </dgm:pt>
    <dgm:pt modelId="{063647B9-A042-4352-AC0B-36588E035DF7}" type="parTrans" cxnId="{108AC3E1-FE1E-4D17-B1CB-29C3689DEF3A}">
      <dgm:prSet/>
      <dgm:spPr/>
      <dgm:t>
        <a:bodyPr/>
        <a:lstStyle/>
        <a:p>
          <a:endParaRPr lang="en-US"/>
        </a:p>
      </dgm:t>
    </dgm:pt>
    <dgm:pt modelId="{D75EE0EA-4165-498C-ADF0-2E22C4598ACC}" type="sibTrans" cxnId="{108AC3E1-FE1E-4D17-B1CB-29C3689DEF3A}">
      <dgm:prSet/>
      <dgm:spPr/>
      <dgm:t>
        <a:bodyPr/>
        <a:lstStyle/>
        <a:p>
          <a:endParaRPr lang="en-US"/>
        </a:p>
      </dgm:t>
    </dgm:pt>
    <dgm:pt modelId="{50FF7D97-EA02-4651-86F5-008303C66E24}">
      <dgm:prSet phldrT="[Text]"/>
      <dgm:spPr>
        <a:solidFill>
          <a:schemeClr val="tx1">
            <a:lumMod val="65000"/>
            <a:lumOff val="35000"/>
          </a:schemeClr>
        </a:solidFill>
      </dgm:spPr>
      <dgm:t>
        <a:bodyPr/>
        <a:lstStyle/>
        <a:p>
          <a:pPr algn="l"/>
          <a:r>
            <a:rPr lang="en-US" dirty="0" smtClean="0"/>
            <a:t>Market update</a:t>
          </a:r>
          <a:endParaRPr lang="en-US" dirty="0"/>
        </a:p>
      </dgm:t>
    </dgm:pt>
    <dgm:pt modelId="{AE45AD1A-9388-461C-8556-0290A5378E9A}" type="parTrans" cxnId="{52F12E54-282D-4241-8172-6F1B5E916F64}">
      <dgm:prSet/>
      <dgm:spPr/>
      <dgm:t>
        <a:bodyPr/>
        <a:lstStyle/>
        <a:p>
          <a:endParaRPr lang="en-US"/>
        </a:p>
      </dgm:t>
    </dgm:pt>
    <dgm:pt modelId="{A71DF8E8-0231-4DD5-8964-ADDBF60071CE}" type="sibTrans" cxnId="{52F12E54-282D-4241-8172-6F1B5E916F64}">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t>
        <a:bodyPr/>
        <a:lstStyle/>
        <a:p>
          <a:endParaRPr lang="en-US"/>
        </a:p>
      </dgm:t>
    </dgm:pt>
    <dgm:pt modelId="{D8018DC7-A310-4E44-83C0-B690B652B171}" type="pres">
      <dgm:prSet presAssocID="{3FC39D31-28DF-4046-AFDB-C0F9AF31C9F1}" presName="centerShape" presStyleLbl="node0" presStyleIdx="0" presStyleCnt="1"/>
      <dgm:spPr/>
      <dgm:t>
        <a:bodyPr/>
        <a:lstStyle/>
        <a:p>
          <a:endParaRPr lang="en-US"/>
        </a:p>
      </dgm:t>
    </dgm:pt>
    <dgm:pt modelId="{AAE03A1C-ED0E-504B-9E46-30510CDE9044}" type="pres">
      <dgm:prSet presAssocID="{02978C2B-A22A-7549-A9EB-C11DB40D0331}" presName="parTrans" presStyleLbl="bgSibTrans2D1" presStyleIdx="0" presStyleCnt="3" custScaleX="103689" custLinFactNeighborX="721" custLinFactNeighborY="-14270"/>
      <dgm:spPr/>
      <dgm:t>
        <a:bodyPr/>
        <a:lstStyle/>
        <a:p>
          <a:endParaRPr lang="en-US"/>
        </a:p>
      </dgm:t>
    </dgm:pt>
    <dgm:pt modelId="{6DBE4A58-0A39-DB48-A258-6FCA987295B1}" type="pres">
      <dgm:prSet presAssocID="{B976DD40-4E0F-164D-AD9D-9BF7CD7D86ED}" presName="node" presStyleLbl="node1" presStyleIdx="0" presStyleCnt="3" custRadScaleRad="96779" custRadScaleInc="46487">
        <dgm:presLayoutVars>
          <dgm:bulletEnabled val="1"/>
        </dgm:presLayoutVars>
      </dgm:prSet>
      <dgm:spPr/>
      <dgm:t>
        <a:bodyPr/>
        <a:lstStyle/>
        <a:p>
          <a:endParaRPr lang="en-US"/>
        </a:p>
      </dgm:t>
    </dgm:pt>
    <dgm:pt modelId="{5CC0E6DF-A992-664A-95A6-F12488BA696E}" type="pres">
      <dgm:prSet presAssocID="{D208C943-1600-404C-AFF7-6C5E7FE042A2}" presName="parTrans" presStyleLbl="bgSibTrans2D1" presStyleIdx="1" presStyleCnt="3"/>
      <dgm:spPr/>
      <dgm:t>
        <a:bodyPr/>
        <a:lstStyle/>
        <a:p>
          <a:endParaRPr lang="en-US"/>
        </a:p>
      </dgm:t>
    </dgm:pt>
    <dgm:pt modelId="{56D9CFD7-7666-2E4E-9DDF-9733D80CF032}" type="pres">
      <dgm:prSet presAssocID="{E2730BBE-BD2C-2547-824B-9EE5D7BD8BB2}" presName="node" presStyleLbl="node1" presStyleIdx="1" presStyleCnt="3" custScaleX="104277" custScaleY="107841" custRadScaleRad="89901" custRadScaleInc="-215">
        <dgm:presLayoutVars>
          <dgm:bulletEnabled val="1"/>
        </dgm:presLayoutVars>
      </dgm:prSet>
      <dgm:spPr/>
      <dgm:t>
        <a:bodyPr/>
        <a:lstStyle/>
        <a:p>
          <a:endParaRPr lang="en-US"/>
        </a:p>
      </dgm:t>
    </dgm:pt>
    <dgm:pt modelId="{2DB40919-2A2A-A040-B32C-EF8A5A50F3BD}" type="pres">
      <dgm:prSet presAssocID="{695A1998-B26D-9E45-A100-7F335F6E40B1}" presName="parTrans" presStyleLbl="bgSibTrans2D1" presStyleIdx="2" presStyleCnt="3" custAng="21162012" custLinFactNeighborX="-1210" custLinFactNeighborY="-15776"/>
      <dgm:spPr/>
      <dgm:t>
        <a:bodyPr/>
        <a:lstStyle/>
        <a:p>
          <a:endParaRPr lang="en-US"/>
        </a:p>
      </dgm:t>
    </dgm:pt>
    <dgm:pt modelId="{D20BE7E2-FC3B-384F-8E90-4D6A2D145818}" type="pres">
      <dgm:prSet presAssocID="{96EA70F3-2332-3644-B3E0-E446281DBD88}" presName="node" presStyleLbl="node1" presStyleIdx="2" presStyleCnt="3" custScaleX="106810" custScaleY="97148" custRadScaleRad="100764" custRadScaleInc="-46167">
        <dgm:presLayoutVars>
          <dgm:bulletEnabled val="1"/>
        </dgm:presLayoutVars>
      </dgm:prSet>
      <dgm:spPr/>
      <dgm:t>
        <a:bodyPr/>
        <a:lstStyle/>
        <a:p>
          <a:endParaRPr lang="en-US"/>
        </a:p>
      </dgm:t>
    </dgm:pt>
  </dgm:ptLst>
  <dgm:cxnLst>
    <dgm:cxn modelId="{108AC3E1-FE1E-4D17-B1CB-29C3689DEF3A}" srcId="{E2730BBE-BD2C-2547-824B-9EE5D7BD8BB2}" destId="{7CB9AFC1-14C2-40CF-93C5-BCA0A8CBDD12}" srcOrd="2" destOrd="0" parTransId="{063647B9-A042-4352-AC0B-36588E035DF7}" sibTransId="{D75EE0EA-4165-498C-ADF0-2E22C4598ACC}"/>
    <dgm:cxn modelId="{6D57749C-1458-4EF3-B1B4-326D4C2DF7D8}" type="presOf" srcId="{B976DD40-4E0F-164D-AD9D-9BF7CD7D86ED}" destId="{6DBE4A58-0A39-DB48-A258-6FCA987295B1}" srcOrd="0" destOrd="0" presId="urn:microsoft.com/office/officeart/2005/8/layout/radial4"/>
    <dgm:cxn modelId="{6ACCC351-A033-5544-9E87-F5064FD4CDC5}" srcId="{E2730BBE-BD2C-2547-824B-9EE5D7BD8BB2}" destId="{EAA5AD65-3935-404C-9112-DC234B7239FA}" srcOrd="1" destOrd="0" parTransId="{B8D8443E-5D9C-C042-869C-C08821A21A5F}" sibTransId="{BA103784-A67E-D949-8157-A25B8A8DC2B1}"/>
    <dgm:cxn modelId="{B8AB79DD-081D-482D-9F2B-ACBABEBED3C0}" type="presOf" srcId="{96EA70F3-2332-3644-B3E0-E446281DBD88}" destId="{D20BE7E2-FC3B-384F-8E90-4D6A2D145818}" srcOrd="0" destOrd="0" presId="urn:microsoft.com/office/officeart/2005/8/layout/radial4"/>
    <dgm:cxn modelId="{53248DA6-249D-174F-BBB1-71ACD2DF798D}" srcId="{3FC39D31-28DF-4046-AFDB-C0F9AF31C9F1}" destId="{96EA70F3-2332-3644-B3E0-E446281DBD88}" srcOrd="2" destOrd="0" parTransId="{695A1998-B26D-9E45-A100-7F335F6E40B1}" sibTransId="{7DF20A1B-7B24-6B44-B2DD-8731A3C33DD2}"/>
    <dgm:cxn modelId="{5608AEC4-D873-487D-9090-E6E07A17E6D2}" type="presOf" srcId="{02978C2B-A22A-7549-A9EB-C11DB40D0331}" destId="{AAE03A1C-ED0E-504B-9E46-30510CDE9044}" srcOrd="0" destOrd="0" presId="urn:microsoft.com/office/officeart/2005/8/layout/radial4"/>
    <dgm:cxn modelId="{5326086E-90A8-449B-928F-F75FC167FB50}" type="presOf" srcId="{E3983BE7-D009-9A45-8C75-F0B21C1F1A8E}" destId="{D20BE7E2-FC3B-384F-8E90-4D6A2D145818}" srcOrd="0" destOrd="1" presId="urn:microsoft.com/office/officeart/2005/8/layout/radial4"/>
    <dgm:cxn modelId="{748D072E-816C-483F-AE3B-A9F8119F7409}" type="presOf" srcId="{BD5F1678-72E6-AF4C-AE76-C5A68EF11AB6}" destId="{6DBE4A58-0A39-DB48-A258-6FCA987295B1}" srcOrd="0" destOrd="2" presId="urn:microsoft.com/office/officeart/2005/8/layout/radial4"/>
    <dgm:cxn modelId="{DD65A675-0674-474D-80E4-89DBFCEA3B0F}" type="presOf" srcId="{756CE84E-6190-6A4F-B92B-40E99D0693BF}" destId="{D20BE7E2-FC3B-384F-8E90-4D6A2D145818}" srcOrd="0" destOrd="2" presId="urn:microsoft.com/office/officeart/2005/8/layout/radial4"/>
    <dgm:cxn modelId="{EFB90E62-EB7B-0847-98BC-D420AFD4B04C}" srcId="{3FC39D31-28DF-4046-AFDB-C0F9AF31C9F1}" destId="{B976DD40-4E0F-164D-AD9D-9BF7CD7D86ED}" srcOrd="0" destOrd="0" parTransId="{02978C2B-A22A-7549-A9EB-C11DB40D0331}" sibTransId="{5047E97F-5444-374D-BFE0-0ABAFAF19262}"/>
    <dgm:cxn modelId="{272733E7-A776-8A43-AE9A-F447BCEF9197}" srcId="{B976DD40-4E0F-164D-AD9D-9BF7CD7D86ED}" destId="{9591C2BA-E926-E14C-B829-086333CF82BA}" srcOrd="0" destOrd="0" parTransId="{228C9DED-15A6-5C4D-8B36-8CCB861D8CE0}" sibTransId="{8B7863D2-D143-4641-9A18-6D7093B06EB0}"/>
    <dgm:cxn modelId="{9E29992F-D4D3-864B-BB72-5ED9B6889AEB}" srcId="{96EA70F3-2332-3644-B3E0-E446281DBD88}" destId="{756CE84E-6190-6A4F-B92B-40E99D0693BF}" srcOrd="1" destOrd="0" parTransId="{65BF8C53-ADC1-3441-920C-29E360BF2F26}" sibTransId="{2823DC77-293A-3D4C-BB78-4E63EA860DE3}"/>
    <dgm:cxn modelId="{AB818B4A-6B87-4984-97B0-76B2F993D02E}" type="presOf" srcId="{58F4B5D9-A0F3-D44C-9D84-FEE007980B3F}" destId="{D3E075A5-029A-AD42-82BD-C71658A899AA}" srcOrd="0" destOrd="0" presId="urn:microsoft.com/office/officeart/2005/8/layout/radial4"/>
    <dgm:cxn modelId="{166B3961-70AB-43C1-B3A1-5C613584F59D}" type="presOf" srcId="{50FF7D97-EA02-4651-86F5-008303C66E24}" destId="{56D9CFD7-7666-2E4E-9DDF-9733D80CF032}" srcOrd="0" destOrd="1" presId="urn:microsoft.com/office/officeart/2005/8/layout/radial4"/>
    <dgm:cxn modelId="{2EAB9686-7484-4575-B534-FED415C8B6A9}" type="presOf" srcId="{9591C2BA-E926-E14C-B829-086333CF82BA}" destId="{6DBE4A58-0A39-DB48-A258-6FCA987295B1}" srcOrd="0" destOrd="1" presId="urn:microsoft.com/office/officeart/2005/8/layout/radial4"/>
    <dgm:cxn modelId="{FA6BD8DC-6375-1142-A71F-46C5DDDF87BC}" srcId="{96EA70F3-2332-3644-B3E0-E446281DBD88}" destId="{E3983BE7-D009-9A45-8C75-F0B21C1F1A8E}" srcOrd="0" destOrd="0" parTransId="{306B367A-FFCA-B546-B3D7-AE1B3531992C}" sibTransId="{D38366F4-6C4D-FF45-A344-4273D4FE43B6}"/>
    <dgm:cxn modelId="{36B7D18E-639D-FD4F-936F-5D37256BD523}" srcId="{B976DD40-4E0F-164D-AD9D-9BF7CD7D86ED}" destId="{BD5F1678-72E6-AF4C-AE76-C5A68EF11AB6}" srcOrd="1" destOrd="0" parTransId="{296E85D3-7BA6-B643-BB0F-1FF55326671D}" sibTransId="{A2ED76FD-124F-2748-8C9B-7F66AFC0D616}"/>
    <dgm:cxn modelId="{F4FA59D2-EC5B-4D6B-93C9-38104410D869}" type="presOf" srcId="{EAA5AD65-3935-404C-9112-DC234B7239FA}" destId="{56D9CFD7-7666-2E4E-9DDF-9733D80CF032}" srcOrd="0" destOrd="2" presId="urn:microsoft.com/office/officeart/2005/8/layout/radial4"/>
    <dgm:cxn modelId="{2A070501-FA66-4449-8A4D-3FE175A81E68}" type="presOf" srcId="{D208C943-1600-404C-AFF7-6C5E7FE042A2}" destId="{5CC0E6DF-A992-664A-95A6-F12488BA696E}" srcOrd="0" destOrd="0" presId="urn:microsoft.com/office/officeart/2005/8/layout/radial4"/>
    <dgm:cxn modelId="{7A02B3EC-90E2-4B94-8700-53D0BA6865E9}" type="presOf" srcId="{E2730BBE-BD2C-2547-824B-9EE5D7BD8BB2}" destId="{56D9CFD7-7666-2E4E-9DDF-9733D80CF032}" srcOrd="0" destOrd="0" presId="urn:microsoft.com/office/officeart/2005/8/layout/radial4"/>
    <dgm:cxn modelId="{9A4CA121-17DA-4F1A-A3D3-EFEFF419B3FE}" type="presOf" srcId="{7CB9AFC1-14C2-40CF-93C5-BCA0A8CBDD12}" destId="{56D9CFD7-7666-2E4E-9DDF-9733D80CF032}" srcOrd="0" destOrd="3" presId="urn:microsoft.com/office/officeart/2005/8/layout/radial4"/>
    <dgm:cxn modelId="{2AD59D81-34FB-49EF-B3B5-C2B88FFD2154}" type="presOf" srcId="{695A1998-B26D-9E45-A100-7F335F6E40B1}" destId="{2DB40919-2A2A-A040-B32C-EF8A5A50F3BD}" srcOrd="0" destOrd="0"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3A293433-D6EE-4F24-BAAF-AA62C3B56D50}" type="presOf" srcId="{3FC39D31-28DF-4046-AFDB-C0F9AF31C9F1}" destId="{D8018DC7-A310-4E44-83C0-B690B652B171}" srcOrd="0" destOrd="0" presId="urn:microsoft.com/office/officeart/2005/8/layout/radial4"/>
    <dgm:cxn modelId="{52F12E54-282D-4241-8172-6F1B5E916F64}" srcId="{E2730BBE-BD2C-2547-824B-9EE5D7BD8BB2}" destId="{50FF7D97-EA02-4651-86F5-008303C66E24}" srcOrd="0" destOrd="0" parTransId="{AE45AD1A-9388-461C-8556-0290A5378E9A}" sibTransId="{A71DF8E8-0231-4DD5-8964-ADDBF60071CE}"/>
    <dgm:cxn modelId="{7CE181B1-98AE-2E44-9EC1-1DAD20BEB29A}" srcId="{58F4B5D9-A0F3-D44C-9D84-FEE007980B3F}" destId="{3FC39D31-28DF-4046-AFDB-C0F9AF31C9F1}" srcOrd="0" destOrd="0" parTransId="{D472E49E-2EED-584C-A575-5A4EAB73B148}" sibTransId="{EF1F848D-4DA4-374D-AB02-5C595A7FCD3C}"/>
    <dgm:cxn modelId="{9876FBDA-A54A-4C4D-BD32-09771488607F}" type="presParOf" srcId="{D3E075A5-029A-AD42-82BD-C71658A899AA}" destId="{D8018DC7-A310-4E44-83C0-B690B652B171}" srcOrd="0" destOrd="0" presId="urn:microsoft.com/office/officeart/2005/8/layout/radial4"/>
    <dgm:cxn modelId="{B826CFFC-C24F-4FE7-93E5-3D309BD16731}" type="presParOf" srcId="{D3E075A5-029A-AD42-82BD-C71658A899AA}" destId="{AAE03A1C-ED0E-504B-9E46-30510CDE9044}" srcOrd="1" destOrd="0" presId="urn:microsoft.com/office/officeart/2005/8/layout/radial4"/>
    <dgm:cxn modelId="{B95A340F-88E6-4C58-8889-69325390A098}" type="presParOf" srcId="{D3E075A5-029A-AD42-82BD-C71658A899AA}" destId="{6DBE4A58-0A39-DB48-A258-6FCA987295B1}" srcOrd="2" destOrd="0" presId="urn:microsoft.com/office/officeart/2005/8/layout/radial4"/>
    <dgm:cxn modelId="{0C309FE1-754B-44F2-A4C3-7E953642B1D8}" type="presParOf" srcId="{D3E075A5-029A-AD42-82BD-C71658A899AA}" destId="{5CC0E6DF-A992-664A-95A6-F12488BA696E}" srcOrd="3" destOrd="0" presId="urn:microsoft.com/office/officeart/2005/8/layout/radial4"/>
    <dgm:cxn modelId="{24C7F19B-F6C1-4FB5-A35A-24296D15C4B4}" type="presParOf" srcId="{D3E075A5-029A-AD42-82BD-C71658A899AA}" destId="{56D9CFD7-7666-2E4E-9DDF-9733D80CF032}" srcOrd="4" destOrd="0" presId="urn:microsoft.com/office/officeart/2005/8/layout/radial4"/>
    <dgm:cxn modelId="{1A19D000-AD8F-4E04-80B5-D50C5AAA66B8}" type="presParOf" srcId="{D3E075A5-029A-AD42-82BD-C71658A899AA}" destId="{2DB40919-2A2A-A040-B32C-EF8A5A50F3BD}" srcOrd="5" destOrd="0" presId="urn:microsoft.com/office/officeart/2005/8/layout/radial4"/>
    <dgm:cxn modelId="{8012656E-1420-414A-9843-CBE08F4F2563}" type="presParOf" srcId="{D3E075A5-029A-AD42-82BD-C71658A899AA}" destId="{D20BE7E2-FC3B-384F-8E90-4D6A2D145818}"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B00F88-C19C-2B48-AFC0-CB0A384B3F8D}" type="datetimeFigureOut">
              <a:rPr lang="en-US" smtClean="0"/>
              <a:t>9/27/2016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0695C-F6BF-9A4A-AD8F-9728E93831A6}" type="slidenum">
              <a:rPr lang="en-US" smtClean="0"/>
              <a:t>‹#›</a:t>
            </a:fld>
            <a:endParaRPr lang="en-US"/>
          </a:p>
        </p:txBody>
      </p:sp>
    </p:spTree>
    <p:extLst>
      <p:ext uri="{BB962C8B-B14F-4D97-AF65-F5344CB8AC3E}">
        <p14:creationId xmlns:p14="http://schemas.microsoft.com/office/powerpoint/2010/main" val="429581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ocul.on.ca/committee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p>
          <a:p>
            <a:endParaRPr lang="en-US" dirty="0" smtClean="0"/>
          </a:p>
          <a:p>
            <a:r>
              <a:rPr lang="en-US" dirty="0" smtClean="0"/>
              <a:t>-Acknowledgement</a:t>
            </a:r>
          </a:p>
          <a:p>
            <a:endParaRPr lang="en-US" dirty="0" smtClean="0"/>
          </a:p>
          <a:p>
            <a:pPr rtl="0"/>
            <a:r>
              <a:rPr lang="en-US" sz="1200" b="0" i="0" u="none" strike="noStrike" kern="1200" dirty="0" smtClean="0">
                <a:solidFill>
                  <a:schemeClr val="tx1"/>
                </a:solidFill>
                <a:effectLst/>
                <a:latin typeface="+mn-lt"/>
                <a:ea typeface="+mn-ea"/>
                <a:cs typeface="+mn-cs"/>
              </a:rPr>
              <a:t>We [I] would like to begin by acknowledging that the land on which we gather is the traditional territory of the </a:t>
            </a:r>
            <a:r>
              <a:rPr lang="en-US" sz="1200" b="0" i="0" u="none" strike="noStrike" kern="1200" dirty="0" err="1" smtClean="0">
                <a:solidFill>
                  <a:schemeClr val="tx1"/>
                </a:solidFill>
                <a:effectLst/>
                <a:latin typeface="+mn-lt"/>
                <a:ea typeface="+mn-ea"/>
                <a:cs typeface="+mn-cs"/>
              </a:rPr>
              <a:t>Anishinaabeg</a:t>
            </a:r>
            <a:r>
              <a:rPr lang="en-US" sz="1200" b="0" i="0" u="none" strike="noStrike" kern="1200" dirty="0" smtClean="0">
                <a:solidFill>
                  <a:schemeClr val="tx1"/>
                </a:solidFill>
                <a:effectLst/>
                <a:latin typeface="+mn-lt"/>
                <a:ea typeface="+mn-ea"/>
                <a:cs typeface="+mn-cs"/>
              </a:rPr>
              <a:t> and Haudenosaunee Peoples.</a:t>
            </a:r>
            <a:endParaRPr lang="en-US" dirty="0" smtClean="0">
              <a:effectLst/>
            </a:endParaRPr>
          </a:p>
          <a:p>
            <a:pPr rtl="0"/>
            <a:r>
              <a:rPr lang="en-US" dirty="0" smtClean="0"/>
              <a:t/>
            </a:r>
            <a:br>
              <a:rPr lang="en-US" dirty="0" smtClean="0"/>
            </a:br>
            <a:r>
              <a:rPr lang="en-US" dirty="0" smtClean="0"/>
              <a:t>Pronunciation: </a:t>
            </a:r>
          </a:p>
          <a:p>
            <a:pPr rtl="0"/>
            <a:r>
              <a:rPr lang="en-US" sz="1200" b="0" i="0" u="none" strike="noStrike" kern="1200" dirty="0" smtClean="0">
                <a:solidFill>
                  <a:schemeClr val="tx1"/>
                </a:solidFill>
                <a:effectLst/>
                <a:latin typeface="+mn-lt"/>
                <a:ea typeface="+mn-ea"/>
                <a:cs typeface="+mn-cs"/>
              </a:rPr>
              <a:t>Ah-nee-</a:t>
            </a:r>
            <a:r>
              <a:rPr lang="en-US" sz="1200" b="0" i="0" u="none" strike="noStrike" kern="1200" dirty="0" err="1" smtClean="0">
                <a:solidFill>
                  <a:schemeClr val="tx1"/>
                </a:solidFill>
                <a:effectLst/>
                <a:latin typeface="+mn-lt"/>
                <a:ea typeface="+mn-ea"/>
                <a:cs typeface="+mn-cs"/>
              </a:rPr>
              <a:t>shee</a:t>
            </a:r>
            <a:r>
              <a:rPr lang="en-US" sz="1200" b="0" i="0" u="none" strike="noStrike" kern="1200" dirty="0" smtClean="0">
                <a:solidFill>
                  <a:schemeClr val="tx1"/>
                </a:solidFill>
                <a:effectLst/>
                <a:latin typeface="+mn-lt"/>
                <a:ea typeface="+mn-ea"/>
                <a:cs typeface="+mn-cs"/>
              </a:rPr>
              <a:t>-NAW-bay</a:t>
            </a:r>
            <a:endParaRPr lang="en-US" dirty="0" smtClean="0">
              <a:effectLst/>
            </a:endParaRPr>
          </a:p>
          <a:p>
            <a:r>
              <a:rPr lang="en-US" sz="1200" b="0" i="0" u="none" strike="noStrike" kern="1200" dirty="0" smtClean="0">
                <a:solidFill>
                  <a:schemeClr val="tx1"/>
                </a:solidFill>
                <a:effectLst/>
                <a:latin typeface="+mn-lt"/>
                <a:ea typeface="+mn-ea"/>
                <a:cs typeface="+mn-cs"/>
              </a:rPr>
              <a:t>Ho-dee-</a:t>
            </a:r>
            <a:r>
              <a:rPr lang="en-US" sz="1200" b="0" i="0" u="none" strike="noStrike" kern="1200" dirty="0" err="1" smtClean="0">
                <a:solidFill>
                  <a:schemeClr val="tx1"/>
                </a:solidFill>
                <a:effectLst/>
                <a:latin typeface="+mn-lt"/>
                <a:ea typeface="+mn-ea"/>
                <a:cs typeface="+mn-cs"/>
              </a:rPr>
              <a:t>no-SHOW</a:t>
            </a:r>
            <a:r>
              <a:rPr lang="en-US" sz="1200" b="0" i="0" u="none" strike="noStrike" kern="1200" dirty="0" smtClean="0">
                <a:solidFill>
                  <a:schemeClr val="tx1"/>
                </a:solidFill>
                <a:effectLst/>
                <a:latin typeface="+mn-lt"/>
                <a:ea typeface="+mn-ea"/>
                <a:cs typeface="+mn-cs"/>
              </a:rPr>
              <a:t>-nee</a:t>
            </a:r>
          </a:p>
          <a:p>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-Hosting</a:t>
            </a:r>
          </a:p>
          <a:p>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Thank you to Queen’s University</a:t>
            </a:r>
            <a:r>
              <a:rPr lang="en-US" sz="1200" b="0" i="0" u="none" strike="noStrike" kern="1200" baseline="0" dirty="0" smtClean="0">
                <a:solidFill>
                  <a:schemeClr val="tx1"/>
                </a:solidFill>
                <a:effectLst/>
                <a:latin typeface="+mn-lt"/>
                <a:ea typeface="+mn-ea"/>
                <a:cs typeface="+mn-cs"/>
              </a:rPr>
              <a:t> for hosting and to their OCUL-SP rep Michael Vandenburg for his help in the planning.  </a:t>
            </a:r>
          </a:p>
          <a:p>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-Run through agenda</a:t>
            </a:r>
          </a:p>
          <a:p>
            <a:r>
              <a:rPr lang="en-US" sz="1200" b="0" i="0" u="none" strike="noStrike" kern="1200" baseline="0" dirty="0" smtClean="0">
                <a:solidFill>
                  <a:schemeClr val="tx1"/>
                </a:solidFill>
                <a:effectLst/>
                <a:latin typeface="+mn-lt"/>
                <a:ea typeface="+mn-ea"/>
                <a:cs typeface="+mn-cs"/>
              </a:rPr>
              <a:t>-Introduce OCUL and SP staff</a:t>
            </a:r>
          </a:p>
          <a:p>
            <a:endParaRPr lang="en-US" sz="1200" b="0" i="0" u="none" strike="noStrike" kern="1200" baseline="0" dirty="0" smtClean="0">
              <a:solidFill>
                <a:schemeClr val="tx1"/>
              </a:solidFill>
              <a:effectLst/>
              <a:latin typeface="+mn-lt"/>
              <a:ea typeface="+mn-ea"/>
              <a:cs typeface="+mn-cs"/>
            </a:endParaRPr>
          </a:p>
          <a:p>
            <a:r>
              <a:rPr lang="en-US" dirty="0" smtClean="0"/>
              <a:t>-Audience</a:t>
            </a:r>
            <a:r>
              <a:rPr lang="en-US" baseline="0" dirty="0" smtClean="0"/>
              <a:t> interaction</a:t>
            </a:r>
          </a:p>
          <a:p>
            <a:endParaRPr lang="en-US" baseline="0" dirty="0" smtClean="0"/>
          </a:p>
          <a:p>
            <a:r>
              <a:rPr lang="en-US" baseline="0" dirty="0" smtClean="0"/>
              <a:t>We encourage you to tweet throughout the presentation! Our hashtag is #</a:t>
            </a:r>
            <a:r>
              <a:rPr lang="en-US" baseline="0" dirty="0" err="1" smtClean="0"/>
              <a:t>SPonTheRoad</a:t>
            </a:r>
            <a:r>
              <a:rPr lang="en-US" baseline="0" dirty="0" smtClean="0"/>
              <a:t>.  We have set aside about a half hour at the end of our presentation for questions, so please keep them in mind if they come up while we’re speaking – we’d love to hear from you.  </a:t>
            </a:r>
          </a:p>
          <a:p>
            <a:endParaRPr lang="en-US" baseline="0" dirty="0" smtClean="0"/>
          </a:p>
          <a:p>
            <a:r>
              <a:rPr lang="en-US" baseline="0" dirty="0" smtClean="0"/>
              <a:t>-</a:t>
            </a:r>
            <a:r>
              <a:rPr lang="en-US" baseline="0" dirty="0" err="1" smtClean="0"/>
              <a:t>wifi</a:t>
            </a:r>
            <a:r>
              <a:rPr lang="en-US" baseline="0" dirty="0" smtClean="0"/>
              <a:t>? (</a:t>
            </a:r>
            <a:r>
              <a:rPr lang="en-US" baseline="0" dirty="0" err="1" smtClean="0"/>
              <a:t>Eduroam</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1</a:t>
            </a:fld>
            <a:endParaRPr lang="en-US"/>
          </a:p>
        </p:txBody>
      </p:sp>
    </p:spTree>
    <p:extLst>
      <p:ext uri="{BB962C8B-B14F-4D97-AF65-F5344CB8AC3E}">
        <p14:creationId xmlns:p14="http://schemas.microsoft.com/office/powerpoint/2010/main" val="2903390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841" name="Shape 156"/>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5842" name="Shape 157"/>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smtClean="0"/>
              <a:t>The first of the Standing Committees, OCUL Planning and Assessment, is charged with strategic oversight of OCUL and Scholars Portal activities. </a:t>
            </a:r>
          </a:p>
          <a:p>
            <a:pPr>
              <a:spcBef>
                <a:spcPct val="0"/>
              </a:spcBef>
            </a:pPr>
            <a:endParaRPr lang="en-US" altLang="en-US" smtClean="0"/>
          </a:p>
          <a:p>
            <a:pPr>
              <a:spcBef>
                <a:spcPct val="0"/>
              </a:spcBef>
              <a:buClr>
                <a:srgbClr val="000000"/>
              </a:buClr>
            </a:pPr>
            <a:r>
              <a:rPr lang="en-US" altLang="en-US" smtClean="0"/>
              <a:t>The committee, which is made up of the chairs of OCUL SP and OCUL IR, the OCUL Chair, OCUL Treasurer, the OCUL Executive Director and four other representatives from the Directors group, facilitates OCUL’s strategic plan and measures its success. It meets to discuss new opportunities; it looks forward to new advise the Directors of new OCUL priorities and evaluates how OCUL is doing in relation to its strategic goals.</a:t>
            </a:r>
          </a:p>
          <a:p>
            <a:pPr>
              <a:spcBef>
                <a:spcPct val="0"/>
              </a:spcBef>
              <a:buClr>
                <a:srgbClr val="000000"/>
              </a:buClr>
            </a:pPr>
            <a:r>
              <a:rPr lang="en-US" altLang="en-US" smtClean="0"/>
              <a:t> </a:t>
            </a:r>
          </a:p>
          <a:p>
            <a:pPr>
              <a:spcBef>
                <a:spcPct val="0"/>
              </a:spcBef>
            </a:pPr>
            <a:endParaRPr lang="en-US" altLang="en-US" smtClean="0"/>
          </a:p>
        </p:txBody>
      </p:sp>
    </p:spTree>
    <p:extLst>
      <p:ext uri="{BB962C8B-B14F-4D97-AF65-F5344CB8AC3E}">
        <p14:creationId xmlns:p14="http://schemas.microsoft.com/office/powerpoint/2010/main" val="4253419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Shape 162"/>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163" name="Shape 163"/>
          <p:cNvSpPr txBox="1">
            <a:spLocks noGrp="1"/>
          </p:cNvSpPr>
          <p:nvPr>
            <p:ph type="body" idx="1"/>
          </p:nvPr>
        </p:nvSpPr>
        <p:spPr/>
        <p:txBody>
          <a:bodyPr wrap="square" lIns="91425" tIns="91425" rIns="91425" bIns="91425" numCol="1" anchor="t" anchorCtr="0" compatLnSpc="1">
            <a:prstTxWarp prst="textNoShape">
              <a:avLst/>
            </a:prstTxWarp>
            <a:noAutofit/>
          </a:bodyPr>
          <a:lstStyle/>
          <a:p>
            <a:pPr>
              <a:spcBef>
                <a:spcPct val="0"/>
              </a:spcBef>
              <a:buClr>
                <a:srgbClr val="000000"/>
              </a:buClr>
            </a:pPr>
            <a:r>
              <a:rPr lang="en-US" altLang="en-US" smtClean="0">
                <a:solidFill>
                  <a:srgbClr val="000000"/>
                </a:solidFill>
              </a:rPr>
              <a:t>Both OCUL IR and OCUL SP are concerned with those things OCUL does that are critical to the operations of each of our member libraries. Therefore it is important that each of these committees has a representative from each OCUL member school.</a:t>
            </a:r>
          </a:p>
          <a:p>
            <a:pPr>
              <a:spcBef>
                <a:spcPct val="0"/>
              </a:spcBef>
              <a:buClr>
                <a:srgbClr val="000000"/>
              </a:buClr>
            </a:pPr>
            <a:r>
              <a:rPr lang="en-US" altLang="en-US" smtClean="0">
                <a:solidFill>
                  <a:srgbClr val="000000"/>
                </a:solidFill>
              </a:rPr>
              <a:t> </a:t>
            </a:r>
          </a:p>
          <a:p>
            <a:pPr>
              <a:spcBef>
                <a:spcPct val="0"/>
              </a:spcBef>
              <a:buClr>
                <a:srgbClr val="000000"/>
              </a:buClr>
            </a:pPr>
            <a:r>
              <a:rPr lang="en-US" altLang="en-US" smtClean="0">
                <a:solidFill>
                  <a:srgbClr val="000000"/>
                </a:solidFill>
              </a:rPr>
              <a:t>The OCUL Information Resources Committee provides operational guidance for OCUL’s consortial eresources activities. This includes:</a:t>
            </a:r>
          </a:p>
          <a:p>
            <a:pPr>
              <a:spcBef>
                <a:spcPct val="0"/>
              </a:spcBef>
              <a:buClr>
                <a:srgbClr val="000000"/>
              </a:buClr>
            </a:pPr>
            <a:r>
              <a:rPr lang="en-US" altLang="en-US" smtClean="0">
                <a:solidFill>
                  <a:srgbClr val="000000"/>
                </a:solidFill>
              </a:rPr>
              <a:t> </a:t>
            </a:r>
          </a:p>
          <a:p>
            <a:pPr>
              <a:lnSpc>
                <a:spcPct val="115000"/>
              </a:lnSpc>
              <a:spcBef>
                <a:spcPct val="0"/>
              </a:spcBef>
              <a:buClr>
                <a:srgbClr val="000000"/>
              </a:buClr>
            </a:pPr>
            <a:r>
              <a:rPr lang="en-US" altLang="en-US" smtClean="0">
                <a:solidFill>
                  <a:srgbClr val="000000"/>
                </a:solidFill>
              </a:rPr>
              <a:t>Collective licensing of our 180 electronic resources from around 70 different vendors renewing annually</a:t>
            </a:r>
          </a:p>
          <a:p>
            <a:pPr>
              <a:lnSpc>
                <a:spcPct val="115000"/>
              </a:lnSpc>
              <a:spcBef>
                <a:spcPct val="0"/>
              </a:spcBef>
              <a:buClr>
                <a:srgbClr val="000000"/>
              </a:buClr>
            </a:pPr>
            <a:r>
              <a:rPr lang="en-US" altLang="en-US" smtClean="0">
                <a:solidFill>
                  <a:srgbClr val="000000"/>
                </a:solidFill>
              </a:rPr>
              <a:t>In addition to licensing OCUL IR is also concerned with issues of Scholarly Communication and broad collections issues</a:t>
            </a:r>
          </a:p>
          <a:p>
            <a:pPr>
              <a:spcBef>
                <a:spcPct val="0"/>
              </a:spcBef>
            </a:pPr>
            <a:endParaRPr lang="en-US" altLang="en-US" smtClean="0"/>
          </a:p>
        </p:txBody>
      </p:sp>
    </p:spTree>
    <p:extLst>
      <p:ext uri="{BB962C8B-B14F-4D97-AF65-F5344CB8AC3E}">
        <p14:creationId xmlns:p14="http://schemas.microsoft.com/office/powerpoint/2010/main" val="15819566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7889" name="Shape 168"/>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7890" name="Shape 169"/>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smtClean="0">
                <a:solidFill>
                  <a:srgbClr val="000000"/>
                </a:solidFill>
              </a:rPr>
              <a:t>OCUL Scholars Portal Committee provides guidance to Scholars Portal.</a:t>
            </a:r>
          </a:p>
          <a:p>
            <a:pPr>
              <a:spcBef>
                <a:spcPct val="0"/>
              </a:spcBef>
              <a:buClr>
                <a:srgbClr val="000000"/>
              </a:buClr>
            </a:pPr>
            <a:r>
              <a:rPr lang="en-US" altLang="en-US" smtClean="0">
                <a:solidFill>
                  <a:srgbClr val="000000"/>
                </a:solidFill>
              </a:rPr>
              <a:t> </a:t>
            </a:r>
          </a:p>
          <a:p>
            <a:pPr>
              <a:spcBef>
                <a:spcPct val="0"/>
              </a:spcBef>
            </a:pPr>
            <a:r>
              <a:rPr lang="en-US" altLang="en-US" smtClean="0">
                <a:solidFill>
                  <a:srgbClr val="000000"/>
                </a:solidFill>
              </a:rPr>
              <a:t>This includes:</a:t>
            </a:r>
          </a:p>
          <a:p>
            <a:pPr>
              <a:spcBef>
                <a:spcPct val="0"/>
              </a:spcBef>
            </a:pPr>
            <a:r>
              <a:rPr lang="en-US" altLang="en-US" smtClean="0">
                <a:solidFill>
                  <a:srgbClr val="000000"/>
                </a:solidFill>
              </a:rPr>
              <a:t>Assessment and development of services</a:t>
            </a:r>
          </a:p>
          <a:p>
            <a:pPr>
              <a:spcBef>
                <a:spcPct val="0"/>
              </a:spcBef>
            </a:pPr>
            <a:r>
              <a:rPr lang="en-US" altLang="en-US" smtClean="0">
                <a:solidFill>
                  <a:srgbClr val="000000"/>
                </a:solidFill>
              </a:rPr>
              <a:t>Generating ideas for new services</a:t>
            </a:r>
          </a:p>
          <a:p>
            <a:pPr>
              <a:spcBef>
                <a:spcPct val="0"/>
              </a:spcBef>
            </a:pPr>
            <a:r>
              <a:rPr lang="en-US" altLang="en-US" smtClean="0">
                <a:solidFill>
                  <a:srgbClr val="000000"/>
                </a:solidFill>
              </a:rPr>
              <a:t>Promoting local awareness of Scholars Portal</a:t>
            </a:r>
          </a:p>
          <a:p>
            <a:pPr>
              <a:spcBef>
                <a:spcPct val="0"/>
              </a:spcBef>
            </a:pPr>
            <a:r>
              <a:rPr lang="en-US" altLang="en-US" smtClean="0">
                <a:solidFill>
                  <a:srgbClr val="000000"/>
                </a:solidFill>
              </a:rPr>
              <a:t>Ensuring Scholars Portal services meet users needs</a:t>
            </a:r>
          </a:p>
          <a:p>
            <a:pPr>
              <a:spcBef>
                <a:spcPct val="0"/>
              </a:spcBef>
            </a:pPr>
            <a:r>
              <a:rPr lang="en-US" altLang="en-US" smtClean="0">
                <a:solidFill>
                  <a:srgbClr val="000000"/>
                </a:solidFill>
              </a:rPr>
              <a:t>Identifying opportunities for training and knowledge sharing</a:t>
            </a:r>
          </a:p>
          <a:p>
            <a:pPr>
              <a:spcBef>
                <a:spcPct val="0"/>
              </a:spcBef>
            </a:pPr>
            <a:endParaRPr lang="en-US" altLang="en-US" smtClean="0">
              <a:solidFill>
                <a:srgbClr val="000000"/>
              </a:solidFill>
            </a:endParaRPr>
          </a:p>
          <a:p>
            <a:pPr>
              <a:spcBef>
                <a:spcPct val="0"/>
              </a:spcBef>
            </a:pPr>
            <a:r>
              <a:rPr lang="en-US" altLang="en-US" smtClean="0">
                <a:solidFill>
                  <a:srgbClr val="000000"/>
                </a:solidFill>
              </a:rPr>
              <a:t>An example of this is OCUL SP committee helped us get Scholars Portal on the road this year.</a:t>
            </a:r>
          </a:p>
        </p:txBody>
      </p:sp>
    </p:spTree>
    <p:extLst>
      <p:ext uri="{BB962C8B-B14F-4D97-AF65-F5344CB8AC3E}">
        <p14:creationId xmlns:p14="http://schemas.microsoft.com/office/powerpoint/2010/main" val="24838255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74"/>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8914" name="Shape 175"/>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smtClean="0">
                <a:solidFill>
                  <a:srgbClr val="000000"/>
                </a:solidFill>
              </a:rPr>
              <a:t>While there are around 50 people from across OCUL sitting on these Standing Committees, by far the majority of people who are involved with OCUL are part of the OCUL Communities. So these groups are communities of interest that focused on information sharing and the generation of ideas. </a:t>
            </a:r>
          </a:p>
          <a:p>
            <a:pPr>
              <a:spcBef>
                <a:spcPct val="0"/>
              </a:spcBef>
              <a:buClr>
                <a:srgbClr val="000000"/>
              </a:buClr>
            </a:pPr>
            <a:r>
              <a:rPr lang="en-US" altLang="en-US" smtClean="0">
                <a:solidFill>
                  <a:srgbClr val="000000"/>
                </a:solidFill>
              </a:rPr>
              <a:t> </a:t>
            </a:r>
          </a:p>
          <a:p>
            <a:pPr>
              <a:spcBef>
                <a:spcPct val="0"/>
              </a:spcBef>
              <a:buClr>
                <a:srgbClr val="000000"/>
              </a:buClr>
            </a:pPr>
            <a:r>
              <a:rPr lang="en-US" altLang="en-US" smtClean="0">
                <a:solidFill>
                  <a:srgbClr val="000000"/>
                </a:solidFill>
              </a:rPr>
              <a:t>These communities are often where people first become involved with OCUL and are where they are able to contribute to and maintain interest in a topic they are either directly responsible for at the schools, or one they have a keen interest in.</a:t>
            </a:r>
          </a:p>
          <a:p>
            <a:pPr>
              <a:spcBef>
                <a:spcPct val="0"/>
              </a:spcBef>
              <a:buClr>
                <a:srgbClr val="000000"/>
              </a:buClr>
            </a:pPr>
            <a:r>
              <a:rPr lang="en-US" altLang="en-US" smtClean="0">
                <a:solidFill>
                  <a:srgbClr val="000000"/>
                </a:solidFill>
              </a:rPr>
              <a:t> </a:t>
            </a:r>
          </a:p>
          <a:p>
            <a:pPr>
              <a:spcBef>
                <a:spcPct val="0"/>
              </a:spcBef>
            </a:pPr>
            <a:r>
              <a:rPr lang="en-US" altLang="en-US" smtClean="0">
                <a:solidFill>
                  <a:srgbClr val="000000"/>
                </a:solidFill>
              </a:rPr>
              <a:t>Membership in the OCUL Communities is open to anyone within an OCUL institution and unlike the Standing Committees it is unrestricted. It is at the discretion of each school as to how many people involved, but OCUL welcomes anyone who is interested.</a:t>
            </a:r>
          </a:p>
          <a:p>
            <a:pPr>
              <a:spcBef>
                <a:spcPct val="0"/>
              </a:spcBef>
            </a:pPr>
            <a:endParaRPr lang="en-US" altLang="en-US" smtClean="0">
              <a:solidFill>
                <a:srgbClr val="000000"/>
              </a:solidFill>
            </a:endParaRPr>
          </a:p>
        </p:txBody>
      </p:sp>
    </p:spTree>
    <p:extLst>
      <p:ext uri="{BB962C8B-B14F-4D97-AF65-F5344CB8AC3E}">
        <p14:creationId xmlns:p14="http://schemas.microsoft.com/office/powerpoint/2010/main" val="1165017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7" name="Shape 18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181" name="Shape 181"/>
          <p:cNvSpPr txBox="1">
            <a:spLocks noGrp="1"/>
          </p:cNvSpPr>
          <p:nvPr>
            <p:ph type="body" idx="1"/>
          </p:nvPr>
        </p:nvSpPr>
        <p:spPr/>
        <p:txBody>
          <a:bodyPr wrap="square" lIns="91425" tIns="91425" rIns="91425" bIns="91425" numCol="1" anchor="t" anchorCtr="0" compatLnSpc="1">
            <a:prstTxWarp prst="textNoShape">
              <a:avLst/>
            </a:prstTxWarp>
            <a:noAutofit/>
          </a:bodyPr>
          <a:lstStyle/>
          <a:p>
            <a:pPr>
              <a:spcBef>
                <a:spcPct val="0"/>
              </a:spcBef>
            </a:pPr>
            <a:r>
              <a:rPr lang="en-US" altLang="en-US" dirty="0" smtClean="0"/>
              <a:t>The</a:t>
            </a:r>
            <a:r>
              <a:rPr lang="en-US" altLang="en-US" dirty="0" smtClean="0">
                <a:solidFill>
                  <a:srgbClr val="000000"/>
                </a:solidFill>
              </a:rPr>
              <a:t>re are currently 12 OCUL communities; covering a broad cross-section topics. The collective membership of these communities is over 200 people.</a:t>
            </a:r>
          </a:p>
          <a:p>
            <a:pPr>
              <a:spcBef>
                <a:spcPct val="0"/>
              </a:spcBef>
              <a:buClr>
                <a:srgbClr val="000000"/>
              </a:buClr>
            </a:pPr>
            <a:r>
              <a:rPr lang="en-US" altLang="en-US" dirty="0" smtClean="0">
                <a:solidFill>
                  <a:srgbClr val="000000"/>
                </a:solidFill>
              </a:rPr>
              <a:t> </a:t>
            </a:r>
          </a:p>
          <a:p>
            <a:pPr>
              <a:spcBef>
                <a:spcPct val="0"/>
              </a:spcBef>
              <a:buClr>
                <a:srgbClr val="000000"/>
              </a:buClr>
            </a:pPr>
            <a:r>
              <a:rPr lang="en-US" altLang="en-US" dirty="0" smtClean="0">
                <a:solidFill>
                  <a:srgbClr val="000000"/>
                </a:solidFill>
              </a:rPr>
              <a:t>You can find out more about these communities on the OCUL website at:</a:t>
            </a:r>
            <a:r>
              <a:rPr lang="en-US" altLang="en-US" dirty="0" smtClean="0">
                <a:solidFill>
                  <a:srgbClr val="000000"/>
                </a:solidFill>
                <a:hlinkClick r:id="rId3"/>
              </a:rPr>
              <a:t> </a:t>
            </a:r>
            <a:r>
              <a:rPr lang="en-US" altLang="en-US" u="sng" dirty="0" smtClean="0">
                <a:solidFill>
                  <a:srgbClr val="4BACC6"/>
                </a:solidFill>
                <a:hlinkClick r:id="rId3"/>
              </a:rPr>
              <a:t>ocul.on.ca/committees</a:t>
            </a:r>
          </a:p>
          <a:p>
            <a:pPr>
              <a:spcBef>
                <a:spcPct val="0"/>
              </a:spcBef>
            </a:pPr>
            <a:endParaRPr lang="en-US" altLang="en-US" dirty="0" smtClean="0"/>
          </a:p>
          <a:p>
            <a:pPr>
              <a:spcBef>
                <a:spcPct val="0"/>
              </a:spcBef>
            </a:pPr>
            <a:r>
              <a:rPr lang="en-US" altLang="en-US" dirty="0" smtClean="0"/>
              <a:t>You can find out what each of these communities is working on by checking out their </a:t>
            </a:r>
            <a:r>
              <a:rPr lang="en-US" altLang="en-US" dirty="0" err="1" smtClean="0"/>
              <a:t>SPOTdocs</a:t>
            </a:r>
            <a:r>
              <a:rPr lang="en-US" altLang="en-US" dirty="0" smtClean="0"/>
              <a:t> wiki space or by keeping up to date with the Annual Reports they submit to the Directors each year. </a:t>
            </a:r>
          </a:p>
          <a:p>
            <a:pPr>
              <a:spcBef>
                <a:spcPct val="0"/>
              </a:spcBef>
            </a:pPr>
            <a:endParaRPr lang="en-US" altLang="en-US" dirty="0" smtClean="0"/>
          </a:p>
          <a:p>
            <a:pPr>
              <a:spcBef>
                <a:spcPct val="0"/>
              </a:spcBef>
            </a:pPr>
            <a:r>
              <a:rPr lang="en-US" altLang="en-US" dirty="0" smtClean="0"/>
              <a:t>A couple of examples include the Geo Community Historical Map Digitization project and the Government Information document Digitization project. </a:t>
            </a:r>
          </a:p>
          <a:p>
            <a:pPr>
              <a:spcBef>
                <a:spcPct val="0"/>
              </a:spcBef>
            </a:pPr>
            <a:endParaRPr lang="en-US" altLang="en-US" dirty="0" smtClean="0"/>
          </a:p>
          <a:p>
            <a:pPr>
              <a:spcBef>
                <a:spcPct val="0"/>
              </a:spcBef>
            </a:pPr>
            <a:r>
              <a:rPr lang="en-US" altLang="en-US" dirty="0" smtClean="0"/>
              <a:t>But the work of the communities is not just about projects it is also about information sharing through webinar (</a:t>
            </a:r>
            <a:r>
              <a:rPr lang="en-US" altLang="en-US" dirty="0" err="1" smtClean="0"/>
              <a:t>eg</a:t>
            </a:r>
            <a:r>
              <a:rPr lang="en-US" altLang="en-US" dirty="0" smtClean="0"/>
              <a:t> the current series of Publishing Hosting community webinars profiling the new PKP OJS and OMP, or providing expert knowledge to other groups at request as the Accessibility Community is often asked to do.</a:t>
            </a:r>
          </a:p>
          <a:p>
            <a:pPr>
              <a:spcBef>
                <a:spcPct val="0"/>
              </a:spcBef>
            </a:pPr>
            <a:endParaRPr lang="en-US" altLang="en-US" dirty="0" smtClean="0"/>
          </a:p>
          <a:p>
            <a:pPr>
              <a:spcBef>
                <a:spcPct val="0"/>
              </a:spcBef>
            </a:pPr>
            <a:r>
              <a:rPr lang="en-US" altLang="en-US" dirty="0" smtClean="0"/>
              <a:t>.  </a:t>
            </a:r>
          </a:p>
        </p:txBody>
      </p:sp>
    </p:spTree>
    <p:extLst>
      <p:ext uri="{BB962C8B-B14F-4D97-AF65-F5344CB8AC3E}">
        <p14:creationId xmlns:p14="http://schemas.microsoft.com/office/powerpoint/2010/main" val="1684716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61" name="Shape 186"/>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40962" name="Shape 187"/>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smtClean="0">
                <a:solidFill>
                  <a:srgbClr val="000000"/>
                </a:solidFill>
                <a:sym typeface="Calibri" panose="020F0502020204030204" pitchFamily="34" charset="0"/>
              </a:rPr>
              <a:t>Supporting all of this work is the staff of the OCUL office and the Scholars Portal Operations Team or SPOT. We will talk about SPOT shortly but here is a look at who we have in the OCUL office.</a:t>
            </a:r>
          </a:p>
          <a:p>
            <a:pPr>
              <a:spcBef>
                <a:spcPct val="0"/>
              </a:spcBef>
            </a:pPr>
            <a:endParaRPr lang="en-US" altLang="en-US" smtClean="0">
              <a:solidFill>
                <a:srgbClr val="000000"/>
              </a:solidFill>
              <a:sym typeface="Calibri" panose="020F0502020204030204" pitchFamily="34" charset="0"/>
            </a:endParaRPr>
          </a:p>
          <a:p>
            <a:pPr>
              <a:spcBef>
                <a:spcPct val="0"/>
              </a:spcBef>
            </a:pPr>
            <a:r>
              <a:rPr lang="en-US" altLang="en-US" smtClean="0">
                <a:solidFill>
                  <a:srgbClr val="000000"/>
                </a:solidFill>
                <a:sym typeface="Calibri" panose="020F0502020204030204" pitchFamily="34" charset="0"/>
              </a:rPr>
              <a:t>You can see in addition to the Executive Director (John Barnett), the Business Officer (Nur Artok) and the Admin Comms Coordinator (Anika Ervin-Ward) we have people supporting the licensing and eresources work of OCUL (Jackie Cato and Carol Stephenson) and the Collaborative Futures Project (Amy Greenberg and Mabel Wang). We’ll talk more about Collaborative Futures a bit later.</a:t>
            </a:r>
          </a:p>
        </p:txBody>
      </p:sp>
    </p:spTree>
    <p:extLst>
      <p:ext uri="{BB962C8B-B14F-4D97-AF65-F5344CB8AC3E}">
        <p14:creationId xmlns:p14="http://schemas.microsoft.com/office/powerpoint/2010/main" val="1959437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985" name="Shape 207"/>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41986" name="Shape 208"/>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smtClean="0">
                <a:solidFill>
                  <a:srgbClr val="000000"/>
                </a:solidFill>
              </a:rPr>
              <a:t>Here are some ways you can join the conversation or keep up to date with what is going on OCUL’y and at Scholars Portal.</a:t>
            </a:r>
          </a:p>
        </p:txBody>
      </p:sp>
    </p:spTree>
    <p:extLst>
      <p:ext uri="{BB962C8B-B14F-4D97-AF65-F5344CB8AC3E}">
        <p14:creationId xmlns:p14="http://schemas.microsoft.com/office/powerpoint/2010/main" val="3791417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Scholars Portal is the service arm of OCUL.</a:t>
            </a:r>
          </a:p>
          <a:p>
            <a:pPr lvl="0">
              <a:spcBef>
                <a:spcPts val="0"/>
              </a:spcBef>
              <a:buClr>
                <a:schemeClr val="dk1"/>
              </a:buClr>
              <a:buFont typeface="Arial"/>
              <a:buNone/>
            </a:pPr>
            <a:endParaRPr/>
          </a:p>
          <a:p>
            <a:pPr lvl="0">
              <a:spcBef>
                <a:spcPts val="0"/>
              </a:spcBef>
              <a:buClr>
                <a:schemeClr val="dk1"/>
              </a:buClr>
              <a:buFont typeface="Arial"/>
              <a:buNone/>
            </a:pPr>
            <a:r>
              <a:rPr lang="en-US"/>
              <a:t>Scholars Portal was established in 2002 as a way to implement OCUL’s planning and direction.</a:t>
            </a:r>
          </a:p>
          <a:p>
            <a:pPr lvl="0">
              <a:spcBef>
                <a:spcPts val="0"/>
              </a:spcBef>
              <a:buClr>
                <a:schemeClr val="dk1"/>
              </a:buClr>
              <a:buFont typeface="Arial"/>
              <a:buNone/>
            </a:pPr>
            <a:endParaRPr/>
          </a:p>
          <a:p>
            <a:pPr lvl="0">
              <a:spcBef>
                <a:spcPts val="0"/>
              </a:spcBef>
              <a:buClr>
                <a:schemeClr val="dk1"/>
              </a:buClr>
              <a:buFont typeface="Arial"/>
              <a:buNone/>
            </a:pPr>
            <a:r>
              <a:rPr lang="en-US"/>
              <a:t>We provide a wide variety of services to students, librarians, faculty and staff at OCUL member institutions.</a:t>
            </a:r>
          </a:p>
          <a:p>
            <a:pPr lvl="0">
              <a:spcBef>
                <a:spcPts val="0"/>
              </a:spcBef>
              <a:buNone/>
            </a:pPr>
            <a:endParaRPr/>
          </a:p>
        </p:txBody>
      </p:sp>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1787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Infographic about the team at Scholars Portal and OCUL! </a:t>
            </a:r>
          </a:p>
          <a:p>
            <a:pPr lvl="0">
              <a:spcBef>
                <a:spcPts val="0"/>
              </a:spcBef>
              <a:buNone/>
            </a:pPr>
            <a:r>
              <a:rPr lang="en-US"/>
              <a:t>We wanted to share with you a little bit about us.  As you can see, about half of SP/OCUL staff are librarians by training. The rest are mostly tech people -- programmers, software engineers, systems support -- and OCUL also has some business and administration professionals. On a more personal level, you can also see here that most of us are dog people.</a:t>
            </a:r>
          </a:p>
          <a:p>
            <a:pPr lvl="0">
              <a:spcBef>
                <a:spcPts val="0"/>
              </a:spcBef>
              <a:buNone/>
            </a:pPr>
            <a:r>
              <a:rPr lang="en-US"/>
              <a:t>Scholars Portal staff are also known as the Scholars Portal Operational Team, or SPOT.</a:t>
            </a:r>
          </a:p>
        </p:txBody>
      </p:sp>
    </p:spTree>
    <p:extLst>
      <p:ext uri="{BB962C8B-B14F-4D97-AF65-F5344CB8AC3E}">
        <p14:creationId xmlns:p14="http://schemas.microsoft.com/office/powerpoint/2010/main" val="4020832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buClr>
                <a:schemeClr val="dk1"/>
              </a:buClr>
              <a:buSzPct val="91666"/>
              <a:buFont typeface="Arial"/>
              <a:buNone/>
            </a:pPr>
            <a:r>
              <a:rPr lang="en-US" sz="1200">
                <a:solidFill>
                  <a:schemeClr val="dk1"/>
                </a:solidFill>
              </a:rPr>
              <a:t>The Scholars Portal Operational Team (SPOT) gets direction from a few places. The OCUL Directors meet twice a year to set the course and budget for the coming term.</a:t>
            </a:r>
          </a:p>
          <a:p>
            <a:pPr lvl="0" rtl="0">
              <a:lnSpc>
                <a:spcPct val="115000"/>
              </a:lnSpc>
              <a:spcBef>
                <a:spcPts val="0"/>
              </a:spcBef>
              <a:buClr>
                <a:schemeClr val="dk1"/>
              </a:buClr>
              <a:buSzPct val="91666"/>
              <a:buFont typeface="Arial"/>
              <a:buNone/>
            </a:pPr>
            <a:r>
              <a:rPr lang="en-US" sz="1200">
                <a:solidFill>
                  <a:schemeClr val="dk1"/>
                </a:solidFill>
              </a:rPr>
              <a:t>Highlighted in red is our more direct support line, and that’s the OCUL-Scholars Portal committee. </a:t>
            </a:r>
          </a:p>
          <a:p>
            <a:pPr lvl="0" rtl="0">
              <a:lnSpc>
                <a:spcPct val="115000"/>
              </a:lnSpc>
              <a:spcBef>
                <a:spcPts val="0"/>
              </a:spcBef>
              <a:buClr>
                <a:schemeClr val="dk1"/>
              </a:buClr>
              <a:buSzPct val="91666"/>
              <a:buFont typeface="Arial"/>
              <a:buNone/>
            </a:pPr>
            <a:endParaRPr sz="1200">
              <a:solidFill>
                <a:schemeClr val="dk1"/>
              </a:solidFill>
            </a:endParaRPr>
          </a:p>
          <a:p>
            <a:pPr lvl="0" rtl="0">
              <a:lnSpc>
                <a:spcPct val="115000"/>
              </a:lnSpc>
              <a:spcBef>
                <a:spcPts val="0"/>
              </a:spcBef>
              <a:buClr>
                <a:schemeClr val="dk1"/>
              </a:buClr>
              <a:buSzPct val="91666"/>
              <a:buFont typeface="Arial"/>
              <a:buNone/>
            </a:pPr>
            <a:r>
              <a:rPr lang="en-US" sz="1200">
                <a:solidFill>
                  <a:schemeClr val="dk1"/>
                </a:solidFill>
              </a:rPr>
              <a:t>The central SP budget comes from OCUL via membership fees determined according to the SP cost allocation formula. This is used for core services (services that everyone uses).Other services are not part of the central budget because schools can either opt-in or opt-out. We also have projects funded by grants, such as the Enabling Change Grant from the Ontario Government used to fund ACE. Also there are some services that SP provides to schools outside of OCUL. For example, CRKN schools have access to EBOUND/ACUP titles on SP Books, and a number of schools subscribe to our data services. These schools pay for the service on a cost-recovery basis, so this funding gets rolled into the central budget. </a:t>
            </a:r>
          </a:p>
          <a:p>
            <a:pPr lvl="0">
              <a:lnSpc>
                <a:spcPct val="115000"/>
              </a:lnSpc>
              <a:spcBef>
                <a:spcPts val="0"/>
              </a:spcBef>
              <a:buClr>
                <a:schemeClr val="dk1"/>
              </a:buClr>
              <a:buSzPct val="91666"/>
              <a:buFont typeface="Arial"/>
              <a:buNone/>
            </a:pPr>
            <a:endParaRPr sz="1200">
              <a:solidFill>
                <a:schemeClr val="dk1"/>
              </a:solidFill>
            </a:endParaRPr>
          </a:p>
          <a:p>
            <a:pPr lvl="0">
              <a:spcBef>
                <a:spcPts val="0"/>
              </a:spcBef>
              <a:buNone/>
            </a:pPr>
            <a:endParaRPr/>
          </a:p>
        </p:txBody>
      </p:sp>
    </p:spTree>
    <p:extLst>
      <p:ext uri="{BB962C8B-B14F-4D97-AF65-F5344CB8AC3E}">
        <p14:creationId xmlns:p14="http://schemas.microsoft.com/office/powerpoint/2010/main" val="2687243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2</a:t>
            </a:fld>
            <a:endParaRPr lang="en-US"/>
          </a:p>
        </p:txBody>
      </p:sp>
    </p:spTree>
    <p:extLst>
      <p:ext uri="{BB962C8B-B14F-4D97-AF65-F5344CB8AC3E}">
        <p14:creationId xmlns:p14="http://schemas.microsoft.com/office/powerpoint/2010/main" val="116504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SzPct val="91666"/>
              <a:buFont typeface="Arial"/>
              <a:buNone/>
            </a:pPr>
            <a:r>
              <a:rPr lang="en-US" sz="1200">
                <a:solidFill>
                  <a:schemeClr val="dk1"/>
                </a:solidFill>
              </a:rPr>
              <a:t>SP acts on the strategic directions determined by OCUL</a:t>
            </a:r>
          </a:p>
        </p:txBody>
      </p:sp>
      <p:sp>
        <p:nvSpPr>
          <p:cNvPr id="264" name="Shape 2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8998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22</a:t>
            </a:fld>
            <a:endParaRPr lang="en-US"/>
          </a:p>
        </p:txBody>
      </p:sp>
    </p:spTree>
    <p:extLst>
      <p:ext uri="{BB962C8B-B14F-4D97-AF65-F5344CB8AC3E}">
        <p14:creationId xmlns:p14="http://schemas.microsoft.com/office/powerpoint/2010/main" val="35345075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23</a:t>
            </a:fld>
            <a:endParaRPr lang="en-US"/>
          </a:p>
        </p:txBody>
      </p:sp>
    </p:spTree>
    <p:extLst>
      <p:ext uri="{BB962C8B-B14F-4D97-AF65-F5344CB8AC3E}">
        <p14:creationId xmlns:p14="http://schemas.microsoft.com/office/powerpoint/2010/main" val="24072320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dirty="0"/>
              <a:t>Content repositories</a:t>
            </a:r>
          </a:p>
          <a:p>
            <a:pPr lvl="0">
              <a:spcBef>
                <a:spcPts val="0"/>
              </a:spcBef>
              <a:buNone/>
            </a:pPr>
            <a:r>
              <a:rPr lang="en-US" dirty="0"/>
              <a:t>Member services – services for libraries and end</a:t>
            </a:r>
            <a:r>
              <a:rPr lang="en-US" baseline="0" dirty="0"/>
              <a:t> users</a:t>
            </a:r>
            <a:endParaRPr dirty="0"/>
          </a:p>
        </p:txBody>
      </p:sp>
    </p:spTree>
    <p:extLst>
      <p:ext uri="{BB962C8B-B14F-4D97-AF65-F5344CB8AC3E}">
        <p14:creationId xmlns:p14="http://schemas.microsoft.com/office/powerpoint/2010/main" val="25272718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lnSpc>
                <a:spcPct val="115000"/>
              </a:lnSpc>
              <a:spcBef>
                <a:spcPts val="0"/>
              </a:spcBef>
              <a:buClr>
                <a:schemeClr val="dk1"/>
              </a:buClr>
              <a:buSzPct val="91666"/>
              <a:buFont typeface="Arial"/>
              <a:buNone/>
            </a:pPr>
            <a:r>
              <a:rPr lang="en-US" sz="1200" dirty="0">
                <a:solidFill>
                  <a:schemeClr val="dk1"/>
                </a:solidFill>
              </a:rPr>
              <a:t>-Ask a Librarian began five years ago</a:t>
            </a:r>
          </a:p>
          <a:p>
            <a:pPr lvl="0">
              <a:lnSpc>
                <a:spcPct val="115000"/>
              </a:lnSpc>
              <a:spcBef>
                <a:spcPts val="0"/>
              </a:spcBef>
              <a:buClr>
                <a:schemeClr val="dk1"/>
              </a:buClr>
              <a:buSzPct val="91666"/>
              <a:buFont typeface="Arial"/>
              <a:buNone/>
            </a:pPr>
            <a:r>
              <a:rPr lang="en-US" sz="1200" dirty="0">
                <a:solidFill>
                  <a:schemeClr val="dk1"/>
                </a:solidFill>
              </a:rPr>
              <a:t>-</a:t>
            </a:r>
            <a:r>
              <a:rPr lang="en-US" sz="1200" dirty="0" err="1">
                <a:solidFill>
                  <a:schemeClr val="dk1"/>
                </a:solidFill>
              </a:rPr>
              <a:t>Consortial</a:t>
            </a:r>
            <a:r>
              <a:rPr lang="en-US" sz="1200" dirty="0">
                <a:solidFill>
                  <a:schemeClr val="dk1"/>
                </a:solidFill>
              </a:rPr>
              <a:t> chat reference service which</a:t>
            </a:r>
            <a:r>
              <a:rPr lang="en-US" sz="1200" baseline="0" dirty="0">
                <a:solidFill>
                  <a:schemeClr val="dk1"/>
                </a:solidFill>
              </a:rPr>
              <a:t> </a:t>
            </a:r>
            <a:r>
              <a:rPr lang="en-US" sz="1200" i="1" baseline="0" dirty="0">
                <a:solidFill>
                  <a:schemeClr val="dk1"/>
                </a:solidFill>
              </a:rPr>
              <a:t>fourteen</a:t>
            </a:r>
            <a:r>
              <a:rPr lang="en-US" sz="1200" dirty="0">
                <a:solidFill>
                  <a:schemeClr val="dk1"/>
                </a:solidFill>
              </a:rPr>
              <a:t> schools now participate in. When the service is open, students see a “click to chat” button. They fill out their status and question, and then all online operators will see the question come into the system. If there is a staff member from that students’ library online, they will take the chat. Otherwise, whoever’s available will take it.</a:t>
            </a:r>
          </a:p>
          <a:p>
            <a:pPr lvl="0">
              <a:lnSpc>
                <a:spcPct val="115000"/>
              </a:lnSpc>
              <a:spcBef>
                <a:spcPts val="0"/>
              </a:spcBef>
              <a:buClr>
                <a:schemeClr val="dk1"/>
              </a:buClr>
              <a:buSzPct val="91666"/>
              <a:buFont typeface="Arial"/>
              <a:buNone/>
            </a:pPr>
            <a:r>
              <a:rPr lang="en-US" sz="1200" dirty="0">
                <a:solidFill>
                  <a:schemeClr val="dk1"/>
                </a:solidFill>
              </a:rPr>
              <a:t>-French pilot service </a:t>
            </a:r>
          </a:p>
          <a:p>
            <a:pPr lvl="0" rtl="0">
              <a:lnSpc>
                <a:spcPct val="115000"/>
              </a:lnSpc>
              <a:spcBef>
                <a:spcPts val="0"/>
              </a:spcBef>
              <a:buNone/>
            </a:pPr>
            <a:endParaRPr sz="1200" dirty="0">
              <a:solidFill>
                <a:schemeClr val="dk1"/>
              </a:solidFill>
            </a:endParaRPr>
          </a:p>
          <a:p>
            <a:pPr lvl="0" rtl="0">
              <a:lnSpc>
                <a:spcPct val="115000"/>
              </a:lnSpc>
              <a:spcBef>
                <a:spcPts val="0"/>
              </a:spcBef>
              <a:buNone/>
            </a:pPr>
            <a:r>
              <a:rPr lang="en-US" sz="1200" dirty="0">
                <a:solidFill>
                  <a:schemeClr val="dk1"/>
                </a:solidFill>
              </a:rPr>
              <a:t>-ACE was a pilot project starting in 2012 when we got an Enabling Change grant, and became a service in 2014. Currently 18 participating universities.</a:t>
            </a:r>
          </a:p>
          <a:p>
            <a:pPr lvl="0" rtl="0">
              <a:lnSpc>
                <a:spcPct val="115000"/>
              </a:lnSpc>
              <a:spcBef>
                <a:spcPts val="0"/>
              </a:spcBef>
              <a:buNone/>
            </a:pPr>
            <a:r>
              <a:rPr lang="en-US" sz="1200" dirty="0">
                <a:solidFill>
                  <a:schemeClr val="dk1"/>
                </a:solidFill>
              </a:rPr>
              <a:t>-The concept behind ACE is very simple: students across the province are using their accessibility offices to request scanning of library materials. Why don’t we do this collaboratively? </a:t>
            </a:r>
          </a:p>
          <a:p>
            <a:pPr lvl="0" rtl="0">
              <a:lnSpc>
                <a:spcPct val="115000"/>
              </a:lnSpc>
              <a:spcBef>
                <a:spcPts val="0"/>
              </a:spcBef>
              <a:buNone/>
            </a:pPr>
            <a:r>
              <a:rPr lang="en-US" sz="1200" dirty="0">
                <a:solidFill>
                  <a:schemeClr val="dk1"/>
                </a:solidFill>
              </a:rPr>
              <a:t>-We’ve taken it a step further than that and centralized a lot of the work. Books are scanned here at the University of Toronto by our partners, the Internet Archive (mostly from U of T collections, sometimes shipped to us by the requesting library).</a:t>
            </a:r>
          </a:p>
          <a:p>
            <a:pPr lvl="0" rtl="0">
              <a:lnSpc>
                <a:spcPct val="115000"/>
              </a:lnSpc>
              <a:spcBef>
                <a:spcPts val="0"/>
              </a:spcBef>
              <a:buNone/>
            </a:pPr>
            <a:r>
              <a:rPr lang="en-US" sz="1200" dirty="0">
                <a:solidFill>
                  <a:schemeClr val="dk1"/>
                </a:solidFill>
              </a:rPr>
              <a:t>-This may look familiar to you – it is built on top of the Scholars Portal books infrastructure.</a:t>
            </a:r>
          </a:p>
          <a:p>
            <a:pPr lvl="0" rtl="0">
              <a:lnSpc>
                <a:spcPct val="115000"/>
              </a:lnSpc>
              <a:spcBef>
                <a:spcPts val="0"/>
              </a:spcBef>
              <a:buNone/>
            </a:pPr>
            <a:endParaRPr sz="1200" dirty="0">
              <a:solidFill>
                <a:schemeClr val="dk1"/>
              </a:solidFill>
            </a:endParaRPr>
          </a:p>
          <a:p>
            <a:pPr lvl="0" rtl="0">
              <a:lnSpc>
                <a:spcPct val="115000"/>
              </a:lnSpc>
              <a:spcBef>
                <a:spcPts val="0"/>
              </a:spcBef>
              <a:buNone/>
            </a:pPr>
            <a:r>
              <a:rPr lang="en-US" sz="1200" dirty="0">
                <a:solidFill>
                  <a:schemeClr val="dk1"/>
                </a:solidFill>
              </a:rPr>
              <a:t>-RACER is a very well-known and well-used service – it was the second service of Scholars Portal.</a:t>
            </a:r>
          </a:p>
          <a:p>
            <a:pPr lvl="0" rtl="0">
              <a:lnSpc>
                <a:spcPct val="115000"/>
              </a:lnSpc>
              <a:spcBef>
                <a:spcPts val="0"/>
              </a:spcBef>
              <a:buNone/>
            </a:pPr>
            <a:r>
              <a:rPr lang="en-US" sz="1200" dirty="0">
                <a:solidFill>
                  <a:schemeClr val="dk1"/>
                </a:solidFill>
              </a:rPr>
              <a:t>-Interlibrary loan management system.</a:t>
            </a:r>
          </a:p>
          <a:p>
            <a:pPr lvl="0" rtl="0">
              <a:lnSpc>
                <a:spcPct val="115000"/>
              </a:lnSpc>
              <a:spcBef>
                <a:spcPts val="0"/>
              </a:spcBef>
              <a:buNone/>
            </a:pPr>
            <a:r>
              <a:rPr lang="en-US" sz="1200" dirty="0">
                <a:solidFill>
                  <a:schemeClr val="dk1"/>
                </a:solidFill>
              </a:rPr>
              <a:t>-For the most part, those that work with RACER know how it works, and the rest of us are blissfully oblivious, but suffice it to say – it is a huge system that automates a lot of the interlibrary loan process. </a:t>
            </a:r>
          </a:p>
        </p:txBody>
      </p:sp>
      <p:sp>
        <p:nvSpPr>
          <p:cNvPr id="328" name="Shape 3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810593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a:t>OLRC</a:t>
            </a:r>
          </a:p>
          <a:p>
            <a:pPr lvl="0">
              <a:spcBef>
                <a:spcPts val="0"/>
              </a:spcBef>
              <a:buNone/>
            </a:pPr>
            <a:r>
              <a:rPr lang="en-US"/>
              <a:t>-five geographically distributed nodes across the province</a:t>
            </a:r>
          </a:p>
          <a:p>
            <a:pPr lvl="0">
              <a:spcBef>
                <a:spcPts val="0"/>
              </a:spcBef>
              <a:buNone/>
            </a:pPr>
            <a:r>
              <a:rPr lang="en-US"/>
              <a:t>-each file you upload is copied and stored at three different nodes for additional preservation security</a:t>
            </a:r>
          </a:p>
          <a:p>
            <a:pPr lvl="0">
              <a:spcBef>
                <a:spcPts val="0"/>
              </a:spcBef>
              <a:buNone/>
            </a:pPr>
            <a:r>
              <a:rPr lang="en-US"/>
              <a:t>-working on more user-friendly interfaces… kind of like Dropbox for your library</a:t>
            </a:r>
          </a:p>
          <a:p>
            <a:pPr lvl="0">
              <a:spcBef>
                <a:spcPts val="0"/>
              </a:spcBef>
              <a:buNone/>
            </a:pPr>
            <a:endParaRPr/>
          </a:p>
          <a:p>
            <a:pPr lvl="0">
              <a:lnSpc>
                <a:spcPct val="115000"/>
              </a:lnSpc>
              <a:spcBef>
                <a:spcPts val="0"/>
              </a:spcBef>
              <a:buClr>
                <a:schemeClr val="dk1"/>
              </a:buClr>
              <a:buSzPct val="91666"/>
              <a:buFont typeface="Arial"/>
              <a:buNone/>
            </a:pPr>
            <a:r>
              <a:rPr lang="en-US" sz="1200">
                <a:solidFill>
                  <a:schemeClr val="dk1"/>
                </a:solidFill>
              </a:rPr>
              <a:t>-OJS is the Open Journal System and OMP is the Open Monograph Press.</a:t>
            </a:r>
          </a:p>
          <a:p>
            <a:pPr lvl="0">
              <a:lnSpc>
                <a:spcPct val="115000"/>
              </a:lnSpc>
              <a:spcBef>
                <a:spcPts val="0"/>
              </a:spcBef>
              <a:buClr>
                <a:schemeClr val="dk1"/>
              </a:buClr>
              <a:buSzPct val="91666"/>
              <a:buFont typeface="Arial"/>
              <a:buNone/>
            </a:pPr>
            <a:r>
              <a:rPr lang="en-US" sz="1200">
                <a:solidFill>
                  <a:schemeClr val="dk1"/>
                </a:solidFill>
              </a:rPr>
              <a:t>-Both of these free and open source systems were developed by the Public Knowledge Project, based at Simon Fraser University.</a:t>
            </a:r>
          </a:p>
          <a:p>
            <a:pPr lvl="0">
              <a:lnSpc>
                <a:spcPct val="115000"/>
              </a:lnSpc>
              <a:spcBef>
                <a:spcPts val="0"/>
              </a:spcBef>
              <a:buClr>
                <a:schemeClr val="dk1"/>
              </a:buClr>
              <a:buSzPct val="91666"/>
              <a:buFont typeface="Arial"/>
              <a:buNone/>
            </a:pPr>
            <a:r>
              <a:rPr lang="en-US" sz="1200">
                <a:solidFill>
                  <a:schemeClr val="dk1"/>
                </a:solidFill>
              </a:rPr>
              <a:t>-Schools can and do host their own instances of these tools, but they also have the option to pay Scholars Portal a hosting fee, which means we manage the infrastructure and support. </a:t>
            </a:r>
          </a:p>
          <a:p>
            <a:pPr lvl="0">
              <a:lnSpc>
                <a:spcPct val="115000"/>
              </a:lnSpc>
              <a:spcBef>
                <a:spcPts val="0"/>
              </a:spcBef>
              <a:buClr>
                <a:schemeClr val="dk1"/>
              </a:buClr>
              <a:buSzPct val="91666"/>
              <a:buFont typeface="Arial"/>
              <a:buNone/>
            </a:pPr>
            <a:r>
              <a:rPr lang="en-US" sz="1200">
                <a:solidFill>
                  <a:schemeClr val="dk1"/>
                </a:solidFill>
              </a:rPr>
              <a:t>-OCUL is a development partner with PKP so we, and in fact staff from OCUL schools, have done work on the interface, and on a number of plug-ins. Also a node on the PKP-PLN</a:t>
            </a:r>
          </a:p>
          <a:p>
            <a:pPr lvl="0" rtl="0">
              <a:lnSpc>
                <a:spcPct val="115000"/>
              </a:lnSpc>
              <a:spcBef>
                <a:spcPts val="0"/>
              </a:spcBef>
              <a:buNone/>
            </a:pPr>
            <a:r>
              <a:rPr lang="en-US" sz="1200">
                <a:solidFill>
                  <a:schemeClr val="dk1"/>
                </a:solidFill>
              </a:rPr>
              <a:t>-Our first OMP instance is from the University of Windsor. It is very good looking.</a:t>
            </a:r>
          </a:p>
        </p:txBody>
      </p:sp>
      <p:sp>
        <p:nvSpPr>
          <p:cNvPr id="347" name="Shape 3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65487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Shape 35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Journals</a:t>
            </a:r>
          </a:p>
          <a:p>
            <a:pPr marL="342900" lvl="0" indent="-139700">
              <a:spcBef>
                <a:spcPts val="0"/>
              </a:spcBef>
              <a:buChar char="•"/>
            </a:pPr>
            <a:r>
              <a:rPr lang="en-US"/>
              <a:t>Our first service! Started in 2002</a:t>
            </a:r>
          </a:p>
          <a:p>
            <a:pPr marL="342900" lvl="0" indent="-139700">
              <a:spcBef>
                <a:spcPts val="0"/>
              </a:spcBef>
              <a:buChar char="•"/>
            </a:pPr>
            <a:r>
              <a:rPr lang="en-US"/>
              <a:t>Loading commercial and open access content – over 45 million articles</a:t>
            </a:r>
          </a:p>
          <a:p>
            <a:pPr marL="342900" lvl="0" indent="-139700">
              <a:spcBef>
                <a:spcPts val="0"/>
              </a:spcBef>
              <a:buChar char="•"/>
            </a:pPr>
            <a:r>
              <a:rPr lang="en-US"/>
              <a:t>Certified as a Trustworthy Digital Repository in 2013</a:t>
            </a:r>
          </a:p>
          <a:p>
            <a:pPr marL="342900" lvl="0" indent="-139700" rtl="0">
              <a:spcBef>
                <a:spcPts val="0"/>
              </a:spcBef>
              <a:buChar char="•"/>
            </a:pPr>
            <a:r>
              <a:rPr lang="en-US"/>
              <a:t>COUNTER-compliant usage reports available</a:t>
            </a:r>
          </a:p>
          <a:p>
            <a:pPr lvl="0" rtl="0">
              <a:spcBef>
                <a:spcPts val="0"/>
              </a:spcBef>
              <a:buNone/>
            </a:pPr>
            <a:endParaRPr/>
          </a:p>
          <a:p>
            <a:pPr lvl="0" rtl="0">
              <a:spcBef>
                <a:spcPts val="0"/>
              </a:spcBef>
              <a:buClr>
                <a:schemeClr val="dk1"/>
              </a:buClr>
              <a:buFont typeface="Arial"/>
              <a:buNone/>
            </a:pPr>
            <a:r>
              <a:rPr lang="en-US"/>
              <a:t>Books</a:t>
            </a:r>
          </a:p>
          <a:p>
            <a:pPr marL="457200" lvl="0" indent="-228600" rtl="0">
              <a:spcBef>
                <a:spcPts val="0"/>
              </a:spcBef>
              <a:buChar char="•"/>
            </a:pPr>
            <a:r>
              <a:rPr lang="en-US"/>
              <a:t>Began in 2009, now hosting over 700,000 titles (mostly public domain)</a:t>
            </a:r>
          </a:p>
          <a:p>
            <a:pPr marL="457200" lvl="0" indent="-228600" rtl="0">
              <a:spcBef>
                <a:spcPts val="0"/>
              </a:spcBef>
              <a:buChar char="•"/>
            </a:pPr>
            <a:r>
              <a:rPr lang="en-US"/>
              <a:t>Content from commercial vendors, university presses, public domain collections (Internet Archive)</a:t>
            </a:r>
          </a:p>
          <a:p>
            <a:pPr marL="457200" lvl="0" indent="-228600" rtl="0">
              <a:spcBef>
                <a:spcPts val="0"/>
              </a:spcBef>
              <a:buChar char="•"/>
            </a:pPr>
            <a:r>
              <a:rPr lang="en-US"/>
              <a:t>eBOUND Canadian University Press titles available to CRKN subscribers</a:t>
            </a:r>
          </a:p>
        </p:txBody>
      </p:sp>
      <p:sp>
        <p:nvSpPr>
          <p:cNvPr id="355" name="Shape 3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86893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a:t>odesi</a:t>
            </a:r>
          </a:p>
          <a:p>
            <a:pPr lvl="0">
              <a:lnSpc>
                <a:spcPct val="115000"/>
              </a:lnSpc>
              <a:spcBef>
                <a:spcPts val="0"/>
              </a:spcBef>
              <a:buClr>
                <a:schemeClr val="dk1"/>
              </a:buClr>
              <a:buSzPct val="91666"/>
              <a:buFont typeface="Arial"/>
              <a:buNone/>
            </a:pPr>
            <a:r>
              <a:rPr lang="en-US" sz="1200">
                <a:solidFill>
                  <a:schemeClr val="dk1"/>
                </a:solidFill>
              </a:rPr>
              <a:t>-A social science microdata repository with 3,000 downloadable datasets and freely available metadata records for over 10,000 other sets</a:t>
            </a:r>
          </a:p>
          <a:p>
            <a:pPr lvl="0">
              <a:spcBef>
                <a:spcPts val="0"/>
              </a:spcBef>
              <a:buNone/>
            </a:pPr>
            <a:r>
              <a:rPr lang="en-US" sz="1200">
                <a:solidFill>
                  <a:schemeClr val="dk1"/>
                </a:solidFill>
              </a:rPr>
              <a:t>Since much of the data is publicly available elsewhere, the datasets can be viewed freely online by anyone but the large datasets are only downloadable to OCUL users </a:t>
            </a:r>
          </a:p>
          <a:p>
            <a:pPr lvl="0">
              <a:spcBef>
                <a:spcPts val="0"/>
              </a:spcBef>
              <a:buNone/>
            </a:pPr>
            <a:endParaRPr sz="1200">
              <a:solidFill>
                <a:schemeClr val="dk1"/>
              </a:solidFill>
            </a:endParaRPr>
          </a:p>
          <a:p>
            <a:pPr lvl="0">
              <a:spcBef>
                <a:spcPts val="0"/>
              </a:spcBef>
              <a:buNone/>
            </a:pPr>
            <a:r>
              <a:rPr lang="en-US" sz="1200">
                <a:solidFill>
                  <a:schemeClr val="dk1"/>
                </a:solidFill>
              </a:rPr>
              <a:t>Dataverse</a:t>
            </a:r>
          </a:p>
          <a:p>
            <a:pPr lvl="0">
              <a:spcBef>
                <a:spcPts val="0"/>
              </a:spcBef>
              <a:buNone/>
            </a:pPr>
            <a:r>
              <a:rPr lang="en-US" sz="1200">
                <a:solidFill>
                  <a:schemeClr val="dk1"/>
                </a:solidFill>
              </a:rPr>
              <a:t>-over 600 studies deposited from researchers at 13 Ontario universities</a:t>
            </a:r>
          </a:p>
          <a:p>
            <a:pPr lvl="0">
              <a:spcBef>
                <a:spcPts val="0"/>
              </a:spcBef>
              <a:buNone/>
            </a:pPr>
            <a:r>
              <a:rPr lang="en-US" sz="1200">
                <a:solidFill>
                  <a:schemeClr val="dk1"/>
                </a:solidFill>
              </a:rPr>
              <a:t>-upgraded interface -- will be hearing about that in update</a:t>
            </a:r>
          </a:p>
          <a:p>
            <a:pPr lvl="0">
              <a:spcBef>
                <a:spcPts val="0"/>
              </a:spcBef>
              <a:buNone/>
            </a:pPr>
            <a:endParaRPr sz="1200">
              <a:solidFill>
                <a:schemeClr val="dk1"/>
              </a:solidFill>
            </a:endParaRPr>
          </a:p>
          <a:p>
            <a:pPr lvl="0">
              <a:spcBef>
                <a:spcPts val="0"/>
              </a:spcBef>
              <a:buNone/>
            </a:pPr>
            <a:r>
              <a:rPr lang="en-US" sz="1200">
                <a:solidFill>
                  <a:schemeClr val="dk1"/>
                </a:solidFill>
              </a:rPr>
              <a:t>GeoPortal</a:t>
            </a:r>
          </a:p>
          <a:p>
            <a:pPr lvl="0">
              <a:spcBef>
                <a:spcPts val="0"/>
              </a:spcBef>
              <a:buNone/>
            </a:pPr>
            <a:r>
              <a:rPr lang="en-US" sz="1200">
                <a:solidFill>
                  <a:schemeClr val="dk1"/>
                </a:solidFill>
              </a:rPr>
              <a:t>-our GIS interface</a:t>
            </a:r>
          </a:p>
          <a:p>
            <a:pPr lvl="0">
              <a:spcBef>
                <a:spcPts val="0"/>
              </a:spcBef>
              <a:buNone/>
            </a:pPr>
            <a:r>
              <a:rPr lang="en-US" sz="1200">
                <a:solidFill>
                  <a:schemeClr val="dk1"/>
                </a:solidFill>
              </a:rPr>
              <a:t>-Allows users to search, preview, add layers, clip, and download geospatial data</a:t>
            </a:r>
          </a:p>
          <a:p>
            <a:pPr lvl="0">
              <a:spcBef>
                <a:spcPts val="0"/>
              </a:spcBef>
              <a:buNone/>
            </a:pPr>
            <a:r>
              <a:rPr lang="en-US" sz="1200">
                <a:solidFill>
                  <a:schemeClr val="dk1"/>
                </a:solidFill>
              </a:rPr>
              <a:t>-went live in 2012, collection has expanded rapidly since. Loaded local collections for some OCUL members.</a:t>
            </a:r>
          </a:p>
          <a:p>
            <a:pPr lvl="0" rtl="0">
              <a:spcBef>
                <a:spcPts val="0"/>
              </a:spcBef>
              <a:buNone/>
            </a:pPr>
            <a:r>
              <a:rPr lang="en-US" sz="1200">
                <a:solidFill>
                  <a:schemeClr val="dk1"/>
                </a:solidFill>
              </a:rPr>
              <a:t>New: we’re in the process of loading a large collection of historical topographical maps so watch out for those!</a:t>
            </a:r>
          </a:p>
        </p:txBody>
      </p:sp>
      <p:sp>
        <p:nvSpPr>
          <p:cNvPr id="361" name="Shape 3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72305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OCUL Historical Topographic Map Digitization Project</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project aims to make over 1000 historical topographic maps of Ontario available through the </a:t>
            </a:r>
            <a:r>
              <a:rPr lang="en-US" sz="1200" kern="1200" dirty="0" err="1" smtClean="0">
                <a:solidFill>
                  <a:schemeClr val="tx1"/>
                </a:solidFill>
                <a:effectLst/>
                <a:latin typeface="+mn-lt"/>
                <a:ea typeface="+mn-ea"/>
                <a:cs typeface="+mn-cs"/>
              </a:rPr>
              <a:t>GeoPortal</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These maps date from between 1906 and 1977, and show both natural and man-made features such as terrain, administrative boundaries, roads, railways, waterways, buildings, and land formations.</a:t>
            </a:r>
          </a:p>
          <a:p>
            <a:pPr lvl="0"/>
            <a:r>
              <a:rPr lang="en-US" sz="1200" kern="1200" dirty="0" smtClean="0">
                <a:solidFill>
                  <a:schemeClr val="tx1"/>
                </a:solidFill>
                <a:effectLst/>
                <a:latin typeface="+mn-lt"/>
                <a:ea typeface="+mn-ea"/>
                <a:cs typeface="+mn-cs"/>
              </a:rPr>
              <a:t>The maps are extremely valuable to researchers as they document change over time; however, they had been scattered and were not readily available at all OCUL Geo Community Institutions.</a:t>
            </a:r>
          </a:p>
          <a:p>
            <a:pPr lvl="0"/>
            <a:r>
              <a:rPr lang="en-US" sz="1200" kern="1200" dirty="0" smtClean="0">
                <a:solidFill>
                  <a:schemeClr val="tx1"/>
                </a:solidFill>
                <a:effectLst/>
                <a:latin typeface="+mn-lt"/>
                <a:ea typeface="+mn-ea"/>
                <a:cs typeface="+mn-cs"/>
              </a:rPr>
              <a:t>Since beginning this project, maps have been located, scanned and georeferenced by members of the OCUL Geo community, with the help of student staff.</a:t>
            </a:r>
          </a:p>
          <a:p>
            <a:pPr lvl="0"/>
            <a:r>
              <a:rPr lang="en-US" sz="1200" kern="1200" dirty="0" smtClean="0">
                <a:solidFill>
                  <a:schemeClr val="tx1"/>
                </a:solidFill>
                <a:effectLst/>
                <a:latin typeface="+mn-lt"/>
                <a:ea typeface="+mn-ea"/>
                <a:cs typeface="+mn-cs"/>
              </a:rPr>
              <a:t>Metadata and service creation is ongoing – we hope to have the collection available on the </a:t>
            </a:r>
            <a:r>
              <a:rPr lang="en-US" sz="1200" kern="1200" dirty="0" err="1" smtClean="0">
                <a:solidFill>
                  <a:schemeClr val="tx1"/>
                </a:solidFill>
                <a:effectLst/>
                <a:latin typeface="+mn-lt"/>
                <a:ea typeface="+mn-ea"/>
                <a:cs typeface="+mn-cs"/>
              </a:rPr>
              <a:t>GeoPortal</a:t>
            </a:r>
            <a:r>
              <a:rPr lang="en-US" sz="1200" kern="1200" dirty="0" smtClean="0">
                <a:solidFill>
                  <a:schemeClr val="tx1"/>
                </a:solidFill>
                <a:effectLst/>
                <a:latin typeface="+mn-lt"/>
                <a:ea typeface="+mn-ea"/>
                <a:cs typeface="+mn-cs"/>
              </a:rPr>
              <a:t> in early 2017.</a:t>
            </a:r>
          </a:p>
          <a:p>
            <a:r>
              <a:rPr lang="en-US" dirty="0" smtClean="0"/>
              <a:t>This map </a:t>
            </a:r>
            <a:r>
              <a:rPr lang="en-US" smtClean="0"/>
              <a:t>shows</a:t>
            </a:r>
            <a:r>
              <a:rPr lang="en-US" baseline="0" smtClean="0"/>
              <a:t> Kingston in 1940</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t>29</a:t>
            </a:fld>
            <a:endParaRPr lang="en-US"/>
          </a:p>
        </p:txBody>
      </p:sp>
    </p:spTree>
    <p:extLst>
      <p:ext uri="{BB962C8B-B14F-4D97-AF65-F5344CB8AC3E}">
        <p14:creationId xmlns:p14="http://schemas.microsoft.com/office/powerpoint/2010/main" val="33255747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Shape 3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2" name="Shape 3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endParaRPr>
              <a:solidFill>
                <a:schemeClr val="dk1"/>
              </a:solidFill>
            </a:endParaRPr>
          </a:p>
          <a:p>
            <a:pPr lvl="0">
              <a:spcBef>
                <a:spcPts val="0"/>
              </a:spcBef>
              <a:buNone/>
            </a:pPr>
            <a:r>
              <a:rPr lang="en-US">
                <a:solidFill>
                  <a:schemeClr val="dk1"/>
                </a:solidFill>
              </a:rPr>
              <a:t> </a:t>
            </a:r>
          </a:p>
          <a:p>
            <a:pPr lvl="0">
              <a:spcBef>
                <a:spcPts val="0"/>
              </a:spcBef>
              <a:buClr>
                <a:schemeClr val="dk1"/>
              </a:buClr>
              <a:buSzPct val="100000"/>
              <a:buFont typeface="Arial"/>
              <a:buNone/>
            </a:pPr>
            <a:r>
              <a:rPr lang="en-US">
                <a:solidFill>
                  <a:schemeClr val="dk1"/>
                </a:solidFill>
              </a:rPr>
              <a:t>This is now you can become involved:</a:t>
            </a:r>
          </a:p>
          <a:p>
            <a:pPr marL="457200" lvl="0" indent="-228600">
              <a:lnSpc>
                <a:spcPct val="115000"/>
              </a:lnSpc>
              <a:spcBef>
                <a:spcPts val="0"/>
              </a:spcBef>
              <a:buClr>
                <a:schemeClr val="dk1"/>
              </a:buClr>
            </a:pPr>
            <a:r>
              <a:rPr lang="en-US">
                <a:solidFill>
                  <a:schemeClr val="dk1"/>
                </a:solidFill>
              </a:rPr>
              <a:t>Join one of the OCUL Communities</a:t>
            </a:r>
          </a:p>
          <a:p>
            <a:pPr marL="457200" lvl="0" indent="-228600">
              <a:lnSpc>
                <a:spcPct val="115000"/>
              </a:lnSpc>
              <a:spcBef>
                <a:spcPts val="0"/>
              </a:spcBef>
              <a:buClr>
                <a:schemeClr val="dk1"/>
              </a:buClr>
            </a:pPr>
            <a:r>
              <a:rPr lang="en-US">
                <a:solidFill>
                  <a:schemeClr val="dk1"/>
                </a:solidFill>
              </a:rPr>
              <a:t>Talk to your Standing Committee reps</a:t>
            </a:r>
          </a:p>
          <a:p>
            <a:pPr marL="457200" lvl="0" indent="-228600">
              <a:lnSpc>
                <a:spcPct val="115000"/>
              </a:lnSpc>
              <a:spcBef>
                <a:spcPts val="0"/>
              </a:spcBef>
              <a:buClr>
                <a:schemeClr val="dk1"/>
              </a:buClr>
            </a:pPr>
            <a:r>
              <a:rPr lang="en-US">
                <a:solidFill>
                  <a:schemeClr val="dk1"/>
                </a:solidFill>
              </a:rPr>
              <a:t>Attend another OCUL or Scholars Portal webinar</a:t>
            </a:r>
          </a:p>
          <a:p>
            <a:pPr marL="457200" lvl="0" indent="-228600">
              <a:lnSpc>
                <a:spcPct val="115000"/>
              </a:lnSpc>
              <a:spcBef>
                <a:spcPts val="0"/>
              </a:spcBef>
              <a:buClr>
                <a:schemeClr val="dk1"/>
              </a:buClr>
            </a:pPr>
            <a:r>
              <a:rPr lang="en-US">
                <a:solidFill>
                  <a:schemeClr val="dk1"/>
                </a:solidFill>
              </a:rPr>
              <a:t>Consider making it know within your library that you are willing to do OCUL projects</a:t>
            </a:r>
          </a:p>
          <a:p>
            <a:pPr marL="457200" lvl="0" indent="-228600">
              <a:lnSpc>
                <a:spcPct val="115000"/>
              </a:lnSpc>
              <a:spcBef>
                <a:spcPts val="0"/>
              </a:spcBef>
              <a:buClr>
                <a:schemeClr val="dk1"/>
              </a:buClr>
            </a:pPr>
            <a:r>
              <a:rPr lang="en-US">
                <a:solidFill>
                  <a:schemeClr val="dk1"/>
                </a:solidFill>
              </a:rPr>
              <a:t>Answer one of our surveys</a:t>
            </a:r>
          </a:p>
          <a:p>
            <a:pPr marL="457200" lvl="0" indent="-228600">
              <a:lnSpc>
                <a:spcPct val="115000"/>
              </a:lnSpc>
              <a:spcBef>
                <a:spcPts val="0"/>
              </a:spcBef>
              <a:buClr>
                <a:schemeClr val="dk1"/>
              </a:buClr>
            </a:pPr>
            <a:r>
              <a:rPr lang="en-US">
                <a:solidFill>
                  <a:schemeClr val="dk1"/>
                </a:solidFill>
              </a:rPr>
              <a:t>Join one of our listservs</a:t>
            </a:r>
          </a:p>
          <a:p>
            <a:pPr marL="457200" lvl="0" indent="-304800">
              <a:spcBef>
                <a:spcPts val="0"/>
              </a:spcBef>
              <a:buClr>
                <a:schemeClr val="dk1"/>
              </a:buClr>
              <a:buSzPct val="100000"/>
              <a:buFont typeface="Calibri"/>
            </a:pPr>
            <a:r>
              <a:rPr lang="en-US" sz="1200">
                <a:solidFill>
                  <a:schemeClr val="dk1"/>
                </a:solidFill>
                <a:latin typeface="Calibri"/>
                <a:ea typeface="Calibri"/>
                <a:cs typeface="Calibri"/>
                <a:sym typeface="Calibri"/>
              </a:rPr>
              <a:t>Attend in person or watch the live stream of our annual Scholars Portal Day</a:t>
            </a:r>
          </a:p>
        </p:txBody>
      </p:sp>
    </p:spTree>
    <p:extLst>
      <p:ext uri="{BB962C8B-B14F-4D97-AF65-F5344CB8AC3E}">
        <p14:creationId xmlns:p14="http://schemas.microsoft.com/office/powerpoint/2010/main" val="4193614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3</a:t>
            </a:fld>
            <a:endParaRPr lang="en-US"/>
          </a:p>
        </p:txBody>
      </p:sp>
    </p:spTree>
    <p:extLst>
      <p:ext uri="{BB962C8B-B14F-4D97-AF65-F5344CB8AC3E}">
        <p14:creationId xmlns:p14="http://schemas.microsoft.com/office/powerpoint/2010/main" val="24438839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3332822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36</a:t>
            </a:fld>
            <a:endParaRPr lang="en-US"/>
          </a:p>
        </p:txBody>
      </p:sp>
    </p:spTree>
    <p:extLst>
      <p:ext uri="{BB962C8B-B14F-4D97-AF65-F5344CB8AC3E}">
        <p14:creationId xmlns:p14="http://schemas.microsoft.com/office/powerpoint/2010/main" val="5840983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People are buying</a:t>
            </a:r>
            <a:r>
              <a:rPr lang="en-US" baseline="0" dirty="0" smtClean="0"/>
              <a:t> books in more granular ways. Need backend that supports this. Title by title access.</a:t>
            </a:r>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40077623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 sz="1200" dirty="0" smtClean="0"/>
              <a:t>Multi-site, widely distributed</a:t>
            </a:r>
            <a:r>
              <a:rPr lang="en-US" sz="1200" dirty="0" smtClean="0"/>
              <a:t>. </a:t>
            </a:r>
            <a:r>
              <a:rPr lang="en" sz="1200" dirty="0" smtClean="0"/>
              <a:t>~420 km between most distant nodes, as crow flies</a:t>
            </a:r>
          </a:p>
          <a:p>
            <a:pPr lv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801197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36440253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40231358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endParaRPr lang="en" sz="1200" dirty="0"/>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8227506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spcBef>
                <a:spcPts val="0"/>
              </a:spcBef>
              <a:buNone/>
            </a:pPr>
            <a:r>
              <a:rPr lang="en" dirty="0" smtClean="0"/>
              <a:t>These are unpublished, </a:t>
            </a:r>
            <a:r>
              <a:rPr lang="en-US" dirty="0" smtClean="0"/>
              <a:t>but approved by the Executive</a:t>
            </a:r>
            <a:r>
              <a:rPr lang="en" dirty="0" smtClean="0"/>
              <a:t>. </a:t>
            </a:r>
            <a:endParaRPr lang="en-US" dirty="0" smtClean="0"/>
          </a:p>
          <a:p>
            <a:pPr lvl="0" rtl="0">
              <a:spcBef>
                <a:spcPts val="0"/>
              </a:spcBef>
              <a:buNone/>
            </a:pPr>
            <a:endParaRPr lang="en-US" dirty="0" smtClean="0"/>
          </a:p>
          <a:p>
            <a:pPr lvl="0" rtl="0">
              <a:spcBef>
                <a:spcPts val="0"/>
              </a:spcBef>
              <a:buNone/>
            </a:pPr>
            <a:r>
              <a:rPr lang="en" dirty="0" smtClean="0"/>
              <a:t>These figures place us solidly above some commercial services such as Amazon </a:t>
            </a:r>
            <a:r>
              <a:rPr lang="en" dirty="0" err="1" smtClean="0"/>
              <a:t>Glacer</a:t>
            </a:r>
            <a:r>
              <a:rPr lang="en" dirty="0" smtClean="0"/>
              <a:t> et al. as we heard about yesterday and all generally know about. For a variety of reasons, most of us in Ontario are not interested in using those as they are hosted in data </a:t>
            </a:r>
            <a:r>
              <a:rPr lang="en" dirty="0" err="1" smtClean="0"/>
              <a:t>centres</a:t>
            </a:r>
            <a:r>
              <a:rPr lang="en" dirty="0" smtClean="0"/>
              <a:t> outside Canada, among other reasons. Happy to speak more about why we want a Canadian solution in Q&amp;A if there is interest.</a:t>
            </a:r>
          </a:p>
          <a:p>
            <a:pPr lvl="0" rtl="0">
              <a:spcBef>
                <a:spcPts val="0"/>
              </a:spcBef>
              <a:buNone/>
            </a:pPr>
            <a:r>
              <a:rPr lang="en" dirty="0" smtClean="0"/>
              <a:t>At the other end of the cost spectrum there are </a:t>
            </a:r>
            <a:r>
              <a:rPr lang="en" dirty="0" err="1" smtClean="0"/>
              <a:t>DuraCloud</a:t>
            </a:r>
            <a:r>
              <a:rPr lang="en" dirty="0" smtClean="0"/>
              <a:t>, DPN, and others. Granted, we are not including the costs of operating OCUL and Scholars Portal. Those are in some sense existing costs to which OLRC adds a small increment.</a:t>
            </a:r>
          </a:p>
        </p:txBody>
      </p:sp>
      <p:sp>
        <p:nvSpPr>
          <p:cNvPr id="4" name="Slide Number Placeholder 3"/>
          <p:cNvSpPr>
            <a:spLocks noGrp="1"/>
          </p:cNvSpPr>
          <p:nvPr>
            <p:ph type="sldNum" sz="quarter" idx="10"/>
          </p:nvPr>
        </p:nvSpPr>
        <p:spPr/>
        <p:txBody>
          <a:bodyPr/>
          <a:lstStyle/>
          <a:p>
            <a:fld id="{A1C87F27-2139-354D-A73A-61355157ECC2}"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35223243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527816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Released at end of September</a:t>
            </a:r>
          </a:p>
        </p:txBody>
      </p:sp>
    </p:spTree>
    <p:extLst>
      <p:ext uri="{BB962C8B-B14F-4D97-AF65-F5344CB8AC3E}">
        <p14:creationId xmlns:p14="http://schemas.microsoft.com/office/powerpoint/2010/main" val="3128002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OCUL, or the Ontario Council of University Libraries, is a consortium of all the libraries at Ontario’s 21 universities. It has a province wide reach from Lakehead University to the University of Windsor in the south and reaching as far east as Ottawa and Carleton in Ottawa and of course all the universities in between.  </a:t>
            </a:r>
          </a:p>
          <a:p>
            <a:pPr>
              <a:spcBef>
                <a:spcPct val="0"/>
              </a:spcBef>
            </a:pPr>
            <a:endParaRPr lang="en-US" altLang="en-US" smtClean="0"/>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34BD1ED-65A5-4F48-BD90-D428396FED30}" type="slidenum">
              <a:rPr lang="en-US" altLang="en-US" sz="1200">
                <a:solidFill>
                  <a:prstClr val="black"/>
                </a:solidFill>
              </a:rPr>
              <a:pPr eaLnBrk="1" hangingPunct="1"/>
              <a:t>4</a:t>
            </a:fld>
            <a:endParaRPr lang="en-US" altLang="en-US" sz="1200">
              <a:solidFill>
                <a:prstClr val="black"/>
              </a:solidFill>
            </a:endParaRPr>
          </a:p>
        </p:txBody>
      </p:sp>
    </p:spTree>
    <p:extLst>
      <p:ext uri="{BB962C8B-B14F-4D97-AF65-F5344CB8AC3E}">
        <p14:creationId xmlns:p14="http://schemas.microsoft.com/office/powerpoint/2010/main" val="31635847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938321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Support for institutional dataverses can be provided by SP</a:t>
            </a:r>
          </a:p>
          <a:p>
            <a:pPr lvl="0">
              <a:spcBef>
                <a:spcPts val="0"/>
              </a:spcBef>
              <a:buClr>
                <a:schemeClr val="dk1"/>
              </a:buClr>
              <a:buSzPct val="100000"/>
              <a:buFont typeface="Arial"/>
              <a:buNone/>
            </a:pPr>
            <a:r>
              <a:rPr lang="en-GB">
                <a:solidFill>
                  <a:schemeClr val="dk1"/>
                </a:solidFill>
              </a:rPr>
              <a:t>Hide for Trent/UOIT</a:t>
            </a:r>
          </a:p>
        </p:txBody>
      </p:sp>
    </p:spTree>
    <p:extLst>
      <p:ext uri="{BB962C8B-B14F-4D97-AF65-F5344CB8AC3E}">
        <p14:creationId xmlns:p14="http://schemas.microsoft.com/office/powerpoint/2010/main" val="16276523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For those that already have accounts</a:t>
            </a:r>
          </a:p>
          <a:p>
            <a:pPr lvl="0">
              <a:spcBef>
                <a:spcPts val="0"/>
              </a:spcBef>
              <a:buNone/>
            </a:pPr>
            <a:r>
              <a:rPr lang="en-GB"/>
              <a:t>Hide for Trent/UOIT</a:t>
            </a:r>
          </a:p>
        </p:txBody>
      </p:sp>
    </p:spTree>
    <p:extLst>
      <p:ext uri="{BB962C8B-B14F-4D97-AF65-F5344CB8AC3E}">
        <p14:creationId xmlns:p14="http://schemas.microsoft.com/office/powerpoint/2010/main" val="3908707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Formed June 2016</a:t>
            </a:r>
          </a:p>
          <a:p>
            <a:pPr lvl="0">
              <a:spcBef>
                <a:spcPts val="0"/>
              </a:spcBef>
              <a:buNone/>
            </a:pPr>
            <a:r>
              <a:rPr lang="en-GB"/>
              <a:t>Hide for Trent/Peterborough</a:t>
            </a:r>
          </a:p>
        </p:txBody>
      </p:sp>
    </p:spTree>
    <p:extLst>
      <p:ext uri="{BB962C8B-B14F-4D97-AF65-F5344CB8AC3E}">
        <p14:creationId xmlns:p14="http://schemas.microsoft.com/office/powerpoint/2010/main" val="17117618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GB"/>
              <a:t>Internationalization next steps</a:t>
            </a:r>
          </a:p>
          <a:p>
            <a:pPr lvl="0">
              <a:spcBef>
                <a:spcPts val="0"/>
              </a:spcBef>
              <a:buNone/>
            </a:pPr>
            <a:r>
              <a:rPr lang="en-GB"/>
              <a:t>Establish framework for internationalization in the main code base</a:t>
            </a:r>
            <a:br>
              <a:rPr lang="en-GB"/>
            </a:br>
            <a:r>
              <a:rPr lang="en-GB"/>
              <a:t>Add support for configuring languages upon installation</a:t>
            </a:r>
            <a:br>
              <a:rPr lang="en-GB"/>
            </a:br>
            <a:r>
              <a:rPr lang="en-GB"/>
              <a:t>Explore options for multilingual field entry (metadata)</a:t>
            </a:r>
            <a:br>
              <a:rPr lang="en-GB"/>
            </a:br>
            <a:r>
              <a:rPr lang="en-GB"/>
              <a:t>Testing and ongoing translation maintenance issues</a:t>
            </a:r>
          </a:p>
          <a:p>
            <a:pPr lvl="0" rtl="0">
              <a:spcBef>
                <a:spcPts val="0"/>
              </a:spcBef>
              <a:buNone/>
            </a:pPr>
            <a:r>
              <a:rPr lang="en-GB"/>
              <a:t/>
            </a:r>
            <a:br>
              <a:rPr lang="en-GB"/>
            </a:br>
            <a:r>
              <a:rPr lang="en-GB"/>
              <a:t>Archivematica Next Steps --</a:t>
            </a:r>
            <a:br>
              <a:rPr lang="en-GB"/>
            </a:br>
            <a:r>
              <a:rPr lang="en-GB"/>
              <a:t>Improvements required to the Dataverse API (DDI Metadata Export coming in version 4.5; needs testing)</a:t>
            </a:r>
            <a:br>
              <a:rPr lang="en-GB"/>
            </a:br>
            <a:r>
              <a:rPr lang="en-GB"/>
              <a:t>Improvements required to Archivematica to process large number of files at once; build to scale out across multiple VMs needed</a:t>
            </a:r>
            <a:br>
              <a:rPr lang="en-GB"/>
            </a:br>
            <a:r>
              <a:rPr lang="en-GB"/>
              <a:t>Report on testing for Portage - Preservation WG</a:t>
            </a:r>
            <a:br>
              <a:rPr lang="en-GB"/>
            </a:br>
            <a:endParaRPr lang="en-GB"/>
          </a:p>
          <a:p>
            <a:pPr lvl="0" rtl="0">
              <a:spcBef>
                <a:spcPts val="0"/>
              </a:spcBef>
              <a:buClr>
                <a:schemeClr val="dk1"/>
              </a:buClr>
              <a:buSzPct val="100000"/>
              <a:buFont typeface="Arial"/>
              <a:buNone/>
            </a:pPr>
            <a:r>
              <a:rPr lang="en-GB">
                <a:solidFill>
                  <a:schemeClr val="dk1"/>
                </a:solidFill>
              </a:rPr>
              <a:t>Other integrations</a:t>
            </a:r>
          </a:p>
          <a:p>
            <a:pPr lvl="0">
              <a:spcBef>
                <a:spcPts val="0"/>
              </a:spcBef>
              <a:buClr>
                <a:schemeClr val="dk1"/>
              </a:buClr>
              <a:buSzPct val="100000"/>
              <a:buFont typeface="Arial"/>
              <a:buNone/>
            </a:pPr>
            <a:r>
              <a:rPr lang="en-GB">
                <a:solidFill>
                  <a:schemeClr val="dk1"/>
                </a:solidFill>
              </a:rPr>
              <a:t>Improve support for disciplinary data </a:t>
            </a:r>
            <a:br>
              <a:rPr lang="en-GB">
                <a:solidFill>
                  <a:schemeClr val="dk1"/>
                </a:solidFill>
              </a:rPr>
            </a:br>
            <a:r>
              <a:rPr lang="en-GB">
                <a:solidFill>
                  <a:schemeClr val="dk1"/>
                </a:solidFill>
              </a:rPr>
              <a:t>Geospatial data</a:t>
            </a:r>
            <a:br>
              <a:rPr lang="en-GB">
                <a:solidFill>
                  <a:schemeClr val="dk1"/>
                </a:solidFill>
              </a:rPr>
            </a:br>
            <a:r>
              <a:rPr lang="en-GB">
                <a:solidFill>
                  <a:schemeClr val="dk1"/>
                </a:solidFill>
              </a:rPr>
              <a:t>Explore potential for integration with Scholars GeoPortal</a:t>
            </a:r>
            <a:br>
              <a:rPr lang="en-GB">
                <a:solidFill>
                  <a:schemeClr val="dk1"/>
                </a:solidFill>
              </a:rPr>
            </a:br>
            <a:r>
              <a:rPr lang="en-GB">
                <a:solidFill>
                  <a:schemeClr val="dk1"/>
                </a:solidFill>
              </a:rPr>
              <a:t>Large datasets (&gt;2GB)</a:t>
            </a:r>
            <a:br>
              <a:rPr lang="en-GB">
                <a:solidFill>
                  <a:schemeClr val="dk1"/>
                </a:solidFill>
              </a:rPr>
            </a:br>
            <a:r>
              <a:rPr lang="en-GB">
                <a:solidFill>
                  <a:schemeClr val="dk1"/>
                </a:solidFill>
              </a:rPr>
              <a:t>Searching in &lt;odesi&gt; </a:t>
            </a:r>
            <a:br>
              <a:rPr lang="en-GB">
                <a:solidFill>
                  <a:schemeClr val="dk1"/>
                </a:solidFill>
              </a:rPr>
            </a:br>
            <a:r>
              <a:rPr lang="en-GB">
                <a:solidFill>
                  <a:schemeClr val="dk1"/>
                </a:solidFill>
              </a:rPr>
              <a:t>Search for data in Canadian Dataverses: including SP Dataverse, UBC’s Abacus, and University of Alberta instance</a:t>
            </a:r>
            <a:br>
              <a:rPr lang="en-GB">
                <a:solidFill>
                  <a:schemeClr val="dk1"/>
                </a:solidFill>
              </a:rPr>
            </a:br>
            <a:r>
              <a:rPr lang="en-GB">
                <a:solidFill>
                  <a:schemeClr val="dk1"/>
                </a:solidFill>
              </a:rPr>
              <a:t>Release coming in late fall 2016</a:t>
            </a:r>
            <a:br>
              <a:rPr lang="en-GB">
                <a:solidFill>
                  <a:schemeClr val="dk1"/>
                </a:solidFill>
              </a:rPr>
            </a:br>
            <a:r>
              <a:rPr lang="en-GB">
                <a:solidFill>
                  <a:schemeClr val="dk1"/>
                </a:solidFill>
              </a:rPr>
              <a:t>Open Science Framework integration testing</a:t>
            </a:r>
            <a:br>
              <a:rPr lang="en-GB">
                <a:solidFill>
                  <a:schemeClr val="dk1"/>
                </a:solidFill>
              </a:rPr>
            </a:br>
            <a:r>
              <a:rPr lang="en-GB">
                <a:solidFill>
                  <a:schemeClr val="dk1"/>
                </a:solidFill>
              </a:rPr>
              <a:t>OSF for data and project management </a:t>
            </a:r>
            <a:br>
              <a:rPr lang="en-GB">
                <a:solidFill>
                  <a:schemeClr val="dk1"/>
                </a:solidFill>
              </a:rPr>
            </a:br>
            <a:r>
              <a:rPr lang="en-GB">
                <a:solidFill>
                  <a:schemeClr val="dk1"/>
                </a:solidFill>
              </a:rPr>
              <a:t>Integration with Dataverse version 4.x --</a:t>
            </a:r>
          </a:p>
        </p:txBody>
      </p:sp>
    </p:spTree>
    <p:extLst>
      <p:ext uri="{BB962C8B-B14F-4D97-AF65-F5344CB8AC3E}">
        <p14:creationId xmlns:p14="http://schemas.microsoft.com/office/powerpoint/2010/main" val="17683899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GB"/>
              <a:t>OCUL is working closely to support the Portage vision for a national research data management framework</a:t>
            </a:r>
          </a:p>
          <a:p>
            <a:pPr lvl="0" rtl="0">
              <a:spcBef>
                <a:spcPts val="0"/>
              </a:spcBef>
              <a:buNone/>
            </a:pPr>
            <a:endParaRPr/>
          </a:p>
          <a:p>
            <a:pPr lvl="0">
              <a:spcBef>
                <a:spcPts val="0"/>
              </a:spcBef>
              <a:buNone/>
            </a:pPr>
            <a:r>
              <a:rPr lang="en-GB"/>
              <a:t>OLRC for archival data storage</a:t>
            </a:r>
          </a:p>
        </p:txBody>
      </p:sp>
    </p:spTree>
    <p:extLst>
      <p:ext uri="{BB962C8B-B14F-4D97-AF65-F5344CB8AC3E}">
        <p14:creationId xmlns:p14="http://schemas.microsoft.com/office/powerpoint/2010/main" val="28883176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GB"/>
              <a:t>Data management planning assistant, tool</a:t>
            </a:r>
          </a:p>
          <a:p>
            <a:pPr lvl="0">
              <a:spcBef>
                <a:spcPts val="0"/>
              </a:spcBef>
              <a:buNone/>
            </a:pPr>
            <a:r>
              <a:rPr lang="en-GB"/>
              <a:t>Portage started</a:t>
            </a:r>
          </a:p>
          <a:p>
            <a:pPr lvl="0">
              <a:spcBef>
                <a:spcPts val="0"/>
              </a:spcBef>
              <a:buNone/>
            </a:pPr>
            <a:r>
              <a:rPr lang="en-GB"/>
              <a:t>SSHRC doing pilot with some researchers to create data management plans as part of the SSHRC application process</a:t>
            </a:r>
          </a:p>
        </p:txBody>
      </p:sp>
    </p:spTree>
    <p:extLst>
      <p:ext uri="{BB962C8B-B14F-4D97-AF65-F5344CB8AC3E}">
        <p14:creationId xmlns:p14="http://schemas.microsoft.com/office/powerpoint/2010/main" val="34588775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801516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field of digital preservation responds to the basic need to ensure that digital objects (both born digital and digitized) can be accessed into the future. </a:t>
            </a:r>
          </a:p>
          <a:p>
            <a:endParaRPr lang="en-US" baseline="0" dirty="0" smtClean="0"/>
          </a:p>
          <a:p>
            <a:r>
              <a:rPr lang="en-US" baseline="0" dirty="0" smtClean="0"/>
              <a:t>This need extends from the fact that quickly-changing technological norms create risks for access that must be managed early – from the time of the object’s creation onward. </a:t>
            </a:r>
          </a:p>
          <a:p>
            <a:endParaRPr lang="en-US" baseline="0" dirty="0" smtClean="0"/>
          </a:p>
          <a:p>
            <a:r>
              <a:rPr lang="en-US" baseline="0" dirty="0" smtClean="0"/>
              <a:t>It is no longer assumed that a digital object, unlike a physical object, can survive years of benign neglect before preservation processes kick in.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67</a:t>
            </a:fld>
            <a:endParaRPr lang="en-US"/>
          </a:p>
        </p:txBody>
      </p:sp>
    </p:spTree>
    <p:extLst>
      <p:ext uri="{BB962C8B-B14F-4D97-AF65-F5344CB8AC3E}">
        <p14:creationId xmlns:p14="http://schemas.microsoft.com/office/powerpoint/2010/main" val="40370251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Digital preservation is a set of interlocking</a:t>
            </a:r>
            <a:r>
              <a:rPr lang="en-US" baseline="0" dirty="0" smtClean="0"/>
              <a:t> theories and practices that work to keep digital objects authentic, available and reliable over time. </a:t>
            </a:r>
            <a:endParaRPr lang="en-US" dirty="0" smtClean="0"/>
          </a:p>
          <a:p>
            <a:endParaRPr lang="en-US" dirty="0" smtClean="0"/>
          </a:p>
          <a:p>
            <a:r>
              <a:rPr lang="en-US" dirty="0" smtClean="0"/>
              <a:t>Authenticity means maintaining the record’s identity</a:t>
            </a:r>
            <a:r>
              <a:rPr lang="en-US" baseline="0" dirty="0" smtClean="0"/>
              <a:t> (what it is, where it came from) and integrity (its unaltered state) over time. This is achieved through contextual metadata that describes the object and using fixity checksums and other processes that verify it remains unchanged. A checksum will tell you a file has been altered somehow – signaling that you need to retrieved a non-corrupted copy from a backup or other source. </a:t>
            </a:r>
          </a:p>
          <a:p>
            <a:endParaRPr lang="en-US" baseline="0" dirty="0" smtClean="0"/>
          </a:p>
          <a:p>
            <a:r>
              <a:rPr lang="en-US" baseline="0" dirty="0" smtClean="0"/>
              <a:t>Availability ensures that records are accessible into the future by periodically migrating copies of digital objects to new formats. </a:t>
            </a:r>
          </a:p>
          <a:p>
            <a:endParaRPr lang="en-US" baseline="0" dirty="0" smtClean="0"/>
          </a:p>
          <a:p>
            <a:r>
              <a:rPr lang="en-US" baseline="0" dirty="0" smtClean="0"/>
              <a:t>Reliability is a combination of these two ideas: a reliable digital object can be trusted when proof of authenticity and availability are transparent. Part of this trust comes from the policies, processes and workflows of the digital repository that holds these objects. The need for reliability has led to standards such as the Trusted Digital Repository certification standard, which will be discussed in a moment.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68</a:t>
            </a:fld>
            <a:endParaRPr lang="en-US"/>
          </a:p>
        </p:txBody>
      </p:sp>
    </p:spTree>
    <p:extLst>
      <p:ext uri="{BB962C8B-B14F-4D97-AF65-F5344CB8AC3E}">
        <p14:creationId xmlns:p14="http://schemas.microsoft.com/office/powerpoint/2010/main" val="1349758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1" name="Shape 10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0722" name="Shape 101"/>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buClr>
                <a:srgbClr val="000000"/>
              </a:buClr>
              <a:buSzPct val="92000"/>
            </a:pPr>
            <a:r>
              <a:rPr lang="en-US" altLang="en-US" smtClean="0">
                <a:solidFill>
                  <a:srgbClr val="000000"/>
                </a:solidFill>
                <a:sym typeface="Calibri" panose="020F0502020204030204" pitchFamily="34" charset="0"/>
              </a:rPr>
              <a:t>The total university student population in Ontario is over 466,000 – this is about 1/3 of all the university students in Canada.</a:t>
            </a:r>
          </a:p>
          <a:p>
            <a:pPr>
              <a:lnSpc>
                <a:spcPct val="115000"/>
              </a:lnSpc>
              <a:spcBef>
                <a:spcPct val="0"/>
              </a:spcBef>
              <a:buClr>
                <a:srgbClr val="000000"/>
              </a:buClr>
              <a:buSzPct val="92000"/>
            </a:pPr>
            <a:r>
              <a:rPr lang="en-US" altLang="en-US" smtClean="0">
                <a:solidFill>
                  <a:srgbClr val="000000"/>
                </a:solidFill>
                <a:sym typeface="Calibri" panose="020F0502020204030204" pitchFamily="34" charset="0"/>
              </a:rPr>
              <a:t>As you can see the population at the Ontario universities varies considerably. So there is a diversity of needs for our members and their communities.</a:t>
            </a:r>
          </a:p>
        </p:txBody>
      </p:sp>
    </p:spTree>
    <p:extLst>
      <p:ext uri="{BB962C8B-B14F-4D97-AF65-F5344CB8AC3E}">
        <p14:creationId xmlns:p14="http://schemas.microsoft.com/office/powerpoint/2010/main" val="47654865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Scholars Portal has a number of</a:t>
            </a:r>
            <a:r>
              <a:rPr lang="en-US" baseline="0" dirty="0" smtClean="0"/>
              <a:t> digital preservation services that are in operation and development to continue the preservation of member resources into the future.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69</a:t>
            </a:fld>
            <a:endParaRPr lang="en-US"/>
          </a:p>
        </p:txBody>
      </p:sp>
    </p:spTree>
    <p:extLst>
      <p:ext uri="{BB962C8B-B14F-4D97-AF65-F5344CB8AC3E}">
        <p14:creationId xmlns:p14="http://schemas.microsoft.com/office/powerpoint/2010/main" val="30278370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the first Trusted</a:t>
            </a:r>
            <a:r>
              <a:rPr lang="en-US" baseline="0" dirty="0" smtClean="0"/>
              <a:t> Digital Repository to be certified in Canada in 2013, t</a:t>
            </a:r>
            <a:r>
              <a:rPr lang="en-US" dirty="0" smtClean="0"/>
              <a:t>he achievement</a:t>
            </a:r>
            <a:r>
              <a:rPr lang="en-US" baseline="0" dirty="0" smtClean="0"/>
              <a:t> of certification was a major milestone. It provides a guiding foundation of policy, infrastructure, and practice upon which future preservation initiatives and services can be built.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Auditing was completed by the Center for Research Libraries. TDR status is an ongoing process and stands as a commitment to the long-term stewardship of valuable digital materials.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TDR documentation is available online through </a:t>
            </a:r>
            <a:r>
              <a:rPr lang="en-US" baseline="0" dirty="0" err="1" smtClean="0"/>
              <a:t>SpotDocs</a:t>
            </a:r>
            <a:r>
              <a:rPr lang="en-US" baseline="0" dirty="0" smtClean="0"/>
              <a:t>. The documentation is currently undergoing a refreshing process to ensure documentation reflects current practice and new projects, and to maintain TDR status. The process is being conducted with input from the OCUL digital curation community.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70</a:t>
            </a:fld>
            <a:endParaRPr lang="en-US"/>
          </a:p>
        </p:txBody>
      </p:sp>
    </p:spTree>
    <p:extLst>
      <p:ext uri="{BB962C8B-B14F-4D97-AF65-F5344CB8AC3E}">
        <p14:creationId xmlns:p14="http://schemas.microsoft.com/office/powerpoint/2010/main" val="34875007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content in the journals</a:t>
            </a:r>
            <a:r>
              <a:rPr lang="en-US" baseline="0" dirty="0" smtClean="0"/>
              <a:t> platform was the first to be preserved using the TDR. Currently, over 30 million articles are preserved. </a:t>
            </a:r>
          </a:p>
          <a:p>
            <a:endParaRPr lang="en-US" baseline="0" dirty="0" smtClean="0"/>
          </a:p>
          <a:p>
            <a:r>
              <a:rPr lang="en-US" baseline="0" dirty="0" smtClean="0"/>
              <a:t>The preservation workflow uses scripts developed in-house to capture articles and metadata and process them for preservation. </a:t>
            </a:r>
          </a:p>
          <a:p>
            <a:endParaRPr lang="en-US" baseline="0" dirty="0" smtClean="0"/>
          </a:p>
          <a:p>
            <a:r>
              <a:rPr lang="en-US" baseline="0" dirty="0" smtClean="0"/>
              <a:t>The preservation status of an article is visible to users via the journals platform – when looking at an article, users can click on the “Preservation Status” button to see the associated preservation metadata about that article, including fixity checksums.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71</a:t>
            </a:fld>
            <a:endParaRPr lang="en-US"/>
          </a:p>
        </p:txBody>
      </p:sp>
    </p:spTree>
    <p:extLst>
      <p:ext uri="{BB962C8B-B14F-4D97-AF65-F5344CB8AC3E}">
        <p14:creationId xmlns:p14="http://schemas.microsoft.com/office/powerpoint/2010/main" val="17342546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project-in-progress is the preservation of e-books, which is taking place as part of the broader books redevelopment project.</a:t>
            </a:r>
          </a:p>
          <a:p>
            <a:endParaRPr lang="en-US" baseline="0" dirty="0" smtClean="0"/>
          </a:p>
          <a:p>
            <a:r>
              <a:rPr lang="en-US" baseline="0" dirty="0" smtClean="0"/>
              <a:t>We are currently investigating e-books preservation best practices to help design policies, procedures and workflows for books preservation.</a:t>
            </a:r>
          </a:p>
          <a:p>
            <a:endParaRPr lang="en-US" baseline="0" dirty="0" smtClean="0"/>
          </a:p>
          <a:p>
            <a:r>
              <a:rPr lang="en-US" baseline="0" dirty="0" smtClean="0"/>
              <a:t>The goal is to fully integrate eligible books content into the TDR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72</a:t>
            </a:fld>
            <a:endParaRPr lang="en-US"/>
          </a:p>
        </p:txBody>
      </p:sp>
    </p:spTree>
    <p:extLst>
      <p:ext uri="{BB962C8B-B14F-4D97-AF65-F5344CB8AC3E}">
        <p14:creationId xmlns:p14="http://schemas.microsoft.com/office/powerpoint/2010/main" val="4931626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in-progress</a:t>
            </a:r>
            <a:r>
              <a:rPr lang="en-US" baseline="0" dirty="0" smtClean="0"/>
              <a:t> project is the preservation of research data.</a:t>
            </a:r>
          </a:p>
          <a:p>
            <a:endParaRPr lang="en-US" baseline="0" dirty="0" smtClean="0"/>
          </a:p>
          <a:p>
            <a:r>
              <a:rPr lang="en-US" baseline="0" dirty="0" smtClean="0"/>
              <a:t>Scholars Portal contracted </a:t>
            </a:r>
            <a:r>
              <a:rPr lang="en-US" baseline="0" dirty="0" err="1" smtClean="0"/>
              <a:t>Artefactual</a:t>
            </a:r>
            <a:r>
              <a:rPr lang="en-US" baseline="0" dirty="0" smtClean="0"/>
              <a:t> systems to integrate </a:t>
            </a:r>
            <a:r>
              <a:rPr lang="en-US" baseline="0" dirty="0" err="1" smtClean="0"/>
              <a:t>dataverse</a:t>
            </a:r>
            <a:r>
              <a:rPr lang="en-US" baseline="0" dirty="0" smtClean="0"/>
              <a:t> and </a:t>
            </a:r>
            <a:r>
              <a:rPr lang="en-US" baseline="0" dirty="0" err="1" smtClean="0"/>
              <a:t>Archivematica</a:t>
            </a:r>
            <a:r>
              <a:rPr lang="en-US" baseline="0" dirty="0" smtClean="0"/>
              <a:t>. Functional requirements were developed in cooperation with Canadian </a:t>
            </a:r>
            <a:r>
              <a:rPr lang="en-US" baseline="0" dirty="0" err="1" smtClean="0"/>
              <a:t>dataverse</a:t>
            </a:r>
            <a:r>
              <a:rPr lang="en-US" baseline="0" dirty="0" smtClean="0"/>
              <a:t> users. </a:t>
            </a:r>
          </a:p>
          <a:p>
            <a:endParaRPr lang="en-US" baseline="0" dirty="0" smtClean="0"/>
          </a:p>
          <a:p>
            <a:r>
              <a:rPr lang="en-US" baseline="0" dirty="0" smtClean="0"/>
              <a:t>The goal is to automate the transfer of studies from </a:t>
            </a:r>
            <a:r>
              <a:rPr lang="en-US" baseline="0" dirty="0" err="1" smtClean="0"/>
              <a:t>Dataverse</a:t>
            </a:r>
            <a:r>
              <a:rPr lang="en-US" baseline="0" dirty="0" smtClean="0"/>
              <a:t> to </a:t>
            </a:r>
            <a:r>
              <a:rPr lang="en-US" baseline="0" dirty="0" err="1" smtClean="0"/>
              <a:t>Archivematica</a:t>
            </a:r>
            <a:r>
              <a:rPr lang="en-US" baseline="0" dirty="0" smtClean="0"/>
              <a:t> and then onto storage for long-term preservation. </a:t>
            </a:r>
            <a:r>
              <a:rPr lang="en-US" baseline="0" dirty="0" err="1" smtClean="0"/>
              <a:t>Dataverse</a:t>
            </a:r>
            <a:r>
              <a:rPr lang="en-US" baseline="0" dirty="0" smtClean="0"/>
              <a:t> does not have any robust native preservation capabilities.</a:t>
            </a:r>
          </a:p>
          <a:p>
            <a:endParaRPr lang="en-US" baseline="0" dirty="0" smtClean="0"/>
          </a:p>
          <a:p>
            <a:r>
              <a:rPr lang="en-US" baseline="0" dirty="0" smtClean="0"/>
              <a:t>The integration is currently being tested. The results of this test will be reported on for the broader research data community in Canada. </a:t>
            </a:r>
          </a:p>
        </p:txBody>
      </p:sp>
      <p:sp>
        <p:nvSpPr>
          <p:cNvPr id="4" name="Slide Number Placeholder 3"/>
          <p:cNvSpPr>
            <a:spLocks noGrp="1"/>
          </p:cNvSpPr>
          <p:nvPr>
            <p:ph type="sldNum" sz="quarter" idx="10"/>
          </p:nvPr>
        </p:nvSpPr>
        <p:spPr/>
        <p:txBody>
          <a:bodyPr/>
          <a:lstStyle/>
          <a:p>
            <a:fld id="{FC0DFC3C-9AAB-034C-843E-1BCE0940B1C8}" type="slidenum">
              <a:rPr lang="en-US" smtClean="0"/>
              <a:t>73</a:t>
            </a:fld>
            <a:endParaRPr lang="en-US"/>
          </a:p>
        </p:txBody>
      </p:sp>
    </p:spTree>
    <p:extLst>
      <p:ext uri="{BB962C8B-B14F-4D97-AF65-F5344CB8AC3E}">
        <p14:creationId xmlns:p14="http://schemas.microsoft.com/office/powerpoint/2010/main" val="231343773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a</a:t>
            </a:r>
            <a:r>
              <a:rPr lang="en-US" baseline="0" dirty="0" smtClean="0"/>
              <a:t> new project in the early stages of development is to enable cloud-hosted preservation for OCUL members.</a:t>
            </a:r>
          </a:p>
          <a:p>
            <a:endParaRPr lang="en-US" baseline="0" dirty="0" smtClean="0"/>
          </a:p>
          <a:p>
            <a:r>
              <a:rPr lang="en-US" baseline="0" dirty="0" smtClean="0"/>
              <a:t>SP is currently seeking a pilot partner through the OCUL digital curation community to determine needs, develop terms, and scope out what hosted preservation services might look like. There are lots of options and ways to design hosted preservation services, so we are interested in finding out how to best meet member needs with this service. </a:t>
            </a:r>
          </a:p>
          <a:p>
            <a:endParaRPr lang="en-US" baseline="0" dirty="0" smtClean="0"/>
          </a:p>
          <a:p>
            <a:r>
              <a:rPr lang="en-US" baseline="0" dirty="0" smtClean="0"/>
              <a:t>The core vision is a hosted instance of </a:t>
            </a:r>
            <a:r>
              <a:rPr lang="en-US" baseline="0" dirty="0" err="1" smtClean="0"/>
              <a:t>Archivematica</a:t>
            </a:r>
            <a:r>
              <a:rPr lang="en-US" baseline="0" dirty="0" smtClean="0"/>
              <a:t> that is available to members. Storage will use the OLRC.</a:t>
            </a:r>
          </a:p>
          <a:p>
            <a:endParaRPr lang="en-US" baseline="0" dirty="0" smtClean="0"/>
          </a:p>
          <a:p>
            <a:r>
              <a:rPr lang="en-US" baseline="0" dirty="0" smtClean="0"/>
              <a:t>After the initial scoping process, the pilot is set to hopefully begin in Spring 2017.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74</a:t>
            </a:fld>
            <a:endParaRPr lang="en-US"/>
          </a:p>
        </p:txBody>
      </p:sp>
    </p:spTree>
    <p:extLst>
      <p:ext uri="{BB962C8B-B14F-4D97-AF65-F5344CB8AC3E}">
        <p14:creationId xmlns:p14="http://schemas.microsoft.com/office/powerpoint/2010/main" val="10654311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DEEE2030-160C-46FF-8EA8-E117ABFCE81A}" type="slidenum">
              <a:rPr lang="en-US" altLang="en-US" sz="1200">
                <a:solidFill>
                  <a:prstClr val="black"/>
                </a:solidFill>
              </a:rPr>
              <a:pPr eaLnBrk="1" hangingPunct="1"/>
              <a:t>76</a:t>
            </a:fld>
            <a:endParaRPr lang="en-US" altLang="en-US" sz="1200">
              <a:solidFill>
                <a:prstClr val="black"/>
              </a:solidFill>
            </a:endParaRPr>
          </a:p>
        </p:txBody>
      </p:sp>
    </p:spTree>
    <p:extLst>
      <p:ext uri="{BB962C8B-B14F-4D97-AF65-F5344CB8AC3E}">
        <p14:creationId xmlns:p14="http://schemas.microsoft.com/office/powerpoint/2010/main" val="11687695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ts val="408"/>
              </a:spcBef>
            </a:pPr>
            <a:endParaRPr lang="en-GB" altLang="en-US" dirty="0" smtClean="0">
              <a:ea typeface="ＭＳ Ｐゴシック" panose="020B0600070205080204" pitchFamily="34" charset="-128"/>
            </a:endParaRPr>
          </a:p>
          <a:p>
            <a:pPr>
              <a:lnSpc>
                <a:spcPct val="90000"/>
              </a:lnSpc>
              <a:spcBef>
                <a:spcPts val="408"/>
              </a:spcBef>
            </a:pPr>
            <a:r>
              <a:rPr lang="en-GB" altLang="en-US" dirty="0" smtClean="0">
                <a:ea typeface="ＭＳ Ｐゴシック" panose="020B0600070205080204" pitchFamily="34" charset="-128"/>
              </a:rPr>
              <a:t>Have been thinking /exploring for a while...</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In 2012/13 the idea of a Universal Resource </a:t>
            </a:r>
            <a:r>
              <a:rPr lang="en-GB" altLang="en-US" dirty="0" err="1" smtClean="0">
                <a:solidFill>
                  <a:srgbClr val="000000"/>
                </a:solidFill>
                <a:ea typeface="ＭＳ Ｐゴシック" panose="020B0600070205080204" pitchFamily="34" charset="-128"/>
                <a:sym typeface="Calibri" panose="020F0502020204030204" pitchFamily="34" charset="0"/>
              </a:rPr>
              <a:t>Mgmt</a:t>
            </a:r>
            <a:r>
              <a:rPr lang="en-GB" altLang="en-US" dirty="0" smtClean="0">
                <a:solidFill>
                  <a:srgbClr val="000000"/>
                </a:solidFill>
                <a:ea typeface="ＭＳ Ｐゴシック" panose="020B0600070205080204" pitchFamily="34" charset="-128"/>
                <a:sym typeface="Calibri" panose="020F0502020204030204" pitchFamily="34" charset="0"/>
              </a:rPr>
              <a:t> (URM) was taking hold within OCUL partly because there were questions about the long-term future of SFX and RACER within SP. Also, some member libraries were anticipating replacing their library management systems. </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We knew that other libraries and other consortia had made the decision to proceed with the web scale systems but the OCUL Directors weren’t sure what direction to be taking. So we started a number of conversations within OCUL, and held a Summit in Feb. 2013</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The summit led to a Report to Directors and then to the formation of the Collaborative Approaches Task Force. </a:t>
            </a:r>
          </a:p>
          <a:p>
            <a:pPr>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That</a:t>
            </a:r>
            <a:r>
              <a:rPr lang="en-GB" altLang="en-US" baseline="0" dirty="0" smtClean="0">
                <a:solidFill>
                  <a:srgbClr val="000000"/>
                </a:solidFill>
                <a:ea typeface="ＭＳ Ｐゴシック" panose="020B0600070205080204" pitchFamily="34" charset="-128"/>
                <a:sym typeface="Calibri" panose="020F0502020204030204" pitchFamily="34" charset="0"/>
              </a:rPr>
              <a:t> task force did more consultations in 2013/14 and produced a report, after which it became apparent that we needed a full-blown project to move forward</a:t>
            </a:r>
            <a:endParaRPr lang="en-GB" altLang="en-US" dirty="0" smtClean="0">
              <a:solidFill>
                <a:srgbClr val="000000"/>
              </a:solidFill>
              <a:ea typeface="ＭＳ Ｐゴシック" panose="020B0600070205080204" pitchFamily="34" charset="-128"/>
              <a:sym typeface="Calibri" panose="020F0502020204030204" pitchFamily="34" charset="0"/>
            </a:endParaRPr>
          </a:p>
          <a:p>
            <a:endParaRPr lang="en-US" altLang="en-US" dirty="0" smtClean="0">
              <a:ea typeface="ＭＳ Ｐゴシック" panose="020B0600070205080204" pitchFamily="34" charset="-128"/>
            </a:endParaRPr>
          </a:p>
        </p:txBody>
      </p:sp>
      <p:sp>
        <p:nvSpPr>
          <p:cNvPr id="6349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8D19E8A-570A-45B7-A307-B8FA63CE95F0}" type="slidenum">
              <a:rPr lang="en-US" altLang="en-US" sz="1200">
                <a:solidFill>
                  <a:prstClr val="black"/>
                </a:solidFill>
              </a:rPr>
              <a:pPr eaLnBrk="1" hangingPunct="1"/>
              <a:t>77</a:t>
            </a:fld>
            <a:endParaRPr lang="en-US" altLang="en-US" sz="1200">
              <a:solidFill>
                <a:prstClr val="black"/>
              </a:solidFill>
            </a:endParaRPr>
          </a:p>
        </p:txBody>
      </p:sp>
    </p:spTree>
    <p:extLst>
      <p:ext uri="{BB962C8B-B14F-4D97-AF65-F5344CB8AC3E}">
        <p14:creationId xmlns:p14="http://schemas.microsoft.com/office/powerpoint/2010/main" val="293622942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lnSpc>
                <a:spcPct val="90000"/>
              </a:lnSpc>
              <a:spcBef>
                <a:spcPts val="0"/>
              </a:spcBef>
              <a:spcAft>
                <a:spcPts val="0"/>
              </a:spcAft>
              <a:defRPr/>
            </a:pPr>
            <a:endParaRPr lang="en-GB" dirty="0" smtClean="0">
              <a:solidFill>
                <a:schemeClr val="dk1"/>
              </a:solidFill>
              <a:ea typeface="Calibri"/>
              <a:cs typeface="Calibri"/>
              <a:sym typeface="Calibri"/>
            </a:endParaRPr>
          </a:p>
          <a:p>
            <a:pPr>
              <a:lnSpc>
                <a:spcPct val="90000"/>
              </a:lnSpc>
              <a:spcBef>
                <a:spcPts val="0"/>
              </a:spcBef>
              <a:spcAft>
                <a:spcPts val="0"/>
              </a:spcAft>
              <a:defRPr/>
            </a:pPr>
            <a:r>
              <a:rPr lang="en-GB" dirty="0" smtClean="0">
                <a:solidFill>
                  <a:schemeClr val="dk1"/>
                </a:solidFill>
                <a:ea typeface="Calibri"/>
                <a:cs typeface="Calibri"/>
                <a:sym typeface="Calibri"/>
              </a:rPr>
              <a:t>In the Fall of 2014 a project charter was developed which included this vision statement for the project</a:t>
            </a:r>
          </a:p>
          <a:p>
            <a:pPr>
              <a:lnSpc>
                <a:spcPct val="90000"/>
              </a:lnSpc>
              <a:spcBef>
                <a:spcPts val="0"/>
              </a:spcBef>
              <a:spcAft>
                <a:spcPts val="0"/>
              </a:spcAft>
              <a:defRPr/>
            </a:pPr>
            <a:r>
              <a:rPr lang="en-GB" dirty="0" smtClean="0">
                <a:solidFill>
                  <a:schemeClr val="dk1"/>
                </a:solidFill>
                <a:ea typeface="Calibri"/>
                <a:cs typeface="Calibri"/>
                <a:sym typeface="Calibri"/>
              </a:rPr>
              <a:t>(copied on this slide and the next. )</a:t>
            </a:r>
          </a:p>
          <a:p>
            <a:pPr marL="168237" indent="-168237">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I wont read the slides, in the interests of time, but I will note a couple of things: </a:t>
            </a:r>
          </a:p>
          <a:p>
            <a:pPr marL="634124" lvl="1" indent="-181178">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The vision incorporates both the user end and the staff end. </a:t>
            </a:r>
          </a:p>
          <a:p>
            <a:pPr marL="634124" lvl="1" indent="-181178">
              <a:lnSpc>
                <a:spcPct val="90000"/>
              </a:lnSpc>
              <a:spcBef>
                <a:spcPts val="408"/>
              </a:spcBef>
              <a:spcAft>
                <a:spcPts val="0"/>
              </a:spcAft>
              <a:buClr>
                <a:schemeClr val="dk1"/>
              </a:buClr>
              <a:buSzPct val="100000"/>
              <a:buFont typeface="Arial"/>
              <a:buChar char="•"/>
              <a:defRPr/>
            </a:pPr>
            <a:r>
              <a:rPr lang="en-GB" dirty="0" smtClean="0">
                <a:solidFill>
                  <a:schemeClr val="dk1"/>
                </a:solidFill>
                <a:ea typeface="Calibri"/>
                <a:cs typeface="Calibri"/>
                <a:sym typeface="Calibri"/>
              </a:rPr>
              <a:t>For the users the emphasis is on seamless use of and access to all types of content from an Ontario-wide library collection. The resources in this collection are incorporated into their research, learning and teaching activities.</a:t>
            </a:r>
          </a:p>
          <a:p>
            <a:pPr>
              <a:defRPr/>
            </a:pPr>
            <a:endParaRPr lang="en-US" dirty="0"/>
          </a:p>
        </p:txBody>
      </p:sp>
      <p:sp>
        <p:nvSpPr>
          <p:cNvPr id="655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B388D97-C020-4897-9A85-46E6BF9313CA}" type="slidenum">
              <a:rPr lang="en-US" altLang="en-US" sz="1200">
                <a:solidFill>
                  <a:prstClr val="black"/>
                </a:solidFill>
              </a:rPr>
              <a:pPr eaLnBrk="1" hangingPunct="1"/>
              <a:t>78</a:t>
            </a:fld>
            <a:endParaRPr lang="en-US" altLang="en-US" sz="1200">
              <a:solidFill>
                <a:prstClr val="black"/>
              </a:solidFill>
            </a:endParaRPr>
          </a:p>
        </p:txBody>
      </p:sp>
    </p:spTree>
    <p:extLst>
      <p:ext uri="{BB962C8B-B14F-4D97-AF65-F5344CB8AC3E}">
        <p14:creationId xmlns:p14="http://schemas.microsoft.com/office/powerpoint/2010/main" val="149942170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marL="0" indent="0">
              <a:lnSpc>
                <a:spcPct val="90000"/>
              </a:lnSpc>
              <a:spcBef>
                <a:spcPct val="0"/>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On the staff side the vision is that collaboration has become a natural way to work for OCUL library staff. And this could mean several things : working with library staff at other </a:t>
            </a:r>
            <a:r>
              <a:rPr lang="en-GB" altLang="en-US" dirty="0" err="1" smtClean="0">
                <a:solidFill>
                  <a:srgbClr val="000000"/>
                </a:solidFill>
                <a:ea typeface="ＭＳ Ｐゴシック" panose="020B0600070205080204" pitchFamily="34" charset="-128"/>
                <a:sym typeface="Calibri" panose="020F0502020204030204" pitchFamily="34" charset="0"/>
              </a:rPr>
              <a:t>insts</a:t>
            </a:r>
            <a:r>
              <a:rPr lang="en-GB" altLang="en-US" dirty="0" smtClean="0">
                <a:solidFill>
                  <a:srgbClr val="000000"/>
                </a:solidFill>
                <a:ea typeface="ＭＳ Ｐゴシック" panose="020B0600070205080204" pitchFamily="34" charset="-128"/>
                <a:sym typeface="Calibri" panose="020F0502020204030204" pitchFamily="34" charset="0"/>
              </a:rPr>
              <a:t>, working on common OCUL-wide policies for everyone, or working on behalf of another </a:t>
            </a:r>
            <a:r>
              <a:rPr lang="en-GB" altLang="en-US" dirty="0" err="1" smtClean="0">
                <a:solidFill>
                  <a:srgbClr val="000000"/>
                </a:solidFill>
                <a:ea typeface="ＭＳ Ｐゴシック" panose="020B0600070205080204" pitchFamily="34" charset="-128"/>
                <a:sym typeface="Calibri" panose="020F0502020204030204" pitchFamily="34" charset="0"/>
              </a:rPr>
              <a:t>inst</a:t>
            </a:r>
            <a:r>
              <a:rPr lang="en-GB" altLang="en-US" dirty="0" smtClean="0">
                <a:solidFill>
                  <a:srgbClr val="000000"/>
                </a:solidFill>
                <a:ea typeface="ＭＳ Ｐゴシック" panose="020B0600070205080204" pitchFamily="34" charset="-128"/>
                <a:sym typeface="Calibri" panose="020F0502020204030204" pitchFamily="34" charset="0"/>
              </a:rPr>
              <a:t> for the good of the OCUL community</a:t>
            </a:r>
          </a:p>
          <a:p>
            <a:pPr marL="168237" indent="-168237">
              <a:lnSpc>
                <a:spcPct val="90000"/>
              </a:lnSpc>
              <a:spcBef>
                <a:spcPts val="408"/>
              </a:spcBef>
            </a:pP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lnSpc>
                <a:spcPct val="90000"/>
              </a:lnSpc>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Notice no mention of specific technology – this is</a:t>
            </a:r>
            <a:r>
              <a:rPr lang="en-GB" altLang="en-US" baseline="0" dirty="0" smtClean="0">
                <a:solidFill>
                  <a:srgbClr val="000000"/>
                </a:solidFill>
                <a:ea typeface="ＭＳ Ｐゴシック" panose="020B0600070205080204" pitchFamily="34" charset="-128"/>
                <a:sym typeface="Calibri" panose="020F0502020204030204" pitchFamily="34" charset="0"/>
              </a:rPr>
              <a:t> deliberate</a:t>
            </a: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endParaRPr lang="en-US" altLang="en-US" dirty="0" smtClean="0">
              <a:ea typeface="ＭＳ Ｐゴシック" panose="020B0600070205080204" pitchFamily="34" charset="-128"/>
            </a:endParaRP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FDE42988-875D-448F-AF1F-B29CCCE7400F}" type="slidenum">
              <a:rPr lang="en-US" altLang="en-US" sz="1200">
                <a:solidFill>
                  <a:prstClr val="black"/>
                </a:solidFill>
              </a:rPr>
              <a:pPr eaLnBrk="1" hangingPunct="1"/>
              <a:t>79</a:t>
            </a:fld>
            <a:endParaRPr lang="en-US" altLang="en-US" sz="1200">
              <a:solidFill>
                <a:prstClr val="black"/>
              </a:solidFill>
            </a:endParaRPr>
          </a:p>
        </p:txBody>
      </p:sp>
    </p:spTree>
    <p:extLst>
      <p:ext uri="{BB962C8B-B14F-4D97-AF65-F5344CB8AC3E}">
        <p14:creationId xmlns:p14="http://schemas.microsoft.com/office/powerpoint/2010/main" val="2832223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5" name="Shape 107"/>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1746" name="Shape 108"/>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smtClean="0">
                <a:solidFill>
                  <a:srgbClr val="000000"/>
                </a:solidFill>
              </a:rPr>
              <a:t>The universities come together through OCUL to do many things, all focused around three core principles: Collaboration, Innovation and Service Delivery.</a:t>
            </a:r>
          </a:p>
          <a:p>
            <a:pPr>
              <a:spcBef>
                <a:spcPct val="0"/>
              </a:spcBef>
            </a:pPr>
            <a:r>
              <a:rPr lang="en-US" altLang="en-US" smtClean="0"/>
              <a:t>You can see this reflected in our Mission and Vision statements. The key OCUL activities include:</a:t>
            </a:r>
          </a:p>
          <a:p>
            <a:pPr>
              <a:spcBef>
                <a:spcPct val="0"/>
              </a:spcBef>
            </a:pPr>
            <a:r>
              <a:rPr lang="en-US" altLang="en-US" b="1" smtClean="0"/>
              <a:t>Collections</a:t>
            </a:r>
            <a:r>
              <a:rPr lang="en-US" altLang="en-US" smtClean="0"/>
              <a:t> - Licensing eresources on behalf of members</a:t>
            </a:r>
          </a:p>
          <a:p>
            <a:pPr>
              <a:spcBef>
                <a:spcPct val="0"/>
              </a:spcBef>
            </a:pPr>
            <a:r>
              <a:rPr lang="en-US" altLang="en-US" b="1" smtClean="0"/>
              <a:t>Scholars Portal -</a:t>
            </a:r>
            <a:r>
              <a:rPr lang="en-US" altLang="en-US" smtClean="0"/>
              <a:t> shared technological infrastructure</a:t>
            </a:r>
          </a:p>
          <a:p>
            <a:pPr>
              <a:spcBef>
                <a:spcPct val="0"/>
              </a:spcBef>
            </a:pPr>
            <a:r>
              <a:rPr lang="en-US" altLang="en-US" b="1" smtClean="0"/>
              <a:t>Member services</a:t>
            </a:r>
            <a:r>
              <a:rPr lang="en-US" altLang="en-US" smtClean="0"/>
              <a:t> - which includes collaborative planning, advocacy, professional development, partnerships and research.</a:t>
            </a:r>
          </a:p>
        </p:txBody>
      </p:sp>
    </p:spTree>
    <p:extLst>
      <p:ext uri="{BB962C8B-B14F-4D97-AF65-F5344CB8AC3E}">
        <p14:creationId xmlns:p14="http://schemas.microsoft.com/office/powerpoint/2010/main" val="100071560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spcBef>
                <a:spcPts val="0"/>
              </a:spcBef>
              <a:spcAft>
                <a:spcPts val="0"/>
              </a:spcAft>
              <a:buSzPct val="25000"/>
              <a:defRPr/>
            </a:pPr>
            <a:endParaRPr lang="en-GB" dirty="0" smtClean="0">
              <a:solidFill>
                <a:schemeClr val="dk1"/>
              </a:solidFill>
              <a:ea typeface="Calibri"/>
              <a:cs typeface="Calibri"/>
              <a:sym typeface="Calibri"/>
            </a:endParaRPr>
          </a:p>
          <a:p>
            <a:pPr>
              <a:spcBef>
                <a:spcPts val="0"/>
              </a:spcBef>
              <a:spcAft>
                <a:spcPts val="0"/>
              </a:spcAft>
              <a:buSzPct val="25000"/>
              <a:defRPr/>
            </a:pPr>
            <a:r>
              <a:rPr lang="en-GB" dirty="0" smtClean="0">
                <a:solidFill>
                  <a:schemeClr val="dk1"/>
                </a:solidFill>
                <a:ea typeface="Calibri"/>
                <a:cs typeface="Calibri"/>
                <a:sym typeface="Calibri"/>
              </a:rPr>
              <a:t>3 key things to achieve the vision and what we are hoping to achieve with this project</a:t>
            </a:r>
          </a:p>
        </p:txBody>
      </p:sp>
      <p:sp>
        <p:nvSpPr>
          <p:cNvPr id="6758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02A648CD-2FB2-438C-A9EA-B586732A964F}" type="slidenum">
              <a:rPr lang="en-US" altLang="en-US" sz="1200">
                <a:solidFill>
                  <a:prstClr val="black"/>
                </a:solidFill>
              </a:rPr>
              <a:pPr eaLnBrk="1" hangingPunct="1"/>
              <a:t>80</a:t>
            </a:fld>
            <a:endParaRPr lang="en-US" altLang="en-US" sz="1200">
              <a:solidFill>
                <a:prstClr val="black"/>
              </a:solidFill>
            </a:endParaRPr>
          </a:p>
        </p:txBody>
      </p:sp>
    </p:spTree>
    <p:extLst>
      <p:ext uri="{BB962C8B-B14F-4D97-AF65-F5344CB8AC3E}">
        <p14:creationId xmlns:p14="http://schemas.microsoft.com/office/powerpoint/2010/main" val="321725075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ct val="0"/>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Going in to some details about the project…</a:t>
            </a:r>
          </a:p>
          <a:p>
            <a:pPr>
              <a:lnSpc>
                <a:spcPct val="90000"/>
              </a:lnSpc>
              <a:spcBef>
                <a:spcPct val="0"/>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Overall timeline:</a:t>
            </a:r>
          </a:p>
          <a:p>
            <a:pPr>
              <a:lnSpc>
                <a:spcPct val="90000"/>
              </a:lnSpc>
              <a:spcBef>
                <a:spcPct val="0"/>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Phase 1 began in the Fall of 2014 with recruiting a project  manager, writing a project charter and populating the working groups and steering committee. </a:t>
            </a:r>
          </a:p>
          <a:p>
            <a:pPr marL="685889" lvl="1" indent="-232943">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The main goal of Phase 1 was to conduct a feasibility study and develop a compelling business case for the Directors, and that work took from January – July. </a:t>
            </a:r>
          </a:p>
          <a:p>
            <a:pPr marL="685889" lvl="1" indent="-232943">
              <a:lnSpc>
                <a:spcPct val="90000"/>
              </a:lnSpc>
              <a:spcBef>
                <a:spcPts val="408"/>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In July, 18 of 21 libraries decided to opt in to phase 2. 3 libraries chose not to participate but have expressed support for the project</a:t>
            </a:r>
          </a:p>
          <a:p>
            <a:pPr marL="452946" lvl="1" indent="0">
              <a:lnSpc>
                <a:spcPct val="90000"/>
              </a:lnSpc>
              <a:spcBef>
                <a:spcPts val="408"/>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We</a:t>
            </a:r>
            <a:r>
              <a:rPr lang="en-GB" altLang="en-US" baseline="0" dirty="0" smtClean="0">
                <a:solidFill>
                  <a:srgbClr val="000000"/>
                </a:solidFill>
                <a:ea typeface="ＭＳ Ｐゴシック" panose="020B0600070205080204" pitchFamily="34" charset="-128"/>
                <a:sym typeface="Calibri" panose="020F0502020204030204" pitchFamily="34" charset="0"/>
              </a:rPr>
              <a:t> are currently in P2 which began last August and will end this Fall with a business plan presented to Directors and their decision to move ahead with P3</a:t>
            </a:r>
          </a:p>
          <a:p>
            <a:pPr marL="452946" lvl="1" indent="0">
              <a:lnSpc>
                <a:spcPct val="90000"/>
              </a:lnSpc>
              <a:spcBef>
                <a:spcPts val="408"/>
              </a:spcBef>
              <a:buClr>
                <a:srgbClr val="000000"/>
              </a:buClr>
              <a:buFontTx/>
              <a:buNone/>
            </a:pPr>
            <a:r>
              <a:rPr lang="en-GB" altLang="en-US" baseline="0" dirty="0" smtClean="0">
                <a:solidFill>
                  <a:srgbClr val="000000"/>
                </a:solidFill>
                <a:ea typeface="ＭＳ Ｐゴシック" panose="020B0600070205080204" pitchFamily="34" charset="-128"/>
                <a:sym typeface="Calibri" panose="020F0502020204030204" pitchFamily="34" charset="0"/>
              </a:rPr>
              <a:t>And then P3 the procurement and implementation phase, which will probably take about 18 months to complete</a:t>
            </a:r>
          </a:p>
          <a:p>
            <a:pPr marL="452946" lvl="1" indent="0">
              <a:lnSpc>
                <a:spcPct val="90000"/>
              </a:lnSpc>
              <a:spcBef>
                <a:spcPts val="408"/>
              </a:spcBef>
              <a:buClr>
                <a:srgbClr val="000000"/>
              </a:buClr>
              <a:buFontTx/>
              <a:buNone/>
            </a:pPr>
            <a:endParaRPr lang="en-GB" altLang="en-US" baseline="0" dirty="0" smtClean="0">
              <a:solidFill>
                <a:srgbClr val="000000"/>
              </a:solidFill>
              <a:ea typeface="ＭＳ Ｐゴシック" panose="020B0600070205080204" pitchFamily="34" charset="-128"/>
              <a:sym typeface="Calibri" panose="020F0502020204030204" pitchFamily="34" charset="0"/>
            </a:endParaRPr>
          </a:p>
          <a:p>
            <a:pPr marL="452946" lvl="1" indent="0">
              <a:lnSpc>
                <a:spcPct val="90000"/>
              </a:lnSpc>
              <a:spcBef>
                <a:spcPts val="408"/>
              </a:spcBef>
              <a:buClr>
                <a:srgbClr val="000000"/>
              </a:buClr>
              <a:buFontTx/>
              <a:buNone/>
            </a:pPr>
            <a:r>
              <a:rPr lang="en-GB" altLang="en-US" baseline="0" dirty="0" smtClean="0">
                <a:solidFill>
                  <a:srgbClr val="000000"/>
                </a:solidFill>
                <a:ea typeface="ＭＳ Ｐゴシック" panose="020B0600070205080204" pitchFamily="34" charset="-128"/>
                <a:sym typeface="Calibri" panose="020F0502020204030204" pitchFamily="34" charset="0"/>
              </a:rPr>
              <a:t>Now will go into some details of work that was done in P1 and P2 </a:t>
            </a:r>
          </a:p>
          <a:p>
            <a:endParaRPr lang="en-US" altLang="en-US" dirty="0" smtClean="0">
              <a:ea typeface="ＭＳ Ｐゴシック" panose="020B0600070205080204" pitchFamily="34" charset="-128"/>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9FE28701-5380-4021-A7B0-FDC8B96475F7}" type="slidenum">
              <a:rPr lang="en-US" altLang="en-US" sz="1200">
                <a:solidFill>
                  <a:prstClr val="black"/>
                </a:solidFill>
              </a:rPr>
              <a:pPr eaLnBrk="1" hangingPunct="1"/>
              <a:t>81</a:t>
            </a:fld>
            <a:endParaRPr lang="en-US" altLang="en-US" sz="1200">
              <a:solidFill>
                <a:prstClr val="black"/>
              </a:solidFill>
            </a:endParaRPr>
          </a:p>
        </p:txBody>
      </p:sp>
    </p:spTree>
    <p:extLst>
      <p:ext uri="{BB962C8B-B14F-4D97-AF65-F5344CB8AC3E}">
        <p14:creationId xmlns:p14="http://schemas.microsoft.com/office/powerpoint/2010/main" val="32809692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82</a:t>
            </a:fld>
            <a:endParaRPr lang="en-US" altLang="en-US">
              <a:solidFill>
                <a:prstClr val="black"/>
              </a:solidFill>
            </a:endParaRPr>
          </a:p>
        </p:txBody>
      </p:sp>
    </p:spTree>
    <p:extLst>
      <p:ext uri="{BB962C8B-B14F-4D97-AF65-F5344CB8AC3E}">
        <p14:creationId xmlns:p14="http://schemas.microsoft.com/office/powerpoint/2010/main" val="42867596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ct val="0"/>
              </a:spcBef>
              <a:buClr>
                <a:srgbClr val="000000"/>
              </a:buClr>
              <a:buFontTx/>
              <a:buNone/>
            </a:pPr>
            <a:r>
              <a:rPr lang="en-GB" altLang="en-US" dirty="0" smtClean="0">
                <a:solidFill>
                  <a:srgbClr val="000000"/>
                </a:solidFill>
                <a:ea typeface="ＭＳ Ｐゴシック" panose="020B0600070205080204" pitchFamily="34" charset="-128"/>
                <a:sym typeface="Calibri" panose="020F0502020204030204" pitchFamily="34" charset="0"/>
              </a:rPr>
              <a:t>* note for each school who participated where possible*</a:t>
            </a:r>
          </a:p>
          <a:p>
            <a:pPr marL="168237" indent="-168237">
              <a:spcBef>
                <a:spcPct val="0"/>
              </a:spcBef>
              <a:buClr>
                <a:srgbClr val="000000"/>
              </a:buClr>
              <a:buFontTx/>
              <a:buChar char="•"/>
            </a:pPr>
            <a:endParaRPr lang="en-GB" altLang="en-US" dirty="0" smtClean="0">
              <a:solidFill>
                <a:srgbClr val="000000"/>
              </a:solidFill>
              <a:ea typeface="ＭＳ Ｐゴシック" panose="020B0600070205080204" pitchFamily="34" charset="-128"/>
              <a:sym typeface="Calibri" panose="020F0502020204030204" pitchFamily="34" charset="0"/>
            </a:endParaRPr>
          </a:p>
          <a:p>
            <a:pPr marL="168237" indent="-168237">
              <a:spcBef>
                <a:spcPct val="0"/>
              </a:spcBef>
              <a:buClr>
                <a:srgbClr val="000000"/>
              </a:buClr>
              <a:buFontTx/>
              <a:buChar char="•"/>
            </a:pPr>
            <a:r>
              <a:rPr lang="en-GB" altLang="en-US" dirty="0" smtClean="0">
                <a:solidFill>
                  <a:srgbClr val="000000"/>
                </a:solidFill>
                <a:ea typeface="ＭＳ Ｐゴシック" panose="020B0600070205080204" pitchFamily="34" charset="-128"/>
                <a:sym typeface="Calibri" panose="020F0502020204030204" pitchFamily="34" charset="0"/>
              </a:rPr>
              <a:t>Our Phase 1 Project Team consisted of 5 working groups, + the steering committee</a:t>
            </a:r>
            <a:r>
              <a:rPr lang="en-GB" altLang="en-US" baseline="0" dirty="0" smtClean="0">
                <a:solidFill>
                  <a:srgbClr val="000000"/>
                </a:solidFill>
                <a:ea typeface="ＭＳ Ｐゴシック" panose="020B0600070205080204" pitchFamily="34" charset="-128"/>
                <a:sym typeface="Calibri" panose="020F0502020204030204" pitchFamily="34" charset="0"/>
              </a:rPr>
              <a:t> (Shared Vision Task Force)</a:t>
            </a:r>
            <a:endParaRPr lang="en-US" dirty="0" smtClean="0"/>
          </a:p>
          <a:p>
            <a:endParaRPr lang="en-US" dirty="0" smtClean="0"/>
          </a:p>
          <a:p>
            <a:pPr indent="-292100">
              <a:spcBef>
                <a:spcPts val="0"/>
              </a:spcBef>
              <a:spcAft>
                <a:spcPts val="0"/>
              </a:spcAft>
              <a:buClr>
                <a:schemeClr val="dk1"/>
              </a:buClr>
              <a:buSzPct val="100000"/>
              <a:buFont typeface="Noto Sans Symbols"/>
              <a:buChar char="▪"/>
              <a:defRPr/>
            </a:pPr>
            <a:r>
              <a:rPr lang="en-GB" sz="2400" dirty="0" smtClean="0">
                <a:solidFill>
                  <a:schemeClr val="dk1"/>
                </a:solidFill>
                <a:ea typeface="Calibri"/>
                <a:cs typeface="Calibri"/>
                <a:sym typeface="Calibri"/>
              </a:rPr>
              <a:t>Project Manager participated in all of the</a:t>
            </a:r>
            <a:r>
              <a:rPr lang="en-GB" sz="2400" baseline="0" dirty="0" smtClean="0">
                <a:solidFill>
                  <a:schemeClr val="dk1"/>
                </a:solidFill>
                <a:ea typeface="Calibri"/>
                <a:cs typeface="Calibri"/>
                <a:sym typeface="Calibri"/>
              </a:rPr>
              <a:t> working groups and was on the steering committee</a:t>
            </a:r>
            <a:endParaRPr lang="en-GB" sz="2400" dirty="0" smtClean="0">
              <a:solidFill>
                <a:schemeClr val="dk1"/>
              </a:solidFill>
              <a:ea typeface="Calibri"/>
              <a:cs typeface="Calibri"/>
              <a:sym typeface="Calibri"/>
            </a:endParaRPr>
          </a:p>
          <a:p>
            <a:pPr indent="-292100">
              <a:spcBef>
                <a:spcPts val="0"/>
              </a:spcBef>
              <a:spcAft>
                <a:spcPts val="0"/>
              </a:spcAft>
              <a:buClr>
                <a:schemeClr val="dk1"/>
              </a:buClr>
              <a:buSzPct val="100000"/>
              <a:buFont typeface="Noto Sans Symbols"/>
              <a:buChar char="▪"/>
              <a:defRPr/>
            </a:pPr>
            <a:endParaRPr lang="en-GB" sz="2400" dirty="0" smtClean="0">
              <a:solidFill>
                <a:schemeClr val="dk1"/>
              </a:solidFill>
              <a:ea typeface="Calibri"/>
              <a:cs typeface="Calibri"/>
              <a:sym typeface="Calibri"/>
            </a:endParaRPr>
          </a:p>
          <a:p>
            <a:pPr marL="0" indent="0">
              <a:spcBef>
                <a:spcPts val="640"/>
              </a:spcBef>
              <a:spcAft>
                <a:spcPts val="0"/>
              </a:spcAft>
              <a:buClr>
                <a:schemeClr val="dk1"/>
              </a:buClr>
              <a:buSzPct val="100000"/>
              <a:buFont typeface="Noto Sans Symbols"/>
              <a:buNone/>
              <a:defRPr/>
            </a:pPr>
            <a:r>
              <a:rPr lang="en-GB" sz="2400" b="1" dirty="0" smtClean="0">
                <a:solidFill>
                  <a:schemeClr val="dk1"/>
                </a:solidFill>
                <a:ea typeface="Calibri"/>
                <a:cs typeface="Calibri"/>
                <a:sym typeface="Calibri"/>
              </a:rPr>
              <a:t>Steering Committee - Shared Vision Task Force</a:t>
            </a:r>
            <a:r>
              <a:rPr lang="en-GB" altLang="en-US" b="1" dirty="0" smtClean="0">
                <a:solidFill>
                  <a:srgbClr val="000000"/>
                </a:solidFill>
                <a:ea typeface="ＭＳ Ｐゴシック" panose="020B0600070205080204" pitchFamily="34" charset="-128"/>
                <a:sym typeface="Calibri" panose="020F0502020204030204" pitchFamily="34" charset="0"/>
              </a:rPr>
              <a:t> </a:t>
            </a:r>
            <a:endParaRPr lang="en-US" altLang="en-US" b="1" dirty="0" smtClean="0">
              <a:ea typeface="ＭＳ Ｐゴシック" panose="020B0600070205080204" pitchFamily="34" charset="-128"/>
            </a:endParaRPr>
          </a:p>
          <a:p>
            <a:pPr lvl="1" indent="-222250">
              <a:spcBef>
                <a:spcPts val="563"/>
              </a:spcBef>
              <a:buClr>
                <a:srgbClr val="000000"/>
              </a:buClr>
              <a:buFont typeface="Noto Sans Symbols" charset="0"/>
              <a:buChar char="✓"/>
            </a:pPr>
            <a:r>
              <a:rPr lang="en-GB" altLang="en-US" b="0" dirty="0" smtClean="0">
                <a:solidFill>
                  <a:srgbClr val="000000"/>
                </a:solidFill>
                <a:ea typeface="ＭＳ Ｐゴシック" panose="020B0600070205080204" pitchFamily="34" charset="-128"/>
                <a:sym typeface="Calibri" panose="020F0502020204030204" pitchFamily="34" charset="0"/>
              </a:rPr>
              <a:t>Formation and oversight of working groups</a:t>
            </a:r>
          </a:p>
          <a:p>
            <a:pPr lvl="1" indent="-222250">
              <a:spcBef>
                <a:spcPts val="563"/>
              </a:spcBef>
              <a:buClr>
                <a:srgbClr val="000000"/>
              </a:buClr>
              <a:buFont typeface="Noto Sans Symbols" charset="0"/>
              <a:buChar char="✓"/>
            </a:pPr>
            <a:r>
              <a:rPr lang="en-GB" altLang="en-US" sz="2400" b="0" dirty="0" smtClean="0">
                <a:solidFill>
                  <a:srgbClr val="000000"/>
                </a:solidFill>
                <a:ea typeface="ＭＳ Ｐゴシック" panose="020B0600070205080204" pitchFamily="34" charset="-128"/>
                <a:sym typeface="Calibri" panose="020F0502020204030204" pitchFamily="34" charset="0"/>
              </a:rPr>
              <a:t>Submitted a Business Case</a:t>
            </a:r>
            <a:r>
              <a:rPr lang="en-GB" altLang="en-US" sz="2400" b="0" baseline="0" dirty="0" smtClean="0">
                <a:solidFill>
                  <a:srgbClr val="000000"/>
                </a:solidFill>
                <a:ea typeface="ＭＳ Ｐゴシック" panose="020B0600070205080204" pitchFamily="34" charset="-128"/>
                <a:sym typeface="Calibri" panose="020F0502020204030204" pitchFamily="34" charset="0"/>
              </a:rPr>
              <a:t> to directors, incorporating information from the working groups</a:t>
            </a:r>
            <a:endParaRPr lang="en-GB" altLang="en-US" sz="2400" b="0" dirty="0" smtClean="0">
              <a:solidFill>
                <a:srgbClr val="000000"/>
              </a:solidFill>
              <a:ea typeface="ＭＳ Ｐゴシック" panose="020B0600070205080204" pitchFamily="34" charset="-128"/>
              <a:sym typeface="Calibri" panose="020F0502020204030204" pitchFamily="34" charset="0"/>
            </a:endParaRPr>
          </a:p>
          <a:p>
            <a:pPr marL="0" indent="0">
              <a:spcBef>
                <a:spcPts val="640"/>
              </a:spcBef>
              <a:spcAft>
                <a:spcPts val="0"/>
              </a:spcAft>
              <a:buClr>
                <a:schemeClr val="dk1"/>
              </a:buClr>
              <a:buSzPct val="100000"/>
              <a:buFont typeface="Noto Sans Symbols"/>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Market Research </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Request For Information (RFI) issued and results </a:t>
            </a:r>
            <a:r>
              <a:rPr lang="en-GB" altLang="en-US" dirty="0" err="1" smtClean="0">
                <a:solidFill>
                  <a:srgbClr val="000000"/>
                </a:solidFill>
                <a:ea typeface="ＭＳ Ｐゴシック" panose="020B0600070205080204" pitchFamily="34" charset="-128"/>
                <a:sym typeface="Calibri" panose="020F0502020204030204" pitchFamily="34" charset="0"/>
              </a:rPr>
              <a:t>analyzed</a:t>
            </a:r>
            <a:r>
              <a:rPr lang="en-GB" altLang="en-US" dirty="0" smtClean="0">
                <a:solidFill>
                  <a:srgbClr val="000000"/>
                </a:solidFill>
                <a:ea typeface="ＭＳ Ｐゴシック" panose="020B0600070205080204" pitchFamily="34" charset="-128"/>
                <a:sym typeface="Calibri" panose="020F0502020204030204" pitchFamily="34" charset="0"/>
              </a:rPr>
              <a:t> </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Consultations with consortia</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Literature review</a:t>
            </a:r>
          </a:p>
          <a:p>
            <a:pPr lvl="1">
              <a:spcBef>
                <a:spcPts val="563"/>
              </a:spcBef>
              <a:buClr>
                <a:srgbClr val="000000"/>
              </a:buClr>
              <a:buFont typeface="Noto Sans Symbols" charset="0"/>
              <a:buChar char="✓"/>
            </a:pPr>
            <a:r>
              <a:rPr lang="en-GB" altLang="en-US" dirty="0" smtClean="0">
                <a:solidFill>
                  <a:srgbClr val="000000"/>
                </a:solidFill>
                <a:ea typeface="ＭＳ Ｐゴシック" panose="020B0600070205080204" pitchFamily="34" charset="-128"/>
                <a:sym typeface="Calibri" panose="020F0502020204030204" pitchFamily="34" charset="0"/>
              </a:rPr>
              <a:t>Development of collaboration models</a:t>
            </a: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Total Cost of Ownership</a:t>
            </a:r>
          </a:p>
          <a:p>
            <a:pPr lvl="1">
              <a:spcBef>
                <a:spcPts val="563"/>
              </a:spcBef>
              <a:buClr>
                <a:srgbClr val="000000"/>
              </a:buClr>
              <a:buFont typeface="Noto Sans Symbols" charset="0"/>
              <a:buChar char="✓"/>
            </a:pPr>
            <a:r>
              <a:rPr lang="en-GB" altLang="en-US" sz="2400" dirty="0" smtClean="0">
                <a:solidFill>
                  <a:srgbClr val="000000"/>
                </a:solidFill>
                <a:ea typeface="ＭＳ Ｐゴシック" panose="020B0600070205080204" pitchFamily="34" charset="-128"/>
                <a:sym typeface="Calibri" panose="020F0502020204030204" pitchFamily="34" charset="0"/>
              </a:rPr>
              <a:t>TCO survey asking about</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Hardware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Software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Human Resources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Facilities </a:t>
            </a:r>
          </a:p>
          <a:p>
            <a:pPr lvl="2">
              <a:spcBef>
                <a:spcPts val="475"/>
              </a:spcBef>
              <a:buClr>
                <a:srgbClr val="000000"/>
              </a:buClr>
              <a:buSzPct val="25000"/>
              <a:buFont typeface="Wingdings" panose="05000000000000000000" pitchFamily="2" charset="2"/>
              <a:buNone/>
            </a:pPr>
            <a:r>
              <a:rPr lang="en-GB" altLang="en-US" dirty="0" smtClean="0">
                <a:solidFill>
                  <a:srgbClr val="000000"/>
                </a:solidFill>
                <a:ea typeface="ＭＳ Ｐゴシック" panose="020B0600070205080204" pitchFamily="34" charset="-128"/>
                <a:sym typeface="Calibri" panose="020F0502020204030204" pitchFamily="34" charset="0"/>
              </a:rPr>
              <a:t>Affiliated Institutions  (colleges, hospitals)</a:t>
            </a:r>
          </a:p>
          <a:p>
            <a:pPr lvl="1">
              <a:spcBef>
                <a:spcPts val="563"/>
              </a:spcBef>
              <a:buClr>
                <a:srgbClr val="000000"/>
              </a:buClr>
              <a:buFont typeface="Noto Sans Symbols" charset="0"/>
              <a:buChar char="✓"/>
            </a:pPr>
            <a:r>
              <a:rPr lang="en-GB" altLang="en-US" sz="2400" dirty="0" smtClean="0">
                <a:solidFill>
                  <a:srgbClr val="000000"/>
                </a:solidFill>
                <a:ea typeface="ＭＳ Ｐゴシック" panose="020B0600070205080204" pitchFamily="34" charset="-128"/>
                <a:sym typeface="Calibri" panose="020F0502020204030204" pitchFamily="34" charset="0"/>
              </a:rPr>
              <a:t>18 responses collated and </a:t>
            </a:r>
            <a:r>
              <a:rPr lang="en-GB" altLang="en-US" sz="2400" dirty="0" err="1" smtClean="0">
                <a:solidFill>
                  <a:srgbClr val="000000"/>
                </a:solidFill>
                <a:ea typeface="ＭＳ Ｐゴシック" panose="020B0600070205080204" pitchFamily="34" charset="-128"/>
                <a:sym typeface="Calibri" panose="020F0502020204030204" pitchFamily="34" charset="0"/>
              </a:rPr>
              <a:t>analyzed</a:t>
            </a: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endParaRPr lang="en-GB" sz="2400"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Shared Workflow/Business Processes</a:t>
            </a:r>
          </a:p>
          <a:p>
            <a:pPr lvl="1">
              <a:lnSpc>
                <a:spcPct val="90000"/>
              </a:lnSpc>
              <a:spcBef>
                <a:spcPct val="0"/>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This WG focused on member libraries’ current workflow and business process: to identify commonalities and differences, and to develop sample models</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They did 2 surveys</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Some themes which emerged from Survey #1: (identifying current workflows and pain points)</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the impact on workflow of decreased print ordering</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the challenge of maintaining current processes and staff knowledge as staffing numbers decrease</a:t>
            </a:r>
          </a:p>
          <a:p>
            <a:pPr lvl="1">
              <a:lnSpc>
                <a:spcPct val="90000"/>
              </a:lnSpc>
              <a:spcBef>
                <a:spcPts val="306"/>
              </a:spcBef>
              <a:buClr>
                <a:srgbClr val="000000"/>
              </a:buClr>
              <a:buFontTx/>
              <a:buChar char="•"/>
            </a:pPr>
            <a:r>
              <a:rPr lang="en-GB" altLang="en-US" sz="2400" dirty="0" smtClean="0">
                <a:solidFill>
                  <a:srgbClr val="000000"/>
                </a:solidFill>
                <a:ea typeface="ＭＳ Ｐゴシック" panose="020B0600070205080204" pitchFamily="34" charset="-128"/>
                <a:sym typeface="Calibri" panose="020F0502020204030204" pitchFamily="34" charset="0"/>
              </a:rPr>
              <a:t>an increasing focus on managing the end of the print material lifecycle as available space diminishes </a:t>
            </a:r>
          </a:p>
          <a:p>
            <a:pPr lvl="1">
              <a:lnSpc>
                <a:spcPct val="90000"/>
              </a:lnSpc>
              <a:spcBef>
                <a:spcPts val="306"/>
              </a:spcBef>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Survey #2 focused on potential opportunities for more collaboration in workflow. Some of the areas we identified included: </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1. Authority control</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2. Expanded knowledge base</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3. Record loading </a:t>
            </a:r>
          </a:p>
          <a:p>
            <a:pPr lvl="1">
              <a:lnSpc>
                <a:spcPct val="90000"/>
              </a:lnSpc>
              <a:spcBef>
                <a:spcPts val="306"/>
              </a:spcBef>
              <a:buSzPct val="25000"/>
            </a:pPr>
            <a:r>
              <a:rPr lang="en-GB" altLang="en-US" sz="2400" dirty="0" smtClean="0">
                <a:solidFill>
                  <a:srgbClr val="000000"/>
                </a:solidFill>
                <a:ea typeface="ＭＳ Ｐゴシック" panose="020B0600070205080204" pitchFamily="34" charset="-128"/>
                <a:sym typeface="Calibri" panose="020F0502020204030204" pitchFamily="34" charset="0"/>
              </a:rPr>
              <a:t>4. Display OCUL collections in one search interface (shared</a:t>
            </a:r>
            <a:r>
              <a:rPr lang="en-GB" altLang="en-US" sz="2400" baseline="0" dirty="0" smtClean="0">
                <a:solidFill>
                  <a:srgbClr val="000000"/>
                </a:solidFill>
                <a:ea typeface="ＭＳ Ｐゴシック" panose="020B0600070205080204" pitchFamily="34" charset="-128"/>
                <a:sym typeface="Calibri" panose="020F0502020204030204" pitchFamily="34" charset="0"/>
              </a:rPr>
              <a:t> Discovery)</a:t>
            </a:r>
          </a:p>
          <a:p>
            <a:pPr lvl="1">
              <a:lnSpc>
                <a:spcPct val="90000"/>
              </a:lnSpc>
              <a:spcBef>
                <a:spcPts val="306"/>
              </a:spcBef>
              <a:buSzPct val="25000"/>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Shared Print Management and Preservation</a:t>
            </a:r>
          </a:p>
          <a:p>
            <a:pPr marL="971550" lvl="1" indent="-514350">
              <a:spcBef>
                <a:spcPts val="475"/>
              </a:spcBef>
              <a:buClr>
                <a:srgbClr val="000000"/>
              </a:buClr>
              <a:buFont typeface="Noto Sans Symbols" charset="0"/>
              <a:buChar char="✓"/>
            </a:pPr>
            <a:r>
              <a:rPr lang="en-GB" altLang="en-US" sz="2000" dirty="0" smtClean="0">
                <a:solidFill>
                  <a:srgbClr val="000000"/>
                </a:solidFill>
                <a:ea typeface="ＭＳ Ｐゴシック" panose="020B0600070205080204" pitchFamily="34" charset="-128"/>
                <a:sym typeface="Calibri" panose="020F0502020204030204" pitchFamily="34" charset="0"/>
              </a:rPr>
              <a:t>Consultations within OCUL, including</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E-Resources librarians</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Groups within OCUL participating in smaller-scale collaborations (shared ILS, print storage)</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Library staff specializing in law and government documents</a:t>
            </a:r>
          </a:p>
          <a:p>
            <a:pPr marL="971550" lvl="1" indent="-514350">
              <a:spcBef>
                <a:spcPts val="475"/>
              </a:spcBef>
              <a:buClr>
                <a:srgbClr val="000000"/>
              </a:buClr>
              <a:buFont typeface="Noto Sans Symbols" charset="0"/>
              <a:buChar char="✓"/>
            </a:pPr>
            <a:r>
              <a:rPr lang="en-GB" altLang="en-US" sz="2000" dirty="0" smtClean="0">
                <a:solidFill>
                  <a:srgbClr val="000000"/>
                </a:solidFill>
                <a:ea typeface="ＭＳ Ｐゴシック" panose="020B0600070205080204" pitchFamily="34" charset="-128"/>
                <a:sym typeface="Calibri" panose="020F0502020204030204" pitchFamily="34" charset="0"/>
              </a:rPr>
              <a:t>Examination of existing shared print programs</a:t>
            </a:r>
          </a:p>
          <a:p>
            <a:pPr marL="1371600" lvl="2" indent="-520700">
              <a:spcBef>
                <a:spcPts val="400"/>
              </a:spcBef>
              <a:buClr>
                <a:srgbClr val="000000"/>
              </a:buClr>
              <a:buFont typeface="Arial" panose="020B0604020202020204" pitchFamily="34" charset="0"/>
              <a:buChar char="•"/>
            </a:pPr>
            <a:r>
              <a:rPr lang="en-GB" altLang="en-US" sz="1800" dirty="0" smtClean="0">
                <a:solidFill>
                  <a:srgbClr val="000000"/>
                </a:solidFill>
                <a:ea typeface="ＭＳ Ｐゴシック" panose="020B0600070205080204" pitchFamily="34" charset="-128"/>
                <a:sym typeface="Calibri" panose="020F0502020204030204" pitchFamily="34" charset="0"/>
              </a:rPr>
              <a:t>Suggestions for matches based on takeaways and needs from consultations</a:t>
            </a: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smtClean="0">
                <a:solidFill>
                  <a:schemeClr val="dk1"/>
                </a:solidFill>
                <a:ea typeface="Calibri"/>
                <a:cs typeface="Calibri"/>
                <a:sym typeface="Calibri"/>
              </a:rPr>
              <a:t>Communications</a:t>
            </a:r>
          </a:p>
          <a:p>
            <a:pPr marL="196850" lvl="1" indent="0">
              <a:spcBef>
                <a:spcPts val="560"/>
              </a:spcBef>
              <a:spcAft>
                <a:spcPts val="0"/>
              </a:spcAft>
              <a:buClr>
                <a:schemeClr val="dk1"/>
              </a:buClr>
              <a:buSzPct val="100000"/>
              <a:buFont typeface="Arial"/>
              <a:buNone/>
              <a:defRPr/>
            </a:pPr>
            <a:r>
              <a:rPr lang="en-GB" altLang="en-US" sz="2400" dirty="0" smtClean="0">
                <a:solidFill>
                  <a:srgbClr val="000000"/>
                </a:solidFill>
                <a:ea typeface="ＭＳ Ｐゴシック" panose="020B0600070205080204" pitchFamily="34" charset="-128"/>
                <a:sym typeface="Calibri" panose="020F0502020204030204" pitchFamily="34" charset="0"/>
              </a:rPr>
              <a:t>Communications Team focused on internal communications for the Project, as well as some</a:t>
            </a:r>
            <a:r>
              <a:rPr lang="en-GB" altLang="en-US" sz="2400" baseline="0" dirty="0" smtClean="0">
                <a:solidFill>
                  <a:srgbClr val="000000"/>
                </a:solidFill>
                <a:ea typeface="ＭＳ Ｐゴシック" panose="020B0600070205080204" pitchFamily="34" charset="-128"/>
                <a:sym typeface="Calibri" panose="020F0502020204030204" pitchFamily="34" charset="0"/>
              </a:rPr>
              <a:t> external stakeholder</a:t>
            </a:r>
            <a:r>
              <a:rPr lang="en-GB" altLang="en-US" sz="2400" dirty="0" smtClean="0">
                <a:solidFill>
                  <a:srgbClr val="000000"/>
                </a:solidFill>
                <a:ea typeface="ＭＳ Ｐゴシック" panose="020B0600070205080204" pitchFamily="34" charset="-128"/>
                <a:sym typeface="Calibri" panose="020F0502020204030204" pitchFamily="34" charset="0"/>
              </a:rPr>
              <a:t>:</a:t>
            </a: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83</a:t>
            </a:fld>
            <a:endParaRPr lang="en-US" altLang="en-US">
              <a:solidFill>
                <a:prstClr val="black"/>
              </a:solidFill>
            </a:endParaRPr>
          </a:p>
        </p:txBody>
      </p:sp>
    </p:spTree>
    <p:extLst>
      <p:ext uri="{BB962C8B-B14F-4D97-AF65-F5344CB8AC3E}">
        <p14:creationId xmlns:p14="http://schemas.microsoft.com/office/powerpoint/2010/main" val="51854629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smtClean="0">
                <a:ea typeface="ＭＳ Ｐゴシック" panose="020B0600070205080204" pitchFamily="34" charset="-128"/>
              </a:rPr>
              <a:t>One other important outcome from Phase 1 was </a:t>
            </a:r>
            <a:r>
              <a:rPr lang="en-GB" altLang="en-US" baseline="0" dirty="0" smtClean="0">
                <a:ea typeface="ＭＳ Ｐゴシック" panose="020B0600070205080204" pitchFamily="34" charset="-128"/>
              </a:rPr>
              <a:t>outlining models for Collaboration.  In Phase 1 we were still considering how deeply to collaborate and so </a:t>
            </a:r>
            <a:r>
              <a:rPr lang="en-GB" altLang="en-US" dirty="0" smtClean="0">
                <a:ea typeface="ＭＳ Ｐゴシック" panose="020B0600070205080204" pitchFamily="34" charset="-128"/>
              </a:rPr>
              <a:t>we envisaged a continuum and presented these</a:t>
            </a:r>
            <a:r>
              <a:rPr lang="en-GB" altLang="en-US" baseline="0" dirty="0" smtClean="0">
                <a:ea typeface="ＭＳ Ｐゴシック" panose="020B0600070205080204" pitchFamily="34" charset="-128"/>
              </a:rPr>
              <a:t> options to the directors [read]</a:t>
            </a:r>
            <a:endParaRPr lang="en-GB" altLang="en-US" dirty="0" smtClean="0">
              <a:ea typeface="ＭＳ Ｐゴシック" panose="020B0600070205080204" pitchFamily="34" charset="-128"/>
            </a:endParaRPr>
          </a:p>
          <a:p>
            <a:pPr>
              <a:spcBef>
                <a:spcPct val="0"/>
              </a:spcBef>
            </a:pPr>
            <a:endParaRPr lang="en-GB" altLang="en-US" dirty="0" smtClean="0">
              <a:ea typeface="ＭＳ Ｐゴシック" panose="020B0600070205080204" pitchFamily="34" charset="-128"/>
            </a:endParaRPr>
          </a:p>
          <a:p>
            <a:pPr>
              <a:spcBef>
                <a:spcPct val="0"/>
              </a:spcBef>
            </a:pPr>
            <a:r>
              <a:rPr lang="en-GB" altLang="en-US" dirty="0" smtClean="0">
                <a:ea typeface="ＭＳ Ｐゴシック" panose="020B0600070205080204" pitchFamily="34" charset="-128"/>
              </a:rPr>
              <a:t>The project team recommended that we consider the 3 more collaborative levels in the continuum [Collaboration, Partial Integration, Total Integration). One reason for this is that Cooperation and Coordination were essentially describing many existing ways that OCUL libraries already worked together -- we needed to be thinking about new ways. </a:t>
            </a:r>
          </a:p>
          <a:p>
            <a:pPr>
              <a:spcBef>
                <a:spcPct val="0"/>
              </a:spcBef>
            </a:pPr>
            <a:endParaRPr lang="en-GB" altLang="en-US" baseline="0" dirty="0" smtClean="0">
              <a:ea typeface="ＭＳ Ｐゴシック" panose="020B0600070205080204" pitchFamily="34" charset="-128"/>
            </a:endParaRPr>
          </a:p>
          <a:p>
            <a:pPr>
              <a:spcBef>
                <a:spcPct val="0"/>
              </a:spcBef>
            </a:pPr>
            <a:r>
              <a:rPr lang="en-GB" altLang="en-US" baseline="0" dirty="0" smtClean="0">
                <a:ea typeface="ＭＳ Ｐゴシック" panose="020B0600070205080204" pitchFamily="34" charset="-128"/>
              </a:rPr>
              <a:t>now that we are well along with P2 it’s been confirmed from the library directors that they would like us to be as collaborative as possible, so we really have landed on the deeper collaboration end of things. Finalizing and articulating what this might look like was part of the work that occurred in the beginning of Phase 2.</a:t>
            </a:r>
            <a:endParaRPr lang="en-GB" altLang="en-US" dirty="0" smtClean="0">
              <a:solidFill>
                <a:srgbClr val="FF0000"/>
              </a:solidFill>
              <a:ea typeface="ＭＳ Ｐゴシック" panose="020B0600070205080204" pitchFamily="34" charset="-128"/>
            </a:endParaRPr>
          </a:p>
          <a:p>
            <a:endParaRPr lang="en-US" altLang="en-US" dirty="0" smtClean="0">
              <a:ea typeface="ＭＳ Ｐゴシック" panose="020B0600070205080204" pitchFamily="34" charset="-128"/>
            </a:endParaRPr>
          </a:p>
        </p:txBody>
      </p:sp>
      <p:sp>
        <p:nvSpPr>
          <p:cNvPr id="8397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69C975E-17B1-49E2-BF03-92BC0E8A1873}" type="slidenum">
              <a:rPr lang="en-US" altLang="en-US" sz="1200">
                <a:solidFill>
                  <a:prstClr val="black"/>
                </a:solidFill>
              </a:rPr>
              <a:pPr eaLnBrk="1" hangingPunct="1"/>
              <a:t>84</a:t>
            </a:fld>
            <a:endParaRPr lang="en-US" altLang="en-US" sz="1200">
              <a:solidFill>
                <a:prstClr val="black"/>
              </a:solidFill>
            </a:endParaRPr>
          </a:p>
        </p:txBody>
      </p:sp>
    </p:spTree>
    <p:extLst>
      <p:ext uri="{BB962C8B-B14F-4D97-AF65-F5344CB8AC3E}">
        <p14:creationId xmlns:p14="http://schemas.microsoft.com/office/powerpoint/2010/main" val="149252139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let’s move on to talk about P2,</a:t>
            </a:r>
            <a:r>
              <a:rPr lang="en-US" baseline="0" dirty="0" smtClean="0"/>
              <a:t> the current phase of the project</a:t>
            </a:r>
            <a:endParaRPr lang="en-US" dirty="0"/>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85</a:t>
            </a:fld>
            <a:endParaRPr lang="en-US" altLang="en-US">
              <a:solidFill>
                <a:prstClr val="black"/>
              </a:solidFill>
            </a:endParaRPr>
          </a:p>
        </p:txBody>
      </p:sp>
    </p:spTree>
    <p:extLst>
      <p:ext uri="{BB962C8B-B14F-4D97-AF65-F5344CB8AC3E}">
        <p14:creationId xmlns:p14="http://schemas.microsoft.com/office/powerpoint/2010/main" val="210487526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In the context of achieving the vision, Phase 2 is focusing on the 1</a:t>
            </a:r>
            <a:r>
              <a:rPr lang="en-CA" baseline="30000" dirty="0" smtClean="0"/>
              <a:t>st</a:t>
            </a:r>
            <a:r>
              <a:rPr lang="en-CA" baseline="0" dirty="0" smtClean="0"/>
              <a:t> key– namely, implementing shared next gen LSPs. </a:t>
            </a:r>
          </a:p>
          <a:p>
            <a:endParaRPr lang="en-CA" baseline="0" dirty="0" smtClean="0"/>
          </a:p>
          <a:p>
            <a:r>
              <a:rPr lang="en-CA" baseline="0" dirty="0" smtClean="0"/>
              <a:t>It was agreed by the directors at the end of P1 that a shared system is the foundation that will enable OCUL to move ahead with the other pieces of the vision – collaboratively managing, preserving and using all of our resources. The project team is well aware that getting to a shared system is being done with these ultimate goals in mind. </a:t>
            </a:r>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86</a:t>
            </a:fld>
            <a:endParaRPr lang="en-US" altLang="en-US">
              <a:solidFill>
                <a:prstClr val="black"/>
              </a:solidFill>
            </a:endParaRPr>
          </a:p>
        </p:txBody>
      </p:sp>
    </p:spTree>
    <p:extLst>
      <p:ext uri="{BB962C8B-B14F-4D97-AF65-F5344CB8AC3E}">
        <p14:creationId xmlns:p14="http://schemas.microsoft.com/office/powerpoint/2010/main" val="330810880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113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As mentioned, 18 libraries are participating in this phase. </a:t>
            </a:r>
          </a:p>
          <a:p>
            <a:pPr>
              <a:spcBef>
                <a:spcPts val="408"/>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The main focus of Phase 2 is producing a business plan for the OCUL directors. The business plan will lay out the details of how the goals of Collaborative Futures are to be achieved and will include a budget, metrics for success,, various funding models. </a:t>
            </a:r>
          </a:p>
          <a:p>
            <a:pPr>
              <a:spcBef>
                <a:spcPts val="408"/>
              </a:spcBef>
              <a:buClr>
                <a:srgbClr val="000000"/>
              </a:buClr>
              <a:buSzPct val="25000"/>
            </a:pPr>
            <a:r>
              <a:rPr lang="en-GB" altLang="en-US" dirty="0" smtClean="0">
                <a:solidFill>
                  <a:srgbClr val="000000"/>
                </a:solidFill>
                <a:ea typeface="ＭＳ Ｐゴシック" panose="020B0600070205080204" pitchFamily="34" charset="-128"/>
                <a:sym typeface="Calibri" panose="020F0502020204030204" pitchFamily="34" charset="0"/>
              </a:rPr>
              <a:t>To support the business plan the project team is having conversations with potential suppliers to get pricing estimates and to arrange for product demonstrations that will be made available to the wider OCUL community. </a:t>
            </a: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Additional deliverables from Phase 2 are: </a:t>
            </a: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technology and functional requirements; draft templates for Memoranda of Understanding (MOU)</a:t>
            </a:r>
          </a:p>
          <a:p>
            <a:pPr>
              <a:spcBef>
                <a:spcPts val="408"/>
              </a:spcBef>
              <a:buSzPct val="25000"/>
            </a:pPr>
            <a:endParaRPr lang="en-GB" altLang="en-US" dirty="0" smtClean="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smtClean="0">
                <a:solidFill>
                  <a:srgbClr val="000000"/>
                </a:solidFill>
                <a:ea typeface="ＭＳ Ｐゴシック" panose="020B0600070205080204" pitchFamily="34" charset="-128"/>
                <a:sym typeface="Calibri" panose="020F0502020204030204" pitchFamily="34" charset="0"/>
              </a:rPr>
              <a:t>In the fall of this year, directors will meet to review the business plan and decide whether their </a:t>
            </a:r>
            <a:r>
              <a:rPr lang="en-GB" altLang="en-US" dirty="0" err="1" smtClean="0">
                <a:solidFill>
                  <a:srgbClr val="000000"/>
                </a:solidFill>
                <a:ea typeface="ＭＳ Ｐゴシック" panose="020B0600070205080204" pitchFamily="34" charset="-128"/>
                <a:sym typeface="Calibri" panose="020F0502020204030204" pitchFamily="34" charset="0"/>
              </a:rPr>
              <a:t>inst</a:t>
            </a:r>
            <a:r>
              <a:rPr lang="en-GB" altLang="en-US" dirty="0" smtClean="0">
                <a:solidFill>
                  <a:srgbClr val="000000"/>
                </a:solidFill>
                <a:ea typeface="ＭＳ Ｐゴシック" panose="020B0600070205080204" pitchFamily="34" charset="-128"/>
                <a:sym typeface="Calibri" panose="020F0502020204030204" pitchFamily="34" charset="0"/>
              </a:rPr>
              <a:t> will participate in P3. </a:t>
            </a:r>
          </a:p>
        </p:txBody>
      </p:sp>
      <p:sp>
        <p:nvSpPr>
          <p:cNvPr id="911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342012B-2D7E-477A-BCC4-7D401F33017C}" type="slidenum">
              <a:rPr lang="en-US" altLang="en-US" sz="1200">
                <a:solidFill>
                  <a:prstClr val="black"/>
                </a:solidFill>
              </a:rPr>
              <a:pPr eaLnBrk="1" hangingPunct="1"/>
              <a:t>87</a:t>
            </a:fld>
            <a:endParaRPr lang="en-US" altLang="en-US" sz="1200">
              <a:solidFill>
                <a:prstClr val="black"/>
              </a:solidFill>
            </a:endParaRPr>
          </a:p>
        </p:txBody>
      </p:sp>
    </p:spTree>
    <p:extLst>
      <p:ext uri="{BB962C8B-B14F-4D97-AF65-F5344CB8AC3E}">
        <p14:creationId xmlns:p14="http://schemas.microsoft.com/office/powerpoint/2010/main" val="83625847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latin typeface="Calibri" pitchFamily="34" charset="0"/>
                <a:ea typeface="ＭＳ Ｐゴシック" pitchFamily="34" charset="-128"/>
              </a:rPr>
              <a:t>Structure of the project team</a:t>
            </a:r>
            <a:r>
              <a:rPr lang="en-US" altLang="en-US" baseline="0" dirty="0" smtClean="0">
                <a:latin typeface="Calibri" pitchFamily="34" charset="0"/>
                <a:ea typeface="ＭＳ Ｐゴシック" pitchFamily="34" charset="-128"/>
              </a:rPr>
              <a:t> in Phase 2  is very similar to Phase 1, with a steering committee and several working groups, project manager. For this phase we have 3 WGs: Shared LSP Requirements, MOU/Participant Agreements, and Communications.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altLang="en-US" baseline="0" dirty="0" smtClean="0">
              <a:latin typeface="Calibri" pitchFamily="34" charset="0"/>
              <a:ea typeface="ＭＳ Ｐゴシック" pitchFamily="34"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We also have  2 individual positions ‘at large’:</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Business Plan Writer –James Ciesla from Western </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latin typeface="Calibri" pitchFamily="34" charset="0"/>
                <a:ea typeface="ＭＳ Ｐゴシック" pitchFamily="34" charset="-128"/>
              </a:rPr>
              <a:t>Procurement Consultant – Mabel Wang</a:t>
            </a:r>
          </a:p>
          <a:p>
            <a:pPr marL="196850" lvl="1" indent="0">
              <a:spcBef>
                <a:spcPts val="560"/>
              </a:spcBef>
              <a:spcAft>
                <a:spcPts val="0"/>
              </a:spcAft>
              <a:buClr>
                <a:schemeClr val="dk1"/>
              </a:buClr>
              <a:buSzPct val="100000"/>
              <a:buFont typeface="Arial"/>
              <a:buNone/>
              <a:defRPr/>
            </a:pPr>
            <a:endParaRPr lang="en-GB" sz="2400" b="1" dirty="0" smtClean="0">
              <a:solidFill>
                <a:schemeClr val="dk1"/>
              </a:solidFill>
              <a:ea typeface="Calibri"/>
              <a:cs typeface="Calibri"/>
              <a:sym typeface="Calibri"/>
            </a:endParaRPr>
          </a:p>
        </p:txBody>
      </p:sp>
      <p:sp>
        <p:nvSpPr>
          <p:cNvPr id="4" name="Slide Number Placeholder 3"/>
          <p:cNvSpPr>
            <a:spLocks noGrp="1"/>
          </p:cNvSpPr>
          <p:nvPr>
            <p:ph type="sldNum" sz="quarter" idx="10"/>
          </p:nvPr>
        </p:nvSpPr>
        <p:spPr/>
        <p:txBody>
          <a:bodyPr/>
          <a:lstStyle/>
          <a:p>
            <a:fld id="{3762E45B-B9EB-4302-A269-788435E92FC6}" type="slidenum">
              <a:rPr lang="en-US" altLang="en-US" smtClean="0">
                <a:solidFill>
                  <a:prstClr val="black"/>
                </a:solidFill>
              </a:rPr>
              <a:pPr/>
              <a:t>88</a:t>
            </a:fld>
            <a:endParaRPr lang="en-US" altLang="en-US">
              <a:solidFill>
                <a:prstClr val="black"/>
              </a:solidFill>
            </a:endParaRPr>
          </a:p>
        </p:txBody>
      </p:sp>
    </p:spTree>
    <p:extLst>
      <p:ext uri="{BB962C8B-B14F-4D97-AF65-F5344CB8AC3E}">
        <p14:creationId xmlns:p14="http://schemas.microsoft.com/office/powerpoint/2010/main" val="101437614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en-US" dirty="0" smtClean="0"/>
              <a:t>Hopefully many of you are aware that over the summer the project team drafted documentation and then sought feedback</a:t>
            </a:r>
            <a:r>
              <a:rPr lang="en-CA" altLang="en-US" baseline="0" dirty="0" smtClean="0"/>
              <a:t> for:</a:t>
            </a:r>
          </a:p>
          <a:p>
            <a:pPr eaLnBrk="1" hangingPunct="1"/>
            <a:endParaRPr lang="en-CA" altLang="en-US" baseline="0" dirty="0" smtClean="0"/>
          </a:p>
          <a:p>
            <a:pPr eaLnBrk="1" hangingPunct="1"/>
            <a:r>
              <a:rPr lang="en-CA" altLang="en-US" baseline="0" dirty="0" smtClean="0"/>
              <a:t>Priority Collaboration Outcomes (these are the high-level goals we want to achieve from a shared LSP)</a:t>
            </a:r>
          </a:p>
          <a:p>
            <a:pPr eaLnBrk="1" hangingPunct="1"/>
            <a:r>
              <a:rPr lang="en-CA" altLang="en-US" baseline="0" dirty="0" smtClean="0"/>
              <a:t>List of functional/user requirements</a:t>
            </a:r>
          </a:p>
          <a:p>
            <a:pPr eaLnBrk="1" hangingPunct="1"/>
            <a:r>
              <a:rPr lang="en-CA" altLang="en-US" baseline="0" dirty="0" smtClean="0"/>
              <a:t>MOU  </a:t>
            </a:r>
          </a:p>
          <a:p>
            <a:pPr eaLnBrk="1" hangingPunct="1"/>
            <a:endParaRPr lang="en-CA" altLang="en-US" baseline="0" dirty="0" smtClean="0"/>
          </a:p>
          <a:p>
            <a:pPr eaLnBrk="1" hangingPunct="1"/>
            <a:r>
              <a:rPr lang="en-CA" altLang="en-US" baseline="0" dirty="0" smtClean="0"/>
              <a:t>This slide has links to where you can find the most updated versions of these, which incorporate the feedback received. The outcomes and requirements may be further refined following meetings and presentations from suppliers; the MOU is just about ready to be sent to the Directors for comment</a:t>
            </a:r>
            <a:endParaRPr lang="en-CA" altLang="en-US" dirty="0" smtClean="0"/>
          </a:p>
        </p:txBody>
      </p:sp>
      <p:sp>
        <p:nvSpPr>
          <p:cNvPr id="11268" name="Slide Number Placeholder 3"/>
          <p:cNvSpPr>
            <a:spLocks noGrp="1"/>
          </p:cNvSpPr>
          <p:nvPr>
            <p:ph type="sldNum" sz="quarter" idx="5"/>
          </p:nvPr>
        </p:nvSpPr>
        <p:spPr bwMode="auto">
          <a:noFill/>
          <a:ln>
            <a:miter lim="800000"/>
            <a:headEnd/>
            <a:tailEnd/>
          </a:ln>
        </p:spPr>
        <p:txBody>
          <a:bodyPr/>
          <a:lstStyle/>
          <a:p>
            <a:fld id="{4EB01786-E1C9-432F-8355-E555E483A211}" type="slidenum">
              <a:rPr lang="en-CA" altLang="en-US">
                <a:solidFill>
                  <a:prstClr val="black"/>
                </a:solidFill>
              </a:rPr>
              <a:pPr/>
              <a:t>89</a:t>
            </a:fld>
            <a:endParaRPr lang="en-CA" altLang="en-US">
              <a:solidFill>
                <a:prstClr val="black"/>
              </a:solidFill>
            </a:endParaRPr>
          </a:p>
        </p:txBody>
      </p:sp>
    </p:spTree>
    <p:extLst>
      <p:ext uri="{BB962C8B-B14F-4D97-AF65-F5344CB8AC3E}">
        <p14:creationId xmlns:p14="http://schemas.microsoft.com/office/powerpoint/2010/main" val="1865064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2769" name="Shape 113"/>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2770" name="Shape 114"/>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smtClean="0">
                <a:solidFill>
                  <a:srgbClr val="000000"/>
                </a:solidFill>
              </a:rPr>
              <a:t>The impact of OCUL’s collaboration isn’t just about the collective outcomes. By coming together and discussing ideas, innovations, practices, this knowledge is also often taken back to individual institutions and implemented at a local level. OCUL is a hub for innovation and knowledge sharing that then moves outwards and is put into a local context. </a:t>
            </a:r>
          </a:p>
          <a:p>
            <a:pPr>
              <a:spcBef>
                <a:spcPct val="0"/>
              </a:spcBef>
              <a:buClr>
                <a:srgbClr val="000000"/>
              </a:buClr>
            </a:pPr>
            <a:r>
              <a:rPr lang="en-US" altLang="en-US" smtClean="0">
                <a:solidFill>
                  <a:srgbClr val="000000"/>
                </a:solidFill>
              </a:rPr>
              <a:t> </a:t>
            </a:r>
          </a:p>
          <a:p>
            <a:pPr>
              <a:spcBef>
                <a:spcPct val="0"/>
              </a:spcBef>
              <a:buClr>
                <a:srgbClr val="000000"/>
              </a:buClr>
            </a:pPr>
            <a:r>
              <a:rPr lang="en-US" altLang="en-US" smtClean="0">
                <a:solidFill>
                  <a:srgbClr val="000000"/>
                </a:solidFill>
              </a:rPr>
              <a:t>Like any organization of this type, OCUL’s success is due to committed member involvement. OCUL endeavors to make it as easy as possible for all university libraries to be involved, and for its activities to be fair and equitable. </a:t>
            </a:r>
          </a:p>
          <a:p>
            <a:pPr>
              <a:spcBef>
                <a:spcPct val="0"/>
              </a:spcBef>
            </a:pPr>
            <a:endParaRPr lang="en-US" altLang="en-US" smtClean="0"/>
          </a:p>
        </p:txBody>
      </p:sp>
    </p:spTree>
    <p:extLst>
      <p:ext uri="{BB962C8B-B14F-4D97-AF65-F5344CB8AC3E}">
        <p14:creationId xmlns:p14="http://schemas.microsoft.com/office/powerpoint/2010/main" val="67039863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For the short-term…here’s what’s happening.</a:t>
            </a:r>
          </a:p>
          <a:p>
            <a:endParaRPr lang="en-US" baseline="0" dirty="0" smtClean="0"/>
          </a:p>
          <a:p>
            <a:r>
              <a:rPr lang="en-US" baseline="0" dirty="0" smtClean="0"/>
              <a:t>check your email for information about attending the presentations online </a:t>
            </a:r>
            <a:r>
              <a:rPr lang="en-US" b="1" baseline="0" dirty="0" smtClean="0"/>
              <a:t>(Oct. 6 date for </a:t>
            </a:r>
            <a:r>
              <a:rPr lang="en-US" b="1" baseline="0" dirty="0" err="1" smtClean="0"/>
              <a:t>Relais</a:t>
            </a:r>
            <a:r>
              <a:rPr lang="en-US" b="1" baseline="0" dirty="0" smtClean="0"/>
              <a:t> not final)</a:t>
            </a:r>
          </a:p>
          <a:p>
            <a:endParaRPr lang="en-US" baseline="0" dirty="0" smtClean="0"/>
          </a:p>
          <a:p>
            <a:r>
              <a:rPr lang="en-US" baseline="0" dirty="0" smtClean="0"/>
              <a:t>OCUL directors have stated that they need financial information by October in order to prepare 2017-2018 budgets</a:t>
            </a:r>
          </a:p>
          <a:p>
            <a:r>
              <a:rPr lang="en-US" baseline="0" dirty="0" smtClean="0"/>
              <a:t>Information needed on implementation and ongoing costs but also on how OCUL will staff the shared aspects of the LSP</a:t>
            </a:r>
          </a:p>
          <a:p>
            <a:endParaRPr lang="en-US" baseline="0" dirty="0" smtClean="0"/>
          </a:p>
          <a:p>
            <a:r>
              <a:rPr lang="en-US" baseline="0" dirty="0" smtClean="0"/>
              <a:t>Simultaneously in the fall we will work with our procurement consultant to determine our path forward – how do we procure this system?</a:t>
            </a:r>
          </a:p>
          <a:p>
            <a:endParaRPr lang="en-US" baseline="0" dirty="0" smtClean="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90</a:t>
            </a:fld>
            <a:endParaRPr lang="en-US" altLang="en-US">
              <a:solidFill>
                <a:prstClr val="black"/>
              </a:solidFill>
            </a:endParaRPr>
          </a:p>
        </p:txBody>
      </p:sp>
    </p:spTree>
    <p:extLst>
      <p:ext uri="{BB962C8B-B14F-4D97-AF65-F5344CB8AC3E}">
        <p14:creationId xmlns:p14="http://schemas.microsoft.com/office/powerpoint/2010/main" val="51665171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Leave you with this thought - from the survey results </a:t>
            </a:r>
            <a:r>
              <a:rPr lang="en-US" dirty="0" smtClean="0">
                <a:sym typeface="Wingdings" pitchFamily="2" charset="2"/>
              </a:rPr>
              <a:t></a:t>
            </a:r>
            <a:endParaRPr lang="en-CA" dirty="0" smtClean="0"/>
          </a:p>
          <a:p>
            <a:endParaRPr lang="en-US" dirty="0"/>
          </a:p>
        </p:txBody>
      </p:sp>
      <p:sp>
        <p:nvSpPr>
          <p:cNvPr id="4" name="Slide Number Placeholder 3"/>
          <p:cNvSpPr>
            <a:spLocks noGrp="1"/>
          </p:cNvSpPr>
          <p:nvPr>
            <p:ph type="sldNum" sz="quarter" idx="10"/>
          </p:nvPr>
        </p:nvSpPr>
        <p:spPr/>
        <p:txBody>
          <a:bodyPr/>
          <a:lstStyle/>
          <a:p>
            <a:fld id="{4C6D4FF4-7EB1-4A49-A6BC-3E3BCE3C92EB}" type="slidenum">
              <a:rPr lang="en-US" altLang="en-US" smtClean="0">
                <a:solidFill>
                  <a:prstClr val="black"/>
                </a:solidFill>
              </a:rPr>
              <a:pPr/>
              <a:t>91</a:t>
            </a:fld>
            <a:endParaRPr lang="en-US" altLang="en-US">
              <a:solidFill>
                <a:prstClr val="black"/>
              </a:solidFill>
            </a:endParaRPr>
          </a:p>
        </p:txBody>
      </p:sp>
    </p:spTree>
    <p:extLst>
      <p:ext uri="{BB962C8B-B14F-4D97-AF65-F5344CB8AC3E}">
        <p14:creationId xmlns:p14="http://schemas.microsoft.com/office/powerpoint/2010/main" val="119255225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42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942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76DDC148-D436-4996-BD3C-DA657788C910}" type="slidenum">
              <a:rPr lang="en-US" altLang="en-US" sz="1200">
                <a:solidFill>
                  <a:prstClr val="black"/>
                </a:solidFill>
              </a:rPr>
              <a:pPr eaLnBrk="1" hangingPunct="1"/>
              <a:t>92</a:t>
            </a:fld>
            <a:endParaRPr lang="en-US" altLang="en-US" sz="1200">
              <a:solidFill>
                <a:prstClr val="black"/>
              </a:solidFill>
            </a:endParaRPr>
          </a:p>
        </p:txBody>
      </p:sp>
    </p:spTree>
    <p:extLst>
      <p:ext uri="{BB962C8B-B14F-4D97-AF65-F5344CB8AC3E}">
        <p14:creationId xmlns:p14="http://schemas.microsoft.com/office/powerpoint/2010/main" val="231221373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0695C-F6BF-9A4A-AD8F-9728E93831A6}" type="slidenum">
              <a:rPr lang="en-US" smtClean="0"/>
              <a:t>93</a:t>
            </a:fld>
            <a:endParaRPr lang="en-US"/>
          </a:p>
        </p:txBody>
      </p:sp>
    </p:spTree>
    <p:extLst>
      <p:ext uri="{BB962C8B-B14F-4D97-AF65-F5344CB8AC3E}">
        <p14:creationId xmlns:p14="http://schemas.microsoft.com/office/powerpoint/2010/main" val="39756427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3" name="Shape 119"/>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3794" name="Shape 120"/>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pPr>
            <a:r>
              <a:rPr lang="en-US" altLang="en-US" smtClean="0">
                <a:solidFill>
                  <a:srgbClr val="000000"/>
                </a:solidFill>
              </a:rPr>
              <a:t>This is a diagram of how OCUL is governed and I want to talk briefly about these groups and their roles to give you an idea of how OCUL works. Each of the libraries in OCUL is represented by its Chief Librarian or University Librarian who sit on the Council, and these representatives are also known as the OCUL Directors. The Directors make all the substantive long term decisions about OCUL activities and directions. They approve the budgets and distribution of fund and also decide what OCUL will not be doing anymore</a:t>
            </a:r>
          </a:p>
          <a:p>
            <a:pPr>
              <a:lnSpc>
                <a:spcPct val="115000"/>
              </a:lnSpc>
              <a:spcBef>
                <a:spcPct val="0"/>
              </a:spcBef>
            </a:pPr>
            <a:endParaRPr lang="en-US" altLang="en-US" smtClean="0">
              <a:solidFill>
                <a:srgbClr val="000000"/>
              </a:solidFill>
              <a:sym typeface="Calibri" panose="020F0502020204030204" pitchFamily="34" charset="0"/>
            </a:endParaRPr>
          </a:p>
          <a:p>
            <a:pPr>
              <a:lnSpc>
                <a:spcPct val="115000"/>
              </a:lnSpc>
              <a:spcBef>
                <a:spcPct val="0"/>
              </a:spcBef>
            </a:pPr>
            <a:r>
              <a:rPr lang="en-US" altLang="en-US" smtClean="0">
                <a:solidFill>
                  <a:srgbClr val="000000"/>
                </a:solidFill>
                <a:sym typeface="Calibri" panose="020F0502020204030204" pitchFamily="34" charset="0"/>
              </a:rPr>
              <a:t>OCUL also has three standing committee that are concerned with operational aspects, and on organizational planning and assessment. Then there is also the OCUL Communities of Interest.</a:t>
            </a:r>
          </a:p>
          <a:p>
            <a:pPr>
              <a:spcBef>
                <a:spcPct val="0"/>
              </a:spcBef>
            </a:pPr>
            <a:endParaRPr lang="en-US" altLang="en-US" smtClean="0"/>
          </a:p>
        </p:txBody>
      </p:sp>
    </p:spTree>
    <p:extLst>
      <p:ext uri="{BB962C8B-B14F-4D97-AF65-F5344CB8AC3E}">
        <p14:creationId xmlns:p14="http://schemas.microsoft.com/office/powerpoint/2010/main" val="810225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7" name="Shape 150"/>
          <p:cNvSpPr>
            <a:spLocks noGrp="1" noRot="1" noChangeAspect="1" noTextEdit="1"/>
          </p:cNvSpPr>
          <p:nvPr>
            <p:ph type="sldImg" idx="2"/>
          </p:nvPr>
        </p:nvSpPr>
        <p:spPr bwMode="auto">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xmlns="">
                <a:solidFill>
                  <a:srgbClr val="FFFFFF"/>
                </a:solidFill>
              </a14:hiddenFill>
            </a:ext>
          </a:extLst>
        </p:spPr>
      </p:sp>
      <p:sp>
        <p:nvSpPr>
          <p:cNvPr id="34818" name="Shape 151"/>
          <p:cNvSpPr txBox="1">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smtClean="0"/>
              <a:t>The Executive Committee is made up of five OCUL directors and the OCUL Executive Director is charged with making sure the decisions and priorities identified by the Council are implemented.</a:t>
            </a:r>
          </a:p>
        </p:txBody>
      </p:sp>
    </p:spTree>
    <p:extLst>
      <p:ext uri="{BB962C8B-B14F-4D97-AF65-F5344CB8AC3E}">
        <p14:creationId xmlns:p14="http://schemas.microsoft.com/office/powerpoint/2010/main" val="28434173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760698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5874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9474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1"/>
            <a:ext cx="548700" cy="524800"/>
          </a:xfrm>
          <a:prstGeom prst="rect">
            <a:avLst/>
          </a:prstGeom>
        </p:spPr>
        <p:txBody>
          <a:bodyPr lIns="91425" tIns="91425" rIns="91425" bIns="91425" anchor="ctr" anchorCtr="0">
            <a:noAutofit/>
          </a:bodyPr>
          <a:lstStyle/>
          <a:p>
            <a:fld id="{00000000-1234-1234-1234-123412341234}" type="slidenum">
              <a:rPr lang="en-GB" smtClean="0"/>
              <a:pPr/>
              <a:t>‹#›</a:t>
            </a:fld>
            <a:endParaRPr lang="en-GB"/>
          </a:p>
        </p:txBody>
      </p:sp>
    </p:spTree>
    <p:extLst>
      <p:ext uri="{BB962C8B-B14F-4D97-AF65-F5344CB8AC3E}">
        <p14:creationId xmlns:p14="http://schemas.microsoft.com/office/powerpoint/2010/main" val="66931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83567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746059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smtClean="0">
                <a:solidFill>
                  <a:prstClr val="black"/>
                </a:solidFill>
              </a:rPr>
              <a:t>#SPonTheRoad</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03090237-7966-4328-B15F-C76470DBFF09}" type="slidenum">
              <a:rPr lang="en-US" altLang="en-US">
                <a:solidFill>
                  <a:prstClr val="black"/>
                </a:solidFill>
                <a:ea typeface="ＭＳ Ｐゴシック" panose="020B0600070205080204" pitchFamily="34" charset="-128"/>
              </a:rPr>
              <a:pPr fontAlgn="base">
                <a:spcBef>
                  <a:spcPct val="0"/>
                </a:spcBef>
                <a:spcAft>
                  <a:spcPct val="0"/>
                </a:spcAft>
              </a:pPr>
              <a:t>‹#›</a:t>
            </a:fld>
            <a:endParaRPr lang="en-US" altLang="en-US">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901877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765578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439105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601498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68394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3364019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446222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6754811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9428092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7174744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8058000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240567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smtClean="0">
                <a:solidFill>
                  <a:prstClr val="black"/>
                </a:solidFill>
              </a:rPr>
              <a:t>#SPonTheRoad</a:t>
            </a:r>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E34698FF-AB94-4FF0-AF1D-8A56B8AC545A}" type="slidenum">
              <a:rPr lang="en-US" altLang="en-US" smtClean="0">
                <a:solidFill>
                  <a:prstClr val="black"/>
                </a:solidFill>
                <a:ea typeface="ＭＳ Ｐゴシック" panose="020B0600070205080204" pitchFamily="34" charset="-128"/>
              </a:rPr>
              <a:pPr fontAlgn="base">
                <a:spcBef>
                  <a:spcPct val="0"/>
                </a:spcBef>
                <a:spcAft>
                  <a:spcPct val="0"/>
                </a:spcAft>
              </a:pPr>
              <a:t>‹#›</a:t>
            </a:fld>
            <a:endParaRPr lang="en-US" altLang="en-US" smtClean="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42115161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2721627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9039407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977694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#SPonTheRoad</a:t>
            </a:r>
            <a:endParaRPr lang="en-US"/>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1480172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19784833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30233110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6570430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24174120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Tree>
    <p:extLst>
      <p:ext uri="{BB962C8B-B14F-4D97-AF65-F5344CB8AC3E}">
        <p14:creationId xmlns:p14="http://schemas.microsoft.com/office/powerpoint/2010/main" val="42225133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D6065C1-EBCE-4DA7-8A33-24E413425C8C}"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9318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9B9B28-1109-43DE-80A2-D05ACD070590}"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56574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060DEF24-42E4-4CB3-A423-FA0FDBCF9914}"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734688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CDA9C3-4282-4AFB-B88A-D0B4155D28B3}" type="datetime1">
              <a:rPr lang="en-US" smtClean="0">
                <a:solidFill>
                  <a:prstClr val="black">
                    <a:tint val="75000"/>
                  </a:prstClr>
                </a:solidFill>
              </a:rPr>
              <a:pPr/>
              <a:t>9/27/2016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1649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143CE2-4505-4B41-B647-49A3C5C7A68C}" type="datetime1">
              <a:rPr lang="en-US" smtClean="0">
                <a:solidFill>
                  <a:prstClr val="black">
                    <a:tint val="75000"/>
                  </a:prstClr>
                </a:solidFill>
              </a:rPr>
              <a:pPr/>
              <a:t>9/27/2016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0820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77405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9C00B2-C301-4373-A844-EE6C6425FFC4}" type="datetime1">
              <a:rPr lang="en-US" smtClean="0">
                <a:solidFill>
                  <a:prstClr val="black">
                    <a:tint val="75000"/>
                  </a:prstClr>
                </a:solidFill>
              </a:rPr>
              <a:pPr/>
              <a:t>9/27/2016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8980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95AA8D-1D03-4CC2-B464-096C7908E222}" type="datetime1">
              <a:rPr lang="en-US" smtClean="0">
                <a:solidFill>
                  <a:prstClr val="black">
                    <a:tint val="75000"/>
                  </a:prstClr>
                </a:solidFill>
              </a:rPr>
              <a:pPr/>
              <a:t>9/27/2016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40220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293B00-7ED9-462B-BBE3-8554DFC1E6D3}" type="datetime1">
              <a:rPr lang="en-US" smtClean="0">
                <a:solidFill>
                  <a:prstClr val="black">
                    <a:tint val="75000"/>
                  </a:prstClr>
                </a:solidFill>
              </a:rPr>
              <a:pPr/>
              <a:t>9/27/2016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83826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0D90A3-0E98-425D-87AE-9CE8DE5B6D81}" type="datetime1">
              <a:rPr lang="en-US" smtClean="0">
                <a:solidFill>
                  <a:prstClr val="black">
                    <a:tint val="75000"/>
                  </a:prstClr>
                </a:solidFill>
              </a:rPr>
              <a:pPr/>
              <a:t>9/27/2016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67558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57A533-4F72-44E2-8649-2438CEE4F065}"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4133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910BA1-5693-41FE-8807-5D48FB0F8419}"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77693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9A28EB2-DAB6-4F8D-B10F-19C34410151F}"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63694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6CA474-D388-4310-A23E-07C943F4F7FD}"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69636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A549FB54-44CF-4F39-BE7C-75772CA07BED}"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60068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8525A8-B67F-4699-B633-188E79556396}" type="datetime1">
              <a:rPr lang="en-US" smtClean="0">
                <a:solidFill>
                  <a:prstClr val="black">
                    <a:tint val="75000"/>
                  </a:prstClr>
                </a:solidFill>
              </a:rPr>
              <a:pPr/>
              <a:t>9/27/2016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0815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#SPonTheRoad</a:t>
            </a:r>
            <a:endParaRPr lang="en-US"/>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9849834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E54FC5-73AF-4FE0-81E5-8664E2B4BEF4}" type="datetime1">
              <a:rPr lang="en-US" smtClean="0">
                <a:solidFill>
                  <a:prstClr val="black">
                    <a:tint val="75000"/>
                  </a:prstClr>
                </a:solidFill>
              </a:rPr>
              <a:pPr/>
              <a:t>9/27/2016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55241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C19C30-8D58-47B0-A8A6-515CB996E8C7}" type="datetime1">
              <a:rPr lang="en-US" smtClean="0">
                <a:solidFill>
                  <a:prstClr val="black">
                    <a:tint val="75000"/>
                  </a:prstClr>
                </a:solidFill>
              </a:rPr>
              <a:pPr/>
              <a:t>9/27/2016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41199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2C5A97-20B3-422F-8857-B38518038EF0}" type="datetime1">
              <a:rPr lang="en-US" smtClean="0">
                <a:solidFill>
                  <a:prstClr val="black">
                    <a:tint val="75000"/>
                  </a:prstClr>
                </a:solidFill>
              </a:rPr>
              <a:pPr/>
              <a:t>9/27/2016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28792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25595A-AEFC-45C8-8767-9778260ECB9F}" type="datetime1">
              <a:rPr lang="en-US" smtClean="0">
                <a:solidFill>
                  <a:prstClr val="black">
                    <a:tint val="75000"/>
                  </a:prstClr>
                </a:solidFill>
              </a:rPr>
              <a:pPr/>
              <a:t>9/27/2016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38912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686DEE-0371-4AFE-9047-6DFB17E6F95A}" type="datetime1">
              <a:rPr lang="en-US" smtClean="0">
                <a:solidFill>
                  <a:prstClr val="black">
                    <a:tint val="75000"/>
                  </a:prstClr>
                </a:solidFill>
              </a:rPr>
              <a:pPr/>
              <a:t>9/27/2016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99596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93B2E9-8CD1-4645-8987-BB7CB5206D93}"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67798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21D42-6F49-4E3C-B842-1B3B55AB7C49}"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81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#SPonTheRoad</a:t>
            </a:r>
            <a:endParaRPr lang="en-US"/>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8622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78479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931171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#SPonTheRoad</a:t>
            </a:r>
            <a:endParaRPr lang="en-US"/>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041342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3.emf"/><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#SPonTheRoad</a:t>
            </a:r>
            <a:endParaRPr lang="en-US"/>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t>‹#›</a:t>
            </a:fld>
            <a:endParaRPr lang="en-US"/>
          </a:p>
        </p:txBody>
      </p:sp>
    </p:spTree>
    <p:extLst>
      <p:ext uri="{BB962C8B-B14F-4D97-AF65-F5344CB8AC3E}">
        <p14:creationId xmlns:p14="http://schemas.microsoft.com/office/powerpoint/2010/main" val="3856465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4" r:id="rId12"/>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smtClean="0"/>
              <a:t>Click to edit Master title style</a:t>
            </a:r>
            <a:endParaRPr lang="en-US" altLang="en-US" smtClean="0"/>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3593774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smtClean="0"/>
              <a:t>Click to edit Master title style</a:t>
            </a:r>
            <a:endParaRPr lang="en-US" altLang="en-US" smtClean="0"/>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23114545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5CF396-CA56-475B-BF43-1075A9D1A92C}"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441788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2218B-A11C-49DB-A329-8EAC528B1E90}" type="datetime1">
              <a:rPr lang="en-US" smtClean="0">
                <a:solidFill>
                  <a:prstClr val="black">
                    <a:tint val="75000"/>
                  </a:prstClr>
                </a:solidFill>
              </a:rPr>
              <a:pPr/>
              <a:t>9/27/2016</a:t>
            </a:fld>
            <a:endParaRPr lang="en-US">
              <a:solidFill>
                <a:prstClr val="black">
                  <a:tint val="75000"/>
                </a:prstClr>
              </a:solidFill>
            </a:endParaRPr>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#SPonTheRoad</a:t>
            </a:r>
            <a:endParaRPr lang="en-US">
              <a:solidFill>
                <a:prstClr val="black">
                  <a:tint val="75000"/>
                </a:prstClr>
              </a:solidFill>
            </a:endParaRP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421730"/>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mailto:racer-support@scholarsportal.info" TargetMode="External"/><Relationship Id="rId3" Type="http://schemas.openxmlformats.org/officeDocument/2006/relationships/hyperlink" Target="mailto:chat@scholarsportal.info" TargetMode="External"/><Relationship Id="rId7"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mailto:ace@scholarsportal.info"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hyperlink" Target="mailto:cloud@scholarsportal.info"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mailto:ojs@scholarsportal.info" TargetMode="Externa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hyperlink" Target="mailto:journals@scholarsportal.info"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mailto:books@scholarsportal.info" TargetMode="External"/></Relationships>
</file>

<file path=ppt/slides/_rels/slide2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mailto:odesi-help@scholarsportal.info" TargetMode="External"/><Relationship Id="rId7"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mailto:dataverse@scholarsportal.info" TargetMode="External"/><Relationship Id="rId4" Type="http://schemas.openxmlformats.org/officeDocument/2006/relationships/hyperlink" Target="mailto:geoportal@scholarsportal.info"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6.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47.xml"/></Relationships>
</file>

<file path=ppt/slides/_rels/slide5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47.xml"/><Relationship Id="rId5" Type="http://schemas.openxmlformats.org/officeDocument/2006/relationships/image" Target="../media/image31.png"/><Relationship Id="rId4" Type="http://schemas.openxmlformats.org/officeDocument/2006/relationships/image" Target="../media/image30.png"/></Relationships>
</file>

<file path=ppt/slides/_rels/slide5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hyperlink" Target="mailto:dataverse@scholarsportal.info" TargetMode="External"/><Relationship Id="rId2" Type="http://schemas.openxmlformats.org/officeDocument/2006/relationships/notesSlide" Target="../notesSlides/notesSlide38.xml"/><Relationship Id="rId1" Type="http://schemas.openxmlformats.org/officeDocument/2006/relationships/slideLayout" Target="../slideLayouts/slideLayout12.xml"/><Relationship Id="rId4" Type="http://schemas.openxmlformats.org/officeDocument/2006/relationships/image" Target="../media/image34.png"/></Relationships>
</file>

<file path=ppt/slides/_rels/slide5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hyperlink" Target="http://search.datacite.org/" TargetMode="External"/><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1.xml"/><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6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61.xml.rels><?xml version="1.0" encoding="UTF-8" standalone="yes"?>
<Relationships xmlns="http://schemas.openxmlformats.org/package/2006/relationships"><Relationship Id="rId3" Type="http://schemas.openxmlformats.org/officeDocument/2006/relationships/hyperlink" Target="http://guides.scholarsportal.info/dataverse" TargetMode="External"/><Relationship Id="rId2" Type="http://schemas.openxmlformats.org/officeDocument/2006/relationships/notesSlide" Target="../notesSlides/notesSlide43.xml"/><Relationship Id="rId1" Type="http://schemas.openxmlformats.org/officeDocument/2006/relationships/slideLayout" Target="../slideLayouts/slideLayout12.xml"/><Relationship Id="rId4" Type="http://schemas.openxmlformats.org/officeDocument/2006/relationships/hyperlink" Target="mailto:dataverse@scholarsportal.info" TargetMode="Externa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hyperlink" Target="mailto:rdm@scholarsportal.info" TargetMode="External"/><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43.tiff"/></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3" Type="http://schemas.openxmlformats.org/officeDocument/2006/relationships/hyperlink" Target="https://spotdocs.scholarsportal.info/display/OAIS/Home"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6.xml"/><Relationship Id="rId1" Type="http://schemas.openxmlformats.org/officeDocument/2006/relationships/slideLayout" Target="../slideLayouts/slideLayout13.xml"/><Relationship Id="rId4" Type="http://schemas.openxmlformats.org/officeDocument/2006/relationships/image" Target="../media/image46.png"/></Relationships>
</file>

<file path=ppt/slides/_rels/slide7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80.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2.xml"/><Relationship Id="rId1" Type="http://schemas.openxmlformats.org/officeDocument/2006/relationships/slideLayout" Target="../slideLayouts/slideLayout14.xml"/><Relationship Id="rId4" Type="http://schemas.openxmlformats.org/officeDocument/2006/relationships/image" Target="../media/image47.png"/></Relationships>
</file>

<file path=ppt/slides/_rels/slide83.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3.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4.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4.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5.xml"/><Relationship Id="rId1" Type="http://schemas.openxmlformats.org/officeDocument/2006/relationships/slideLayout" Target="../slideLayouts/slideLayout14.xml"/><Relationship Id="rId4" Type="http://schemas.openxmlformats.org/officeDocument/2006/relationships/image" Target="../media/image47.png"/></Relationships>
</file>

<file path=ppt/slides/_rels/slide8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6.xml"/><Relationship Id="rId1" Type="http://schemas.openxmlformats.org/officeDocument/2006/relationships/slideLayout" Target="../slideLayouts/slideLayout14.xml"/></Relationships>
</file>

<file path=ppt/slides/_rels/slide8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7.xml"/><Relationship Id="rId1" Type="http://schemas.openxmlformats.org/officeDocument/2006/relationships/slideLayout" Target="../slideLayouts/slideLayout14.xml"/><Relationship Id="rId4" Type="http://schemas.openxmlformats.org/officeDocument/2006/relationships/image" Target="../media/image49.png"/></Relationships>
</file>

<file path=ppt/slides/_rels/slide88.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8.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9.xml.rels><?xml version="1.0" encoding="UTF-8" standalone="yes"?>
<Relationships xmlns="http://schemas.openxmlformats.org/package/2006/relationships"><Relationship Id="rId3" Type="http://schemas.openxmlformats.org/officeDocument/2006/relationships/hyperlink" Target="https://spotdocs.scholarsportal.info/display/OCF/Priority+Collaboration+Outcomes" TargetMode="External"/><Relationship Id="rId2" Type="http://schemas.openxmlformats.org/officeDocument/2006/relationships/notesSlide" Target="../notesSlides/notesSlide69.xml"/><Relationship Id="rId1" Type="http://schemas.openxmlformats.org/officeDocument/2006/relationships/slideLayout" Target="../slideLayouts/slideLayout14.xml"/><Relationship Id="rId6" Type="http://schemas.openxmlformats.org/officeDocument/2006/relationships/image" Target="../media/image45.emf"/><Relationship Id="rId5" Type="http://schemas.openxmlformats.org/officeDocument/2006/relationships/hyperlink" Target="https://spotdocs.scholarsportal.info/display/OCF/MOU+Draft+Planning" TargetMode="External"/><Relationship Id="rId4" Type="http://schemas.openxmlformats.org/officeDocument/2006/relationships/hyperlink" Target="https://spotdocs.scholarsportal.info/display/OCF/LSP+Requirements+-+For+Consultation"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9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0.xml"/><Relationship Id="rId1" Type="http://schemas.openxmlformats.org/officeDocument/2006/relationships/slideLayout" Target="../slideLayouts/slideLayout14.xml"/></Relationships>
</file>

<file path=ppt/slides/_rels/slide9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71.xml"/><Relationship Id="rId1" Type="http://schemas.openxmlformats.org/officeDocument/2006/relationships/slideLayout" Target="../slideLayouts/slideLayout14.xml"/></Relationships>
</file>

<file path=ppt/slides/_rels/slide92.xml.rels><?xml version="1.0" encoding="UTF-8" standalone="yes"?>
<Relationships xmlns="http://schemas.openxmlformats.org/package/2006/relationships"><Relationship Id="rId3" Type="http://schemas.openxmlformats.org/officeDocument/2006/relationships/hyperlink" Target="https://spotdocs.scholarsportal.info/display/OCF/OCUL+Collaborative+Futures" TargetMode="External"/><Relationship Id="rId2" Type="http://schemas.openxmlformats.org/officeDocument/2006/relationships/notesSlide" Target="../notesSlides/notesSlide72.xml"/><Relationship Id="rId1" Type="http://schemas.openxmlformats.org/officeDocument/2006/relationships/slideLayout" Target="../slideLayouts/slideLayout14.xml"/><Relationship Id="rId6" Type="http://schemas.openxmlformats.org/officeDocument/2006/relationships/image" Target="../media/image45.emf"/><Relationship Id="rId5" Type="http://schemas.openxmlformats.org/officeDocument/2006/relationships/hyperlink" Target="mailto:amy.greenberg@ocul.on.ca" TargetMode="External"/><Relationship Id="rId4" Type="http://schemas.openxmlformats.org/officeDocument/2006/relationships/hyperlink" Target="mailto:anika.ervin.ward@ocul.on.ca" TargetMode="External"/></Relationships>
</file>

<file path=ppt/slides/_rels/slide93.xml.rels><?xml version="1.0" encoding="UTF-8" standalone="yes"?>
<Relationships xmlns="http://schemas.openxmlformats.org/package/2006/relationships"><Relationship Id="rId8" Type="http://schemas.openxmlformats.org/officeDocument/2006/relationships/hyperlink" Target="mailto:help@scholarsportal.info" TargetMode="External"/><Relationship Id="rId13" Type="http://schemas.openxmlformats.org/officeDocument/2006/relationships/hyperlink" Target="mailto:rdm@scholarsportal.info" TargetMode="External"/><Relationship Id="rId3" Type="http://schemas.openxmlformats.org/officeDocument/2006/relationships/hyperlink" Target="mailto:anika.Ervin.ward@ocul.on.ca" TargetMode="External"/><Relationship Id="rId7" Type="http://schemas.openxmlformats.org/officeDocument/2006/relationships/hyperlink" Target="mailto:amy@scholarsportal.info" TargetMode="External"/><Relationship Id="rId12" Type="http://schemas.openxmlformats.org/officeDocument/2006/relationships/hyperlink" Target="mailto:dataverse@scholarsportal.info" TargetMode="External"/><Relationship Id="rId2" Type="http://schemas.openxmlformats.org/officeDocument/2006/relationships/notesSlide" Target="../notesSlides/notesSlide73.xml"/><Relationship Id="rId1" Type="http://schemas.openxmlformats.org/officeDocument/2006/relationships/slideLayout" Target="../slideLayouts/slideLayout2.xml"/><Relationship Id="rId6" Type="http://schemas.openxmlformats.org/officeDocument/2006/relationships/hyperlink" Target="mailto:alan@scholarsportal.info" TargetMode="External"/><Relationship Id="rId11" Type="http://schemas.openxmlformats.org/officeDocument/2006/relationships/hyperlink" Target="mailto:cloud@scholarsportal.info" TargetMode="External"/><Relationship Id="rId5" Type="http://schemas.openxmlformats.org/officeDocument/2006/relationships/hyperlink" Target="mailto:bart@scholarsportal.info" TargetMode="External"/><Relationship Id="rId10" Type="http://schemas.openxmlformats.org/officeDocument/2006/relationships/hyperlink" Target="mailto:books@scholarsportal.info" TargetMode="External"/><Relationship Id="rId4" Type="http://schemas.openxmlformats.org/officeDocument/2006/relationships/hyperlink" Target="mailto:kate@scholarsportal.info" TargetMode="External"/><Relationship Id="rId9" Type="http://schemas.openxmlformats.org/officeDocument/2006/relationships/hyperlink" Target="mailto:ocul@ocul.on.ca" TargetMode="External"/><Relationship Id="rId14" Type="http://schemas.openxmlformats.org/officeDocument/2006/relationships/hyperlink" Target="mailto:grant@scholarsportal.info" TargetMode="External"/></Relationships>
</file>

<file path=ppt/slides/_rels/slide9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ubtitle 1"/>
          <p:cNvSpPr txBox="1">
            <a:spLocks/>
          </p:cNvSpPr>
          <p:nvPr/>
        </p:nvSpPr>
        <p:spPr>
          <a:xfrm>
            <a:off x="1371600" y="4961594"/>
            <a:ext cx="3867147" cy="175260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solidFill>
                  <a:schemeClr val="bg1"/>
                </a:solidFill>
                <a:latin typeface="Arial" panose="020B0604020202020204" pitchFamily="34" charset="0"/>
                <a:cs typeface="Arial" panose="020B0604020202020204" pitchFamily="34" charset="0"/>
              </a:rPr>
              <a:t>Queen’s University</a:t>
            </a:r>
          </a:p>
          <a:p>
            <a:r>
              <a:rPr lang="en-US" dirty="0" smtClean="0">
                <a:solidFill>
                  <a:schemeClr val="bg1"/>
                </a:solidFill>
                <a:latin typeface="Arial" panose="020B0604020202020204" pitchFamily="34" charset="0"/>
                <a:cs typeface="Arial" panose="020B0604020202020204" pitchFamily="34" charset="0"/>
              </a:rPr>
              <a:t>September 26, 2016</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smtClean="0">
                <a:solidFill>
                  <a:srgbClr val="DE3726"/>
                </a:solidFill>
                <a:latin typeface="Arial" panose="020B0604020202020204" pitchFamily="34" charset="0"/>
                <a:cs typeface="Arial" panose="020B0604020202020204" pitchFamily="34" charset="0"/>
              </a:rPr>
              <a:t>#</a:t>
            </a:r>
            <a:r>
              <a:rPr lang="en-US" dirty="0" err="1" smtClean="0">
                <a:solidFill>
                  <a:srgbClr val="DE3726"/>
                </a:solidFill>
                <a:latin typeface="Arial" panose="020B0604020202020204" pitchFamily="34" charset="0"/>
                <a:cs typeface="Arial" panose="020B0604020202020204" pitchFamily="34" charset="0"/>
              </a:rPr>
              <a:t>SPonTheRoad</a:t>
            </a:r>
            <a:endParaRPr lang="en-US" dirty="0">
              <a:solidFill>
                <a:srgbClr val="DE3726"/>
              </a:solidFill>
              <a:latin typeface="Arial" panose="020B0604020202020204" pitchFamily="34" charset="0"/>
              <a:cs typeface="Arial" panose="020B0604020202020204" pitchFamily="34" charset="0"/>
            </a:endParaRPr>
          </a:p>
        </p:txBody>
      </p:sp>
      <p:sp>
        <p:nvSpPr>
          <p:cNvPr id="6" name="TextBox 5"/>
          <p:cNvSpPr txBox="1"/>
          <p:nvPr/>
        </p:nvSpPr>
        <p:spPr>
          <a:xfrm>
            <a:off x="468536" y="1387386"/>
            <a:ext cx="8206927" cy="1200329"/>
          </a:xfrm>
          <a:prstGeom prst="rect">
            <a:avLst/>
          </a:prstGeom>
          <a:noFill/>
        </p:spPr>
        <p:txBody>
          <a:bodyPr wrap="none" rtlCol="0">
            <a:spAutoFit/>
          </a:bodyPr>
          <a:lstStyle/>
          <a:p>
            <a:pPr algn="ctr"/>
            <a:r>
              <a:rPr lang="en-US" sz="3600" b="1" dirty="0" smtClean="0">
                <a:latin typeface="Arial Black" panose="020B0A04020102020204" pitchFamily="34" charset="0"/>
              </a:rPr>
              <a:t>Scholars Portal Roadshow 2016</a:t>
            </a:r>
          </a:p>
          <a:p>
            <a:pPr algn="ctr"/>
            <a:r>
              <a:rPr lang="en-US" sz="3600" b="1" dirty="0" smtClean="0">
                <a:latin typeface="Arial Black" panose="020B0A04020102020204" pitchFamily="34" charset="0"/>
              </a:rPr>
              <a:t>Kingston</a:t>
            </a:r>
            <a:endParaRPr lang="en-US" sz="3600" b="1" dirty="0">
              <a:latin typeface="Arial Black" panose="020B0A04020102020204" pitchFamily="34" charset="0"/>
            </a:endParaRPr>
          </a:p>
        </p:txBody>
      </p:sp>
      <p:pic>
        <p:nvPicPr>
          <p:cNvPr id="7" name="Picture 6" descr="sp_logo.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697" y="548903"/>
            <a:ext cx="3803082" cy="686079"/>
          </a:xfrm>
          <a:prstGeom prst="rect">
            <a:avLst/>
          </a:prstGeom>
        </p:spPr>
      </p:pic>
    </p:spTree>
    <p:extLst>
      <p:ext uri="{BB962C8B-B14F-4D97-AF65-F5344CB8AC3E}">
        <p14:creationId xmlns:p14="http://schemas.microsoft.com/office/powerpoint/2010/main" val="3145327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hape 159"/>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Planning and Assessment </a:t>
            </a:r>
            <a:br>
              <a:rPr lang="en-US" altLang="en-US" smtClean="0">
                <a:ea typeface="ＭＳ Ｐゴシック" panose="020B0600070205080204" pitchFamily="34" charset="-128"/>
              </a:rPr>
            </a:br>
            <a:r>
              <a:rPr lang="en-US" altLang="en-US" smtClean="0">
                <a:ea typeface="ＭＳ Ｐゴシック" panose="020B0600070205080204" pitchFamily="34" charset="-128"/>
              </a:rPr>
              <a:t>(OCUL-PA)</a:t>
            </a:r>
          </a:p>
        </p:txBody>
      </p:sp>
      <p:sp>
        <p:nvSpPr>
          <p:cNvPr id="21506" name="Shape 160"/>
          <p:cNvSpPr>
            <a:spLocks noGrp="1"/>
          </p:cNvSpPr>
          <p:nvPr>
            <p:ph type="body" idx="1"/>
          </p:nvPr>
        </p:nvSpPr>
        <p:spPr>
          <a:xfrm>
            <a:off x="457200" y="1538288"/>
            <a:ext cx="8229600" cy="4525962"/>
          </a:xfrm>
        </p:spPr>
        <p:txBody>
          <a:bodyPr lIns="91425" tIns="91425" rIns="91425" bIns="91425"/>
          <a:lstStyle/>
          <a:p>
            <a:pPr marL="457200" indent="-228600">
              <a:spcBef>
                <a:spcPct val="0"/>
              </a:spcBef>
            </a:pPr>
            <a:r>
              <a:rPr lang="en-US" altLang="en-US" smtClean="0">
                <a:ea typeface="ＭＳ Ｐゴシック" panose="020B0600070205080204" pitchFamily="34" charset="-128"/>
              </a:rPr>
              <a:t>Strategic oversight of OCUL and Scholars Portal activities</a:t>
            </a:r>
          </a:p>
          <a:p>
            <a:pPr marL="457200" indent="-228600">
              <a:spcBef>
                <a:spcPct val="0"/>
              </a:spcBef>
            </a:pPr>
            <a:r>
              <a:rPr lang="en-US" altLang="en-US" smtClean="0">
                <a:ea typeface="ＭＳ Ｐゴシック" panose="020B0600070205080204" pitchFamily="34" charset="-128"/>
              </a:rPr>
              <a:t>Facilitates Strategic Plan</a:t>
            </a:r>
          </a:p>
          <a:p>
            <a:pPr marL="457200" indent="-228600">
              <a:spcBef>
                <a:spcPct val="0"/>
              </a:spcBef>
            </a:pPr>
            <a:r>
              <a:rPr lang="en-US" altLang="en-US" smtClean="0">
                <a:ea typeface="ＭＳ Ｐゴシック" panose="020B0600070205080204" pitchFamily="34" charset="-128"/>
              </a:rPr>
              <a:t>Reviews and develops proposals for new services and annual priorities in collaboration with OCUL-IR and OCUL-SP</a:t>
            </a:r>
          </a:p>
        </p:txBody>
      </p:sp>
    </p:spTree>
    <p:extLst>
      <p:ext uri="{BB962C8B-B14F-4D97-AF65-F5344CB8AC3E}">
        <p14:creationId xmlns:p14="http://schemas.microsoft.com/office/powerpoint/2010/main" val="31887477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hape 165"/>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Information Resources Committee (OCUL-IR)</a:t>
            </a:r>
          </a:p>
        </p:txBody>
      </p:sp>
      <p:sp>
        <p:nvSpPr>
          <p:cNvPr id="166" name="Shape 166"/>
          <p:cNvSpPr txBox="1">
            <a:spLocks noGrp="1"/>
          </p:cNvSpPr>
          <p:nvPr>
            <p:ph type="body" idx="1"/>
          </p:nvPr>
        </p:nvSpPr>
        <p:spPr>
          <a:xfrm>
            <a:off x="457200" y="1538288"/>
            <a:ext cx="8229600" cy="4525962"/>
          </a:xfrm>
        </p:spPr>
        <p:txBody>
          <a:bodyPr lIns="91425" tIns="91425" rIns="91425" bIns="91425">
            <a:noAutofit/>
          </a:bodyPr>
          <a:lstStyle/>
          <a:p>
            <a:pPr marL="457200" indent="-228600">
              <a:spcBef>
                <a:spcPts val="0"/>
              </a:spcBef>
              <a:buFont typeface="Wingdings" charset="0"/>
              <a:buChar char="§"/>
              <a:defRPr/>
            </a:pPr>
            <a:r>
              <a:rPr lang="en-US"/>
              <a:t>Operational oversight of consortial e-resources activities</a:t>
            </a:r>
          </a:p>
          <a:p>
            <a:pPr marL="457200" indent="-228600">
              <a:spcBef>
                <a:spcPts val="0"/>
              </a:spcBef>
              <a:buFont typeface="Wingdings" charset="0"/>
              <a:buChar char="§"/>
              <a:defRPr/>
            </a:pPr>
            <a:r>
              <a:rPr lang="en-US"/>
              <a:t>Collective licensing</a:t>
            </a:r>
          </a:p>
          <a:p>
            <a:pPr marL="914400" lvl="1" indent="-228600">
              <a:spcBef>
                <a:spcPts val="0"/>
              </a:spcBef>
              <a:buFont typeface="Arial" charset="0"/>
              <a:buChar char="•"/>
              <a:defRPr/>
            </a:pPr>
            <a:r>
              <a:rPr lang="en-US"/>
              <a:t>180 electronic resources</a:t>
            </a:r>
          </a:p>
          <a:p>
            <a:pPr marL="914400" lvl="1" indent="-228600">
              <a:spcBef>
                <a:spcPts val="0"/>
              </a:spcBef>
              <a:buFont typeface="Arial" charset="0"/>
              <a:buChar char="•"/>
              <a:defRPr/>
            </a:pPr>
            <a:r>
              <a:rPr lang="en-US"/>
              <a:t>from 70 different vendors</a:t>
            </a:r>
          </a:p>
          <a:p>
            <a:pPr marL="914400" lvl="1" indent="-228600">
              <a:spcBef>
                <a:spcPts val="0"/>
              </a:spcBef>
              <a:buFont typeface="Arial" charset="0"/>
              <a:buChar char="•"/>
              <a:defRPr/>
            </a:pPr>
            <a:r>
              <a:rPr lang="en-US"/>
              <a:t>ejournals, ebooks, streamed media, data files, databases, digitized primary sources</a:t>
            </a:r>
          </a:p>
          <a:p>
            <a:pPr marL="203200" indent="0">
              <a:spcBef>
                <a:spcPts val="0"/>
              </a:spcBef>
              <a:buFont typeface="Wingdings" charset="0"/>
              <a:buNone/>
              <a:defRPr/>
            </a:pPr>
            <a:endParaRPr/>
          </a:p>
        </p:txBody>
      </p:sp>
    </p:spTree>
    <p:extLst>
      <p:ext uri="{BB962C8B-B14F-4D97-AF65-F5344CB8AC3E}">
        <p14:creationId xmlns:p14="http://schemas.microsoft.com/office/powerpoint/2010/main" val="7982251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hape 171"/>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Scholars Portal Committee </a:t>
            </a:r>
            <a:br>
              <a:rPr lang="en-US" altLang="en-US" smtClean="0">
                <a:ea typeface="ＭＳ Ｐゴシック" panose="020B0600070205080204" pitchFamily="34" charset="-128"/>
              </a:rPr>
            </a:br>
            <a:r>
              <a:rPr lang="en-US" altLang="en-US" smtClean="0">
                <a:ea typeface="ＭＳ Ｐゴシック" panose="020B0600070205080204" pitchFamily="34" charset="-128"/>
              </a:rPr>
              <a:t>(OCUL-SP)</a:t>
            </a:r>
          </a:p>
        </p:txBody>
      </p:sp>
      <p:sp>
        <p:nvSpPr>
          <p:cNvPr id="23554" name="Shape 172"/>
          <p:cNvSpPr>
            <a:spLocks noGrp="1"/>
          </p:cNvSpPr>
          <p:nvPr>
            <p:ph type="body" idx="1"/>
          </p:nvPr>
        </p:nvSpPr>
        <p:spPr>
          <a:xfrm>
            <a:off x="457200" y="1538288"/>
            <a:ext cx="8578850" cy="4525962"/>
          </a:xfrm>
        </p:spPr>
        <p:txBody>
          <a:bodyPr lIns="91425" tIns="91425" rIns="91425" bIns="91425"/>
          <a:lstStyle/>
          <a:p>
            <a:pPr marL="457200" indent="-228600">
              <a:spcBef>
                <a:spcPct val="0"/>
              </a:spcBef>
            </a:pPr>
            <a:r>
              <a:rPr lang="en-US" altLang="en-US" smtClean="0">
                <a:ea typeface="ＭＳ Ｐゴシック" panose="020B0600070205080204" pitchFamily="34" charset="-128"/>
              </a:rPr>
              <a:t>Assessment and development of services</a:t>
            </a:r>
          </a:p>
          <a:p>
            <a:pPr marL="457200" indent="-228600">
              <a:spcBef>
                <a:spcPct val="0"/>
              </a:spcBef>
            </a:pPr>
            <a:r>
              <a:rPr lang="en-US" altLang="en-US" smtClean="0">
                <a:ea typeface="ＭＳ Ｐゴシック" panose="020B0600070205080204" pitchFamily="34" charset="-128"/>
              </a:rPr>
              <a:t>Generating ideas for new services</a:t>
            </a:r>
          </a:p>
          <a:p>
            <a:pPr marL="457200" indent="-228600">
              <a:spcBef>
                <a:spcPct val="0"/>
              </a:spcBef>
            </a:pPr>
            <a:r>
              <a:rPr lang="en-US" altLang="en-US" smtClean="0">
                <a:ea typeface="ＭＳ Ｐゴシック" panose="020B0600070205080204" pitchFamily="34" charset="-128"/>
              </a:rPr>
              <a:t>Promoting local awareness of Scholars Portal</a:t>
            </a:r>
          </a:p>
          <a:p>
            <a:pPr marL="457200" indent="-228600">
              <a:spcBef>
                <a:spcPct val="0"/>
              </a:spcBef>
            </a:pPr>
            <a:r>
              <a:rPr lang="en-US" altLang="en-US" smtClean="0">
                <a:ea typeface="ＭＳ Ｐゴシック" panose="020B0600070205080204" pitchFamily="34" charset="-128"/>
              </a:rPr>
              <a:t>Ensuring Scholars Portal services meet user needs</a:t>
            </a:r>
          </a:p>
          <a:p>
            <a:pPr marL="457200" indent="-228600">
              <a:spcBef>
                <a:spcPct val="0"/>
              </a:spcBef>
            </a:pPr>
            <a:r>
              <a:rPr lang="en-US" altLang="en-US" smtClean="0">
                <a:ea typeface="ＭＳ Ｐゴシック" panose="020B0600070205080204" pitchFamily="34" charset="-128"/>
              </a:rPr>
              <a:t>Identifying opportunities for training and knowledge sharing</a:t>
            </a:r>
          </a:p>
        </p:txBody>
      </p:sp>
    </p:spTree>
    <p:extLst>
      <p:ext uri="{BB962C8B-B14F-4D97-AF65-F5344CB8AC3E}">
        <p14:creationId xmlns:p14="http://schemas.microsoft.com/office/powerpoint/2010/main" val="27096280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hape 177"/>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Communities</a:t>
            </a:r>
          </a:p>
        </p:txBody>
      </p:sp>
      <p:sp>
        <p:nvSpPr>
          <p:cNvPr id="24578" name="Shape 178"/>
          <p:cNvSpPr>
            <a:spLocks noGrp="1"/>
          </p:cNvSpPr>
          <p:nvPr>
            <p:ph type="body" idx="1"/>
          </p:nvPr>
        </p:nvSpPr>
        <p:spPr>
          <a:xfrm>
            <a:off x="457200" y="1538288"/>
            <a:ext cx="8229600" cy="4525962"/>
          </a:xfrm>
        </p:spPr>
        <p:txBody>
          <a:bodyPr lIns="91425" tIns="91425" rIns="91425" bIns="91425"/>
          <a:lstStyle/>
          <a:p>
            <a:pPr marL="457200" indent="-228600">
              <a:spcBef>
                <a:spcPct val="0"/>
              </a:spcBef>
            </a:pPr>
            <a:r>
              <a:rPr lang="en-US" altLang="en-US" smtClean="0">
                <a:ea typeface="ＭＳ Ｐゴシック" panose="020B0600070205080204" pitchFamily="34" charset="-128"/>
              </a:rPr>
              <a:t>Communities of interest</a:t>
            </a:r>
          </a:p>
          <a:p>
            <a:pPr marL="457200" indent="-228600">
              <a:spcBef>
                <a:spcPct val="0"/>
              </a:spcBef>
            </a:pPr>
            <a:r>
              <a:rPr lang="en-US" altLang="en-US" smtClean="0">
                <a:ea typeface="ＭＳ Ｐゴシック" panose="020B0600070205080204" pitchFamily="34" charset="-128"/>
              </a:rPr>
              <a:t>Sharing information</a:t>
            </a:r>
          </a:p>
          <a:p>
            <a:pPr marL="457200" indent="-228600">
              <a:spcBef>
                <a:spcPct val="0"/>
              </a:spcBef>
            </a:pPr>
            <a:r>
              <a:rPr lang="en-US" altLang="en-US" smtClean="0">
                <a:ea typeface="ＭＳ Ｐゴシック" panose="020B0600070205080204" pitchFamily="34" charset="-128"/>
              </a:rPr>
              <a:t>Generating ideas</a:t>
            </a:r>
          </a:p>
          <a:p>
            <a:pPr marL="457200" indent="-228600">
              <a:spcBef>
                <a:spcPct val="0"/>
              </a:spcBef>
            </a:pPr>
            <a:r>
              <a:rPr lang="en-US" altLang="en-US" smtClean="0">
                <a:ea typeface="ＭＳ Ｐゴシック" panose="020B0600070205080204" pitchFamily="34" charset="-128"/>
              </a:rPr>
              <a:t>Open membership</a:t>
            </a:r>
          </a:p>
          <a:p>
            <a:pPr marL="457200" indent="-228600">
              <a:spcBef>
                <a:spcPct val="0"/>
              </a:spcBef>
            </a:pPr>
            <a:r>
              <a:rPr lang="en-US" altLang="en-US" smtClean="0">
                <a:ea typeface="ＭＳ Ｐゴシック" panose="020B0600070205080204" pitchFamily="34" charset="-128"/>
              </a:rPr>
              <a:t>Representation from at least 7 OCUL schools</a:t>
            </a:r>
          </a:p>
          <a:p>
            <a:pPr marL="457200" indent="-228600">
              <a:spcBef>
                <a:spcPct val="0"/>
              </a:spcBef>
            </a:pPr>
            <a:r>
              <a:rPr lang="en-US" altLang="en-US" smtClean="0">
                <a:ea typeface="ＭＳ Ｐゴシック" panose="020B0600070205080204" pitchFamily="34" charset="-128"/>
              </a:rPr>
              <a:t>Over 200 community members</a:t>
            </a:r>
          </a:p>
        </p:txBody>
      </p:sp>
    </p:spTree>
    <p:extLst>
      <p:ext uri="{BB962C8B-B14F-4D97-AF65-F5344CB8AC3E}">
        <p14:creationId xmlns:p14="http://schemas.microsoft.com/office/powerpoint/2010/main" val="5144134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hape 18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Communities</a:t>
            </a:r>
          </a:p>
        </p:txBody>
      </p:sp>
      <p:sp>
        <p:nvSpPr>
          <p:cNvPr id="25602" name="Shape 184"/>
          <p:cNvSpPr>
            <a:spLocks noGrp="1"/>
          </p:cNvSpPr>
          <p:nvPr>
            <p:ph type="body" idx="1"/>
          </p:nvPr>
        </p:nvSpPr>
        <p:spPr>
          <a:xfrm>
            <a:off x="457200" y="1422400"/>
            <a:ext cx="8229600" cy="4527550"/>
          </a:xfrm>
        </p:spPr>
        <p:txBody>
          <a:bodyPr lIns="91425" tIns="91425" rIns="91425" bIns="91425"/>
          <a:lstStyle/>
          <a:p>
            <a:pPr>
              <a:spcBef>
                <a:spcPct val="0"/>
              </a:spcBef>
              <a:buFont typeface="Wingdings" panose="05000000000000000000" pitchFamily="2" charset="2"/>
              <a:buNone/>
            </a:pPr>
            <a:r>
              <a:rPr lang="en-US" altLang="en-US" sz="2000" smtClean="0">
                <a:ea typeface="ＭＳ Ｐゴシック" panose="020B0600070205080204" pitchFamily="34" charset="-128"/>
              </a:rPr>
              <a:t>Accessibility</a:t>
            </a:r>
          </a:p>
          <a:p>
            <a:pPr>
              <a:spcBef>
                <a:spcPct val="0"/>
              </a:spcBef>
              <a:buFont typeface="Wingdings" panose="05000000000000000000" pitchFamily="2" charset="2"/>
              <a:buNone/>
            </a:pPr>
            <a:r>
              <a:rPr lang="en-US" altLang="en-US" sz="2000" smtClean="0">
                <a:ea typeface="ＭＳ Ｐゴシック" panose="020B0600070205080204" pitchFamily="34" charset="-128"/>
              </a:rPr>
              <a:t>Assessment</a:t>
            </a:r>
          </a:p>
          <a:p>
            <a:pPr>
              <a:spcBef>
                <a:spcPct val="0"/>
              </a:spcBef>
              <a:buFont typeface="Wingdings" panose="05000000000000000000" pitchFamily="2" charset="2"/>
              <a:buNone/>
            </a:pPr>
            <a:r>
              <a:rPr lang="en-US" altLang="en-US" sz="2000" smtClean="0">
                <a:ea typeface="ＭＳ Ｐゴシック" panose="020B0600070205080204" pitchFamily="34" charset="-128"/>
              </a:rPr>
              <a:t>Data</a:t>
            </a:r>
          </a:p>
          <a:p>
            <a:pPr>
              <a:spcBef>
                <a:spcPct val="0"/>
              </a:spcBef>
              <a:buFont typeface="Wingdings" panose="05000000000000000000" pitchFamily="2" charset="2"/>
              <a:buNone/>
            </a:pPr>
            <a:r>
              <a:rPr lang="en-US" altLang="en-US" sz="2000" smtClean="0">
                <a:ea typeface="ＭＳ Ｐゴシック" panose="020B0600070205080204" pitchFamily="34" charset="-128"/>
              </a:rPr>
              <a:t>Digital Curation</a:t>
            </a:r>
          </a:p>
          <a:p>
            <a:pPr>
              <a:spcBef>
                <a:spcPct val="0"/>
              </a:spcBef>
              <a:buFont typeface="Wingdings" panose="05000000000000000000" pitchFamily="2" charset="2"/>
              <a:buNone/>
            </a:pPr>
            <a:r>
              <a:rPr lang="en-US" altLang="en-US" sz="2000" smtClean="0">
                <a:ea typeface="ＭＳ Ｐゴシック" panose="020B0600070205080204" pitchFamily="34" charset="-128"/>
              </a:rPr>
              <a:t>Geo</a:t>
            </a:r>
          </a:p>
          <a:p>
            <a:pPr>
              <a:spcBef>
                <a:spcPct val="0"/>
              </a:spcBef>
              <a:buFont typeface="Wingdings" panose="05000000000000000000" pitchFamily="2" charset="2"/>
              <a:buNone/>
            </a:pPr>
            <a:r>
              <a:rPr lang="en-US" altLang="en-US" sz="2000" smtClean="0">
                <a:ea typeface="ＭＳ Ｐゴシック" panose="020B0600070205080204" pitchFamily="34" charset="-128"/>
              </a:rPr>
              <a:t>Government Information</a:t>
            </a:r>
          </a:p>
          <a:p>
            <a:pPr>
              <a:spcBef>
                <a:spcPct val="0"/>
              </a:spcBef>
              <a:buFont typeface="Wingdings" panose="05000000000000000000" pitchFamily="2" charset="2"/>
              <a:buNone/>
            </a:pPr>
            <a:r>
              <a:rPr lang="en-US" altLang="en-US" sz="2000" smtClean="0">
                <a:ea typeface="ＭＳ Ｐゴシック" panose="020B0600070205080204" pitchFamily="34" charset="-128"/>
              </a:rPr>
              <a:t>Information Technology </a:t>
            </a:r>
          </a:p>
          <a:p>
            <a:pPr>
              <a:spcBef>
                <a:spcPct val="0"/>
              </a:spcBef>
              <a:buFont typeface="Wingdings" panose="05000000000000000000" pitchFamily="2" charset="2"/>
              <a:buNone/>
            </a:pPr>
            <a:r>
              <a:rPr lang="en-US" altLang="en-US" sz="2000" smtClean="0">
                <a:ea typeface="ＭＳ Ｐゴシック" panose="020B0600070205080204" pitchFamily="34" charset="-128"/>
              </a:rPr>
              <a:t>Public Service Renewal</a:t>
            </a:r>
          </a:p>
          <a:p>
            <a:pPr>
              <a:spcBef>
                <a:spcPct val="0"/>
              </a:spcBef>
              <a:buFont typeface="Wingdings" panose="05000000000000000000" pitchFamily="2" charset="2"/>
              <a:buNone/>
            </a:pPr>
            <a:r>
              <a:rPr lang="en-US" altLang="en-US" sz="2000" smtClean="0">
                <a:ea typeface="ＭＳ Ｐゴシック" panose="020B0600070205080204" pitchFamily="34" charset="-128"/>
              </a:rPr>
              <a:t>Publishing/Hosting</a:t>
            </a:r>
          </a:p>
          <a:p>
            <a:pPr>
              <a:spcBef>
                <a:spcPct val="0"/>
              </a:spcBef>
              <a:buFont typeface="Wingdings" panose="05000000000000000000" pitchFamily="2" charset="2"/>
              <a:buNone/>
            </a:pPr>
            <a:r>
              <a:rPr lang="en-US" altLang="en-US" sz="2000" smtClean="0">
                <a:ea typeface="ＭＳ Ｐゴシック" panose="020B0600070205080204" pitchFamily="34" charset="-128"/>
              </a:rPr>
              <a:t>Quality Assurance</a:t>
            </a:r>
          </a:p>
          <a:p>
            <a:pPr>
              <a:spcBef>
                <a:spcPct val="0"/>
              </a:spcBef>
              <a:buFont typeface="Wingdings" panose="05000000000000000000" pitchFamily="2" charset="2"/>
              <a:buNone/>
            </a:pPr>
            <a:r>
              <a:rPr lang="en-US" altLang="en-US" sz="2000" smtClean="0">
                <a:ea typeface="ＭＳ Ｐゴシック" panose="020B0600070205080204" pitchFamily="34" charset="-128"/>
              </a:rPr>
              <a:t>Resource Sharing</a:t>
            </a:r>
          </a:p>
          <a:p>
            <a:pPr>
              <a:spcBef>
                <a:spcPct val="0"/>
              </a:spcBef>
              <a:buFont typeface="Wingdings" panose="05000000000000000000" pitchFamily="2" charset="2"/>
              <a:buNone/>
            </a:pPr>
            <a:r>
              <a:rPr lang="en-US" altLang="en-US" sz="2000" smtClean="0">
                <a:ea typeface="ＭＳ Ｐゴシック" panose="020B0600070205080204" pitchFamily="34" charset="-128"/>
              </a:rPr>
              <a:t>Video										ocul.on.ca/committees</a:t>
            </a:r>
          </a:p>
          <a:p>
            <a:pPr>
              <a:spcBef>
                <a:spcPct val="0"/>
              </a:spcBef>
              <a:buFont typeface="Wingdings" panose="05000000000000000000" pitchFamily="2" charset="2"/>
              <a:buNone/>
            </a:pPr>
            <a:endParaRPr lang="en-US" altLang="en-US" sz="1800" smtClean="0">
              <a:ea typeface="ＭＳ Ｐゴシック" panose="020B0600070205080204" pitchFamily="34" charset="-128"/>
            </a:endParaRPr>
          </a:p>
          <a:p>
            <a:pPr>
              <a:spcBef>
                <a:spcPct val="0"/>
              </a:spcBef>
              <a:buFont typeface="Wingdings" panose="05000000000000000000" pitchFamily="2" charset="2"/>
              <a:buNone/>
            </a:pPr>
            <a:endParaRPr lang="en-US" altLang="en-US" sz="1800" smtClean="0">
              <a:ea typeface="ＭＳ Ｐゴシック" panose="020B0600070205080204" pitchFamily="34" charset="-128"/>
            </a:endParaRPr>
          </a:p>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8845221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hape 189"/>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Staff</a:t>
            </a:r>
          </a:p>
        </p:txBody>
      </p:sp>
      <p:sp>
        <p:nvSpPr>
          <p:cNvPr id="26626" name="Shape 190"/>
          <p:cNvSpPr txBox="1">
            <a:spLocks noChangeArrowheads="1"/>
          </p:cNvSpPr>
          <p:nvPr/>
        </p:nvSpPr>
        <p:spPr bwMode="auto">
          <a:xfrm>
            <a:off x="457200" y="1300163"/>
            <a:ext cx="8416925" cy="501650"/>
          </a:xfrm>
          <a:prstGeom prst="rect">
            <a:avLst/>
          </a:prstGeom>
          <a:solidFill>
            <a:srgbClr val="B7B7B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buSzPct val="25000"/>
            </a:pPr>
            <a:r>
              <a:rPr lang="en-US" altLang="en-US" sz="1800" b="1" smtClean="0">
                <a:solidFill>
                  <a:srgbClr val="000000"/>
                </a:solidFill>
                <a:latin typeface="Questrial" panose="020B0604020202020204" charset="0"/>
                <a:sym typeface="Questrial" panose="020B0604020202020204" charset="0"/>
              </a:rPr>
              <a:t>Executive Director</a:t>
            </a:r>
          </a:p>
        </p:txBody>
      </p:sp>
      <p:sp>
        <p:nvSpPr>
          <p:cNvPr id="26627" name="Shape 191"/>
          <p:cNvSpPr txBox="1">
            <a:spLocks noChangeArrowheads="1"/>
          </p:cNvSpPr>
          <p:nvPr/>
        </p:nvSpPr>
        <p:spPr bwMode="auto">
          <a:xfrm>
            <a:off x="1787525" y="1989138"/>
            <a:ext cx="4754563" cy="404812"/>
          </a:xfrm>
          <a:prstGeom prst="rect">
            <a:avLst/>
          </a:prstGeom>
          <a:solidFill>
            <a:srgbClr val="93C47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Business Officer</a:t>
            </a:r>
          </a:p>
        </p:txBody>
      </p:sp>
      <p:sp>
        <p:nvSpPr>
          <p:cNvPr id="26628" name="Shape 192"/>
          <p:cNvSpPr txBox="1">
            <a:spLocks noChangeArrowheads="1"/>
          </p:cNvSpPr>
          <p:nvPr/>
        </p:nvSpPr>
        <p:spPr bwMode="auto">
          <a:xfrm>
            <a:off x="1763713" y="5802313"/>
            <a:ext cx="4754562" cy="404812"/>
          </a:xfrm>
          <a:prstGeom prst="rect">
            <a:avLst/>
          </a:prstGeom>
          <a:solidFill>
            <a:srgbClr val="274E1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Procurement Consultant</a:t>
            </a:r>
          </a:p>
          <a:p>
            <a:pPr eaLnBrk="1" fontAlgn="base" hangingPunct="1">
              <a:spcBef>
                <a:spcPct val="0"/>
              </a:spcBef>
              <a:spcAft>
                <a:spcPct val="0"/>
              </a:spcAft>
            </a:pPr>
            <a:endParaRPr lang="en-US" altLang="en-US" sz="1800" smtClean="0">
              <a:solidFill>
                <a:srgbClr val="000000"/>
              </a:solidFill>
              <a:latin typeface="Questrial" panose="020B0604020202020204" charset="0"/>
              <a:sym typeface="Questrial" panose="020B0604020202020204" charset="0"/>
            </a:endParaRPr>
          </a:p>
        </p:txBody>
      </p:sp>
      <p:sp>
        <p:nvSpPr>
          <p:cNvPr id="26629" name="Shape 193"/>
          <p:cNvSpPr txBox="1">
            <a:spLocks noChangeArrowheads="1"/>
          </p:cNvSpPr>
          <p:nvPr/>
        </p:nvSpPr>
        <p:spPr bwMode="auto">
          <a:xfrm>
            <a:off x="1787525" y="3938588"/>
            <a:ext cx="4754563" cy="404812"/>
          </a:xfrm>
          <a:prstGeom prst="rect">
            <a:avLst/>
          </a:prstGeom>
          <a:solidFill>
            <a:srgbClr val="38761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Admin Assistant: eResources</a:t>
            </a:r>
          </a:p>
        </p:txBody>
      </p:sp>
      <p:sp>
        <p:nvSpPr>
          <p:cNvPr id="26630" name="Shape 194"/>
          <p:cNvSpPr txBox="1">
            <a:spLocks noChangeArrowheads="1"/>
          </p:cNvSpPr>
          <p:nvPr/>
        </p:nvSpPr>
        <p:spPr bwMode="auto">
          <a:xfrm>
            <a:off x="1787525" y="2636838"/>
            <a:ext cx="4754563" cy="404812"/>
          </a:xfrm>
          <a:prstGeom prst="rect">
            <a:avLst/>
          </a:prstGeom>
          <a:solidFill>
            <a:srgbClr val="6AA84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Admin &amp; Communications Coordinator</a:t>
            </a:r>
          </a:p>
        </p:txBody>
      </p:sp>
      <p:sp>
        <p:nvSpPr>
          <p:cNvPr id="26631" name="Shape 195"/>
          <p:cNvSpPr txBox="1">
            <a:spLocks noChangeArrowheads="1"/>
          </p:cNvSpPr>
          <p:nvPr/>
        </p:nvSpPr>
        <p:spPr bwMode="auto">
          <a:xfrm>
            <a:off x="1770063" y="5229225"/>
            <a:ext cx="4756150" cy="404813"/>
          </a:xfrm>
          <a:prstGeom prst="rect">
            <a:avLst/>
          </a:prstGeom>
          <a:solidFill>
            <a:srgbClr val="274E1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Collaborative Futures Project Manager</a:t>
            </a:r>
          </a:p>
        </p:txBody>
      </p:sp>
      <p:sp>
        <p:nvSpPr>
          <p:cNvPr id="26632" name="Shape 196"/>
          <p:cNvSpPr txBox="1">
            <a:spLocks noChangeArrowheads="1"/>
          </p:cNvSpPr>
          <p:nvPr/>
        </p:nvSpPr>
        <p:spPr bwMode="auto">
          <a:xfrm>
            <a:off x="1787525" y="3429000"/>
            <a:ext cx="4754563" cy="404813"/>
          </a:xfrm>
          <a:prstGeom prst="rect">
            <a:avLst/>
          </a:prstGeom>
          <a:solidFill>
            <a:srgbClr val="38761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Project Officer: eResources (on leave)</a:t>
            </a:r>
          </a:p>
        </p:txBody>
      </p:sp>
      <p:sp>
        <p:nvSpPr>
          <p:cNvPr id="26633" name="Shape 197"/>
          <p:cNvSpPr txBox="1">
            <a:spLocks noChangeArrowheads="1"/>
          </p:cNvSpPr>
          <p:nvPr/>
        </p:nvSpPr>
        <p:spPr bwMode="auto">
          <a:xfrm>
            <a:off x="1790700" y="4468813"/>
            <a:ext cx="4754563" cy="404812"/>
          </a:xfrm>
          <a:prstGeom prst="rect">
            <a:avLst/>
          </a:prstGeom>
          <a:solidFill>
            <a:srgbClr val="38761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smtClean="0">
                <a:solidFill>
                  <a:srgbClr val="FFFFFF"/>
                </a:solidFill>
                <a:latin typeface="Questrial" panose="020B0604020202020204" charset="0"/>
                <a:sym typeface="Questrial" panose="020B0604020202020204" charset="0"/>
              </a:rPr>
              <a:t>Electronic Resources  Licensing Consultant</a:t>
            </a:r>
          </a:p>
        </p:txBody>
      </p:sp>
      <p:cxnSp>
        <p:nvCxnSpPr>
          <p:cNvPr id="26634" name="Shape 198"/>
          <p:cNvCxnSpPr>
            <a:cxnSpLocks noChangeShapeType="1"/>
          </p:cNvCxnSpPr>
          <p:nvPr/>
        </p:nvCxnSpPr>
        <p:spPr bwMode="auto">
          <a:xfrm flipH="1">
            <a:off x="900113" y="1773238"/>
            <a:ext cx="15875" cy="4267200"/>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26635" name="Shape 199"/>
          <p:cNvCxnSpPr>
            <a:cxnSpLocks noChangeShapeType="1"/>
          </p:cNvCxnSpPr>
          <p:nvPr/>
        </p:nvCxnSpPr>
        <p:spPr bwMode="auto">
          <a:xfrm rot="10800000" flipH="1">
            <a:off x="900113" y="6022975"/>
            <a:ext cx="892175" cy="17463"/>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26636" name="Shape 200"/>
          <p:cNvCxnSpPr>
            <a:cxnSpLocks noChangeShapeType="1"/>
          </p:cNvCxnSpPr>
          <p:nvPr/>
        </p:nvCxnSpPr>
        <p:spPr bwMode="auto">
          <a:xfrm rot="10800000" flipH="1">
            <a:off x="900113" y="5422900"/>
            <a:ext cx="892175" cy="17463"/>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26637" name="Shape 201"/>
          <p:cNvCxnSpPr>
            <a:cxnSpLocks noChangeShapeType="1"/>
          </p:cNvCxnSpPr>
          <p:nvPr/>
        </p:nvCxnSpPr>
        <p:spPr bwMode="auto">
          <a:xfrm rot="10800000" flipH="1">
            <a:off x="900113" y="4637088"/>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26638" name="Shape 202"/>
          <p:cNvCxnSpPr>
            <a:cxnSpLocks noChangeShapeType="1"/>
          </p:cNvCxnSpPr>
          <p:nvPr/>
        </p:nvCxnSpPr>
        <p:spPr bwMode="auto">
          <a:xfrm rot="10800000" flipH="1">
            <a:off x="900113" y="4105275"/>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26639" name="Shape 203"/>
          <p:cNvCxnSpPr>
            <a:cxnSpLocks noChangeShapeType="1"/>
          </p:cNvCxnSpPr>
          <p:nvPr/>
        </p:nvCxnSpPr>
        <p:spPr bwMode="auto">
          <a:xfrm rot="10800000" flipH="1">
            <a:off x="900113" y="3624263"/>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26640" name="Shape 204"/>
          <p:cNvCxnSpPr>
            <a:cxnSpLocks noChangeShapeType="1"/>
          </p:cNvCxnSpPr>
          <p:nvPr/>
        </p:nvCxnSpPr>
        <p:spPr bwMode="auto">
          <a:xfrm rot="10800000" flipH="1">
            <a:off x="900113" y="2874963"/>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26641" name="Shape 205"/>
          <p:cNvCxnSpPr>
            <a:cxnSpLocks noChangeShapeType="1"/>
          </p:cNvCxnSpPr>
          <p:nvPr/>
        </p:nvCxnSpPr>
        <p:spPr bwMode="auto">
          <a:xfrm rot="10800000" flipH="1">
            <a:off x="900113" y="2182813"/>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val="16966130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hape 210"/>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Stay in touch</a:t>
            </a:r>
          </a:p>
        </p:txBody>
      </p:sp>
      <p:sp>
        <p:nvSpPr>
          <p:cNvPr id="27650" name="Shape 211"/>
          <p:cNvSpPr>
            <a:spLocks noGrp="1"/>
          </p:cNvSpPr>
          <p:nvPr>
            <p:ph type="body" idx="1"/>
          </p:nvPr>
        </p:nvSpPr>
        <p:spPr>
          <a:xfrm>
            <a:off x="457200" y="1538288"/>
            <a:ext cx="8229600" cy="4525962"/>
          </a:xfrm>
        </p:spPr>
        <p:txBody>
          <a:bodyPr lIns="91425" tIns="91425" rIns="91425" bIns="91425"/>
          <a:lstStyle/>
          <a:p>
            <a:pPr>
              <a:spcBef>
                <a:spcPct val="0"/>
              </a:spcBef>
              <a:buFont typeface="Wingdings" panose="05000000000000000000" pitchFamily="2" charset="2"/>
              <a:buNone/>
            </a:pPr>
            <a:r>
              <a:rPr lang="en-US" altLang="en-US" sz="3000" b="1" smtClean="0">
                <a:ea typeface="ＭＳ Ｐゴシック" panose="020B0600070205080204" pitchFamily="34" charset="-128"/>
              </a:rPr>
              <a:t>OCUL website:</a:t>
            </a:r>
            <a:r>
              <a:rPr lang="en-US" altLang="en-US" sz="3000" smtClean="0">
                <a:ea typeface="ＭＳ Ｐゴシック" panose="020B0600070205080204" pitchFamily="34" charset="-128"/>
              </a:rPr>
              <a:t> ocul.on.ca</a:t>
            </a:r>
          </a:p>
          <a:p>
            <a:pPr>
              <a:spcBef>
                <a:spcPct val="0"/>
              </a:spcBef>
              <a:buFont typeface="Wingdings" panose="05000000000000000000" pitchFamily="2" charset="2"/>
              <a:buNone/>
            </a:pPr>
            <a:r>
              <a:rPr lang="en-US" altLang="en-US" sz="3000" b="1" smtClean="0">
                <a:ea typeface="ＭＳ Ｐゴシック" panose="020B0600070205080204" pitchFamily="34" charset="-128"/>
              </a:rPr>
              <a:t>SPOTdocs wiki:</a:t>
            </a:r>
            <a:r>
              <a:rPr lang="en-US" altLang="en-US" sz="3000" smtClean="0">
                <a:ea typeface="ＭＳ Ｐゴシック" panose="020B0600070205080204" pitchFamily="34" charset="-128"/>
              </a:rPr>
              <a:t> spotdocs.scholarsportal.info</a:t>
            </a:r>
          </a:p>
          <a:p>
            <a:pPr>
              <a:spcBef>
                <a:spcPct val="0"/>
              </a:spcBef>
              <a:buFont typeface="Wingdings" panose="05000000000000000000" pitchFamily="2" charset="2"/>
              <a:buNone/>
            </a:pPr>
            <a:endParaRPr lang="en-US" altLang="en-US" sz="3000" smtClean="0">
              <a:ea typeface="ＭＳ Ｐゴシック" panose="020B0600070205080204" pitchFamily="34" charset="-128"/>
            </a:endParaRPr>
          </a:p>
          <a:p>
            <a:pPr>
              <a:spcBef>
                <a:spcPct val="0"/>
              </a:spcBef>
              <a:buFont typeface="Wingdings" panose="05000000000000000000" pitchFamily="2" charset="2"/>
              <a:buNone/>
            </a:pPr>
            <a:r>
              <a:rPr lang="en-US" altLang="en-US" sz="3000" smtClean="0">
                <a:ea typeface="ＭＳ Ｐゴシック" panose="020B0600070205080204" pitchFamily="34" charset="-128"/>
              </a:rPr>
              <a:t>Member access OCUL website </a:t>
            </a:r>
          </a:p>
          <a:p>
            <a:pPr>
              <a:spcBef>
                <a:spcPct val="0"/>
              </a:spcBef>
              <a:buFont typeface="Wingdings" panose="05000000000000000000" pitchFamily="2" charset="2"/>
              <a:buNone/>
            </a:pPr>
            <a:r>
              <a:rPr lang="en-US" altLang="en-US" sz="3000" smtClean="0">
                <a:ea typeface="ＭＳ Ｐゴシック" panose="020B0600070205080204" pitchFamily="34" charset="-128"/>
              </a:rPr>
              <a:t>Webinars </a:t>
            </a:r>
          </a:p>
          <a:p>
            <a:pPr>
              <a:spcBef>
                <a:spcPct val="0"/>
              </a:spcBef>
              <a:buFont typeface="Wingdings" panose="05000000000000000000" pitchFamily="2" charset="2"/>
              <a:buNone/>
            </a:pPr>
            <a:r>
              <a:rPr lang="en-US" altLang="en-US" sz="3000" smtClean="0">
                <a:ea typeface="ＭＳ Ｐゴシック" panose="020B0600070205080204" pitchFamily="34" charset="-128"/>
              </a:rPr>
              <a:t>Mailing lists </a:t>
            </a:r>
          </a:p>
          <a:p>
            <a:pPr>
              <a:spcBef>
                <a:spcPct val="0"/>
              </a:spcBef>
              <a:buFont typeface="Wingdings" panose="05000000000000000000" pitchFamily="2" charset="2"/>
              <a:buNone/>
            </a:pPr>
            <a:endParaRPr lang="en-US" altLang="en-US" sz="3000" smtClean="0">
              <a:ea typeface="ＭＳ Ｐゴシック" panose="020B0600070205080204" pitchFamily="34" charset="-128"/>
            </a:endParaRPr>
          </a:p>
          <a:p>
            <a:pPr>
              <a:spcBef>
                <a:spcPct val="0"/>
              </a:spcBef>
              <a:buFont typeface="Wingdings" panose="05000000000000000000" pitchFamily="2" charset="2"/>
              <a:buNone/>
            </a:pPr>
            <a:r>
              <a:rPr lang="en-US" altLang="en-US" sz="3000" smtClean="0">
                <a:ea typeface="ＭＳ Ｐゴシック" panose="020B0600070205080204" pitchFamily="34" charset="-128"/>
              </a:rPr>
              <a:t>email us anytime: ocul@ocul.on.ca</a:t>
            </a:r>
          </a:p>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42542117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Text Placeholder 4"/>
          <p:cNvSpPr>
            <a:spLocks noGrp="1"/>
          </p:cNvSpPr>
          <p:nvPr>
            <p:ph type="body" idx="1"/>
          </p:nvPr>
        </p:nvSpPr>
        <p:spPr>
          <a:xfrm>
            <a:off x="722313" y="3091542"/>
            <a:ext cx="7772400" cy="716643"/>
          </a:xfrm>
        </p:spPr>
        <p:txBody>
          <a:bodyPr>
            <a:normAutofit/>
          </a:bodyPr>
          <a:lstStyle/>
          <a:p>
            <a:r>
              <a:rPr lang="en-US" sz="3600" b="1" dirty="0" smtClean="0"/>
              <a:t>Introduction to Scholars Portal</a:t>
            </a:r>
            <a:endParaRPr lang="en-US" sz="3600" b="1" dirty="0"/>
          </a:p>
        </p:txBody>
      </p:sp>
    </p:spTree>
    <p:extLst>
      <p:ext uri="{BB962C8B-B14F-4D97-AF65-F5344CB8AC3E}">
        <p14:creationId xmlns:p14="http://schemas.microsoft.com/office/powerpoint/2010/main" val="17031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dirty="0"/>
              <a:t>What is Scholars Portal?</a:t>
            </a:r>
          </a:p>
        </p:txBody>
      </p:sp>
      <p:sp>
        <p:nvSpPr>
          <p:cNvPr id="222" name="Shape 222"/>
          <p:cNvSpPr txBox="1">
            <a:spLocks noGrp="1"/>
          </p:cNvSpPr>
          <p:nvPr>
            <p:ph type="body" idx="1"/>
          </p:nvPr>
        </p:nvSpPr>
        <p:spPr>
          <a:xfrm>
            <a:off x="457200" y="1538748"/>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is the service arm of OCUL.</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b="0" i="0" u="none" strike="noStrike" cap="none" dirty="0">
                <a:solidFill>
                  <a:schemeClr val="dk1"/>
                </a:solidFill>
                <a:ea typeface="Questrial"/>
                <a:cs typeface="Questrial"/>
                <a:sym typeface="Questrial"/>
              </a:rPr>
              <a:t>Scholars Portal was established in 2002 as a way to implement OCUL’s planning and direction. </a:t>
            </a:r>
            <a:br>
              <a:rPr lang="en-US" sz="2800" b="0" i="0" u="none" strike="noStrike" cap="none" dirty="0">
                <a:solidFill>
                  <a:schemeClr val="dk1"/>
                </a:solidFill>
                <a:ea typeface="Questrial"/>
                <a:cs typeface="Questrial"/>
                <a:sym typeface="Questrial"/>
              </a:rPr>
            </a:br>
            <a:endParaRPr lang="en-US" sz="2800" b="0" i="0" u="none" strike="noStrike" cap="none" dirty="0">
              <a:solidFill>
                <a:schemeClr val="dk1"/>
              </a:solidFill>
              <a:ea typeface="Questrial"/>
              <a:cs typeface="Questrial"/>
              <a:sym typeface="Questrial"/>
            </a:endParaRPr>
          </a:p>
          <a:p>
            <a:pPr marL="342900" marR="0" lvl="0" indent="-342900" algn="l" rtl="0">
              <a:spcBef>
                <a:spcPts val="640"/>
              </a:spcBef>
              <a:buClr>
                <a:schemeClr val="dk1"/>
              </a:buClr>
              <a:buSzPct val="100000"/>
              <a:buFont typeface="Arial"/>
              <a:buChar char="•"/>
            </a:pPr>
            <a:r>
              <a:rPr lang="en-US" sz="2800" dirty="0"/>
              <a:t>We provide a wide variety of services to students, librarians, faculty and staff at OCUL member institutions.</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6031225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457200" y="1600200"/>
            <a:ext cx="4038600" cy="4526100"/>
          </a:xfrm>
          <a:prstGeom prst="rect">
            <a:avLst/>
          </a:prstGeom>
        </p:spPr>
        <p:txBody>
          <a:bodyPr lIns="91425" tIns="91425" rIns="91425" bIns="91425" anchor="t" anchorCtr="0">
            <a:noAutofit/>
          </a:bodyPr>
          <a:lstStyle/>
          <a:p>
            <a:pPr lvl="0">
              <a:spcBef>
                <a:spcPts val="0"/>
              </a:spcBef>
              <a:buNone/>
            </a:pPr>
            <a:endParaRPr/>
          </a:p>
        </p:txBody>
      </p:sp>
      <p:sp>
        <p:nvSpPr>
          <p:cNvPr id="228" name="Shape 228"/>
          <p:cNvSpPr txBox="1">
            <a:spLocks noGrp="1"/>
          </p:cNvSpPr>
          <p:nvPr>
            <p:ph type="body" idx="2"/>
          </p:nvPr>
        </p:nvSpPr>
        <p:spPr>
          <a:xfrm>
            <a:off x="4648200" y="1600200"/>
            <a:ext cx="4038600" cy="4526100"/>
          </a:xfrm>
          <a:prstGeom prst="rect">
            <a:avLst/>
          </a:prstGeom>
        </p:spPr>
        <p:txBody>
          <a:bodyPr lIns="91425" tIns="91425" rIns="91425" bIns="91425" anchor="t" anchorCtr="0">
            <a:noAutofit/>
          </a:bodyPr>
          <a:lstStyle/>
          <a:p>
            <a:pPr lvl="0">
              <a:spcBef>
                <a:spcPts val="0"/>
              </a:spcBef>
              <a:buNone/>
            </a:pPr>
            <a:endParaRPr/>
          </a:p>
        </p:txBody>
      </p:sp>
      <p:pic>
        <p:nvPicPr>
          <p:cNvPr id="229" name="Shape 229" descr="highres team infographic page 1.jpeg"/>
          <p:cNvPicPr preferRelativeResize="0"/>
          <p:nvPr/>
        </p:nvPicPr>
        <p:blipFill>
          <a:blip r:embed="rId3">
            <a:alphaModFix/>
          </a:blip>
          <a:stretch>
            <a:fillRect/>
          </a:stretch>
        </p:blipFill>
        <p:spPr>
          <a:xfrm>
            <a:off x="457200" y="654560"/>
            <a:ext cx="4249297" cy="5548888"/>
          </a:xfrm>
          <a:prstGeom prst="rect">
            <a:avLst/>
          </a:prstGeom>
          <a:noFill/>
          <a:ln>
            <a:noFill/>
          </a:ln>
        </p:spPr>
      </p:pic>
      <p:pic>
        <p:nvPicPr>
          <p:cNvPr id="230" name="Shape 230" descr="highres team infograhpic page 2.jpeg"/>
          <p:cNvPicPr preferRelativeResize="0"/>
          <p:nvPr/>
        </p:nvPicPr>
        <p:blipFill>
          <a:blip r:embed="rId4">
            <a:alphaModFix/>
          </a:blip>
          <a:stretch>
            <a:fillRect/>
          </a:stretch>
        </p:blipFill>
        <p:spPr>
          <a:xfrm>
            <a:off x="4706499" y="654573"/>
            <a:ext cx="4249297" cy="5548862"/>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5095699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INTRODUCTION TO OCUL AND SCHOLARS PORTAL</a:t>
            </a:r>
            <a:endParaRPr lang="en-US" sz="4000" cap="small" dirty="0"/>
          </a:p>
        </p:txBody>
      </p:sp>
    </p:spTree>
    <p:extLst>
      <p:ext uri="{BB962C8B-B14F-4D97-AF65-F5344CB8AC3E}">
        <p14:creationId xmlns:p14="http://schemas.microsoft.com/office/powerpoint/2010/main" val="38549569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cxnSp>
        <p:nvCxnSpPr>
          <p:cNvPr id="235" name="Shape 235"/>
          <p:cNvCxnSpPr>
            <a:stCxn id="253" idx="2"/>
            <a:endCxn id="251" idx="0"/>
          </p:cNvCxnSpPr>
          <p:nvPr/>
        </p:nvCxnSpPr>
        <p:spPr>
          <a:xfrm>
            <a:off x="4676677" y="2034450"/>
            <a:ext cx="0" cy="327871"/>
          </a:xfrm>
          <a:prstGeom prst="straightConnector1">
            <a:avLst/>
          </a:prstGeom>
          <a:noFill/>
          <a:ln w="9525" cap="flat" cmpd="sng">
            <a:solidFill>
              <a:schemeClr val="dk2"/>
            </a:solidFill>
            <a:prstDash val="solid"/>
            <a:round/>
            <a:headEnd type="none" w="lg" len="lg"/>
            <a:tailEnd type="none" w="lg" len="lg"/>
          </a:ln>
        </p:spPr>
      </p:cxnSp>
      <p:sp>
        <p:nvSpPr>
          <p:cNvPr id="237" name="Shape 237"/>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How is Scholars Portal governed?</a:t>
            </a:r>
          </a:p>
        </p:txBody>
      </p:sp>
      <p:sp>
        <p:nvSpPr>
          <p:cNvPr id="239" name="Shape 239"/>
          <p:cNvSpPr/>
          <p:nvPr/>
        </p:nvSpPr>
        <p:spPr>
          <a:xfrm>
            <a:off x="6452736" y="2362321"/>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0" name="Shape 240"/>
          <p:cNvSpPr txBox="1"/>
          <p:nvPr/>
        </p:nvSpPr>
        <p:spPr>
          <a:xfrm>
            <a:off x="6594486" y="2452771"/>
            <a:ext cx="2086050" cy="7365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a:t>
            </a:r>
            <a:r>
              <a:rPr lang="en-US" dirty="0">
                <a:solidFill>
                  <a:prstClr val="black"/>
                </a:solidFill>
                <a:latin typeface="Questrial"/>
                <a:ea typeface="Questrial"/>
                <a:cs typeface="Questrial"/>
                <a:sym typeface="Questrial"/>
              </a:rPr>
              <a:t> </a:t>
            </a:r>
            <a:r>
              <a:rPr lang="en-US" dirty="0">
                <a:solidFill>
                  <a:prstClr val="black"/>
                </a:solidFill>
                <a:ea typeface="Questrial"/>
                <a:cs typeface="Questrial"/>
                <a:sym typeface="Questrial"/>
              </a:rPr>
              <a:t>Executive Director</a:t>
            </a:r>
          </a:p>
        </p:txBody>
      </p:sp>
      <p:grpSp>
        <p:nvGrpSpPr>
          <p:cNvPr id="241" name="Shape 241"/>
          <p:cNvGrpSpPr/>
          <p:nvPr/>
        </p:nvGrpSpPr>
        <p:grpSpPr>
          <a:xfrm>
            <a:off x="702957" y="3945991"/>
            <a:ext cx="2524785" cy="917400"/>
            <a:chOff x="796599" y="4398050"/>
            <a:chExt cx="2524785" cy="917400"/>
          </a:xfrm>
        </p:grpSpPr>
        <p:sp>
          <p:nvSpPr>
            <p:cNvPr id="242" name="Shape 242"/>
            <p:cNvSpPr/>
            <p:nvPr/>
          </p:nvSpPr>
          <p:spPr>
            <a:xfrm>
              <a:off x="796599" y="4398050"/>
              <a:ext cx="2524785" cy="917400"/>
            </a:xfrm>
            <a:prstGeom prst="roundRect">
              <a:avLst>
                <a:gd name="adj" fmla="val 16667"/>
              </a:avLst>
            </a:prstGeom>
            <a:solidFill>
              <a:srgbClr val="FF0000"/>
            </a:solidFill>
            <a:ln>
              <a:noFill/>
            </a:ln>
          </p:spPr>
          <p:txBody>
            <a:bodyPr lIns="91425" tIns="91425" rIns="91425" bIns="91425" anchor="ctr" anchorCtr="0">
              <a:noAutofit/>
            </a:bodyPr>
            <a:lstStyle/>
            <a:p>
              <a:endParaRPr>
                <a:solidFill>
                  <a:prstClr val="black"/>
                </a:solidFill>
              </a:endParaRPr>
            </a:p>
          </p:txBody>
        </p:sp>
        <p:sp>
          <p:nvSpPr>
            <p:cNvPr id="243" name="Shape 243"/>
            <p:cNvSpPr txBox="1"/>
            <p:nvPr/>
          </p:nvSpPr>
          <p:spPr>
            <a:xfrm>
              <a:off x="1482087" y="4630700"/>
              <a:ext cx="1153800" cy="4521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OCUL-SP</a:t>
              </a:r>
            </a:p>
          </p:txBody>
        </p:sp>
      </p:grpSp>
      <p:grpSp>
        <p:nvGrpSpPr>
          <p:cNvPr id="244" name="Shape 244"/>
          <p:cNvGrpSpPr/>
          <p:nvPr/>
        </p:nvGrpSpPr>
        <p:grpSpPr>
          <a:xfrm>
            <a:off x="6310986" y="3947986"/>
            <a:ext cx="2227800" cy="917400"/>
            <a:chOff x="1026775" y="4980575"/>
            <a:chExt cx="2227800" cy="917400"/>
          </a:xfrm>
        </p:grpSpPr>
        <p:sp>
          <p:nvSpPr>
            <p:cNvPr id="245" name="Shape 245"/>
            <p:cNvSpPr/>
            <p:nvPr/>
          </p:nvSpPr>
          <p:spPr>
            <a:xfrm>
              <a:off x="1026775" y="4980575"/>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6" name="Shape 246"/>
            <p:cNvSpPr txBox="1"/>
            <p:nvPr/>
          </p:nvSpPr>
          <p:spPr>
            <a:xfrm>
              <a:off x="1572325" y="5161625"/>
              <a:ext cx="1136700"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OCUL-IR</a:t>
              </a:r>
            </a:p>
          </p:txBody>
        </p:sp>
      </p:grpSp>
      <p:grpSp>
        <p:nvGrpSpPr>
          <p:cNvPr id="247" name="Shape 247"/>
          <p:cNvGrpSpPr/>
          <p:nvPr/>
        </p:nvGrpSpPr>
        <p:grpSpPr>
          <a:xfrm>
            <a:off x="3470323" y="3917435"/>
            <a:ext cx="2412707" cy="917400"/>
            <a:chOff x="2912850" y="3821637"/>
            <a:chExt cx="2227800" cy="917400"/>
          </a:xfrm>
        </p:grpSpPr>
        <p:sp>
          <p:nvSpPr>
            <p:cNvPr id="248" name="Shape 248"/>
            <p:cNvSpPr/>
            <p:nvPr/>
          </p:nvSpPr>
          <p:spPr>
            <a:xfrm>
              <a:off x="2912850" y="3821637"/>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49" name="Shape 249"/>
            <p:cNvSpPr txBox="1"/>
            <p:nvPr/>
          </p:nvSpPr>
          <p:spPr>
            <a:xfrm>
              <a:off x="3458400" y="4002700"/>
              <a:ext cx="1136700"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OCUL-PA</a:t>
              </a:r>
            </a:p>
          </p:txBody>
        </p:sp>
      </p:grpSp>
      <p:grpSp>
        <p:nvGrpSpPr>
          <p:cNvPr id="250" name="Shape 250"/>
          <p:cNvGrpSpPr/>
          <p:nvPr/>
        </p:nvGrpSpPr>
        <p:grpSpPr>
          <a:xfrm>
            <a:off x="3562777" y="2362321"/>
            <a:ext cx="2227800" cy="917400"/>
            <a:chOff x="2888487" y="2039989"/>
            <a:chExt cx="2227800" cy="917400"/>
          </a:xfrm>
        </p:grpSpPr>
        <p:sp>
          <p:nvSpPr>
            <p:cNvPr id="251" name="Shape 251"/>
            <p:cNvSpPr/>
            <p:nvPr/>
          </p:nvSpPr>
          <p:spPr>
            <a:xfrm>
              <a:off x="2888487" y="2039989"/>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36" name="Shape 236"/>
            <p:cNvSpPr txBox="1"/>
            <p:nvPr/>
          </p:nvSpPr>
          <p:spPr>
            <a:xfrm>
              <a:off x="3021723" y="2197656"/>
              <a:ext cx="1961325" cy="555300"/>
            </a:xfrm>
            <a:prstGeom prst="rect">
              <a:avLst/>
            </a:prstGeom>
            <a:noFill/>
            <a:ln>
              <a:noFill/>
            </a:ln>
          </p:spPr>
          <p:txBody>
            <a:bodyPr lIns="91425" tIns="91425" rIns="91425" bIns="91425" anchor="t" anchorCtr="0">
              <a:noAutofit/>
            </a:bodyPr>
            <a:lstStyle/>
            <a:p>
              <a:r>
                <a:rPr lang="en-US" dirty="0">
                  <a:solidFill>
                    <a:prstClr val="black"/>
                  </a:solidFill>
                  <a:ea typeface="Questrial"/>
                  <a:cs typeface="Questrial"/>
                  <a:sym typeface="Questrial"/>
                </a:rPr>
                <a:t>OCUL Executive</a:t>
              </a:r>
            </a:p>
          </p:txBody>
        </p:sp>
      </p:grpSp>
      <p:grpSp>
        <p:nvGrpSpPr>
          <p:cNvPr id="252" name="Shape 252"/>
          <p:cNvGrpSpPr/>
          <p:nvPr/>
        </p:nvGrpSpPr>
        <p:grpSpPr>
          <a:xfrm>
            <a:off x="2733701" y="1117050"/>
            <a:ext cx="3885951" cy="917400"/>
            <a:chOff x="2865775" y="1103100"/>
            <a:chExt cx="2227800" cy="917400"/>
          </a:xfrm>
        </p:grpSpPr>
        <p:sp>
          <p:nvSpPr>
            <p:cNvPr id="253" name="Shape 253"/>
            <p:cNvSpPr/>
            <p:nvPr/>
          </p:nvSpPr>
          <p:spPr>
            <a:xfrm>
              <a:off x="2865775" y="11031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54" name="Shape 254"/>
            <p:cNvSpPr txBox="1"/>
            <p:nvPr/>
          </p:nvSpPr>
          <p:spPr>
            <a:xfrm>
              <a:off x="3035048" y="1342400"/>
              <a:ext cx="1833600" cy="555300"/>
            </a:xfrm>
            <a:prstGeom prst="rect">
              <a:avLst/>
            </a:prstGeom>
            <a:noFill/>
            <a:ln>
              <a:noFill/>
            </a:ln>
          </p:spPr>
          <p:txBody>
            <a:bodyPr lIns="91425" tIns="91425" rIns="91425" bIns="91425" anchor="t" anchorCtr="0">
              <a:noAutofit/>
            </a:bodyPr>
            <a:lstStyle/>
            <a:p>
              <a:pPr algn="ctr"/>
              <a:r>
                <a:rPr lang="en-US" dirty="0">
                  <a:solidFill>
                    <a:prstClr val="black"/>
                  </a:solidFill>
                  <a:ea typeface="Trebuchet MS"/>
                  <a:cs typeface="Trebuchet MS"/>
                  <a:sym typeface="Trebuchet MS"/>
                </a:rPr>
                <a:t>2</a:t>
              </a:r>
              <a:r>
                <a:rPr lang="en-US" dirty="0">
                  <a:solidFill>
                    <a:prstClr val="black"/>
                  </a:solidFill>
                  <a:ea typeface="Questrial"/>
                  <a:cs typeface="Questrial"/>
                  <a:sym typeface="Questrial"/>
                </a:rPr>
                <a:t>1 OCUL Directors</a:t>
              </a:r>
            </a:p>
          </p:txBody>
        </p:sp>
      </p:grpSp>
      <p:cxnSp>
        <p:nvCxnSpPr>
          <p:cNvPr id="255" name="Shape 255"/>
          <p:cNvCxnSpPr/>
          <p:nvPr/>
        </p:nvCxnSpPr>
        <p:spPr>
          <a:xfrm>
            <a:off x="5814940" y="2831114"/>
            <a:ext cx="666900" cy="0"/>
          </a:xfrm>
          <a:prstGeom prst="straightConnector1">
            <a:avLst/>
          </a:prstGeom>
          <a:noFill/>
          <a:ln w="9525" cap="flat" cmpd="sng">
            <a:solidFill>
              <a:schemeClr val="dk2"/>
            </a:solidFill>
            <a:prstDash val="solid"/>
            <a:round/>
            <a:headEnd type="none" w="lg" len="lg"/>
            <a:tailEnd type="none" w="lg" len="lg"/>
          </a:ln>
        </p:spPr>
      </p:cxnSp>
      <p:cxnSp>
        <p:nvCxnSpPr>
          <p:cNvPr id="256" name="Shape 256"/>
          <p:cNvCxnSpPr>
            <a:stCxn id="251" idx="2"/>
            <a:endCxn id="248" idx="0"/>
          </p:cNvCxnSpPr>
          <p:nvPr/>
        </p:nvCxnSpPr>
        <p:spPr>
          <a:xfrm>
            <a:off x="4676677" y="3279721"/>
            <a:ext cx="0" cy="637714"/>
          </a:xfrm>
          <a:prstGeom prst="straightConnector1">
            <a:avLst/>
          </a:prstGeom>
          <a:noFill/>
          <a:ln w="9525" cap="flat" cmpd="sng">
            <a:solidFill>
              <a:schemeClr val="dk2"/>
            </a:solidFill>
            <a:prstDash val="solid"/>
            <a:round/>
            <a:headEnd type="none" w="lg" len="lg"/>
            <a:tailEnd type="none" w="lg" len="lg"/>
          </a:ln>
        </p:spPr>
      </p:cxnSp>
      <p:cxnSp>
        <p:nvCxnSpPr>
          <p:cNvPr id="257" name="Shape 257"/>
          <p:cNvCxnSpPr>
            <a:stCxn id="251" idx="2"/>
            <a:endCxn id="242" idx="0"/>
          </p:cNvCxnSpPr>
          <p:nvPr/>
        </p:nvCxnSpPr>
        <p:spPr>
          <a:xfrm flipH="1">
            <a:off x="1965350" y="3279721"/>
            <a:ext cx="2711327" cy="666270"/>
          </a:xfrm>
          <a:prstGeom prst="straightConnector1">
            <a:avLst/>
          </a:prstGeom>
          <a:noFill/>
          <a:ln w="9525" cap="flat" cmpd="sng">
            <a:solidFill>
              <a:schemeClr val="dk2"/>
            </a:solidFill>
            <a:prstDash val="solid"/>
            <a:round/>
            <a:headEnd type="none" w="lg" len="lg"/>
            <a:tailEnd type="none" w="lg" len="lg"/>
          </a:ln>
        </p:spPr>
      </p:cxnSp>
      <p:cxnSp>
        <p:nvCxnSpPr>
          <p:cNvPr id="258" name="Shape 258"/>
          <p:cNvCxnSpPr>
            <a:stCxn id="251" idx="2"/>
            <a:endCxn id="245" idx="0"/>
          </p:cNvCxnSpPr>
          <p:nvPr/>
        </p:nvCxnSpPr>
        <p:spPr>
          <a:xfrm>
            <a:off x="4676677" y="3279721"/>
            <a:ext cx="2748209" cy="668265"/>
          </a:xfrm>
          <a:prstGeom prst="straightConnector1">
            <a:avLst/>
          </a:prstGeom>
          <a:noFill/>
          <a:ln w="9525" cap="flat" cmpd="sng">
            <a:solidFill>
              <a:schemeClr val="dk2"/>
            </a:solidFill>
            <a:prstDash val="solid"/>
            <a:round/>
            <a:headEnd type="none" w="lg" len="lg"/>
            <a:tailEnd type="none" w="lg" len="lg"/>
          </a:ln>
        </p:spPr>
      </p:cxnSp>
      <p:grpSp>
        <p:nvGrpSpPr>
          <p:cNvPr id="259" name="Shape 259"/>
          <p:cNvGrpSpPr/>
          <p:nvPr/>
        </p:nvGrpSpPr>
        <p:grpSpPr>
          <a:xfrm>
            <a:off x="1797343" y="5191262"/>
            <a:ext cx="5815671" cy="917400"/>
            <a:chOff x="2912850" y="2355400"/>
            <a:chExt cx="2227800" cy="917400"/>
          </a:xfrm>
        </p:grpSpPr>
        <p:sp>
          <p:nvSpPr>
            <p:cNvPr id="260" name="Shape 260"/>
            <p:cNvSpPr/>
            <p:nvPr/>
          </p:nvSpPr>
          <p:spPr>
            <a:xfrm>
              <a:off x="2912850" y="23554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a:solidFill>
                  <a:prstClr val="black"/>
                </a:solidFill>
              </a:endParaRPr>
            </a:p>
          </p:txBody>
        </p:sp>
        <p:sp>
          <p:nvSpPr>
            <p:cNvPr id="261" name="Shape 261"/>
            <p:cNvSpPr txBox="1"/>
            <p:nvPr/>
          </p:nvSpPr>
          <p:spPr>
            <a:xfrm>
              <a:off x="3108450" y="2536450"/>
              <a:ext cx="1836600" cy="555300"/>
            </a:xfrm>
            <a:prstGeom prst="rect">
              <a:avLst/>
            </a:prstGeom>
            <a:noFill/>
            <a:ln>
              <a:noFill/>
            </a:ln>
          </p:spPr>
          <p:txBody>
            <a:bodyPr lIns="91425" tIns="91425" rIns="91425" bIns="91425" anchor="t" anchorCtr="0">
              <a:noAutofit/>
            </a:bodyPr>
            <a:lstStyle/>
            <a:p>
              <a:pPr algn="ctr"/>
              <a:r>
                <a:rPr lang="en-US" dirty="0">
                  <a:solidFill>
                    <a:prstClr val="black"/>
                  </a:solidFill>
                  <a:ea typeface="Questrial"/>
                  <a:cs typeface="Questrial"/>
                  <a:sym typeface="Questrial"/>
                </a:rPr>
                <a:t>OCUL Communities</a:t>
              </a:r>
            </a:p>
          </p:txBody>
        </p:sp>
      </p:gr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020341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600" b="1" i="0" u="none" strike="noStrike" cap="none">
                <a:solidFill>
                  <a:schemeClr val="dk1"/>
                </a:solidFill>
                <a:latin typeface="Questrial"/>
                <a:ea typeface="Questrial"/>
                <a:cs typeface="Questrial"/>
                <a:sym typeface="Questrial"/>
              </a:rPr>
              <a:t>OCUL-SP: Working for you!</a:t>
            </a:r>
          </a:p>
        </p:txBody>
      </p:sp>
      <p:sp>
        <p:nvSpPr>
          <p:cNvPr id="267" name="Shape 267"/>
          <p:cNvSpPr txBox="1">
            <a:spLocks noGrp="1"/>
          </p:cNvSpPr>
          <p:nvPr>
            <p:ph type="ftr" idx="11"/>
          </p:nvPr>
        </p:nvSpPr>
        <p:spPr>
          <a:xfrm>
            <a:off x="2919340" y="6356350"/>
            <a:ext cx="2895600" cy="365125"/>
          </a:xfrm>
          <a:prstGeom prst="rect">
            <a:avLst/>
          </a:prstGeom>
          <a:noFill/>
          <a:ln>
            <a:noFill/>
          </a:ln>
        </p:spPr>
        <p:txBody>
          <a:bodyPr lIns="91425" tIns="45700" rIns="91425" bIns="45700" anchor="ctr" anchorCtr="0">
            <a:noAutofit/>
          </a:bodyPr>
          <a:lstStyle/>
          <a:p>
            <a:pPr>
              <a:buSzPct val="25000"/>
            </a:pPr>
            <a:r>
              <a:rPr lang="en-US" smtClean="0">
                <a:solidFill>
                  <a:srgbClr val="888888"/>
                </a:solidFill>
                <a:latin typeface="Questrial"/>
                <a:ea typeface="Questrial"/>
                <a:cs typeface="Questrial"/>
                <a:sym typeface="Questrial"/>
              </a:rPr>
              <a:t>#SPonTheRoad</a:t>
            </a:r>
            <a:endParaRPr>
              <a:solidFill>
                <a:srgbClr val="888888"/>
              </a:solidFill>
              <a:latin typeface="Questrial"/>
              <a:ea typeface="Questrial"/>
              <a:cs typeface="Questrial"/>
              <a:sym typeface="Questrial"/>
            </a:endParaRPr>
          </a:p>
        </p:txBody>
      </p:sp>
      <p:sp>
        <p:nvSpPr>
          <p:cNvPr id="268" name="Shape 268"/>
          <p:cNvSpPr txBox="1">
            <a:spLocks noGrp="1"/>
          </p:cNvSpPr>
          <p:nvPr>
            <p:ph type="body" idx="1"/>
          </p:nvPr>
        </p:nvSpPr>
        <p:spPr>
          <a:xfrm>
            <a:off x="457200" y="2063561"/>
            <a:ext cx="8229600" cy="1746584"/>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3200" b="0" i="0" u="none" strike="noStrike" cap="none" dirty="0">
                <a:solidFill>
                  <a:schemeClr val="dk1"/>
                </a:solidFill>
                <a:ea typeface="Questrial"/>
                <a:cs typeface="Questrial"/>
                <a:sym typeface="Questrial"/>
              </a:rPr>
              <a:t>SPOT gets direction and feedback from OCUL-SP, a committee with representation from every OCUL school.</a:t>
            </a:r>
          </a:p>
        </p:txBody>
      </p:sp>
    </p:spTree>
    <p:extLst>
      <p:ext uri="{BB962C8B-B14F-4D97-AF65-F5344CB8AC3E}">
        <p14:creationId xmlns:p14="http://schemas.microsoft.com/office/powerpoint/2010/main" val="21771758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Reps</a:t>
            </a:r>
            <a:endParaRPr lang="en-US" dirty="0"/>
          </a:p>
        </p:txBody>
      </p:sp>
      <p:sp>
        <p:nvSpPr>
          <p:cNvPr id="4" name="Text Placeholder 3"/>
          <p:cNvSpPr>
            <a:spLocks noGrp="1"/>
          </p:cNvSpPr>
          <p:nvPr>
            <p:ph type="body" idx="1"/>
          </p:nvPr>
        </p:nvSpPr>
        <p:spPr/>
        <p:txBody>
          <a:bodyPr/>
          <a:lstStyle/>
          <a:p>
            <a:r>
              <a:rPr lang="en-US" dirty="0" smtClean="0"/>
              <a:t>Queen’s University</a:t>
            </a:r>
            <a:endParaRPr lang="en-US" dirty="0"/>
          </a:p>
        </p:txBody>
      </p:sp>
      <p:sp>
        <p:nvSpPr>
          <p:cNvPr id="5" name="Content Placeholder 4"/>
          <p:cNvSpPr>
            <a:spLocks noGrp="1"/>
          </p:cNvSpPr>
          <p:nvPr>
            <p:ph sz="half" idx="2"/>
          </p:nvPr>
        </p:nvSpPr>
        <p:spPr/>
        <p:txBody>
          <a:bodyPr/>
          <a:lstStyle/>
          <a:p>
            <a:r>
              <a:rPr lang="en-US" dirty="0"/>
              <a:t>OCUL Director: </a:t>
            </a:r>
            <a:r>
              <a:rPr lang="en-US" dirty="0" smtClean="0"/>
              <a:t/>
            </a:r>
            <a:br>
              <a:rPr lang="en-US" dirty="0" smtClean="0"/>
            </a:br>
            <a:r>
              <a:rPr lang="en-US" dirty="0" smtClean="0"/>
              <a:t>Martha Whitehead</a:t>
            </a:r>
            <a:endParaRPr lang="en-US" dirty="0"/>
          </a:p>
          <a:p>
            <a:endParaRPr lang="en-US" dirty="0"/>
          </a:p>
          <a:p>
            <a:r>
              <a:rPr lang="en-US" dirty="0"/>
              <a:t>OCUL-SP Member: </a:t>
            </a:r>
            <a:r>
              <a:rPr lang="en-US" dirty="0" smtClean="0"/>
              <a:t>Michael Vandenburg</a:t>
            </a:r>
            <a:endParaRPr lang="en-US" dirty="0"/>
          </a:p>
          <a:p>
            <a:endParaRPr lang="en-US" dirty="0"/>
          </a:p>
          <a:p>
            <a:r>
              <a:rPr lang="en-US" dirty="0"/>
              <a:t>OCUL-IR Member</a:t>
            </a:r>
            <a:r>
              <a:rPr lang="en-US" dirty="0" smtClean="0"/>
              <a:t>:</a:t>
            </a:r>
          </a:p>
          <a:p>
            <a:pPr marL="0" indent="0">
              <a:buNone/>
            </a:pPr>
            <a:r>
              <a:rPr lang="en-US" dirty="0" smtClean="0"/>
              <a:t>	Anne </a:t>
            </a:r>
            <a:r>
              <a:rPr lang="en-US" dirty="0" err="1" smtClean="0"/>
              <a:t>Smithers</a:t>
            </a:r>
            <a:endParaRPr lang="en-US" dirty="0" smtClean="0"/>
          </a:p>
        </p:txBody>
      </p:sp>
      <p:sp>
        <p:nvSpPr>
          <p:cNvPr id="6" name="Text Placeholder 5"/>
          <p:cNvSpPr>
            <a:spLocks noGrp="1"/>
          </p:cNvSpPr>
          <p:nvPr>
            <p:ph type="body" sz="quarter" idx="3"/>
          </p:nvPr>
        </p:nvSpPr>
        <p:spPr/>
        <p:txBody>
          <a:bodyPr>
            <a:normAutofit/>
          </a:bodyPr>
          <a:lstStyle/>
          <a:p>
            <a:r>
              <a:rPr lang="en-US" dirty="0" smtClean="0"/>
              <a:t>Royal Military College</a:t>
            </a:r>
            <a:endParaRPr lang="en-US" dirty="0"/>
          </a:p>
        </p:txBody>
      </p:sp>
      <p:sp>
        <p:nvSpPr>
          <p:cNvPr id="7" name="Content Placeholder 6"/>
          <p:cNvSpPr>
            <a:spLocks noGrp="1"/>
          </p:cNvSpPr>
          <p:nvPr>
            <p:ph sz="quarter" idx="4"/>
          </p:nvPr>
        </p:nvSpPr>
        <p:spPr/>
        <p:txBody>
          <a:bodyPr/>
          <a:lstStyle/>
          <a:p>
            <a:r>
              <a:rPr lang="en-US" dirty="0"/>
              <a:t>OCUL Director: </a:t>
            </a:r>
            <a:r>
              <a:rPr lang="en-US" dirty="0" smtClean="0"/>
              <a:t/>
            </a:r>
            <a:br>
              <a:rPr lang="en-US" dirty="0" smtClean="0"/>
            </a:br>
            <a:r>
              <a:rPr lang="en-US" dirty="0" smtClean="0"/>
              <a:t>Sarah Toomey</a:t>
            </a:r>
            <a:endParaRPr lang="en-US" dirty="0"/>
          </a:p>
          <a:p>
            <a:endParaRPr lang="en-US" dirty="0"/>
          </a:p>
          <a:p>
            <a:r>
              <a:rPr lang="en-US" dirty="0"/>
              <a:t>OCUL-SP Member: </a:t>
            </a:r>
            <a:r>
              <a:rPr lang="en-US" dirty="0" smtClean="0"/>
              <a:t/>
            </a:r>
            <a:br>
              <a:rPr lang="en-US" dirty="0" smtClean="0"/>
            </a:br>
            <a:r>
              <a:rPr lang="en-US" dirty="0" smtClean="0"/>
              <a:t>Lisa Bechard</a:t>
            </a:r>
            <a:endParaRPr lang="en-US" dirty="0"/>
          </a:p>
          <a:p>
            <a:endParaRPr lang="en-US" dirty="0"/>
          </a:p>
          <a:p>
            <a:r>
              <a:rPr lang="en-US" dirty="0"/>
              <a:t>OCUL-IR Member</a:t>
            </a:r>
            <a:r>
              <a:rPr lang="en-US" dirty="0" smtClean="0"/>
              <a:t>:</a:t>
            </a:r>
            <a:endParaRPr lang="en-US" dirty="0"/>
          </a:p>
          <a:p>
            <a:pPr marL="0" indent="0">
              <a:buNone/>
            </a:pPr>
            <a:r>
              <a:rPr lang="en-US" dirty="0" smtClean="0"/>
              <a:t>	Lisa </a:t>
            </a:r>
            <a:r>
              <a:rPr lang="en-US" dirty="0" err="1"/>
              <a:t>Bechard</a:t>
            </a:r>
            <a:endParaRPr lang="en-US" dirty="0"/>
          </a:p>
          <a:p>
            <a:endParaRPr lang="en-US" dirty="0" smtClean="0"/>
          </a:p>
        </p:txBody>
      </p:sp>
      <p:sp>
        <p:nvSpPr>
          <p:cNvPr id="8" name="Footer Placeholder 7"/>
          <p:cNvSpPr>
            <a:spLocks noGrp="1"/>
          </p:cNvSpPr>
          <p:nvPr>
            <p:ph type="ftr" sz="quarter" idx="11"/>
          </p:nvPr>
        </p:nvSpPr>
        <p:spPr/>
        <p:txBody>
          <a:bodyPr/>
          <a:lstStyle/>
          <a:p>
            <a:r>
              <a:rPr lang="en-US" sz="1600" dirty="0" smtClean="0">
                <a:solidFill>
                  <a:srgbClr val="DE3726"/>
                </a:solidFill>
              </a:rPr>
              <a:t>#</a:t>
            </a:r>
            <a:r>
              <a:rPr lang="en-US" sz="1600" dirty="0" err="1" smtClean="0">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259204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OVERVIEW OF SCHOLARS PORTAL SERVICES</a:t>
            </a:r>
            <a:endParaRPr lang="en-US" sz="4000" cap="small" dirty="0"/>
          </a:p>
        </p:txBody>
      </p:sp>
    </p:spTree>
    <p:extLst>
      <p:ext uri="{BB962C8B-B14F-4D97-AF65-F5344CB8AC3E}">
        <p14:creationId xmlns:p14="http://schemas.microsoft.com/office/powerpoint/2010/main" val="13436918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cxnSp>
        <p:nvCxnSpPr>
          <p:cNvPr id="287" name="Shape 287"/>
          <p:cNvCxnSpPr/>
          <p:nvPr/>
        </p:nvCxnSpPr>
        <p:spPr>
          <a:xfrm flipH="1">
            <a:off x="3363325" y="634175"/>
            <a:ext cx="7200" cy="3432900"/>
          </a:xfrm>
          <a:prstGeom prst="straightConnector1">
            <a:avLst/>
          </a:prstGeom>
          <a:noFill/>
          <a:ln w="9525" cap="flat" cmpd="sng">
            <a:solidFill>
              <a:schemeClr val="dk2"/>
            </a:solidFill>
            <a:prstDash val="dash"/>
            <a:round/>
            <a:headEnd type="none" w="lg" len="lg"/>
            <a:tailEnd type="none" w="lg" len="lg"/>
          </a:ln>
        </p:spPr>
      </p:cxnSp>
      <p:cxnSp>
        <p:nvCxnSpPr>
          <p:cNvPr id="288" name="Shape 288"/>
          <p:cNvCxnSpPr/>
          <p:nvPr/>
        </p:nvCxnSpPr>
        <p:spPr>
          <a:xfrm flipH="1">
            <a:off x="4081000" y="634125"/>
            <a:ext cx="18900" cy="3911400"/>
          </a:xfrm>
          <a:prstGeom prst="straightConnector1">
            <a:avLst/>
          </a:prstGeom>
          <a:noFill/>
          <a:ln w="9525" cap="flat" cmpd="sng">
            <a:solidFill>
              <a:schemeClr val="dk2"/>
            </a:solidFill>
            <a:prstDash val="dash"/>
            <a:round/>
            <a:headEnd type="none" w="lg" len="lg"/>
            <a:tailEnd type="none" w="lg" len="lg"/>
          </a:ln>
        </p:spPr>
      </p:cxnSp>
      <p:cxnSp>
        <p:nvCxnSpPr>
          <p:cNvPr id="289" name="Shape 289"/>
          <p:cNvCxnSpPr/>
          <p:nvPr/>
        </p:nvCxnSpPr>
        <p:spPr>
          <a:xfrm flipH="1">
            <a:off x="6186325" y="634175"/>
            <a:ext cx="3600" cy="5745300"/>
          </a:xfrm>
          <a:prstGeom prst="straightConnector1">
            <a:avLst/>
          </a:prstGeom>
          <a:noFill/>
          <a:ln w="9525" cap="flat" cmpd="sng">
            <a:solidFill>
              <a:schemeClr val="dk2"/>
            </a:solidFill>
            <a:prstDash val="dash"/>
            <a:round/>
            <a:headEnd type="none" w="lg" len="lg"/>
            <a:tailEnd type="none" w="lg" len="lg"/>
          </a:ln>
        </p:spPr>
      </p:cxnSp>
      <p:cxnSp>
        <p:nvCxnSpPr>
          <p:cNvPr id="290" name="Shape 290"/>
          <p:cNvCxnSpPr/>
          <p:nvPr/>
        </p:nvCxnSpPr>
        <p:spPr>
          <a:xfrm>
            <a:off x="4742125" y="634100"/>
            <a:ext cx="8700" cy="5235000"/>
          </a:xfrm>
          <a:prstGeom prst="straightConnector1">
            <a:avLst/>
          </a:prstGeom>
          <a:noFill/>
          <a:ln w="9525" cap="flat" cmpd="sng">
            <a:solidFill>
              <a:schemeClr val="dk2"/>
            </a:solidFill>
            <a:prstDash val="dash"/>
            <a:round/>
            <a:headEnd type="none" w="lg" len="lg"/>
            <a:tailEnd type="none" w="lg" len="lg"/>
          </a:ln>
        </p:spPr>
      </p:cxnSp>
      <p:cxnSp>
        <p:nvCxnSpPr>
          <p:cNvPr id="291" name="Shape 291"/>
          <p:cNvCxnSpPr>
            <a:endCxn id="292" idx="1"/>
          </p:cNvCxnSpPr>
          <p:nvPr/>
        </p:nvCxnSpPr>
        <p:spPr>
          <a:xfrm>
            <a:off x="6875725" y="634200"/>
            <a:ext cx="0" cy="5802900"/>
          </a:xfrm>
          <a:prstGeom prst="straightConnector1">
            <a:avLst/>
          </a:prstGeom>
          <a:noFill/>
          <a:ln w="9525" cap="flat" cmpd="sng">
            <a:solidFill>
              <a:schemeClr val="dk2"/>
            </a:solidFill>
            <a:prstDash val="dash"/>
            <a:round/>
            <a:headEnd type="none" w="lg" len="lg"/>
            <a:tailEnd type="none" w="lg" len="lg"/>
          </a:ln>
        </p:spPr>
      </p:cxnSp>
      <p:cxnSp>
        <p:nvCxnSpPr>
          <p:cNvPr id="293" name="Shape 293"/>
          <p:cNvCxnSpPr/>
          <p:nvPr/>
        </p:nvCxnSpPr>
        <p:spPr>
          <a:xfrm flipH="1">
            <a:off x="1991725" y="634175"/>
            <a:ext cx="7200" cy="3046500"/>
          </a:xfrm>
          <a:prstGeom prst="straightConnector1">
            <a:avLst/>
          </a:prstGeom>
          <a:noFill/>
          <a:ln w="9525" cap="flat" cmpd="sng">
            <a:solidFill>
              <a:schemeClr val="dk2"/>
            </a:solidFill>
            <a:prstDash val="dash"/>
            <a:round/>
            <a:headEnd type="none" w="lg" len="lg"/>
            <a:tailEnd type="none" w="lg" len="lg"/>
          </a:ln>
        </p:spPr>
      </p:cxnSp>
      <p:cxnSp>
        <p:nvCxnSpPr>
          <p:cNvPr id="294" name="Shape 294"/>
          <p:cNvCxnSpPr/>
          <p:nvPr/>
        </p:nvCxnSpPr>
        <p:spPr>
          <a:xfrm>
            <a:off x="855925" y="634175"/>
            <a:ext cx="3600" cy="1834500"/>
          </a:xfrm>
          <a:prstGeom prst="straightConnector1">
            <a:avLst/>
          </a:prstGeom>
          <a:noFill/>
          <a:ln w="9525" cap="flat" cmpd="sng">
            <a:solidFill>
              <a:schemeClr val="dk1"/>
            </a:solidFill>
            <a:prstDash val="dash"/>
            <a:round/>
            <a:headEnd type="none" w="lg" len="lg"/>
            <a:tailEnd type="none" w="lg" len="lg"/>
          </a:ln>
        </p:spPr>
      </p:cxnSp>
      <p:sp>
        <p:nvSpPr>
          <p:cNvPr id="295" name="Shape 295"/>
          <p:cNvSpPr/>
          <p:nvPr/>
        </p:nvSpPr>
        <p:spPr>
          <a:xfrm>
            <a:off x="843525" y="866550"/>
            <a:ext cx="7538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6" name="Shape 296"/>
          <p:cNvSpPr/>
          <p:nvPr/>
        </p:nvSpPr>
        <p:spPr>
          <a:xfrm>
            <a:off x="1998825" y="2619225"/>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7" name="Shape 297"/>
          <p:cNvSpPr/>
          <p:nvPr/>
        </p:nvSpPr>
        <p:spPr>
          <a:xfrm>
            <a:off x="1998925" y="2035000"/>
            <a:ext cx="63831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8" name="Shape 298"/>
          <p:cNvSpPr/>
          <p:nvPr/>
        </p:nvSpPr>
        <p:spPr>
          <a:xfrm>
            <a:off x="843525" y="1460325"/>
            <a:ext cx="75384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299" name="Shape 299"/>
          <p:cNvSpPr/>
          <p:nvPr/>
        </p:nvSpPr>
        <p:spPr>
          <a:xfrm>
            <a:off x="3370525" y="3203475"/>
            <a:ext cx="50115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0" name="Shape 300"/>
          <p:cNvSpPr/>
          <p:nvPr/>
        </p:nvSpPr>
        <p:spPr>
          <a:xfrm>
            <a:off x="4112200" y="3788150"/>
            <a:ext cx="42699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1" name="Shape 301"/>
          <p:cNvSpPr/>
          <p:nvPr/>
        </p:nvSpPr>
        <p:spPr>
          <a:xfrm>
            <a:off x="4742025" y="437390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2" name="Shape 302"/>
          <p:cNvSpPr/>
          <p:nvPr/>
        </p:nvSpPr>
        <p:spPr>
          <a:xfrm>
            <a:off x="4742125" y="4980650"/>
            <a:ext cx="3639900" cy="430500"/>
          </a:xfrm>
          <a:prstGeom prst="homePlate">
            <a:avLst>
              <a:gd name="adj" fmla="val 50000"/>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03" name="Shape 303"/>
          <p:cNvSpPr/>
          <p:nvPr/>
        </p:nvSpPr>
        <p:spPr>
          <a:xfrm>
            <a:off x="6186325" y="5601250"/>
            <a:ext cx="21954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292" name="Shape 292"/>
          <p:cNvSpPr/>
          <p:nvPr/>
        </p:nvSpPr>
        <p:spPr>
          <a:xfrm>
            <a:off x="6875725" y="6221850"/>
            <a:ext cx="1506300" cy="430500"/>
          </a:xfrm>
          <a:prstGeom prst="homePlate">
            <a:avLst>
              <a:gd name="adj" fmla="val 50000"/>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04" name="Shape 304"/>
          <p:cNvSpPr txBox="1"/>
          <p:nvPr/>
        </p:nvSpPr>
        <p:spPr>
          <a:xfrm>
            <a:off x="478475" y="170125"/>
            <a:ext cx="749700" cy="430500"/>
          </a:xfrm>
          <a:prstGeom prst="rect">
            <a:avLst/>
          </a:prstGeom>
          <a:noFill/>
          <a:ln>
            <a:noFill/>
          </a:ln>
        </p:spPr>
        <p:txBody>
          <a:bodyPr lIns="91425" tIns="91425" rIns="91425" bIns="91425" anchor="t" anchorCtr="0">
            <a:noAutofit/>
          </a:bodyPr>
          <a:lstStyle/>
          <a:p>
            <a:pPr lvl="0" algn="ctr">
              <a:spcBef>
                <a:spcPts val="0"/>
              </a:spcBef>
              <a:buNone/>
            </a:pPr>
            <a:r>
              <a:rPr lang="en-US" sz="1800">
                <a:latin typeface="Impact"/>
                <a:ea typeface="Impact"/>
                <a:cs typeface="Impact"/>
                <a:sym typeface="Impact"/>
              </a:rPr>
              <a:t>2002</a:t>
            </a:r>
          </a:p>
        </p:txBody>
      </p:sp>
      <p:sp>
        <p:nvSpPr>
          <p:cNvPr id="305" name="Shape 305"/>
          <p:cNvSpPr txBox="1"/>
          <p:nvPr/>
        </p:nvSpPr>
        <p:spPr>
          <a:xfrm>
            <a:off x="16337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2008</a:t>
            </a:r>
          </a:p>
        </p:txBody>
      </p:sp>
      <p:sp>
        <p:nvSpPr>
          <p:cNvPr id="306" name="Shape 306"/>
          <p:cNvSpPr txBox="1"/>
          <p:nvPr/>
        </p:nvSpPr>
        <p:spPr>
          <a:xfrm>
            <a:off x="30692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2010</a:t>
            </a:r>
          </a:p>
        </p:txBody>
      </p:sp>
      <p:sp>
        <p:nvSpPr>
          <p:cNvPr id="307" name="Shape 307"/>
          <p:cNvSpPr txBox="1"/>
          <p:nvPr/>
        </p:nvSpPr>
        <p:spPr>
          <a:xfrm>
            <a:off x="369482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2011</a:t>
            </a:r>
          </a:p>
        </p:txBody>
      </p:sp>
      <p:sp>
        <p:nvSpPr>
          <p:cNvPr id="308" name="Shape 308"/>
          <p:cNvSpPr txBox="1"/>
          <p:nvPr/>
        </p:nvSpPr>
        <p:spPr>
          <a:xfrm>
            <a:off x="43699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2012</a:t>
            </a:r>
          </a:p>
        </p:txBody>
      </p:sp>
      <p:sp>
        <p:nvSpPr>
          <p:cNvPr id="309" name="Shape 309"/>
          <p:cNvSpPr txBox="1"/>
          <p:nvPr/>
        </p:nvSpPr>
        <p:spPr>
          <a:xfrm>
            <a:off x="64858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2015</a:t>
            </a:r>
          </a:p>
        </p:txBody>
      </p:sp>
      <p:sp>
        <p:nvSpPr>
          <p:cNvPr id="310" name="Shape 310"/>
          <p:cNvSpPr/>
          <p:nvPr/>
        </p:nvSpPr>
        <p:spPr>
          <a:xfrm>
            <a:off x="1151975" y="297700"/>
            <a:ext cx="536792" cy="184075"/>
          </a:xfrm>
          <a:custGeom>
            <a:avLst/>
            <a:gdLst/>
            <a:ahLst/>
            <a:cxnLst/>
            <a:rect l="0" t="0" r="0" b="0"/>
            <a:pathLst>
              <a:path w="37001" h="7363" extrusionOk="0">
                <a:moveTo>
                  <a:pt x="0" y="5104"/>
                </a:moveTo>
                <a:cubicBezTo>
                  <a:pt x="2953" y="4365"/>
                  <a:pt x="6207" y="8379"/>
                  <a:pt x="8931" y="7018"/>
                </a:cubicBezTo>
                <a:cubicBezTo>
                  <a:pt x="11621" y="5672"/>
                  <a:pt x="12457" y="-313"/>
                  <a:pt x="15311" y="638"/>
                </a:cubicBezTo>
                <a:cubicBezTo>
                  <a:pt x="18309" y="1637"/>
                  <a:pt x="19166" y="7018"/>
                  <a:pt x="22328" y="7018"/>
                </a:cubicBezTo>
                <a:cubicBezTo>
                  <a:pt x="25220" y="7018"/>
                  <a:pt x="24539" y="0"/>
                  <a:pt x="27432" y="0"/>
                </a:cubicBezTo>
                <a:cubicBezTo>
                  <a:pt x="30454" y="0"/>
                  <a:pt x="31745" y="7093"/>
                  <a:pt x="34449" y="5742"/>
                </a:cubicBezTo>
                <a:cubicBezTo>
                  <a:pt x="35525" y="5203"/>
                  <a:pt x="36150" y="4040"/>
                  <a:pt x="37001" y="3190"/>
                </a:cubicBezTo>
              </a:path>
            </a:pathLst>
          </a:custGeom>
          <a:noFill/>
          <a:ln w="28575" cap="flat" cmpd="sng">
            <a:solidFill>
              <a:srgbClr val="434343"/>
            </a:solidFill>
            <a:prstDash val="solid"/>
            <a:round/>
            <a:headEnd type="none" w="lg" len="lg"/>
            <a:tailEnd type="none" w="lg" len="lg"/>
          </a:ln>
        </p:spPr>
      </p:sp>
      <p:sp>
        <p:nvSpPr>
          <p:cNvPr id="311" name="Shape 311"/>
          <p:cNvSpPr txBox="1"/>
          <p:nvPr/>
        </p:nvSpPr>
        <p:spPr>
          <a:xfrm>
            <a:off x="898450" y="880725"/>
            <a:ext cx="1307700" cy="279600"/>
          </a:xfrm>
          <a:prstGeom prst="rect">
            <a:avLst/>
          </a:prstGeom>
          <a:noFill/>
          <a:ln>
            <a:noFill/>
          </a:ln>
        </p:spPr>
        <p:txBody>
          <a:bodyPr lIns="91425" tIns="91425" rIns="91425" bIns="91425" anchor="t" anchorCtr="0">
            <a:noAutofit/>
          </a:bodyPr>
          <a:lstStyle/>
          <a:p>
            <a:pPr lvl="0">
              <a:spcBef>
                <a:spcPts val="0"/>
              </a:spcBef>
              <a:buNone/>
            </a:pPr>
            <a:r>
              <a:rPr lang="en-US" sz="1800" b="1" dirty="0">
                <a:ea typeface="Questrial"/>
                <a:cs typeface="Questrial"/>
                <a:sym typeface="Questrial"/>
              </a:rPr>
              <a:t>RACER</a:t>
            </a:r>
          </a:p>
        </p:txBody>
      </p:sp>
      <p:sp>
        <p:nvSpPr>
          <p:cNvPr id="312" name="Shape 312"/>
          <p:cNvSpPr txBox="1"/>
          <p:nvPr/>
        </p:nvSpPr>
        <p:spPr>
          <a:xfrm>
            <a:off x="974650" y="1414125"/>
            <a:ext cx="37320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Journals</a:t>
            </a:r>
          </a:p>
        </p:txBody>
      </p:sp>
      <p:sp>
        <p:nvSpPr>
          <p:cNvPr id="313" name="Shape 313"/>
          <p:cNvSpPr txBox="1"/>
          <p:nvPr/>
        </p:nvSpPr>
        <p:spPr>
          <a:xfrm>
            <a:off x="2193850" y="205477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Portal Books</a:t>
            </a:r>
          </a:p>
        </p:txBody>
      </p:sp>
      <p:sp>
        <p:nvSpPr>
          <p:cNvPr id="314" name="Shape 314"/>
          <p:cNvSpPr txBox="1"/>
          <p:nvPr/>
        </p:nvSpPr>
        <p:spPr>
          <a:xfrm>
            <a:off x="2193850" y="2633325"/>
            <a:ext cx="1307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ODESI</a:t>
            </a:r>
          </a:p>
        </p:txBody>
      </p:sp>
      <p:sp>
        <p:nvSpPr>
          <p:cNvPr id="315" name="Shape 315"/>
          <p:cNvSpPr txBox="1"/>
          <p:nvPr/>
        </p:nvSpPr>
        <p:spPr>
          <a:xfrm>
            <a:off x="3489250" y="3166725"/>
            <a:ext cx="2996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Scholars </a:t>
            </a:r>
            <a:r>
              <a:rPr lang="en-US" sz="1800" b="1" dirty="0" err="1">
                <a:ea typeface="Questrial"/>
                <a:cs typeface="Questrial"/>
                <a:sym typeface="Questrial"/>
              </a:rPr>
              <a:t>GeoPortal</a:t>
            </a:r>
            <a:endParaRPr lang="en-US" sz="1800" b="1" dirty="0">
              <a:ea typeface="Questrial"/>
              <a:cs typeface="Questrial"/>
              <a:sym typeface="Questrial"/>
            </a:endParaRPr>
          </a:p>
        </p:txBody>
      </p:sp>
      <p:sp>
        <p:nvSpPr>
          <p:cNvPr id="316" name="Shape 316"/>
          <p:cNvSpPr txBox="1"/>
          <p:nvPr/>
        </p:nvSpPr>
        <p:spPr>
          <a:xfrm>
            <a:off x="4251250" y="3776325"/>
            <a:ext cx="1881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Ask a Librarian</a:t>
            </a:r>
          </a:p>
        </p:txBody>
      </p:sp>
      <p:sp>
        <p:nvSpPr>
          <p:cNvPr id="317" name="Shape 317"/>
          <p:cNvSpPr txBox="1"/>
          <p:nvPr/>
        </p:nvSpPr>
        <p:spPr>
          <a:xfrm>
            <a:off x="4937050" y="4385925"/>
            <a:ext cx="171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err="1">
                <a:ea typeface="Questrial"/>
                <a:cs typeface="Questrial"/>
                <a:sym typeface="Questrial"/>
              </a:rPr>
              <a:t>Dataverse</a:t>
            </a:r>
            <a:endParaRPr lang="en-US" sz="1800" b="1" dirty="0">
              <a:ea typeface="Questrial"/>
              <a:cs typeface="Questrial"/>
              <a:sym typeface="Questrial"/>
            </a:endParaRPr>
          </a:p>
        </p:txBody>
      </p:sp>
      <p:sp>
        <p:nvSpPr>
          <p:cNvPr id="318" name="Shape 318"/>
          <p:cNvSpPr txBox="1"/>
          <p:nvPr/>
        </p:nvSpPr>
        <p:spPr>
          <a:xfrm>
            <a:off x="6252850" y="5605125"/>
            <a:ext cx="16329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OJS hosting</a:t>
            </a:r>
          </a:p>
        </p:txBody>
      </p:sp>
      <p:sp>
        <p:nvSpPr>
          <p:cNvPr id="319" name="Shape 319"/>
          <p:cNvSpPr txBox="1"/>
          <p:nvPr/>
        </p:nvSpPr>
        <p:spPr>
          <a:xfrm>
            <a:off x="5013250" y="4995525"/>
            <a:ext cx="7497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ACE</a:t>
            </a:r>
          </a:p>
        </p:txBody>
      </p:sp>
      <p:sp>
        <p:nvSpPr>
          <p:cNvPr id="320" name="Shape 320"/>
          <p:cNvSpPr txBox="1"/>
          <p:nvPr/>
        </p:nvSpPr>
        <p:spPr>
          <a:xfrm>
            <a:off x="6994450" y="6214725"/>
            <a:ext cx="877200" cy="279600"/>
          </a:xfrm>
          <a:prstGeom prst="rect">
            <a:avLst/>
          </a:prstGeom>
          <a:noFill/>
          <a:ln>
            <a:noFill/>
          </a:ln>
        </p:spPr>
        <p:txBody>
          <a:bodyPr lIns="91425" tIns="91425" rIns="91425" bIns="91425" anchor="t" anchorCtr="0">
            <a:noAutofit/>
          </a:bodyPr>
          <a:lstStyle/>
          <a:p>
            <a:pPr lvl="0" rtl="0">
              <a:spcBef>
                <a:spcPts val="0"/>
              </a:spcBef>
              <a:buNone/>
            </a:pPr>
            <a:r>
              <a:rPr lang="en-US" sz="1800" b="1" dirty="0">
                <a:ea typeface="Questrial"/>
                <a:cs typeface="Questrial"/>
                <a:sym typeface="Questrial"/>
              </a:rPr>
              <a:t>OLRC</a:t>
            </a:r>
          </a:p>
        </p:txBody>
      </p:sp>
      <p:sp>
        <p:nvSpPr>
          <p:cNvPr id="321" name="Shape 321"/>
          <p:cNvSpPr txBox="1"/>
          <p:nvPr/>
        </p:nvSpPr>
        <p:spPr>
          <a:xfrm>
            <a:off x="5800075" y="170125"/>
            <a:ext cx="749700" cy="430500"/>
          </a:xfrm>
          <a:prstGeom prst="rect">
            <a:avLst/>
          </a:prstGeom>
          <a:noFill/>
          <a:ln>
            <a:noFill/>
          </a:ln>
        </p:spPr>
        <p:txBody>
          <a:bodyPr lIns="91425" tIns="91425" rIns="91425" bIns="91425" anchor="t" anchorCtr="0">
            <a:noAutofit/>
          </a:bodyPr>
          <a:lstStyle/>
          <a:p>
            <a:pPr lvl="0" algn="ctr" rtl="0">
              <a:spcBef>
                <a:spcPts val="0"/>
              </a:spcBef>
              <a:buNone/>
            </a:pPr>
            <a:r>
              <a:rPr lang="en-US" sz="1800">
                <a:latin typeface="Impact"/>
                <a:ea typeface="Impact"/>
                <a:cs typeface="Impact"/>
                <a:sym typeface="Impact"/>
              </a:rPr>
              <a:t>2014</a:t>
            </a:r>
          </a:p>
        </p:txBody>
      </p:sp>
      <p:sp>
        <p:nvSpPr>
          <p:cNvPr id="322" name="Shape 322"/>
          <p:cNvSpPr/>
          <p:nvPr/>
        </p:nvSpPr>
        <p:spPr>
          <a:xfrm>
            <a:off x="848825" y="5458050"/>
            <a:ext cx="354300" cy="354300"/>
          </a:xfrm>
          <a:prstGeom prst="flowChartConnector">
            <a:avLst/>
          </a:prstGeom>
          <a:solidFill>
            <a:srgbClr val="4A86E8"/>
          </a:solidFill>
          <a:ln>
            <a:noFill/>
          </a:ln>
        </p:spPr>
        <p:txBody>
          <a:bodyPr lIns="91425" tIns="91425" rIns="91425" bIns="91425" anchor="ctr" anchorCtr="0">
            <a:noAutofit/>
          </a:bodyPr>
          <a:lstStyle/>
          <a:p>
            <a:pPr lvl="0">
              <a:spcBef>
                <a:spcPts val="0"/>
              </a:spcBef>
              <a:buNone/>
            </a:pPr>
            <a:endParaRPr/>
          </a:p>
        </p:txBody>
      </p:sp>
      <p:sp>
        <p:nvSpPr>
          <p:cNvPr id="323" name="Shape 323"/>
          <p:cNvSpPr/>
          <p:nvPr/>
        </p:nvSpPr>
        <p:spPr>
          <a:xfrm>
            <a:off x="848825" y="5991450"/>
            <a:ext cx="354300" cy="354300"/>
          </a:xfrm>
          <a:prstGeom prst="flowChartConnector">
            <a:avLst/>
          </a:prstGeom>
          <a:solidFill>
            <a:srgbClr val="FF0000"/>
          </a:solidFill>
          <a:ln>
            <a:noFill/>
          </a:ln>
        </p:spPr>
        <p:txBody>
          <a:bodyPr lIns="91425" tIns="91425" rIns="91425" bIns="91425" anchor="ctr" anchorCtr="0">
            <a:noAutofit/>
          </a:bodyPr>
          <a:lstStyle/>
          <a:p>
            <a:pPr lvl="0">
              <a:spcBef>
                <a:spcPts val="0"/>
              </a:spcBef>
              <a:buNone/>
            </a:pPr>
            <a:endParaRPr/>
          </a:p>
        </p:txBody>
      </p:sp>
      <p:sp>
        <p:nvSpPr>
          <p:cNvPr id="324" name="Shape 324"/>
          <p:cNvSpPr txBox="1"/>
          <p:nvPr/>
        </p:nvSpPr>
        <p:spPr>
          <a:xfrm>
            <a:off x="1203249" y="5452725"/>
            <a:ext cx="2528851"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Content Repositories</a:t>
            </a:r>
          </a:p>
        </p:txBody>
      </p:sp>
      <p:sp>
        <p:nvSpPr>
          <p:cNvPr id="325" name="Shape 325"/>
          <p:cNvSpPr txBox="1"/>
          <p:nvPr/>
        </p:nvSpPr>
        <p:spPr>
          <a:xfrm>
            <a:off x="1203250" y="5986125"/>
            <a:ext cx="2195400" cy="279600"/>
          </a:xfrm>
          <a:prstGeom prst="rect">
            <a:avLst/>
          </a:prstGeom>
          <a:noFill/>
          <a:ln>
            <a:noFill/>
          </a:ln>
        </p:spPr>
        <p:txBody>
          <a:bodyPr lIns="91425" tIns="91425" rIns="91425" bIns="91425" anchor="t" anchorCtr="0">
            <a:noAutofit/>
          </a:bodyPr>
          <a:lstStyle/>
          <a:p>
            <a:pPr lvl="0" rtl="0">
              <a:spcBef>
                <a:spcPts val="0"/>
              </a:spcBef>
              <a:buNone/>
            </a:pPr>
            <a:r>
              <a:rPr lang="en-US" b="1" dirty="0">
                <a:ea typeface="Questrial"/>
                <a:cs typeface="Questrial"/>
                <a:sym typeface="Questrial"/>
              </a:rPr>
              <a:t>Member Services</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32306139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Shape 330"/>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a:t>Member</a:t>
            </a:r>
            <a:r>
              <a:rPr lang="en-US" sz="3600" b="1" i="0" u="none" strike="noStrike" cap="none">
                <a:solidFill>
                  <a:schemeClr val="dk1"/>
                </a:solidFill>
                <a:latin typeface="Questrial"/>
                <a:ea typeface="Questrial"/>
                <a:cs typeface="Questrial"/>
                <a:sym typeface="Questrial"/>
              </a:rPr>
              <a:t> Services</a:t>
            </a:r>
          </a:p>
        </p:txBody>
      </p:sp>
      <p:sp>
        <p:nvSpPr>
          <p:cNvPr id="331" name="Shape 331"/>
          <p:cNvSpPr txBox="1">
            <a:spLocks noGrp="1"/>
          </p:cNvSpPr>
          <p:nvPr>
            <p:ph type="body" idx="1"/>
          </p:nvPr>
        </p:nvSpPr>
        <p:spPr>
          <a:xfrm>
            <a:off x="2726825" y="1002019"/>
            <a:ext cx="6198300" cy="1812000"/>
          </a:xfrm>
          <a:prstGeom prst="rect">
            <a:avLst/>
          </a:prstGeom>
          <a:noFill/>
          <a:ln>
            <a:noFill/>
          </a:ln>
        </p:spPr>
        <p:txBody>
          <a:bodyPr lIns="91425" tIns="45700" rIns="91425" bIns="45700" anchor="t" anchorCtr="0">
            <a:noAutofit/>
          </a:bodyPr>
          <a:lstStyle/>
          <a:p>
            <a:pPr marL="342900" marR="0" lvl="0" indent="-304800" algn="l" rtl="0">
              <a:spcBef>
                <a:spcPts val="0"/>
              </a:spcBef>
              <a:spcAft>
                <a:spcPts val="0"/>
              </a:spcAft>
              <a:buClr>
                <a:schemeClr val="dk1"/>
              </a:buClr>
              <a:buSzPct val="100000"/>
              <a:buFont typeface="Arial"/>
              <a:buChar char="•"/>
            </a:pPr>
            <a:r>
              <a:rPr lang="en-US" sz="1800" b="1" i="0" u="none" strike="noStrike" cap="none" dirty="0">
                <a:solidFill>
                  <a:srgbClr val="A61C00"/>
                </a:solidFill>
                <a:ea typeface="Questrial"/>
                <a:cs typeface="Questrial"/>
                <a:sym typeface="Questrial"/>
              </a:rPr>
              <a:t>Ask a Librarian</a:t>
            </a:r>
            <a:r>
              <a:rPr lang="en-US" sz="1800" dirty="0"/>
              <a:t>:</a:t>
            </a:r>
            <a:r>
              <a:rPr lang="en-US" sz="1800" b="0" i="0" u="none" strike="noStrike" cap="none" dirty="0">
                <a:solidFill>
                  <a:schemeClr val="dk1"/>
                </a:solidFill>
                <a:ea typeface="Questrial"/>
                <a:cs typeface="Questrial"/>
                <a:sym typeface="Questrial"/>
              </a:rPr>
              <a:t> </a:t>
            </a:r>
            <a:r>
              <a:rPr lang="en-US" sz="1800" b="0" i="0" u="none" strike="noStrike" cap="none" dirty="0" err="1">
                <a:solidFill>
                  <a:schemeClr val="dk1"/>
                </a:solidFill>
                <a:ea typeface="Questrial"/>
                <a:cs typeface="Questrial"/>
                <a:sym typeface="Questrial"/>
              </a:rPr>
              <a:t>consortial</a:t>
            </a:r>
            <a:r>
              <a:rPr lang="en-US" sz="1800" b="0" i="0" u="none" strike="noStrike" cap="none" dirty="0">
                <a:solidFill>
                  <a:schemeClr val="dk1"/>
                </a:solidFill>
                <a:ea typeface="Questrial"/>
                <a:cs typeface="Questrial"/>
                <a:sym typeface="Questrial"/>
              </a:rPr>
              <a:t> chat reference service, started in 2011</a:t>
            </a:r>
          </a:p>
          <a:p>
            <a:pPr marL="342900" marR="0" lvl="0" indent="-304800" algn="l" rtl="0">
              <a:spcBef>
                <a:spcPts val="48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French service, </a:t>
            </a:r>
            <a:r>
              <a:rPr lang="en-US" sz="1800" b="0" i="0" u="none" strike="noStrike" cap="none" dirty="0" err="1">
                <a:solidFill>
                  <a:schemeClr val="dk1"/>
                </a:solidFill>
                <a:ea typeface="Questrial"/>
                <a:cs typeface="Questrial"/>
                <a:sym typeface="Questrial"/>
              </a:rPr>
              <a:t>Clavardez</a:t>
            </a:r>
            <a:r>
              <a:rPr lang="en-US" sz="1800" b="0" i="0" u="none" strike="noStrike" cap="none" dirty="0">
                <a:solidFill>
                  <a:schemeClr val="dk1"/>
                </a:solidFill>
                <a:ea typeface="Questrial"/>
                <a:cs typeface="Questrial"/>
                <a:sym typeface="Questrial"/>
              </a:rPr>
              <a:t> avec </a:t>
            </a:r>
            <a:r>
              <a:rPr lang="en-US" sz="1800" b="0" i="0" u="none" strike="noStrike" cap="none" dirty="0" err="1">
                <a:solidFill>
                  <a:schemeClr val="dk1"/>
                </a:solidFill>
                <a:ea typeface="Questrial"/>
                <a:cs typeface="Questrial"/>
                <a:sym typeface="Questrial"/>
              </a:rPr>
              <a:t>nosbibliothecaires</a:t>
            </a:r>
            <a:r>
              <a:rPr lang="en-US" sz="1800" b="0" i="0" u="none" strike="noStrike" cap="none" dirty="0">
                <a:solidFill>
                  <a:schemeClr val="dk1"/>
                </a:solidFill>
                <a:ea typeface="Questrial"/>
                <a:cs typeface="Questrial"/>
                <a:sym typeface="Questrial"/>
              </a:rPr>
              <a:t>, launched in 2014</a:t>
            </a:r>
          </a:p>
          <a:p>
            <a:pPr marL="342900" marR="0" lvl="0" indent="-304800" algn="l" rtl="0">
              <a:spcBef>
                <a:spcPts val="48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chat@scholarsportal.info</a:t>
            </a:r>
            <a:r>
              <a:rPr lang="en-US" sz="1800" b="0" i="0" u="none" strike="noStrike" cap="none" dirty="0">
                <a:solidFill>
                  <a:schemeClr val="dk1"/>
                </a:solidFill>
                <a:ea typeface="Questrial"/>
                <a:cs typeface="Questrial"/>
                <a:sym typeface="Questrial"/>
              </a:rPr>
              <a:t> </a:t>
            </a:r>
          </a:p>
        </p:txBody>
      </p:sp>
      <p:pic>
        <p:nvPicPr>
          <p:cNvPr id="332" name="Shape 332"/>
          <p:cNvPicPr preferRelativeResize="0"/>
          <p:nvPr/>
        </p:nvPicPr>
        <p:blipFill rotWithShape="1">
          <a:blip r:embed="rId4">
            <a:alphaModFix/>
          </a:blip>
          <a:srcRect/>
          <a:stretch/>
        </p:blipFill>
        <p:spPr>
          <a:xfrm>
            <a:off x="588402" y="964927"/>
            <a:ext cx="2357400" cy="2202600"/>
          </a:xfrm>
          <a:prstGeom prst="rect">
            <a:avLst/>
          </a:prstGeom>
          <a:noFill/>
          <a:ln>
            <a:noFill/>
          </a:ln>
        </p:spPr>
      </p:pic>
      <p:pic>
        <p:nvPicPr>
          <p:cNvPr id="333" name="Shape 333"/>
          <p:cNvPicPr preferRelativeResize="0"/>
          <p:nvPr/>
        </p:nvPicPr>
        <p:blipFill rotWithShape="1">
          <a:blip r:embed="rId5">
            <a:alphaModFix/>
          </a:blip>
          <a:srcRect/>
          <a:stretch/>
        </p:blipFill>
        <p:spPr>
          <a:xfrm>
            <a:off x="7046749" y="2457375"/>
            <a:ext cx="1955100" cy="2423400"/>
          </a:xfrm>
          <a:prstGeom prst="rect">
            <a:avLst/>
          </a:prstGeom>
          <a:noFill/>
          <a:ln>
            <a:noFill/>
          </a:ln>
        </p:spPr>
      </p:pic>
      <p:sp>
        <p:nvSpPr>
          <p:cNvPr id="334" name="Shape 334"/>
          <p:cNvSpPr txBox="1"/>
          <p:nvPr/>
        </p:nvSpPr>
        <p:spPr>
          <a:xfrm>
            <a:off x="588402" y="3134111"/>
            <a:ext cx="6603600" cy="1812000"/>
          </a:xfrm>
          <a:prstGeom prst="rect">
            <a:avLst/>
          </a:prstGeom>
          <a:noFill/>
          <a:ln>
            <a:noFill/>
          </a:ln>
        </p:spPr>
        <p:txBody>
          <a:bodyPr lIns="91425" tIns="91425" rIns="91425" bIns="91425" anchor="ctr" anchorCtr="0">
            <a:noAutofit/>
          </a:bodyPr>
          <a:lstStyle/>
          <a:p>
            <a:pPr marL="342900" lvl="0" indent="-279400" rtl="0">
              <a:spcBef>
                <a:spcPts val="0"/>
              </a:spcBef>
              <a:buClr>
                <a:schemeClr val="dk1"/>
              </a:buClr>
              <a:buSzPct val="100000"/>
              <a:buChar char="•"/>
            </a:pPr>
            <a:r>
              <a:rPr lang="en-US" sz="1800" b="1" dirty="0">
                <a:solidFill>
                  <a:srgbClr val="A61C00"/>
                </a:solidFill>
                <a:ea typeface="Questrial"/>
                <a:cs typeface="Questrial"/>
                <a:sym typeface="Questrial"/>
              </a:rPr>
              <a:t>Accessible Content </a:t>
            </a:r>
            <a:r>
              <a:rPr lang="en-US" sz="1800" b="1" dirty="0" err="1">
                <a:solidFill>
                  <a:srgbClr val="A61C00"/>
                </a:solidFill>
                <a:ea typeface="Questrial"/>
                <a:cs typeface="Questrial"/>
                <a:sym typeface="Questrial"/>
              </a:rPr>
              <a:t>ePortal</a:t>
            </a:r>
            <a:r>
              <a:rPr lang="en-US" sz="1800" b="1" dirty="0">
                <a:solidFill>
                  <a:srgbClr val="A61C00"/>
                </a:solidFill>
                <a:ea typeface="Questrial"/>
                <a:cs typeface="Questrial"/>
                <a:sym typeface="Questrial"/>
              </a:rPr>
              <a:t> (ACE)</a:t>
            </a:r>
            <a:r>
              <a:rPr lang="en-US" sz="1800" dirty="0">
                <a:solidFill>
                  <a:schemeClr val="dk1"/>
                </a:solidFill>
                <a:ea typeface="Questrial"/>
                <a:cs typeface="Questrial"/>
                <a:sym typeface="Questrial"/>
              </a:rPr>
              <a:t>: repository of accessible texts  for library users with registered print disabilities</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Piloted in 2012, became a service in 2014, expanded to  include Ontario colleges in 2015</a:t>
            </a:r>
          </a:p>
          <a:p>
            <a:pPr marL="342900" lvl="0" indent="-279400" rtl="0">
              <a:spcBef>
                <a:spcPts val="56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6"/>
              </a:rPr>
              <a:t>ace@scholarsportal.info</a:t>
            </a:r>
            <a:r>
              <a:rPr lang="en-US" sz="1800" dirty="0">
                <a:solidFill>
                  <a:schemeClr val="dk1"/>
                </a:solidFill>
                <a:ea typeface="Questrial"/>
                <a:cs typeface="Questrial"/>
                <a:sym typeface="Questrial"/>
              </a:rPr>
              <a:t> </a:t>
            </a:r>
          </a:p>
        </p:txBody>
      </p:sp>
      <p:pic>
        <p:nvPicPr>
          <p:cNvPr id="335" name="Shape 335"/>
          <p:cNvPicPr preferRelativeResize="0"/>
          <p:nvPr/>
        </p:nvPicPr>
        <p:blipFill rotWithShape="1">
          <a:blip r:embed="rId7">
            <a:alphaModFix/>
          </a:blip>
          <a:srcRect/>
          <a:stretch/>
        </p:blipFill>
        <p:spPr>
          <a:xfrm>
            <a:off x="303712" y="5001001"/>
            <a:ext cx="2423100" cy="1857000"/>
          </a:xfrm>
          <a:prstGeom prst="rect">
            <a:avLst/>
          </a:prstGeom>
          <a:noFill/>
          <a:ln>
            <a:noFill/>
          </a:ln>
        </p:spPr>
      </p:pic>
      <p:sp>
        <p:nvSpPr>
          <p:cNvPr id="336" name="Shape 336"/>
          <p:cNvSpPr txBox="1"/>
          <p:nvPr/>
        </p:nvSpPr>
        <p:spPr>
          <a:xfrm>
            <a:off x="2726825" y="4941850"/>
            <a:ext cx="6417300" cy="1812000"/>
          </a:xfrm>
          <a:prstGeom prst="rect">
            <a:avLst/>
          </a:prstGeom>
          <a:noFill/>
          <a:ln>
            <a:noFill/>
          </a:ln>
        </p:spPr>
        <p:txBody>
          <a:bodyPr lIns="91425" tIns="91425" rIns="91425" bIns="91425" anchor="ctr" anchorCtr="0">
            <a:noAutofit/>
          </a:bodyPr>
          <a:lstStyle/>
          <a:p>
            <a:pPr marL="342900" lvl="0" indent="-254000" rtl="0">
              <a:lnSpc>
                <a:spcPct val="90000"/>
              </a:lnSpc>
              <a:spcBef>
                <a:spcPts val="0"/>
              </a:spcBef>
              <a:buClr>
                <a:schemeClr val="dk1"/>
              </a:buClr>
              <a:buSzPct val="100000"/>
              <a:buChar char="•"/>
            </a:pPr>
            <a:r>
              <a:rPr lang="en-US" sz="1800" dirty="0">
                <a:solidFill>
                  <a:schemeClr val="dk1"/>
                </a:solidFill>
                <a:ea typeface="Questrial"/>
                <a:cs typeface="Questrial"/>
                <a:sym typeface="Questrial"/>
              </a:rPr>
              <a:t>Rapid Access to Collections through Electronic Requesting (</a:t>
            </a:r>
            <a:r>
              <a:rPr lang="en-US" sz="1800" b="1" dirty="0">
                <a:solidFill>
                  <a:srgbClr val="A61C00"/>
                </a:solidFill>
                <a:ea typeface="Questrial"/>
                <a:cs typeface="Questrial"/>
                <a:sym typeface="Questrial"/>
              </a:rPr>
              <a:t>RACER</a:t>
            </a:r>
            <a:r>
              <a:rPr lang="en-US" sz="1800" dirty="0">
                <a:solidFill>
                  <a:schemeClr val="dk1"/>
                </a:solidFill>
                <a:ea typeface="Questrial"/>
                <a:cs typeface="Questrial"/>
                <a:sym typeface="Questrial"/>
              </a:rPr>
              <a:t>): </a:t>
            </a:r>
            <a:r>
              <a:rPr lang="en-US" sz="1800" dirty="0" err="1">
                <a:solidFill>
                  <a:schemeClr val="dk1"/>
                </a:solidFill>
                <a:ea typeface="Questrial"/>
                <a:cs typeface="Questrial"/>
                <a:sym typeface="Questrial"/>
              </a:rPr>
              <a:t>Interlibary</a:t>
            </a:r>
            <a:r>
              <a:rPr lang="en-US" sz="1800" dirty="0">
                <a:solidFill>
                  <a:schemeClr val="dk1"/>
                </a:solidFill>
                <a:ea typeface="Questrial"/>
                <a:cs typeface="Questrial"/>
                <a:sym typeface="Questrial"/>
              </a:rPr>
              <a:t> Loan management system, started in 2003</a:t>
            </a:r>
          </a:p>
          <a:p>
            <a:pPr marL="342900" lvl="0" indent="-254000" rtl="0">
              <a:lnSpc>
                <a:spcPct val="90000"/>
              </a:lnSpc>
              <a:spcBef>
                <a:spcPts val="640"/>
              </a:spcBef>
              <a:buClr>
                <a:schemeClr val="dk1"/>
              </a:buClr>
              <a:buSzPct val="100000"/>
              <a:buChar char="•"/>
            </a:pPr>
            <a:r>
              <a:rPr lang="en-US" sz="1800" dirty="0">
                <a:solidFill>
                  <a:schemeClr val="dk1"/>
                </a:solidFill>
                <a:ea typeface="Questrial"/>
                <a:cs typeface="Questrial"/>
                <a:sym typeface="Questrial"/>
              </a:rPr>
              <a:t>Contact: </a:t>
            </a:r>
            <a:r>
              <a:rPr lang="en-US" sz="1800" u="sng" dirty="0">
                <a:solidFill>
                  <a:schemeClr val="accent5"/>
                </a:solidFill>
                <a:ea typeface="Questrial"/>
                <a:cs typeface="Questrial"/>
                <a:sym typeface="Questrial"/>
                <a:hlinkClick r:id="rId8"/>
              </a:rPr>
              <a:t>racer-support@scholarsportal.info</a:t>
            </a:r>
            <a:r>
              <a:rPr lang="en-US" sz="1800" dirty="0">
                <a:solidFill>
                  <a:schemeClr val="dk1"/>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1227759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type="title"/>
          </p:nvPr>
        </p:nvSpPr>
        <p:spPr>
          <a:xfrm>
            <a:off x="457200" y="274637"/>
            <a:ext cx="8229600" cy="1026039"/>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Member Services</a:t>
            </a:r>
          </a:p>
        </p:txBody>
      </p:sp>
      <p:sp>
        <p:nvSpPr>
          <p:cNvPr id="350" name="Shape 350"/>
          <p:cNvSpPr txBox="1">
            <a:spLocks noGrp="1"/>
          </p:cNvSpPr>
          <p:nvPr>
            <p:ph type="body" idx="1"/>
          </p:nvPr>
        </p:nvSpPr>
        <p:spPr>
          <a:xfrm>
            <a:off x="457200" y="1538750"/>
            <a:ext cx="5784900" cy="1731300"/>
          </a:xfrm>
          <a:prstGeom prst="rect">
            <a:avLst/>
          </a:prstGeom>
          <a:noFill/>
          <a:ln>
            <a:noFill/>
          </a:ln>
        </p:spPr>
        <p:txBody>
          <a:bodyPr lIns="91425" tIns="45700" rIns="91425" bIns="45700" anchor="t" anchorCtr="0">
            <a:noAutofit/>
          </a:bodyPr>
          <a:lstStyle/>
          <a:p>
            <a:pPr marL="342900" marR="0" lvl="0" indent="-254000" algn="l" rtl="0">
              <a:spcBef>
                <a:spcPts val="0"/>
              </a:spcBef>
              <a:spcAft>
                <a:spcPts val="0"/>
              </a:spcAft>
              <a:buClr>
                <a:schemeClr val="dk1"/>
              </a:buClr>
              <a:buSzPct val="100000"/>
              <a:buFont typeface="Arial"/>
              <a:buChar char="•"/>
            </a:pPr>
            <a:r>
              <a:rPr lang="en-US" sz="1800" b="1" dirty="0">
                <a:solidFill>
                  <a:srgbClr val="A61C00"/>
                </a:solidFill>
              </a:rPr>
              <a:t>Cloud services:</a:t>
            </a:r>
            <a:r>
              <a:rPr lang="en-US" sz="1800" dirty="0"/>
              <a:t> the Ontario Library Research Cloud (OLRC) provides preservation storage for Ontario’s scholarly material on five regionally distributed nodes.</a:t>
            </a: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Launched October 2015</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cloud@scholarsportal.info</a:t>
            </a:r>
            <a:r>
              <a:rPr lang="en-US" sz="1800" b="0" i="0" u="none" strike="noStrike" cap="none" dirty="0">
                <a:solidFill>
                  <a:schemeClr val="dk1"/>
                </a:solidFill>
                <a:ea typeface="Questrial"/>
                <a:cs typeface="Questrial"/>
                <a:sym typeface="Questrial"/>
              </a:rPr>
              <a:t> </a:t>
            </a:r>
          </a:p>
        </p:txBody>
      </p:sp>
      <p:pic>
        <p:nvPicPr>
          <p:cNvPr id="351" name="Shape 351"/>
          <p:cNvPicPr preferRelativeResize="0"/>
          <p:nvPr/>
        </p:nvPicPr>
        <p:blipFill rotWithShape="1">
          <a:blip r:embed="rId4">
            <a:alphaModFix/>
          </a:blip>
          <a:srcRect/>
          <a:stretch/>
        </p:blipFill>
        <p:spPr>
          <a:xfrm>
            <a:off x="6227491" y="988079"/>
            <a:ext cx="2391600" cy="2590800"/>
          </a:xfrm>
          <a:prstGeom prst="rect">
            <a:avLst/>
          </a:prstGeom>
          <a:noFill/>
          <a:ln>
            <a:noFill/>
          </a:ln>
        </p:spPr>
      </p:pic>
      <p:sp>
        <p:nvSpPr>
          <p:cNvPr id="352" name="Shape 352"/>
          <p:cNvSpPr txBox="1"/>
          <p:nvPr/>
        </p:nvSpPr>
        <p:spPr>
          <a:xfrm>
            <a:off x="525000" y="4152725"/>
            <a:ext cx="8094000" cy="1812000"/>
          </a:xfrm>
          <a:prstGeom prst="rect">
            <a:avLst/>
          </a:prstGeom>
          <a:noFill/>
          <a:ln>
            <a:noFill/>
          </a:ln>
        </p:spPr>
        <p:txBody>
          <a:bodyPr lIns="91425" tIns="91425" rIns="91425" bIns="91425" anchor="ctr" anchorCtr="0">
            <a:noAutofit/>
          </a:bodyPr>
          <a:lstStyle/>
          <a:p>
            <a:pPr marL="342900" indent="-254000">
              <a:lnSpc>
                <a:spcPct val="90000"/>
              </a:lnSpc>
              <a:spcBef>
                <a:spcPts val="640"/>
              </a:spcBef>
              <a:buClr>
                <a:prstClr val="black"/>
              </a:buClr>
              <a:buSzPct val="100000"/>
              <a:buFontTx/>
              <a:buChar char="•"/>
            </a:pPr>
            <a:r>
              <a:rPr lang="en-US" b="1" dirty="0">
                <a:solidFill>
                  <a:srgbClr val="A61C00"/>
                </a:solidFill>
                <a:ea typeface="Questrial"/>
                <a:cs typeface="Questrial"/>
                <a:sym typeface="Questrial"/>
              </a:rPr>
              <a:t>OJS </a:t>
            </a:r>
            <a:r>
              <a:rPr lang="en-US" dirty="0">
                <a:solidFill>
                  <a:prstClr val="black"/>
                </a:solidFill>
                <a:ea typeface="Questrial"/>
                <a:cs typeface="Questrial"/>
                <a:sym typeface="Questrial"/>
              </a:rPr>
              <a:t>&amp; </a:t>
            </a:r>
            <a:r>
              <a:rPr lang="en-US" b="1" dirty="0">
                <a:solidFill>
                  <a:srgbClr val="A61C00"/>
                </a:solidFill>
                <a:ea typeface="Questrial"/>
                <a:cs typeface="Questrial"/>
                <a:sym typeface="Questrial"/>
              </a:rPr>
              <a:t>OMP</a:t>
            </a:r>
            <a:r>
              <a:rPr lang="en-US" dirty="0">
                <a:solidFill>
                  <a:prstClr val="black"/>
                </a:solidFill>
                <a:ea typeface="Questrial"/>
                <a:cs typeface="Questrial"/>
                <a:sym typeface="Questrial"/>
              </a:rPr>
              <a:t>: we host Open Journal System (OJS) &amp; Open Monograph Press (OMP) instances for eight schools</a:t>
            </a:r>
          </a:p>
          <a:p>
            <a:pPr marL="342900" indent="-254000">
              <a:lnSpc>
                <a:spcPct val="90000"/>
              </a:lnSpc>
              <a:spcBef>
                <a:spcPts val="640"/>
              </a:spcBef>
              <a:buClr>
                <a:prstClr val="black"/>
              </a:buClr>
              <a:buSzPct val="100000"/>
              <a:buFontTx/>
              <a:buChar char="•"/>
            </a:pPr>
            <a:r>
              <a:rPr lang="en-US" dirty="0">
                <a:solidFill>
                  <a:prstClr val="black"/>
                </a:solidFill>
                <a:ea typeface="Questrial"/>
                <a:cs typeface="Questrial"/>
                <a:sym typeface="Questrial"/>
              </a:rPr>
              <a:t>OCUL is a development partner of the Public Knowledge Project (PKP)</a:t>
            </a:r>
          </a:p>
          <a:p>
            <a:pPr marL="342900" indent="-254000">
              <a:lnSpc>
                <a:spcPct val="90000"/>
              </a:lnSpc>
              <a:spcBef>
                <a:spcPts val="640"/>
              </a:spcBef>
              <a:buClr>
                <a:prstClr val="black"/>
              </a:buClr>
              <a:buSzPct val="100000"/>
              <a:buFontTx/>
              <a:buChar char="•"/>
            </a:pPr>
            <a:r>
              <a:rPr lang="en-US" dirty="0">
                <a:solidFill>
                  <a:prstClr val="black"/>
                </a:solidFill>
                <a:ea typeface="Questrial"/>
                <a:cs typeface="Questrial"/>
                <a:sym typeface="Questrial"/>
              </a:rPr>
              <a:t>Contact: </a:t>
            </a:r>
            <a:r>
              <a:rPr lang="en-US" u="sng" dirty="0">
                <a:solidFill>
                  <a:srgbClr val="5F5F5F"/>
                </a:solidFill>
                <a:ea typeface="Questrial"/>
                <a:cs typeface="Questrial"/>
                <a:sym typeface="Questrial"/>
                <a:hlinkClick r:id="rId5"/>
              </a:rPr>
              <a:t>ojs@scholarsportal.info</a:t>
            </a:r>
            <a:r>
              <a:rPr lang="en-US" dirty="0">
                <a:solidFill>
                  <a:prstClr val="black"/>
                </a:solidFill>
                <a:ea typeface="Questrial"/>
                <a:cs typeface="Questrial"/>
                <a:sym typeface="Questrial"/>
              </a:rPr>
              <a:t> </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8364195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58" name="Shape 358"/>
          <p:cNvSpPr txBox="1">
            <a:spLocks noGrp="1"/>
          </p:cNvSpPr>
          <p:nvPr>
            <p:ph type="body" idx="1"/>
          </p:nvPr>
        </p:nvSpPr>
        <p:spPr>
          <a:xfrm>
            <a:off x="457200" y="1182624"/>
            <a:ext cx="8229600" cy="51939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None/>
            </a:pPr>
            <a:r>
              <a:rPr lang="en-US" sz="1800" b="1" dirty="0">
                <a:solidFill>
                  <a:srgbClr val="A61C00"/>
                </a:solidFill>
              </a:rPr>
              <a:t>Journals</a:t>
            </a:r>
          </a:p>
          <a:p>
            <a:pPr marL="342900" marR="0" lvl="0" indent="-254000" algn="l" rtl="0">
              <a:lnSpc>
                <a:spcPct val="90000"/>
              </a:lnSpc>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Our first service! Started in 2002</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Loading commercial and open access content – over 45 million articles</a:t>
            </a:r>
          </a:p>
          <a:p>
            <a:pPr marL="342900" marR="0" lvl="0" indent="-254000" algn="l" rtl="0">
              <a:lnSpc>
                <a:spcPct val="90000"/>
              </a:lnSpc>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Certified as a Trustworthy Digital Repository in 2013</a:t>
            </a:r>
          </a:p>
          <a:p>
            <a:pPr marL="342900" marR="0" lvl="0" indent="-254000" algn="l" rtl="0">
              <a:lnSpc>
                <a:spcPct val="90000"/>
              </a:lnSpc>
              <a:spcBef>
                <a:spcPts val="640"/>
              </a:spcBef>
              <a:spcAft>
                <a:spcPts val="0"/>
              </a:spcAft>
              <a:buClr>
                <a:schemeClr val="dk1"/>
              </a:buClr>
              <a:buSzPct val="100000"/>
              <a:buFont typeface="Arial"/>
              <a:buChar char="•"/>
            </a:pPr>
            <a:r>
              <a:rPr lang="en-US" sz="1800" dirty="0"/>
              <a:t>COUNTER-compliant usage reports available</a:t>
            </a:r>
          </a:p>
          <a:p>
            <a:pPr marL="342900" marR="0" lvl="0" indent="-254000" algn="l" rtl="0">
              <a:lnSpc>
                <a:spcPct val="90000"/>
              </a:lnSpc>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3"/>
              </a:rPr>
              <a:t>journals@scholarsportal.info</a:t>
            </a:r>
            <a:r>
              <a:rPr lang="en-US" sz="1800" b="0" i="0" u="none" strike="noStrike" cap="none" dirty="0">
                <a:solidFill>
                  <a:schemeClr val="dk1"/>
                </a:solidFill>
                <a:ea typeface="Questrial"/>
                <a:cs typeface="Questrial"/>
                <a:sym typeface="Questrial"/>
              </a:rPr>
              <a:t> </a:t>
            </a:r>
          </a:p>
          <a:p>
            <a:pPr marL="0" marR="0" lvl="0" indent="0" algn="l" rtl="0">
              <a:lnSpc>
                <a:spcPct val="90000"/>
              </a:lnSpc>
              <a:spcBef>
                <a:spcPts val="640"/>
              </a:spcBef>
              <a:buNone/>
            </a:pPr>
            <a:endParaRPr sz="1800" dirty="0"/>
          </a:p>
          <a:p>
            <a:pPr marL="0" marR="0" lvl="0" indent="0" algn="l" rtl="0">
              <a:lnSpc>
                <a:spcPct val="90000"/>
              </a:lnSpc>
              <a:spcBef>
                <a:spcPts val="640"/>
              </a:spcBef>
              <a:buNone/>
            </a:pPr>
            <a:r>
              <a:rPr lang="en-US" sz="1800" b="1" dirty="0">
                <a:solidFill>
                  <a:srgbClr val="A61C00"/>
                </a:solidFill>
              </a:rPr>
              <a:t>Books</a:t>
            </a:r>
          </a:p>
          <a:p>
            <a:pPr marL="457200" marR="0" lvl="0" indent="-342900" algn="l" rtl="0">
              <a:lnSpc>
                <a:spcPct val="90000"/>
              </a:lnSpc>
              <a:spcBef>
                <a:spcPts val="640"/>
              </a:spcBef>
              <a:buSzPct val="100000"/>
            </a:pPr>
            <a:r>
              <a:rPr lang="en-US" sz="1800" dirty="0"/>
              <a:t>Began in 2009, now hosting over 700,000 titles</a:t>
            </a:r>
          </a:p>
          <a:p>
            <a:pPr marL="457200" marR="0" lvl="0" indent="-342900" algn="l" rtl="0">
              <a:lnSpc>
                <a:spcPct val="90000"/>
              </a:lnSpc>
              <a:spcBef>
                <a:spcPts val="640"/>
              </a:spcBef>
              <a:buSzPct val="100000"/>
            </a:pPr>
            <a:r>
              <a:rPr lang="en-US" sz="1800" dirty="0"/>
              <a:t>Content from commercial vendors, university presses, public domain collections</a:t>
            </a:r>
          </a:p>
          <a:p>
            <a:pPr marL="457200" marR="0" lvl="0" indent="-342900" algn="l" rtl="0">
              <a:lnSpc>
                <a:spcPct val="90000"/>
              </a:lnSpc>
              <a:spcBef>
                <a:spcPts val="640"/>
              </a:spcBef>
              <a:buSzPct val="100000"/>
            </a:pPr>
            <a:r>
              <a:rPr lang="en-US" sz="1800" dirty="0" err="1"/>
              <a:t>eBOUND</a:t>
            </a:r>
            <a:r>
              <a:rPr lang="en-US" sz="1800" dirty="0"/>
              <a:t> Canadian University Press titles available to CRKN subscribers</a:t>
            </a:r>
          </a:p>
          <a:p>
            <a:pPr marL="457200" marR="0" lvl="0" indent="-342900" algn="l" rtl="0">
              <a:lnSpc>
                <a:spcPct val="90000"/>
              </a:lnSpc>
              <a:spcBef>
                <a:spcPts val="640"/>
              </a:spcBef>
              <a:buSzPct val="100000"/>
            </a:pPr>
            <a:r>
              <a:rPr lang="en-US" sz="1800" dirty="0"/>
              <a:t>Contact: </a:t>
            </a:r>
            <a:r>
              <a:rPr lang="en-US" sz="1800" u="sng" dirty="0">
                <a:solidFill>
                  <a:schemeClr val="hlink"/>
                </a:solidFill>
                <a:hlinkClick r:id="rId4"/>
              </a:rPr>
              <a:t>books@scholarsportal.info</a:t>
            </a:r>
            <a:r>
              <a:rPr lang="en-US" sz="1800" dirty="0"/>
              <a:t> </a:t>
            </a:r>
          </a:p>
          <a:p>
            <a:pPr marL="0" marR="0" lvl="0" indent="0" algn="l" rtl="0">
              <a:lnSpc>
                <a:spcPct val="90000"/>
              </a:lnSpc>
              <a:spcBef>
                <a:spcPts val="640"/>
              </a:spcBef>
              <a:buNone/>
            </a:pPr>
            <a:endParaRPr sz="1800" dirty="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3611445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title"/>
          </p:nvPr>
        </p:nvSpPr>
        <p:spPr>
          <a:xfrm>
            <a:off x="457200" y="274637"/>
            <a:ext cx="8229600" cy="10260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Questrial"/>
              <a:buNone/>
            </a:pPr>
            <a:r>
              <a:rPr lang="en-US" sz="3240"/>
              <a:t>Content Repositories</a:t>
            </a:r>
          </a:p>
        </p:txBody>
      </p:sp>
      <p:sp>
        <p:nvSpPr>
          <p:cNvPr id="364" name="Shape 364"/>
          <p:cNvSpPr txBox="1">
            <a:spLocks noGrp="1"/>
          </p:cNvSpPr>
          <p:nvPr>
            <p:ph type="body" idx="1"/>
          </p:nvPr>
        </p:nvSpPr>
        <p:spPr>
          <a:xfrm>
            <a:off x="457200" y="1182625"/>
            <a:ext cx="4185600" cy="1492500"/>
          </a:xfrm>
          <a:prstGeom prst="rect">
            <a:avLst/>
          </a:prstGeom>
          <a:noFill/>
          <a:ln>
            <a:noFill/>
          </a:ln>
        </p:spPr>
        <p:txBody>
          <a:bodyPr lIns="91425" tIns="45700" rIns="91425" bIns="45700" anchor="t" anchorCtr="0">
            <a:noAutofit/>
          </a:bodyPr>
          <a:lstStyle/>
          <a:p>
            <a:pPr marL="0" marR="0" lvl="0" indent="0" algn="l" rtl="0">
              <a:lnSpc>
                <a:spcPct val="90000"/>
              </a:lnSpc>
              <a:spcBef>
                <a:spcPts val="640"/>
              </a:spcBef>
              <a:buNone/>
            </a:pPr>
            <a:r>
              <a:rPr lang="en-US" sz="1800" b="1" dirty="0">
                <a:solidFill>
                  <a:srgbClr val="A61C00"/>
                </a:solidFill>
              </a:rPr>
              <a:t>&lt;</a:t>
            </a:r>
            <a:r>
              <a:rPr lang="en-US" sz="1800" b="1" dirty="0" err="1">
                <a:solidFill>
                  <a:srgbClr val="A61C00"/>
                </a:solidFill>
              </a:rPr>
              <a:t>odesi</a:t>
            </a:r>
            <a:r>
              <a:rPr lang="en-US" sz="1800" b="1" dirty="0">
                <a:solidFill>
                  <a:srgbClr val="A61C00"/>
                </a:solidFill>
              </a:rPr>
              <a:t>&gt;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Began in 2007, first collaborative SP community project</a:t>
            </a: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Contains data from Statistics Canada, polling companies, ICPSR </a:t>
            </a:r>
            <a:r>
              <a:rPr lang="en-US" sz="1800" dirty="0" smtClean="0">
                <a:solidFill>
                  <a:srgbClr val="000000"/>
                </a:solidFill>
              </a:rPr>
              <a:t>metadata</a:t>
            </a:r>
          </a:p>
          <a:p>
            <a:pPr marL="342900" marR="0" lvl="0" indent="-254000" algn="l" rtl="0">
              <a:lnSpc>
                <a:spcPct val="90000"/>
              </a:lnSpc>
              <a:spcBef>
                <a:spcPts val="640"/>
              </a:spcBef>
              <a:buClr>
                <a:srgbClr val="000000"/>
              </a:buClr>
              <a:buSzPct val="100000"/>
              <a:buFont typeface="Arial"/>
              <a:buChar char="•"/>
            </a:pPr>
            <a:r>
              <a:rPr lang="en-US" sz="1800" dirty="0" smtClean="0">
                <a:solidFill>
                  <a:srgbClr val="000000"/>
                </a:solidFill>
              </a:rPr>
              <a:t>New interface will integrate with </a:t>
            </a:r>
            <a:r>
              <a:rPr lang="en-US" sz="1800" dirty="0" err="1" smtClean="0">
                <a:solidFill>
                  <a:srgbClr val="000000"/>
                </a:solidFill>
              </a:rPr>
              <a:t>Dataverse</a:t>
            </a:r>
            <a:endParaRPr lang="en-US" sz="1800" dirty="0">
              <a:solidFill>
                <a:srgbClr val="000000"/>
              </a:solidFill>
            </a:endParaRPr>
          </a:p>
          <a:p>
            <a:pPr marL="342900" marR="0" lvl="0" indent="-254000" algn="l" rtl="0">
              <a:lnSpc>
                <a:spcPct val="90000"/>
              </a:lnSpc>
              <a:spcBef>
                <a:spcPts val="640"/>
              </a:spcBef>
              <a:buClr>
                <a:srgbClr val="000000"/>
              </a:buClr>
              <a:buSzPct val="100000"/>
              <a:buFont typeface="Arial"/>
              <a:buChar char="•"/>
            </a:pPr>
            <a:r>
              <a:rPr lang="en-US" sz="1800" dirty="0">
                <a:solidFill>
                  <a:srgbClr val="000000"/>
                </a:solidFill>
              </a:rPr>
              <a:t>Contact: </a:t>
            </a:r>
            <a:r>
              <a:rPr lang="en-US" sz="1800" u="sng" dirty="0">
                <a:solidFill>
                  <a:schemeClr val="hlink"/>
                </a:solidFill>
                <a:hlinkClick r:id="rId3"/>
              </a:rPr>
              <a:t>odesi-help@scholarsportal.info</a:t>
            </a:r>
            <a:r>
              <a:rPr lang="en-US" sz="1800" dirty="0">
                <a:solidFill>
                  <a:srgbClr val="000000"/>
                </a:solidFill>
              </a:rPr>
              <a:t> </a:t>
            </a:r>
          </a:p>
          <a:p>
            <a:pPr marL="0" marR="0" lvl="0" indent="0" algn="l" rtl="0">
              <a:lnSpc>
                <a:spcPct val="90000"/>
              </a:lnSpc>
              <a:spcBef>
                <a:spcPts val="640"/>
              </a:spcBef>
              <a:buNone/>
            </a:pPr>
            <a:endParaRPr sz="1800" dirty="0"/>
          </a:p>
        </p:txBody>
      </p:sp>
      <p:sp>
        <p:nvSpPr>
          <p:cNvPr id="365" name="Shape 365"/>
          <p:cNvSpPr txBox="1">
            <a:spLocks noGrp="1"/>
          </p:cNvSpPr>
          <p:nvPr>
            <p:ph type="body" idx="1"/>
          </p:nvPr>
        </p:nvSpPr>
        <p:spPr>
          <a:xfrm>
            <a:off x="4481100" y="4049150"/>
            <a:ext cx="4662900" cy="1684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GeoPortal</a:t>
            </a:r>
            <a:endParaRPr lang="en-US" sz="1800" b="1" dirty="0">
              <a:solidFill>
                <a:srgbClr val="A61C00"/>
              </a:solidFill>
            </a:endParaRPr>
          </a:p>
          <a:p>
            <a:pPr marL="342900" marR="0" lvl="0" indent="-25400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Allows users to search, preview, add layers, clip, and download geospatial data</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Went live 2012, collection has expanded rapidly since.</a:t>
            </a:r>
          </a:p>
          <a:p>
            <a:pPr marL="342900" marR="0" lvl="0" indent="-254000" algn="l" rtl="0">
              <a:spcBef>
                <a:spcPts val="64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New: historical topographical maps!</a:t>
            </a:r>
          </a:p>
          <a:p>
            <a:pPr marL="342900" marR="0" lvl="0" indent="-254000" algn="l" rtl="0">
              <a:spcBef>
                <a:spcPts val="640"/>
              </a:spcBef>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4"/>
              </a:rPr>
              <a:t>geoportal@scholarsportal.info</a:t>
            </a:r>
            <a:r>
              <a:rPr lang="en-US" sz="1800" b="0" i="0" u="none" strike="noStrike" cap="none" dirty="0">
                <a:solidFill>
                  <a:schemeClr val="dk1"/>
                </a:solidFill>
                <a:ea typeface="Questrial"/>
                <a:cs typeface="Questrial"/>
                <a:sym typeface="Questrial"/>
              </a:rPr>
              <a:t> </a:t>
            </a:r>
          </a:p>
        </p:txBody>
      </p:sp>
      <p:sp>
        <p:nvSpPr>
          <p:cNvPr id="366" name="Shape 366"/>
          <p:cNvSpPr txBox="1">
            <a:spLocks noGrp="1"/>
          </p:cNvSpPr>
          <p:nvPr>
            <p:ph type="body" idx="1"/>
          </p:nvPr>
        </p:nvSpPr>
        <p:spPr>
          <a:xfrm>
            <a:off x="457200" y="4261875"/>
            <a:ext cx="4023900" cy="14925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1" dirty="0" err="1">
                <a:solidFill>
                  <a:srgbClr val="A61C00"/>
                </a:solidFill>
              </a:rPr>
              <a:t>Dataverse</a:t>
            </a:r>
            <a:endParaRPr lang="en-US" sz="1800" b="1" dirty="0">
              <a:solidFill>
                <a:srgbClr val="A61C00"/>
              </a:solidFill>
            </a:endParaRPr>
          </a:p>
          <a:p>
            <a:pPr marL="342900" marR="0" lvl="0" indent="-269240" algn="l" rtl="0">
              <a:spcBef>
                <a:spcPts val="0"/>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Research data preservation tool, began 2011</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Store, share, and version data</a:t>
            </a:r>
          </a:p>
          <a:p>
            <a:pPr marL="342900" marR="0" lvl="0" indent="-269240" algn="l" rtl="0">
              <a:spcBef>
                <a:spcPts val="592"/>
              </a:spcBef>
              <a:spcAft>
                <a:spcPts val="0"/>
              </a:spcAft>
              <a:buClr>
                <a:schemeClr val="dk1"/>
              </a:buClr>
              <a:buSzPct val="100000"/>
              <a:buFont typeface="Arial"/>
              <a:buChar char="•"/>
            </a:pPr>
            <a:r>
              <a:rPr lang="en-US" sz="1800" b="0" i="0" u="none" strike="noStrike" cap="none" dirty="0">
                <a:solidFill>
                  <a:schemeClr val="dk1"/>
                </a:solidFill>
                <a:ea typeface="Questrial"/>
                <a:cs typeface="Questrial"/>
                <a:sym typeface="Questrial"/>
              </a:rPr>
              <a:t>Contact: </a:t>
            </a:r>
            <a:r>
              <a:rPr lang="en-US" sz="1800" b="0" i="0" u="sng" strike="noStrike" cap="none" dirty="0">
                <a:solidFill>
                  <a:schemeClr val="hlink"/>
                </a:solidFill>
                <a:ea typeface="Questrial"/>
                <a:cs typeface="Questrial"/>
                <a:sym typeface="Questrial"/>
                <a:hlinkClick r:id="rId5"/>
              </a:rPr>
              <a:t>dataverse@scholarsportal.info</a:t>
            </a:r>
            <a:r>
              <a:rPr lang="en-US" sz="1800" b="0" i="0" u="none" strike="noStrike" cap="none" dirty="0">
                <a:solidFill>
                  <a:schemeClr val="dk1"/>
                </a:solidFill>
                <a:ea typeface="Questrial"/>
                <a:cs typeface="Questrial"/>
                <a:sym typeface="Questrial"/>
              </a:rPr>
              <a:t>  </a:t>
            </a:r>
          </a:p>
        </p:txBody>
      </p:sp>
      <p:pic>
        <p:nvPicPr>
          <p:cNvPr id="367" name="Shape 367"/>
          <p:cNvPicPr preferRelativeResize="0"/>
          <p:nvPr/>
        </p:nvPicPr>
        <p:blipFill rotWithShape="1">
          <a:blip r:embed="rId6">
            <a:alphaModFix/>
          </a:blip>
          <a:srcRect/>
          <a:stretch/>
        </p:blipFill>
        <p:spPr>
          <a:xfrm>
            <a:off x="5180627" y="274627"/>
            <a:ext cx="3439200" cy="895800"/>
          </a:xfrm>
          <a:prstGeom prst="rect">
            <a:avLst/>
          </a:prstGeom>
          <a:noFill/>
          <a:ln>
            <a:noFill/>
          </a:ln>
        </p:spPr>
      </p:pic>
      <p:pic>
        <p:nvPicPr>
          <p:cNvPr id="368" name="Shape 368" descr="geoportal.png"/>
          <p:cNvPicPr preferRelativeResize="0"/>
          <p:nvPr/>
        </p:nvPicPr>
        <p:blipFill>
          <a:blip r:embed="rId7">
            <a:alphaModFix/>
          </a:blip>
          <a:stretch>
            <a:fillRect/>
          </a:stretch>
        </p:blipFill>
        <p:spPr>
          <a:xfrm>
            <a:off x="4790110" y="1394125"/>
            <a:ext cx="4220239" cy="458374"/>
          </a:xfrm>
          <a:prstGeom prst="rect">
            <a:avLst/>
          </a:prstGeom>
          <a:noFill/>
          <a:ln>
            <a:noFill/>
          </a:ln>
        </p:spPr>
      </p:pic>
      <p:pic>
        <p:nvPicPr>
          <p:cNvPr id="369" name="Shape 369"/>
          <p:cNvPicPr preferRelativeResize="0"/>
          <p:nvPr/>
        </p:nvPicPr>
        <p:blipFill rotWithShape="1">
          <a:blip r:embed="rId8">
            <a:alphaModFix/>
          </a:blip>
          <a:srcRect l="53231" t="13213" b="21792"/>
          <a:stretch/>
        </p:blipFill>
        <p:spPr>
          <a:xfrm>
            <a:off x="5645925" y="2006125"/>
            <a:ext cx="2508600" cy="1889400"/>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6816992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6375" y="29931"/>
            <a:ext cx="7412912" cy="6326419"/>
          </a:xfrm>
        </p:spPr>
      </p:pic>
      <p:sp>
        <p:nvSpPr>
          <p:cNvPr id="4" name="Footer Placeholder 3"/>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37040775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altLang="en-US" dirty="0" smtClean="0">
                <a:ea typeface="ＭＳ Ｐゴシック" panose="020B0600070205080204" pitchFamily="34" charset="-128"/>
              </a:rPr>
              <a:t>Introduction to OCUL</a:t>
            </a:r>
          </a:p>
        </p:txBody>
      </p:sp>
      <p:pic>
        <p:nvPicPr>
          <p:cNvPr id="1331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89413" y="6381750"/>
            <a:ext cx="4559300" cy="347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208799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type="title"/>
          </p:nvPr>
        </p:nvSpPr>
        <p:spPr>
          <a:xfrm>
            <a:off x="457200" y="274637"/>
            <a:ext cx="8229600" cy="1026000"/>
          </a:xfrm>
          <a:prstGeom prst="rect">
            <a:avLst/>
          </a:prstGeom>
        </p:spPr>
        <p:txBody>
          <a:bodyPr lIns="91425" tIns="91425" rIns="91425" bIns="91425" anchor="ctr" anchorCtr="0">
            <a:noAutofit/>
          </a:bodyPr>
          <a:lstStyle/>
          <a:p>
            <a:pPr lvl="0">
              <a:spcBef>
                <a:spcPts val="0"/>
              </a:spcBef>
              <a:buNone/>
            </a:pPr>
            <a:r>
              <a:rPr lang="en-US"/>
              <a:t>Get involved with OCUL &amp; Scholars Portal!</a:t>
            </a:r>
          </a:p>
        </p:txBody>
      </p:sp>
      <p:sp>
        <p:nvSpPr>
          <p:cNvPr id="375" name="Shape 375"/>
          <p:cNvSpPr txBox="1">
            <a:spLocks noGrp="1"/>
          </p:cNvSpPr>
          <p:nvPr>
            <p:ph type="body" idx="1"/>
          </p:nvPr>
        </p:nvSpPr>
        <p:spPr>
          <a:xfrm>
            <a:off x="457200" y="1538748"/>
            <a:ext cx="8229600" cy="4526100"/>
          </a:xfrm>
          <a:prstGeom prst="rect">
            <a:avLst/>
          </a:prstGeom>
        </p:spPr>
        <p:txBody>
          <a:bodyPr lIns="91425" tIns="91425" rIns="91425" bIns="91425" anchor="t" anchorCtr="0">
            <a:noAutofit/>
          </a:bodyPr>
          <a:lstStyle/>
          <a:p>
            <a:pPr marL="457200" lvl="0" indent="-228600">
              <a:spcBef>
                <a:spcPts val="0"/>
              </a:spcBef>
            </a:pPr>
            <a:r>
              <a:rPr lang="en-US"/>
              <a:t>Join an OCUL Community</a:t>
            </a:r>
          </a:p>
          <a:p>
            <a:pPr marL="457200" lvl="0" indent="-228600">
              <a:spcBef>
                <a:spcPts val="0"/>
              </a:spcBef>
            </a:pPr>
            <a:r>
              <a:rPr lang="en-US"/>
              <a:t>Talk to your OCUL-SP rep</a:t>
            </a:r>
          </a:p>
          <a:p>
            <a:pPr marL="457200" lvl="0" indent="-228600">
              <a:spcBef>
                <a:spcPts val="0"/>
              </a:spcBef>
            </a:pPr>
            <a:r>
              <a:rPr lang="en-US"/>
              <a:t>Visit the Scholars Portal wiki (spotdocs.scholarsportal.info)</a:t>
            </a:r>
          </a:p>
          <a:p>
            <a:pPr marL="457200" lvl="0" indent="-228600" rtl="0">
              <a:spcBef>
                <a:spcPts val="0"/>
              </a:spcBef>
            </a:pPr>
            <a:r>
              <a:rPr lang="en-US"/>
              <a:t>Join a listserv</a:t>
            </a:r>
          </a:p>
          <a:p>
            <a:pPr marL="457200" lvl="0" indent="-228600">
              <a:spcBef>
                <a:spcPts val="0"/>
              </a:spcBef>
            </a:pPr>
            <a:r>
              <a:rPr lang="en-US"/>
              <a:t>Follow us on Twitter! @scholarsportal</a:t>
            </a:r>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2625918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REDEVELOPING THE SCHOLARS PORTAL BOOKS PLATFORM</a:t>
            </a:r>
            <a:endParaRPr lang="en-US" sz="4000" cap="small" dirty="0"/>
          </a:p>
        </p:txBody>
      </p:sp>
    </p:spTree>
    <p:extLst>
      <p:ext uri="{BB962C8B-B14F-4D97-AF65-F5344CB8AC3E}">
        <p14:creationId xmlns:p14="http://schemas.microsoft.com/office/powerpoint/2010/main" val="39111931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 Platform Background</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2008		OCUL procures </a:t>
            </a:r>
            <a:r>
              <a:rPr lang="en-US" sz="2800" dirty="0" err="1" smtClean="0"/>
              <a:t>eBrary</a:t>
            </a:r>
            <a:r>
              <a:rPr lang="en-US" sz="2800" dirty="0" smtClean="0"/>
              <a:t> platform (ISIS)</a:t>
            </a:r>
          </a:p>
          <a:p>
            <a:pPr marL="0" indent="0">
              <a:buNone/>
            </a:pPr>
            <a:r>
              <a:rPr lang="en-US" sz="2800" dirty="0" smtClean="0"/>
              <a:t>2009		Scholars Portal launches Books</a:t>
            </a:r>
          </a:p>
          <a:p>
            <a:pPr marL="0" indent="0">
              <a:buNone/>
            </a:pPr>
            <a:r>
              <a:rPr lang="en-US" sz="2800" dirty="0" smtClean="0"/>
              <a:t>2011		ProQuest buys </a:t>
            </a:r>
            <a:r>
              <a:rPr lang="en-US" sz="2800" dirty="0" err="1" smtClean="0"/>
              <a:t>eBrary</a:t>
            </a:r>
            <a:r>
              <a:rPr lang="en-US" sz="2800" dirty="0" smtClean="0"/>
              <a:t>. Support stops.</a:t>
            </a:r>
          </a:p>
          <a:p>
            <a:pPr marL="0" indent="0">
              <a:buNone/>
            </a:pPr>
            <a:r>
              <a:rPr lang="en-US" sz="2800" dirty="0" smtClean="0"/>
              <a:t>2013		Adobe Content Server</a:t>
            </a:r>
          </a:p>
          <a:p>
            <a:pPr marL="0" indent="0">
              <a:buNone/>
            </a:pPr>
            <a:r>
              <a:rPr lang="en-US" sz="2800" dirty="0" smtClean="0"/>
              <a:t>2014		Accessible Content E-Portal (ACE)</a:t>
            </a:r>
          </a:p>
          <a:p>
            <a:pPr marL="0" indent="0">
              <a:buNone/>
            </a:pPr>
            <a:r>
              <a:rPr lang="en-US" sz="2800" dirty="0" smtClean="0"/>
              <a:t>2016		Still using ISIS. Fingers crossed!</a:t>
            </a:r>
            <a:endParaRPr lang="en-US" sz="28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7895421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time to move forward</a:t>
            </a:r>
            <a:endParaRPr lang="en-US" dirty="0"/>
          </a:p>
        </p:txBody>
      </p:sp>
      <p:sp>
        <p:nvSpPr>
          <p:cNvPr id="3" name="Content Placeholder 2"/>
          <p:cNvSpPr>
            <a:spLocks noGrp="1"/>
          </p:cNvSpPr>
          <p:nvPr>
            <p:ph idx="1"/>
          </p:nvPr>
        </p:nvSpPr>
        <p:spPr/>
        <p:txBody>
          <a:bodyPr/>
          <a:lstStyle/>
          <a:p>
            <a:pPr marL="0" indent="0">
              <a:buNone/>
            </a:pPr>
            <a:r>
              <a:rPr lang="en-US" sz="2800" dirty="0" smtClean="0"/>
              <a:t>Aside from the lack of support:</a:t>
            </a:r>
          </a:p>
          <a:p>
            <a:r>
              <a:rPr lang="en-US" sz="2800" dirty="0" smtClean="0"/>
              <a:t>A lot has changed since 2008.</a:t>
            </a:r>
          </a:p>
          <a:p>
            <a:r>
              <a:rPr lang="en-US" sz="2800" dirty="0" smtClean="0"/>
              <a:t>Aging system is difficult to maintain.</a:t>
            </a:r>
          </a:p>
          <a:p>
            <a:r>
              <a:rPr lang="en-US" sz="2800" dirty="0" smtClean="0"/>
              <a:t>Rasterized page images can be blurry.</a:t>
            </a:r>
          </a:p>
          <a:p>
            <a:pPr marL="0" indent="0">
              <a:buNone/>
            </a:pPr>
            <a:endParaRPr lang="en-US" dirty="0"/>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2579" y="3581400"/>
            <a:ext cx="6218842" cy="2737988"/>
          </a:xfrm>
          <a:prstGeom prst="rect">
            <a:avLst/>
          </a:prstGeom>
        </p:spPr>
      </p:pic>
    </p:spTree>
    <p:extLst>
      <p:ext uri="{BB962C8B-B14F-4D97-AF65-F5344CB8AC3E}">
        <p14:creationId xmlns:p14="http://schemas.microsoft.com/office/powerpoint/2010/main" val="12029824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we need.</a:t>
            </a:r>
            <a:endParaRPr lang="en-US" dirty="0"/>
          </a:p>
        </p:txBody>
      </p:sp>
      <p:sp>
        <p:nvSpPr>
          <p:cNvPr id="3" name="Content Placeholder 2"/>
          <p:cNvSpPr>
            <a:spLocks noGrp="1"/>
          </p:cNvSpPr>
          <p:nvPr>
            <p:ph idx="1"/>
          </p:nvPr>
        </p:nvSpPr>
        <p:spPr/>
        <p:txBody>
          <a:bodyPr>
            <a:normAutofit/>
          </a:bodyPr>
          <a:lstStyle/>
          <a:p>
            <a:pPr lvl="0"/>
            <a:r>
              <a:rPr lang="en-CA" dirty="0"/>
              <a:t>More robust usage tracking and statistics gathering </a:t>
            </a:r>
            <a:endParaRPr lang="en-US" dirty="0"/>
          </a:p>
          <a:p>
            <a:pPr lvl="0"/>
            <a:r>
              <a:rPr lang="en-CA" dirty="0"/>
              <a:t>A flexible entitlement models that would support individual </a:t>
            </a:r>
            <a:r>
              <a:rPr lang="en-CA" dirty="0" err="1"/>
              <a:t>ebook</a:t>
            </a:r>
            <a:r>
              <a:rPr lang="en-CA" dirty="0"/>
              <a:t> purchase models and demand driven acquisition </a:t>
            </a:r>
            <a:endParaRPr lang="en-US" dirty="0"/>
          </a:p>
          <a:p>
            <a:pPr lvl="0"/>
            <a:r>
              <a:rPr lang="en-CA" dirty="0"/>
              <a:t>An accessible </a:t>
            </a:r>
            <a:r>
              <a:rPr lang="en-CA" dirty="0" smtClean="0"/>
              <a:t>interface</a:t>
            </a:r>
          </a:p>
          <a:p>
            <a:pPr lvl="0"/>
            <a:r>
              <a:rPr lang="en-CA" dirty="0" smtClean="0"/>
              <a:t>Searching that works consistently</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41505245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things we need.</a:t>
            </a:r>
            <a:endParaRPr lang="en-US" dirty="0"/>
          </a:p>
        </p:txBody>
      </p:sp>
      <p:sp>
        <p:nvSpPr>
          <p:cNvPr id="3" name="Content Placeholder 2"/>
          <p:cNvSpPr>
            <a:spLocks noGrp="1"/>
          </p:cNvSpPr>
          <p:nvPr>
            <p:ph idx="1"/>
          </p:nvPr>
        </p:nvSpPr>
        <p:spPr/>
        <p:txBody>
          <a:bodyPr>
            <a:normAutofit/>
          </a:bodyPr>
          <a:lstStyle/>
          <a:p>
            <a:r>
              <a:rPr lang="en-CA" dirty="0"/>
              <a:t>A better browsing and reading experience for mobile device </a:t>
            </a:r>
            <a:r>
              <a:rPr lang="en-CA" dirty="0" smtClean="0"/>
              <a:t>users</a:t>
            </a:r>
          </a:p>
          <a:p>
            <a:pPr lvl="0"/>
            <a:r>
              <a:rPr lang="en-CA" dirty="0" smtClean="0"/>
              <a:t>Integration </a:t>
            </a:r>
            <a:r>
              <a:rPr lang="en-CA" dirty="0"/>
              <a:t>of Books with the TDR</a:t>
            </a:r>
            <a:endParaRPr lang="en-US" dirty="0"/>
          </a:p>
          <a:p>
            <a:pPr lvl="0"/>
            <a:r>
              <a:rPr lang="en-CA" dirty="0"/>
              <a:t>Integration of Books with the new OLRC cloud</a:t>
            </a:r>
            <a:endParaRPr lang="en-US" dirty="0"/>
          </a:p>
          <a:p>
            <a:pPr lvl="0"/>
            <a:r>
              <a:rPr lang="en-CA" dirty="0"/>
              <a:t>Interlibrary loan options for </a:t>
            </a:r>
            <a:r>
              <a:rPr lang="en-CA" dirty="0" err="1"/>
              <a:t>ebooks</a:t>
            </a: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3591418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things we need.</a:t>
            </a:r>
            <a:endParaRPr lang="en-US" dirty="0"/>
          </a:p>
        </p:txBody>
      </p:sp>
      <p:sp>
        <p:nvSpPr>
          <p:cNvPr id="3" name="Content Placeholder 2"/>
          <p:cNvSpPr>
            <a:spLocks noGrp="1"/>
          </p:cNvSpPr>
          <p:nvPr>
            <p:ph idx="1"/>
          </p:nvPr>
        </p:nvSpPr>
        <p:spPr/>
        <p:txBody>
          <a:bodyPr/>
          <a:lstStyle/>
          <a:p>
            <a:r>
              <a:rPr lang="en-CA" dirty="0"/>
              <a:t>Offline reading capabilities and concurrent user management without the need for an Adobe ID</a:t>
            </a:r>
            <a:r>
              <a:rPr lang="en-US" dirty="0"/>
              <a:t> </a:t>
            </a:r>
          </a:p>
          <a:p>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0775942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Requirements Doc</a:t>
            </a:r>
            <a:endParaRPr lang="en-US" dirty="0"/>
          </a:p>
        </p:txBody>
      </p:sp>
      <p:sp>
        <p:nvSpPr>
          <p:cNvPr id="3" name="Content Placeholder 2"/>
          <p:cNvSpPr>
            <a:spLocks noGrp="1"/>
          </p:cNvSpPr>
          <p:nvPr>
            <p:ph idx="1"/>
          </p:nvPr>
        </p:nvSpPr>
        <p:spPr>
          <a:xfrm>
            <a:off x="4539343" y="2409605"/>
            <a:ext cx="4604657" cy="573081"/>
          </a:xfrm>
        </p:spPr>
        <p:txBody>
          <a:bodyPr>
            <a:normAutofit lnSpcReduction="10000"/>
          </a:bodyPr>
          <a:lstStyle/>
          <a:p>
            <a:pPr marL="0" indent="0">
              <a:buNone/>
            </a:pPr>
            <a:r>
              <a:rPr lang="en-US" dirty="0"/>
              <a:t>https://</a:t>
            </a:r>
            <a:r>
              <a:rPr lang="en-US" dirty="0" err="1"/>
              <a:t>goo.gl</a:t>
            </a:r>
            <a:r>
              <a:rPr lang="en-US" dirty="0"/>
              <a:t>/</a:t>
            </a:r>
            <a:r>
              <a:rPr lang="en-US" dirty="0" err="1"/>
              <a:t>aKbTZX</a:t>
            </a:r>
            <a:endParaRPr lang="en-US" dirty="0"/>
          </a:p>
          <a:p>
            <a:endParaRPr lang="en-US" dirty="0"/>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 y="1294956"/>
            <a:ext cx="3984979" cy="5048054"/>
          </a:xfrm>
          <a:prstGeom prst="rect">
            <a:avLst/>
          </a:prstGeom>
        </p:spPr>
      </p:pic>
    </p:spTree>
    <p:extLst>
      <p:ext uri="{BB962C8B-B14F-4D97-AF65-F5344CB8AC3E}">
        <p14:creationId xmlns:p14="http://schemas.microsoft.com/office/powerpoint/2010/main" val="7606052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areas in progress</a:t>
            </a:r>
            <a:endParaRPr lang="en-US" dirty="0"/>
          </a:p>
        </p:txBody>
      </p:sp>
      <p:sp>
        <p:nvSpPr>
          <p:cNvPr id="3" name="Content Placeholder 2"/>
          <p:cNvSpPr>
            <a:spLocks noGrp="1"/>
          </p:cNvSpPr>
          <p:nvPr>
            <p:ph idx="1"/>
          </p:nvPr>
        </p:nvSpPr>
        <p:spPr>
          <a:xfrm>
            <a:off x="457199" y="1538748"/>
            <a:ext cx="8441703" cy="4525963"/>
          </a:xfrm>
        </p:spPr>
        <p:txBody>
          <a:bodyPr>
            <a:normAutofit/>
          </a:bodyPr>
          <a:lstStyle/>
          <a:p>
            <a:pPr marL="514350" indent="-514350">
              <a:buFont typeface="+mj-lt"/>
              <a:buAutoNum type="arabicPeriod"/>
            </a:pPr>
            <a:r>
              <a:rPr lang="en-US" b="1" dirty="0" smtClean="0"/>
              <a:t>Content</a:t>
            </a:r>
          </a:p>
          <a:p>
            <a:pPr marL="914400" lvl="1" indent="-514350">
              <a:buFont typeface="Wingdings" charset="2"/>
              <a:buChar char="§"/>
            </a:pPr>
            <a:r>
              <a:rPr lang="en-US" sz="2000" dirty="0" smtClean="0"/>
              <a:t>Transformation (publisher to BITS, ISIS to BITS, pdf to html) </a:t>
            </a:r>
          </a:p>
          <a:p>
            <a:pPr marL="914400" lvl="1" indent="-514350">
              <a:buFont typeface="Wingdings" charset="2"/>
              <a:buChar char="§"/>
            </a:pPr>
            <a:r>
              <a:rPr lang="en-US" sz="2000" dirty="0" smtClean="0"/>
              <a:t>Loading (document </a:t>
            </a:r>
            <a:r>
              <a:rPr lang="en-US" sz="2000" dirty="0" err="1" smtClean="0"/>
              <a:t>db</a:t>
            </a:r>
            <a:r>
              <a:rPr lang="en-US" sz="2000" dirty="0" smtClean="0"/>
              <a:t>, OLRC, etc.)</a:t>
            </a:r>
          </a:p>
          <a:p>
            <a:pPr marL="514350" indent="-514350">
              <a:buFont typeface="+mj-lt"/>
              <a:buAutoNum type="arabicPeriod"/>
            </a:pPr>
            <a:r>
              <a:rPr lang="en-US" b="1" dirty="0" smtClean="0"/>
              <a:t>Backend</a:t>
            </a:r>
          </a:p>
          <a:p>
            <a:pPr marL="914400" lvl="1" indent="-514350">
              <a:buFont typeface="Wingdings" charset="2"/>
              <a:buChar char="§"/>
            </a:pPr>
            <a:r>
              <a:rPr lang="en-US" sz="2000" dirty="0" smtClean="0"/>
              <a:t>Set up and manage collections, clients, entitlements, and licenses</a:t>
            </a:r>
            <a:endParaRPr lang="en-US" dirty="0" smtClean="0"/>
          </a:p>
          <a:p>
            <a:pPr marL="514350" indent="-514350">
              <a:buFont typeface="+mj-lt"/>
              <a:buAutoNum type="arabicPeriod"/>
            </a:pPr>
            <a:r>
              <a:rPr lang="en-US" b="1" dirty="0" smtClean="0"/>
              <a:t>Frontend</a:t>
            </a:r>
          </a:p>
          <a:p>
            <a:pPr marL="914400" lvl="1" indent="-514350">
              <a:buFont typeface="Wingdings" charset="2"/>
              <a:buChar char="§"/>
            </a:pPr>
            <a:r>
              <a:rPr lang="en-US" sz="2000" dirty="0" smtClean="0"/>
              <a:t>Search and reading</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4358145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402" y="1267354"/>
            <a:ext cx="7679255" cy="5105888"/>
          </a:xfrm>
          <a:prstGeom prst="rect">
            <a:avLst/>
          </a:prstGeom>
        </p:spPr>
      </p:pic>
      <p:sp>
        <p:nvSpPr>
          <p:cNvPr id="2" name="Title 1"/>
          <p:cNvSpPr>
            <a:spLocks noGrp="1"/>
          </p:cNvSpPr>
          <p:nvPr>
            <p:ph type="title"/>
          </p:nvPr>
        </p:nvSpPr>
        <p:spPr/>
        <p:txBody>
          <a:bodyPr>
            <a:normAutofit/>
          </a:bodyPr>
          <a:lstStyle/>
          <a:p>
            <a:r>
              <a:rPr lang="en-US" dirty="0" smtClean="0"/>
              <a:t>1. Content</a:t>
            </a:r>
            <a:endParaRPr lang="en-US" dirty="0"/>
          </a:p>
        </p:txBody>
      </p:sp>
      <p:sp>
        <p:nvSpPr>
          <p:cNvPr id="3" name="Content Placeholder 2"/>
          <p:cNvSpPr>
            <a:spLocks noGrp="1"/>
          </p:cNvSpPr>
          <p:nvPr>
            <p:ph idx="1"/>
          </p:nvPr>
        </p:nvSpPr>
        <p:spPr>
          <a:xfrm>
            <a:off x="831272" y="2293393"/>
            <a:ext cx="7481455" cy="4525963"/>
          </a:xfrm>
        </p:spPr>
        <p:txBody>
          <a:bodyPr>
            <a:normAutofit/>
          </a:bodyPr>
          <a:lstStyle/>
          <a:p>
            <a:pPr marL="0" indent="0" algn="ctr">
              <a:buNone/>
            </a:pPr>
            <a:r>
              <a:rPr lang="en-US" sz="3600" b="1" dirty="0">
                <a:solidFill>
                  <a:schemeClr val="bg1"/>
                </a:solidFill>
              </a:rPr>
              <a:t>The Great BITS Migration of </a:t>
            </a:r>
            <a:r>
              <a:rPr lang="en-US" sz="3600" b="1" dirty="0" smtClean="0">
                <a:solidFill>
                  <a:schemeClr val="bg1"/>
                </a:solidFill>
              </a:rPr>
              <a:t>2016</a:t>
            </a:r>
            <a:endParaRPr lang="en-US" sz="3600" b="1" dirty="0">
              <a:solidFill>
                <a:schemeClr val="bg1"/>
              </a:solidFill>
            </a:endParaRPr>
          </a:p>
          <a:p>
            <a:pPr marL="0" indent="0" algn="ctr">
              <a:buNone/>
            </a:pPr>
            <a:endParaRPr lang="en-US" sz="3600" b="1" dirty="0">
              <a:solidFill>
                <a:schemeClr val="bg1"/>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1601218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nchor="ctr"/>
          <a:lstStyle/>
          <a:p>
            <a:r>
              <a:rPr lang="en-US" altLang="en-US" sz="3600" smtClean="0">
                <a:ea typeface="ＭＳ Ｐゴシック" panose="020B0600070205080204" pitchFamily="34" charset="-128"/>
              </a:rPr>
              <a:t>Ontario Council of University Libraries</a:t>
            </a:r>
          </a:p>
        </p:txBody>
      </p:sp>
      <p:sp>
        <p:nvSpPr>
          <p:cNvPr id="15362" name="Content Placeholder 2"/>
          <p:cNvSpPr>
            <a:spLocks noGrp="1"/>
          </p:cNvSpPr>
          <p:nvPr>
            <p:ph idx="1"/>
          </p:nvPr>
        </p:nvSpPr>
        <p:spPr>
          <a:xfrm>
            <a:off x="455613" y="1311275"/>
            <a:ext cx="8229600" cy="4525963"/>
          </a:xfrm>
        </p:spPr>
        <p:txBody>
          <a:bodyPr/>
          <a:lstStyle/>
          <a:p>
            <a:r>
              <a:rPr lang="en-US" altLang="en-US" sz="2400" smtClean="0">
                <a:ea typeface="ＭＳ Ｐゴシック" panose="020B0600070205080204" pitchFamily="34" charset="-128"/>
              </a:rPr>
              <a:t>OCUL is a consortium of Ontario’s 21 university libraries. </a:t>
            </a:r>
          </a:p>
        </p:txBody>
      </p:sp>
      <p:grpSp>
        <p:nvGrpSpPr>
          <p:cNvPr id="15363" name="Group 118"/>
          <p:cNvGrpSpPr>
            <a:grpSpLocks/>
          </p:cNvGrpSpPr>
          <p:nvPr/>
        </p:nvGrpSpPr>
        <p:grpSpPr bwMode="auto">
          <a:xfrm>
            <a:off x="457200" y="2205038"/>
            <a:ext cx="7859713" cy="3576637"/>
            <a:chOff x="457200" y="2204864"/>
            <a:chExt cx="7859216" cy="3576499"/>
          </a:xfrm>
        </p:grpSpPr>
        <p:pic>
          <p:nvPicPr>
            <p:cNvPr id="15364" name="Picture 1" descr="Ontario_Locator_Map.png"/>
            <p:cNvPicPr>
              <a:picLocks noChangeAspect="1"/>
            </p:cNvPicPr>
            <p:nvPr/>
          </p:nvPicPr>
          <p:blipFill>
            <a:blip r:embed="rId3">
              <a:extLst>
                <a:ext uri="{28A0092B-C50C-407E-A947-70E740481C1C}">
                  <a14:useLocalDpi xmlns:a14="http://schemas.microsoft.com/office/drawing/2010/main" val="0"/>
                </a:ext>
              </a:extLst>
            </a:blip>
            <a:srcRect l="15173" t="38000"/>
            <a:stretch>
              <a:fillRect/>
            </a:stretch>
          </p:blipFill>
          <p:spPr bwMode="auto">
            <a:xfrm>
              <a:off x="1979712" y="2204864"/>
              <a:ext cx="4658237" cy="3319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5" name="TextBox 2"/>
            <p:cNvSpPr txBox="1">
              <a:spLocks noChangeArrowheads="1"/>
            </p:cNvSpPr>
            <p:nvPr/>
          </p:nvSpPr>
          <p:spPr bwMode="auto">
            <a:xfrm>
              <a:off x="457200" y="2241540"/>
              <a:ext cx="1090464" cy="33752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fontAlgn="base" hangingPunct="1">
                <a:lnSpc>
                  <a:spcPct val="200000"/>
                </a:lnSpc>
                <a:spcBef>
                  <a:spcPct val="0"/>
                </a:spcBef>
                <a:spcAft>
                  <a:spcPct val="0"/>
                </a:spcAft>
              </a:pPr>
              <a:r>
                <a:rPr lang="en-US" altLang="en-US" sz="1000" smtClean="0">
                  <a:solidFill>
                    <a:prstClr val="black"/>
                  </a:solidFill>
                </a:rPr>
                <a:t>Nipissing</a:t>
              </a:r>
            </a:p>
            <a:p>
              <a:pPr algn="r" eaLnBrk="1" fontAlgn="base" hangingPunct="1">
                <a:lnSpc>
                  <a:spcPct val="200000"/>
                </a:lnSpc>
                <a:spcBef>
                  <a:spcPct val="0"/>
                </a:spcBef>
                <a:spcAft>
                  <a:spcPct val="0"/>
                </a:spcAft>
              </a:pPr>
              <a:r>
                <a:rPr lang="en-US" altLang="en-US" sz="1000" smtClean="0">
                  <a:solidFill>
                    <a:prstClr val="black"/>
                  </a:solidFill>
                </a:rPr>
                <a:t>Laurentian</a:t>
              </a:r>
            </a:p>
            <a:p>
              <a:pPr algn="r" eaLnBrk="1" fontAlgn="base" hangingPunct="1">
                <a:lnSpc>
                  <a:spcPct val="200000"/>
                </a:lnSpc>
                <a:spcBef>
                  <a:spcPct val="0"/>
                </a:spcBef>
                <a:spcAft>
                  <a:spcPct val="0"/>
                </a:spcAft>
              </a:pPr>
              <a:r>
                <a:rPr lang="en-US" altLang="en-US" sz="1000" smtClean="0">
                  <a:solidFill>
                    <a:prstClr val="black"/>
                  </a:solidFill>
                </a:rPr>
                <a:t>Algoma</a:t>
              </a:r>
            </a:p>
            <a:p>
              <a:pPr algn="r" eaLnBrk="1" fontAlgn="base" hangingPunct="1">
                <a:lnSpc>
                  <a:spcPct val="200000"/>
                </a:lnSpc>
                <a:spcBef>
                  <a:spcPct val="0"/>
                </a:spcBef>
                <a:spcAft>
                  <a:spcPct val="0"/>
                </a:spcAft>
              </a:pPr>
              <a:r>
                <a:rPr lang="en-US" altLang="en-US" sz="1000" smtClean="0">
                  <a:solidFill>
                    <a:prstClr val="black"/>
                  </a:solidFill>
                </a:rPr>
                <a:t>Lakehead</a:t>
              </a:r>
            </a:p>
            <a:p>
              <a:pPr algn="r" eaLnBrk="1" fontAlgn="base" hangingPunct="1">
                <a:lnSpc>
                  <a:spcPct val="200000"/>
                </a:lnSpc>
                <a:spcBef>
                  <a:spcPct val="0"/>
                </a:spcBef>
                <a:spcAft>
                  <a:spcPct val="0"/>
                </a:spcAft>
              </a:pPr>
              <a:r>
                <a:rPr lang="en-US" altLang="en-US" sz="1000" smtClean="0">
                  <a:solidFill>
                    <a:prstClr val="black"/>
                  </a:solidFill>
                </a:rPr>
                <a:t>Trent</a:t>
              </a:r>
            </a:p>
            <a:p>
              <a:pPr algn="r" eaLnBrk="1" fontAlgn="base" hangingPunct="1">
                <a:lnSpc>
                  <a:spcPct val="200000"/>
                </a:lnSpc>
                <a:spcBef>
                  <a:spcPct val="0"/>
                </a:spcBef>
                <a:spcAft>
                  <a:spcPct val="0"/>
                </a:spcAft>
              </a:pPr>
              <a:r>
                <a:rPr lang="en-US" altLang="en-US" sz="1000" smtClean="0">
                  <a:solidFill>
                    <a:prstClr val="black"/>
                  </a:solidFill>
                </a:rPr>
                <a:t>York</a:t>
              </a:r>
            </a:p>
            <a:p>
              <a:pPr algn="r" eaLnBrk="1" fontAlgn="base" hangingPunct="1">
                <a:lnSpc>
                  <a:spcPct val="200000"/>
                </a:lnSpc>
                <a:spcBef>
                  <a:spcPct val="0"/>
                </a:spcBef>
                <a:spcAft>
                  <a:spcPct val="0"/>
                </a:spcAft>
              </a:pPr>
              <a:r>
                <a:rPr lang="en-US" altLang="en-US" sz="1000" smtClean="0">
                  <a:solidFill>
                    <a:prstClr val="black"/>
                  </a:solidFill>
                </a:rPr>
                <a:t>Guelph</a:t>
              </a:r>
            </a:p>
            <a:p>
              <a:pPr algn="r" eaLnBrk="1" fontAlgn="base" hangingPunct="1">
                <a:lnSpc>
                  <a:spcPct val="200000"/>
                </a:lnSpc>
                <a:spcBef>
                  <a:spcPct val="0"/>
                </a:spcBef>
                <a:spcAft>
                  <a:spcPct val="0"/>
                </a:spcAft>
              </a:pPr>
              <a:r>
                <a:rPr lang="en-US" altLang="en-US" sz="1000" smtClean="0">
                  <a:solidFill>
                    <a:prstClr val="black"/>
                  </a:solidFill>
                </a:rPr>
                <a:t>Waterloo</a:t>
              </a:r>
            </a:p>
            <a:p>
              <a:pPr algn="r" eaLnBrk="1" fontAlgn="base" hangingPunct="1">
                <a:lnSpc>
                  <a:spcPct val="150000"/>
                </a:lnSpc>
                <a:spcBef>
                  <a:spcPct val="0"/>
                </a:spcBef>
                <a:spcAft>
                  <a:spcPct val="0"/>
                </a:spcAft>
              </a:pPr>
              <a:r>
                <a:rPr lang="en-US" altLang="en-US" sz="1000" smtClean="0">
                  <a:solidFill>
                    <a:prstClr val="black"/>
                  </a:solidFill>
                </a:rPr>
                <a:t>Wilfrid Laurier</a:t>
              </a:r>
            </a:p>
            <a:p>
              <a:pPr algn="r" eaLnBrk="1" fontAlgn="base" hangingPunct="1">
                <a:lnSpc>
                  <a:spcPct val="200000"/>
                </a:lnSpc>
                <a:spcBef>
                  <a:spcPct val="0"/>
                </a:spcBef>
                <a:spcAft>
                  <a:spcPct val="0"/>
                </a:spcAft>
              </a:pPr>
              <a:r>
                <a:rPr lang="en-US" altLang="en-US" sz="1000" smtClean="0">
                  <a:solidFill>
                    <a:prstClr val="black"/>
                  </a:solidFill>
                </a:rPr>
                <a:t>Western </a:t>
              </a:r>
            </a:p>
            <a:p>
              <a:pPr algn="r" eaLnBrk="1" fontAlgn="base" hangingPunct="1">
                <a:lnSpc>
                  <a:spcPct val="200000"/>
                </a:lnSpc>
                <a:spcBef>
                  <a:spcPct val="0"/>
                </a:spcBef>
                <a:spcAft>
                  <a:spcPct val="0"/>
                </a:spcAft>
              </a:pPr>
              <a:r>
                <a:rPr lang="en-US" altLang="en-US" sz="1000" smtClean="0">
                  <a:solidFill>
                    <a:prstClr val="black"/>
                  </a:solidFill>
                </a:rPr>
                <a:t>Windsor</a:t>
              </a:r>
            </a:p>
          </p:txBody>
        </p:sp>
        <p:sp>
          <p:nvSpPr>
            <p:cNvPr id="15366" name="TextBox 5"/>
            <p:cNvSpPr txBox="1">
              <a:spLocks noChangeArrowheads="1"/>
            </p:cNvSpPr>
            <p:nvPr/>
          </p:nvSpPr>
          <p:spPr bwMode="auto">
            <a:xfrm>
              <a:off x="7308304" y="2636912"/>
              <a:ext cx="1008112" cy="31444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lnSpc>
                  <a:spcPct val="200000"/>
                </a:lnSpc>
                <a:spcBef>
                  <a:spcPct val="0"/>
                </a:spcBef>
                <a:spcAft>
                  <a:spcPct val="0"/>
                </a:spcAft>
              </a:pPr>
              <a:r>
                <a:rPr lang="en-US" altLang="en-US" sz="1000" smtClean="0">
                  <a:solidFill>
                    <a:prstClr val="black"/>
                  </a:solidFill>
                </a:rPr>
                <a:t>Carleton</a:t>
              </a:r>
            </a:p>
            <a:p>
              <a:pPr eaLnBrk="1" fontAlgn="base" hangingPunct="1">
                <a:lnSpc>
                  <a:spcPct val="200000"/>
                </a:lnSpc>
                <a:spcBef>
                  <a:spcPct val="0"/>
                </a:spcBef>
                <a:spcAft>
                  <a:spcPct val="0"/>
                </a:spcAft>
              </a:pPr>
              <a:r>
                <a:rPr lang="en-US" altLang="en-US" sz="1000" smtClean="0">
                  <a:solidFill>
                    <a:prstClr val="black"/>
                  </a:solidFill>
                </a:rPr>
                <a:t>Ottawa</a:t>
              </a:r>
            </a:p>
            <a:p>
              <a:pPr eaLnBrk="1" fontAlgn="base" hangingPunct="1">
                <a:lnSpc>
                  <a:spcPct val="200000"/>
                </a:lnSpc>
                <a:spcBef>
                  <a:spcPct val="0"/>
                </a:spcBef>
                <a:spcAft>
                  <a:spcPct val="0"/>
                </a:spcAft>
              </a:pPr>
              <a:r>
                <a:rPr lang="en-US" altLang="en-US" sz="1000" smtClean="0">
                  <a:solidFill>
                    <a:prstClr val="black"/>
                  </a:solidFill>
                </a:rPr>
                <a:t>Queen’s</a:t>
              </a:r>
            </a:p>
            <a:p>
              <a:pPr eaLnBrk="1" fontAlgn="base" hangingPunct="1">
                <a:lnSpc>
                  <a:spcPct val="200000"/>
                </a:lnSpc>
                <a:spcBef>
                  <a:spcPct val="0"/>
                </a:spcBef>
                <a:spcAft>
                  <a:spcPct val="0"/>
                </a:spcAft>
              </a:pPr>
              <a:r>
                <a:rPr lang="en-US" altLang="en-US" sz="1000" smtClean="0">
                  <a:solidFill>
                    <a:prstClr val="black"/>
                  </a:solidFill>
                </a:rPr>
                <a:t>RMC</a:t>
              </a:r>
            </a:p>
            <a:p>
              <a:pPr eaLnBrk="1" fontAlgn="base" hangingPunct="1">
                <a:lnSpc>
                  <a:spcPct val="200000"/>
                </a:lnSpc>
                <a:spcBef>
                  <a:spcPct val="0"/>
                </a:spcBef>
                <a:spcAft>
                  <a:spcPct val="0"/>
                </a:spcAft>
              </a:pPr>
              <a:r>
                <a:rPr lang="en-US" altLang="en-US" sz="1000" smtClean="0">
                  <a:solidFill>
                    <a:prstClr val="black"/>
                  </a:solidFill>
                </a:rPr>
                <a:t>UOIT</a:t>
              </a:r>
            </a:p>
            <a:p>
              <a:pPr eaLnBrk="1" fontAlgn="base" hangingPunct="1">
                <a:lnSpc>
                  <a:spcPct val="200000"/>
                </a:lnSpc>
                <a:spcBef>
                  <a:spcPct val="0"/>
                </a:spcBef>
                <a:spcAft>
                  <a:spcPct val="0"/>
                </a:spcAft>
              </a:pPr>
              <a:r>
                <a:rPr lang="en-US" altLang="en-US" sz="1000" smtClean="0">
                  <a:solidFill>
                    <a:prstClr val="black"/>
                  </a:solidFill>
                </a:rPr>
                <a:t>Ryerson</a:t>
              </a:r>
            </a:p>
            <a:p>
              <a:pPr eaLnBrk="1" fontAlgn="base" hangingPunct="1">
                <a:lnSpc>
                  <a:spcPct val="200000"/>
                </a:lnSpc>
                <a:spcBef>
                  <a:spcPct val="0"/>
                </a:spcBef>
                <a:spcAft>
                  <a:spcPct val="0"/>
                </a:spcAft>
              </a:pPr>
              <a:r>
                <a:rPr lang="en-US" altLang="en-US" sz="1000" smtClean="0">
                  <a:solidFill>
                    <a:prstClr val="black"/>
                  </a:solidFill>
                </a:rPr>
                <a:t>Toronto</a:t>
              </a:r>
            </a:p>
            <a:p>
              <a:pPr eaLnBrk="1" fontAlgn="base" hangingPunct="1">
                <a:lnSpc>
                  <a:spcPct val="200000"/>
                </a:lnSpc>
                <a:spcBef>
                  <a:spcPct val="0"/>
                </a:spcBef>
                <a:spcAft>
                  <a:spcPct val="0"/>
                </a:spcAft>
              </a:pPr>
              <a:r>
                <a:rPr lang="en-US" altLang="en-US" sz="1000" smtClean="0">
                  <a:solidFill>
                    <a:prstClr val="black"/>
                  </a:solidFill>
                </a:rPr>
                <a:t>OCADU</a:t>
              </a:r>
            </a:p>
            <a:p>
              <a:pPr eaLnBrk="1" fontAlgn="base" hangingPunct="1">
                <a:lnSpc>
                  <a:spcPct val="200000"/>
                </a:lnSpc>
                <a:spcBef>
                  <a:spcPct val="0"/>
                </a:spcBef>
                <a:spcAft>
                  <a:spcPct val="0"/>
                </a:spcAft>
              </a:pPr>
              <a:r>
                <a:rPr lang="en-US" altLang="en-US" sz="1000" smtClean="0">
                  <a:solidFill>
                    <a:prstClr val="black"/>
                  </a:solidFill>
                </a:rPr>
                <a:t>Brock</a:t>
              </a:r>
            </a:p>
            <a:p>
              <a:pPr eaLnBrk="1" fontAlgn="base" hangingPunct="1">
                <a:lnSpc>
                  <a:spcPct val="200000"/>
                </a:lnSpc>
                <a:spcBef>
                  <a:spcPct val="0"/>
                </a:spcBef>
                <a:spcAft>
                  <a:spcPct val="0"/>
                </a:spcAft>
              </a:pPr>
              <a:r>
                <a:rPr lang="en-US" altLang="en-US" sz="1000" smtClean="0">
                  <a:solidFill>
                    <a:prstClr val="black"/>
                  </a:solidFill>
                </a:rPr>
                <a:t>McMaster</a:t>
              </a:r>
            </a:p>
          </p:txBody>
        </p:sp>
        <p:cxnSp>
          <p:nvCxnSpPr>
            <p:cNvPr id="8" name="Elbow Connector 7"/>
            <p:cNvCxnSpPr/>
            <p:nvPr/>
          </p:nvCxnSpPr>
          <p:spPr>
            <a:xfrm>
              <a:off x="1547744" y="2492190"/>
              <a:ext cx="3816109" cy="1152481"/>
            </a:xfrm>
            <a:prstGeom prst="bentConnector3">
              <a:avLst>
                <a:gd name="adj1" fmla="val 99916"/>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Elbow Connector 22"/>
            <p:cNvCxnSpPr/>
            <p:nvPr/>
          </p:nvCxnSpPr>
          <p:spPr>
            <a:xfrm>
              <a:off x="1547744" y="2789041"/>
              <a:ext cx="3384336" cy="855629"/>
            </a:xfrm>
            <a:prstGeom prst="bentConnector3">
              <a:avLst>
                <a:gd name="adj1" fmla="val 10003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Elbow Connector 37"/>
            <p:cNvCxnSpPr/>
            <p:nvPr/>
          </p:nvCxnSpPr>
          <p:spPr>
            <a:xfrm>
              <a:off x="1547744" y="3149390"/>
              <a:ext cx="2447770" cy="639738"/>
            </a:xfrm>
            <a:prstGeom prst="bentConnector3">
              <a:avLst>
                <a:gd name="adj1" fmla="val 10014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Elbow Connector 48"/>
            <p:cNvCxnSpPr/>
            <p:nvPr/>
          </p:nvCxnSpPr>
          <p:spPr>
            <a:xfrm>
              <a:off x="1547744" y="3717693"/>
              <a:ext cx="4176448" cy="574653"/>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426" name="Straight Connector 17425"/>
            <p:cNvCxnSpPr/>
            <p:nvPr/>
          </p:nvCxnSpPr>
          <p:spPr>
            <a:xfrm>
              <a:off x="1547744" y="3428779"/>
              <a:ext cx="1007998"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Elbow Connector 58"/>
            <p:cNvCxnSpPr/>
            <p:nvPr/>
          </p:nvCxnSpPr>
          <p:spPr>
            <a:xfrm flipV="1">
              <a:off x="1547744" y="5444826"/>
              <a:ext cx="3023996" cy="144457"/>
            </a:xfrm>
            <a:prstGeom prst="bentConnector3">
              <a:avLst>
                <a:gd name="adj1" fmla="val 7603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p:nvPr/>
          </p:nvCxnSpPr>
          <p:spPr>
            <a:xfrm flipV="1">
              <a:off x="1547744" y="5013043"/>
              <a:ext cx="3455768" cy="257165"/>
            </a:xfrm>
            <a:prstGeom prst="bentConnector3">
              <a:avLst>
                <a:gd name="adj1" fmla="val 57838"/>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Elbow Connector 68"/>
            <p:cNvCxnSpPr/>
            <p:nvPr/>
          </p:nvCxnSpPr>
          <p:spPr>
            <a:xfrm>
              <a:off x="1547744" y="4662219"/>
              <a:ext cx="1728678" cy="276214"/>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 name="Elbow Connector 76"/>
            <p:cNvCxnSpPr/>
            <p:nvPr/>
          </p:nvCxnSpPr>
          <p:spPr>
            <a:xfrm>
              <a:off x="1547744" y="4005020"/>
              <a:ext cx="3816109" cy="50480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Elbow Connector 82"/>
            <p:cNvCxnSpPr/>
            <p:nvPr/>
          </p:nvCxnSpPr>
          <p:spPr>
            <a:xfrm flipV="1">
              <a:off x="1547744" y="4840012"/>
              <a:ext cx="3528789" cy="10159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Elbow Connector 84"/>
            <p:cNvCxnSpPr/>
            <p:nvPr/>
          </p:nvCxnSpPr>
          <p:spPr>
            <a:xfrm>
              <a:off x="1547744" y="4292345"/>
              <a:ext cx="3600222" cy="433371"/>
            </a:xfrm>
            <a:prstGeom prst="bentConnector3">
              <a:avLst>
                <a:gd name="adj1" fmla="val 3518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Elbow Connector 98"/>
            <p:cNvCxnSpPr/>
            <p:nvPr/>
          </p:nvCxnSpPr>
          <p:spPr>
            <a:xfrm flipV="1">
              <a:off x="5940078" y="2920798"/>
              <a:ext cx="1368338" cy="719110"/>
            </a:xfrm>
            <a:prstGeom prst="bentConnector3">
              <a:avLst>
                <a:gd name="adj1" fmla="val 493"/>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Elbow Connector 102"/>
            <p:cNvCxnSpPr/>
            <p:nvPr/>
          </p:nvCxnSpPr>
          <p:spPr>
            <a:xfrm flipV="1">
              <a:off x="6084532" y="3220825"/>
              <a:ext cx="1165151" cy="496868"/>
            </a:xfrm>
            <a:prstGeom prst="bentConnector3">
              <a:avLst>
                <a:gd name="adj1" fmla="val 6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5" name="Elbow Connector 114"/>
            <p:cNvCxnSpPr/>
            <p:nvPr/>
          </p:nvCxnSpPr>
          <p:spPr>
            <a:xfrm flipV="1">
              <a:off x="6236923" y="3501801"/>
              <a:ext cx="1071494" cy="642913"/>
            </a:xfrm>
            <a:prstGeom prst="bentConnector3">
              <a:avLst>
                <a:gd name="adj1" fmla="val 23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Elbow Connector 117"/>
            <p:cNvCxnSpPr/>
            <p:nvPr/>
          </p:nvCxnSpPr>
          <p:spPr>
            <a:xfrm flipV="1">
              <a:off x="6155965" y="3789128"/>
              <a:ext cx="1152452" cy="503218"/>
            </a:xfrm>
            <a:prstGeom prst="bentConnector3">
              <a:avLst>
                <a:gd name="adj1" fmla="val 2060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Elbow Connector 122"/>
            <p:cNvCxnSpPr/>
            <p:nvPr/>
          </p:nvCxnSpPr>
          <p:spPr>
            <a:xfrm flipV="1">
              <a:off x="5724192" y="4076454"/>
              <a:ext cx="1584225" cy="34923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Elbow Connector 129"/>
            <p:cNvCxnSpPr/>
            <p:nvPr/>
          </p:nvCxnSpPr>
          <p:spPr>
            <a:xfrm flipV="1">
              <a:off x="5508306" y="4425690"/>
              <a:ext cx="1800111" cy="173031"/>
            </a:xfrm>
            <a:prstGeom prst="bentConnector3">
              <a:avLst>
                <a:gd name="adj1" fmla="val 7257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Elbow Connector 133"/>
            <p:cNvCxnSpPr/>
            <p:nvPr/>
          </p:nvCxnSpPr>
          <p:spPr>
            <a:xfrm>
              <a:off x="6803624" y="4598722"/>
              <a:ext cx="446060" cy="126995"/>
            </a:xfrm>
            <a:prstGeom prst="bentConnector3">
              <a:avLst>
                <a:gd name="adj1" fmla="val 25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Elbow Connector 138"/>
            <p:cNvCxnSpPr/>
            <p:nvPr/>
          </p:nvCxnSpPr>
          <p:spPr>
            <a:xfrm>
              <a:off x="6803624" y="4725717"/>
              <a:ext cx="476220" cy="322250"/>
            </a:xfrm>
            <a:prstGeom prst="bentConnector3">
              <a:avLst>
                <a:gd name="adj1" fmla="val 1962"/>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6" name="Elbow Connector 145"/>
            <p:cNvCxnSpPr/>
            <p:nvPr/>
          </p:nvCxnSpPr>
          <p:spPr>
            <a:xfrm>
              <a:off x="5724192" y="4840012"/>
              <a:ext cx="1512792" cy="47305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Elbow Connector 147"/>
            <p:cNvCxnSpPr/>
            <p:nvPr/>
          </p:nvCxnSpPr>
          <p:spPr>
            <a:xfrm>
              <a:off x="5363853" y="4840012"/>
              <a:ext cx="1873132" cy="790544"/>
            </a:xfrm>
            <a:prstGeom prst="bentConnector3">
              <a:avLst>
                <a:gd name="adj1" fmla="val -65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570164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Content - BITS</a:t>
            </a:r>
            <a:endParaRPr lang="en-US" dirty="0"/>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86538" y="1289232"/>
            <a:ext cx="5324067" cy="4863715"/>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6991706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Content - BITS</a:t>
            </a:r>
          </a:p>
        </p:txBody>
      </p:sp>
      <p:sp>
        <p:nvSpPr>
          <p:cNvPr id="3" name="Content Placeholder 2"/>
          <p:cNvSpPr>
            <a:spLocks noGrp="1"/>
          </p:cNvSpPr>
          <p:nvPr>
            <p:ph idx="1"/>
          </p:nvPr>
        </p:nvSpPr>
        <p:spPr/>
        <p:txBody>
          <a:bodyPr/>
          <a:lstStyle/>
          <a:p>
            <a:r>
              <a:rPr lang="en-US" dirty="0" smtClean="0"/>
              <a:t>BITS loaders have been written for most publishers.</a:t>
            </a:r>
          </a:p>
          <a:p>
            <a:r>
              <a:rPr lang="en-US" dirty="0" smtClean="0"/>
              <a:t>Initial migration will transform data directly from ISIS to BITS.</a:t>
            </a:r>
          </a:p>
          <a:p>
            <a:r>
              <a:rPr lang="en-US" dirty="0" smtClean="0"/>
              <a:t>New data will be transformed to BITS.</a:t>
            </a:r>
          </a:p>
          <a:p>
            <a:r>
              <a:rPr lang="en-US" dirty="0" smtClean="0"/>
              <a:t>Old data will be enhanced retroactively if necessary (reloaded from publisher data).</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4851411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Backend</a:t>
            </a:r>
            <a:endParaRPr lang="en-US" dirty="0"/>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551467" y="1282046"/>
            <a:ext cx="7742665" cy="4835950"/>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7550000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dirty="0" smtClean="0"/>
              <a:t>Backend</a:t>
            </a:r>
            <a:endParaRPr lang="en-US" dirty="0"/>
          </a:p>
        </p:txBody>
      </p:sp>
      <p:sp>
        <p:nvSpPr>
          <p:cNvPr id="3" name="Content Placeholder 2"/>
          <p:cNvSpPr>
            <a:spLocks noGrp="1"/>
          </p:cNvSpPr>
          <p:nvPr>
            <p:ph idx="1"/>
          </p:nvPr>
        </p:nvSpPr>
        <p:spPr/>
        <p:txBody>
          <a:bodyPr/>
          <a:lstStyle/>
          <a:p>
            <a:r>
              <a:rPr lang="en-US" dirty="0" smtClean="0"/>
              <a:t>Library administrator account system</a:t>
            </a:r>
          </a:p>
          <a:p>
            <a:pPr lvl="1"/>
            <a:r>
              <a:rPr lang="en-US" dirty="0" smtClean="0"/>
              <a:t>view entitled collections</a:t>
            </a:r>
          </a:p>
          <a:p>
            <a:pPr lvl="1"/>
            <a:r>
              <a:rPr lang="en-US" dirty="0"/>
              <a:t>l</a:t>
            </a:r>
            <a:r>
              <a:rPr lang="en-US" dirty="0" smtClean="0"/>
              <a:t>icense details</a:t>
            </a:r>
          </a:p>
          <a:p>
            <a:pPr lvl="1"/>
            <a:r>
              <a:rPr lang="en-US" dirty="0" smtClean="0"/>
              <a:t>download KBART</a:t>
            </a:r>
          </a:p>
          <a:p>
            <a:pPr lvl="1"/>
            <a:r>
              <a:rPr lang="en-US" dirty="0" smtClean="0"/>
              <a:t>MARCs</a:t>
            </a:r>
          </a:p>
          <a:p>
            <a:pPr lvl="1"/>
            <a:r>
              <a:rPr lang="en-US" dirty="0" smtClean="0"/>
              <a:t>usage logs</a:t>
            </a:r>
            <a:endParaRPr lang="en-US" dirty="0"/>
          </a:p>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1265173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Frontend</a:t>
            </a:r>
            <a:endParaRPr lang="en-US" dirty="0"/>
          </a:p>
        </p:txBody>
      </p:sp>
      <p:pic>
        <p:nvPicPr>
          <p:cNvPr id="4" name="Content Placeholder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570275" y="639032"/>
            <a:ext cx="5072982" cy="5673217"/>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
        <p:nvSpPr>
          <p:cNvPr id="5" name="TextBox 4"/>
          <p:cNvSpPr txBox="1"/>
          <p:nvPr/>
        </p:nvSpPr>
        <p:spPr>
          <a:xfrm>
            <a:off x="533400" y="1726169"/>
            <a:ext cx="2990002" cy="2954655"/>
          </a:xfrm>
          <a:prstGeom prst="rect">
            <a:avLst/>
          </a:prstGeom>
          <a:noFill/>
        </p:spPr>
        <p:txBody>
          <a:bodyPr wrap="square" rtlCol="0">
            <a:spAutoFit/>
          </a:bodyPr>
          <a:lstStyle/>
          <a:p>
            <a:r>
              <a:rPr lang="en-US" sz="2400" b="1" dirty="0" smtClean="0">
                <a:solidFill>
                  <a:prstClr val="black"/>
                </a:solidFill>
              </a:rPr>
              <a:t>Features:</a:t>
            </a:r>
          </a:p>
          <a:p>
            <a:endParaRPr lang="en-US" dirty="0">
              <a:solidFill>
                <a:prstClr val="black"/>
              </a:solidFill>
            </a:endParaRPr>
          </a:p>
          <a:p>
            <a:pPr marL="285750" indent="-285750">
              <a:buFont typeface="Arial" charset="0"/>
              <a:buChar char="•"/>
            </a:pPr>
            <a:r>
              <a:rPr lang="en-US" dirty="0" smtClean="0">
                <a:solidFill>
                  <a:prstClr val="black"/>
                </a:solidFill>
              </a:rPr>
              <a:t>HTML rendering of PDF</a:t>
            </a:r>
          </a:p>
          <a:p>
            <a:pPr marL="285750" indent="-285750">
              <a:buFont typeface="Arial" charset="0"/>
              <a:buChar char="•"/>
            </a:pPr>
            <a:r>
              <a:rPr lang="en-US" dirty="0" smtClean="0">
                <a:solidFill>
                  <a:prstClr val="black"/>
                </a:solidFill>
              </a:rPr>
              <a:t>Infinite scrolling</a:t>
            </a:r>
          </a:p>
          <a:p>
            <a:pPr marL="285750" indent="-285750">
              <a:buFont typeface="Arial" charset="0"/>
              <a:buChar char="•"/>
            </a:pPr>
            <a:r>
              <a:rPr lang="en-US" dirty="0" smtClean="0">
                <a:solidFill>
                  <a:prstClr val="black"/>
                </a:solidFill>
              </a:rPr>
              <a:t>Scalable &amp; selectable text</a:t>
            </a:r>
          </a:p>
          <a:p>
            <a:pPr marL="285750" indent="-285750">
              <a:buFont typeface="Arial" charset="0"/>
              <a:buChar char="•"/>
            </a:pPr>
            <a:r>
              <a:rPr lang="en-US" dirty="0" smtClean="0">
                <a:solidFill>
                  <a:prstClr val="black"/>
                </a:solidFill>
              </a:rPr>
              <a:t>Similar </a:t>
            </a:r>
            <a:r>
              <a:rPr lang="en-US" dirty="0" err="1" smtClean="0">
                <a:solidFill>
                  <a:prstClr val="black"/>
                </a:solidFill>
              </a:rPr>
              <a:t>behaviour</a:t>
            </a:r>
            <a:r>
              <a:rPr lang="en-US" dirty="0" smtClean="0">
                <a:solidFill>
                  <a:prstClr val="black"/>
                </a:solidFill>
              </a:rPr>
              <a:t> to reading a PDF in your browser</a:t>
            </a:r>
          </a:p>
          <a:p>
            <a:endParaRPr lang="en-US" dirty="0">
              <a:solidFill>
                <a:prstClr val="black"/>
              </a:solidFill>
            </a:endParaRPr>
          </a:p>
        </p:txBody>
      </p:sp>
    </p:spTree>
    <p:extLst>
      <p:ext uri="{BB962C8B-B14F-4D97-AF65-F5344CB8AC3E}">
        <p14:creationId xmlns:p14="http://schemas.microsoft.com/office/powerpoint/2010/main" val="23760857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Frontend</a:t>
            </a: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pic>
        <p:nvPicPr>
          <p:cNvPr id="5" name="Content Placeholder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04393" y="271392"/>
            <a:ext cx="4782407" cy="5776912"/>
          </a:xfrm>
          <a:prstGeom prst="rect">
            <a:avLst/>
          </a:prstGeom>
        </p:spPr>
      </p:pic>
      <p:sp>
        <p:nvSpPr>
          <p:cNvPr id="6" name="Content Placeholder 5"/>
          <p:cNvSpPr>
            <a:spLocks noGrp="1"/>
          </p:cNvSpPr>
          <p:nvPr>
            <p:ph idx="1"/>
          </p:nvPr>
        </p:nvSpPr>
        <p:spPr>
          <a:xfrm>
            <a:off x="457200" y="1538748"/>
            <a:ext cx="3447193" cy="4525963"/>
          </a:xfrm>
        </p:spPr>
        <p:txBody>
          <a:bodyPr>
            <a:normAutofit/>
          </a:bodyPr>
          <a:lstStyle/>
          <a:p>
            <a:pPr marL="0" indent="0">
              <a:buNone/>
            </a:pPr>
            <a:r>
              <a:rPr lang="en-US" sz="2400" b="1" dirty="0" smtClean="0"/>
              <a:t>Features</a:t>
            </a:r>
            <a:r>
              <a:rPr lang="en-US" sz="1800" b="1" dirty="0" smtClean="0"/>
              <a:t>: </a:t>
            </a:r>
          </a:p>
          <a:p>
            <a:endParaRPr lang="en-US" sz="1800" dirty="0" smtClean="0"/>
          </a:p>
          <a:p>
            <a:r>
              <a:rPr lang="en-US" sz="1800" dirty="0" smtClean="0"/>
              <a:t>Table of Contents</a:t>
            </a:r>
          </a:p>
          <a:p>
            <a:r>
              <a:rPr lang="en-US" sz="1800" dirty="0" smtClean="0"/>
              <a:t>Licensing information (from OUR)</a:t>
            </a:r>
          </a:p>
          <a:p>
            <a:r>
              <a:rPr lang="en-US" sz="1800" dirty="0" smtClean="0"/>
              <a:t>Export to PDF</a:t>
            </a:r>
          </a:p>
          <a:p>
            <a:r>
              <a:rPr lang="en-US" sz="1800" dirty="0" smtClean="0"/>
              <a:t>Search within book</a:t>
            </a:r>
          </a:p>
          <a:p>
            <a:r>
              <a:rPr lang="en-US" sz="1800" dirty="0" smtClean="0"/>
              <a:t>Citation</a:t>
            </a:r>
            <a:endParaRPr lang="en-US" sz="1800" dirty="0"/>
          </a:p>
        </p:txBody>
      </p:sp>
    </p:spTree>
    <p:extLst>
      <p:ext uri="{BB962C8B-B14F-4D97-AF65-F5344CB8AC3E}">
        <p14:creationId xmlns:p14="http://schemas.microsoft.com/office/powerpoint/2010/main" val="52449861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err="1" smtClean="0"/>
              <a:t>bartek@scholarsportal.info</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851301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THE ONTARIO LIBRARY RESEARCH CLOUD (OLRC)</a:t>
            </a:r>
            <a:endParaRPr lang="en-US" sz="4000" cap="small" dirty="0"/>
          </a:p>
        </p:txBody>
      </p:sp>
    </p:spTree>
    <p:extLst>
      <p:ext uri="{BB962C8B-B14F-4D97-AF65-F5344CB8AC3E}">
        <p14:creationId xmlns:p14="http://schemas.microsoft.com/office/powerpoint/2010/main" val="38625172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Service Objectives</a:t>
            </a:r>
            <a:endParaRPr lang="en-US" sz="4000" dirty="0"/>
          </a:p>
        </p:txBody>
      </p:sp>
      <p:sp>
        <p:nvSpPr>
          <p:cNvPr id="3" name="Content Placeholder 2"/>
          <p:cNvSpPr>
            <a:spLocks noGrp="1"/>
          </p:cNvSpPr>
          <p:nvPr>
            <p:ph idx="1"/>
          </p:nvPr>
        </p:nvSpPr>
        <p:spPr/>
        <p:txBody>
          <a:bodyPr>
            <a:normAutofit/>
          </a:bodyPr>
          <a:lstStyle/>
          <a:p>
            <a:pPr lvl="1"/>
            <a:r>
              <a:rPr lang="en-US" sz="2400" dirty="0" smtClean="0"/>
              <a:t>Provide cost-effective subscription-based scalable storage for Ontario’s academic libraries to house valuable and expanding digital collections</a:t>
            </a:r>
          </a:p>
          <a:p>
            <a:pPr lvl="1"/>
            <a:r>
              <a:rPr lang="en-US" sz="2400" dirty="0" smtClean="0"/>
              <a:t>Provide preservation services for that content to ensure long-term access</a:t>
            </a:r>
          </a:p>
          <a:p>
            <a:pPr lvl="1"/>
            <a:r>
              <a:rPr lang="en-US" sz="2400" dirty="0" smtClean="0"/>
              <a:t>Develop new tools for researchers to be able to explore and analyze that content at scale</a:t>
            </a:r>
            <a:endParaRPr lang="en-US" sz="24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57021249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85130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hape 103"/>
          <p:cNvSpPr>
            <a:spLocks noGrp="1"/>
          </p:cNvSpPr>
          <p:nvPr>
            <p:ph type="title"/>
          </p:nvPr>
        </p:nvSpPr>
        <p:spPr>
          <a:xfrm>
            <a:off x="457200" y="274638"/>
            <a:ext cx="8229600" cy="1025525"/>
          </a:xfrm>
        </p:spPr>
        <p:txBody>
          <a:bodyPr lIns="91425" tIns="91425" rIns="91425" bIns="91425" anchor="ctr"/>
          <a:lstStyle/>
          <a:p>
            <a:endParaRPr lang="en-US" altLang="en-US" smtClean="0">
              <a:ea typeface="ＭＳ Ｐゴシック" panose="020B0600070205080204" pitchFamily="34" charset="-128"/>
            </a:endParaRPr>
          </a:p>
        </p:txBody>
      </p:sp>
      <p:sp>
        <p:nvSpPr>
          <p:cNvPr id="16386" name="Shape 104"/>
          <p:cNvSpPr>
            <a:spLocks noGrp="1"/>
          </p:cNvSpPr>
          <p:nvPr>
            <p:ph type="body" idx="1"/>
          </p:nvPr>
        </p:nvSpPr>
        <p:spPr>
          <a:xfrm>
            <a:off x="457200" y="1538288"/>
            <a:ext cx="8229600" cy="4525962"/>
          </a:xfrm>
        </p:spPr>
        <p:txBody>
          <a:bodyPr lIns="91425" tIns="91425" rIns="91425" bIns="91425"/>
          <a:lstStyle/>
          <a:p>
            <a:pPr>
              <a:spcBef>
                <a:spcPct val="0"/>
              </a:spcBef>
              <a:buFont typeface="Wingdings" panose="05000000000000000000" pitchFamily="2" charset="2"/>
              <a:buNone/>
            </a:pPr>
            <a:endParaRPr lang="en-US" altLang="en-US" smtClean="0">
              <a:ea typeface="ＭＳ Ｐゴシック" panose="020B0600070205080204" pitchFamily="34" charset="-128"/>
            </a:endParaRPr>
          </a:p>
        </p:txBody>
      </p:sp>
      <p:pic>
        <p:nvPicPr>
          <p:cNvPr id="16387" name="Shape 105"/>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34475"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48440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Cloud</a:t>
            </a:r>
            <a:endParaRPr lang="en-US" dirty="0"/>
          </a:p>
        </p:txBody>
      </p:sp>
      <p:sp>
        <p:nvSpPr>
          <p:cNvPr id="6" name="Content Placeholder 5"/>
          <p:cNvSpPr>
            <a:spLocks noGrp="1"/>
          </p:cNvSpPr>
          <p:nvPr>
            <p:ph idx="1"/>
          </p:nvPr>
        </p:nvSpPr>
        <p:spPr/>
        <p:txBody>
          <a:bodyPr>
            <a:normAutofit fontScale="92500"/>
          </a:bodyPr>
          <a:lstStyle/>
          <a:p>
            <a:r>
              <a:rPr lang="en-US" dirty="0" smtClean="0"/>
              <a:t>Utilizes high-speed virtual network running on ORION and </a:t>
            </a:r>
            <a:r>
              <a:rPr lang="en-US" dirty="0" err="1" smtClean="0"/>
              <a:t>GTAnet</a:t>
            </a:r>
            <a:r>
              <a:rPr lang="en-US" dirty="0" smtClean="0"/>
              <a:t> to provide 10G connectivity between 5 hosting sites: </a:t>
            </a:r>
            <a:r>
              <a:rPr lang="en-US" i="1" dirty="0" smtClean="0">
                <a:solidFill>
                  <a:schemeClr val="accent2"/>
                </a:solidFill>
              </a:rPr>
              <a:t>Toronto, Ottawa, Queens, York, &amp; Guelph</a:t>
            </a:r>
            <a:endParaRPr lang="en-US" i="1" dirty="0">
              <a:solidFill>
                <a:schemeClr val="accent2"/>
              </a:solidFill>
            </a:endParaRPr>
          </a:p>
          <a:p>
            <a:r>
              <a:rPr lang="en-US" dirty="0" smtClean="0"/>
              <a:t>Digital objects are </a:t>
            </a:r>
            <a:r>
              <a:rPr lang="en-US" dirty="0" smtClean="0">
                <a:solidFill>
                  <a:schemeClr val="accent2"/>
                </a:solidFill>
              </a:rPr>
              <a:t>replicated </a:t>
            </a:r>
            <a:r>
              <a:rPr lang="en-US" dirty="0" smtClean="0"/>
              <a:t>in the cloud at least </a:t>
            </a:r>
            <a:r>
              <a:rPr lang="en-US" dirty="0" smtClean="0">
                <a:solidFill>
                  <a:schemeClr val="accent2"/>
                </a:solidFill>
              </a:rPr>
              <a:t>three times </a:t>
            </a:r>
            <a:r>
              <a:rPr lang="en-US" dirty="0" smtClean="0"/>
              <a:t>to ensure redundancy (no single point of failure)</a:t>
            </a:r>
          </a:p>
          <a:p>
            <a:r>
              <a:rPr lang="en-US" dirty="0" smtClean="0"/>
              <a:t>Powered by OpenStack </a:t>
            </a:r>
            <a:r>
              <a:rPr lang="en-US" dirty="0"/>
              <a:t>Object Storage (Swift</a:t>
            </a:r>
            <a:r>
              <a:rPr lang="en-US" dirty="0" smtClean="0"/>
              <a:t>) software</a:t>
            </a:r>
          </a:p>
        </p:txBody>
      </p:sp>
      <p:pic>
        <p:nvPicPr>
          <p:cNvPr id="4" name="Shape 354"/>
          <p:cNvPicPr preferRelativeResize="0"/>
          <p:nvPr/>
        </p:nvPicPr>
        <p:blipFill>
          <a:blip r:embed="rId3"/>
          <a:stretch>
            <a:fillRect/>
          </a:stretch>
        </p:blipFill>
        <p:spPr>
          <a:xfrm>
            <a:off x="6777380" y="5227984"/>
            <a:ext cx="1943833" cy="1431233"/>
          </a:xfrm>
          <a:prstGeom prst="rect">
            <a:avLst/>
          </a:prstGeom>
          <a:noFill/>
          <a:ln>
            <a:noFill/>
          </a:ln>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0137195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Swiftbrowser</a:t>
            </a:r>
            <a:endParaRPr lang="en-US" dirty="0"/>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2344" y="1600200"/>
            <a:ext cx="7516136" cy="4343400"/>
          </a:xfrm>
        </p:spPr>
      </p:pic>
      <p:sp>
        <p:nvSpPr>
          <p:cNvPr id="3" name="Footer Placeholder 2"/>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12083646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Swiftbrowser</a:t>
            </a:r>
            <a:endParaRPr lang="en-US" dirty="0"/>
          </a:p>
        </p:txBody>
      </p:sp>
      <p:pic>
        <p:nvPicPr>
          <p:cNvPr id="7" name="Picture 3" descr="creen Shot 2016-08-30 at 11.28.17 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137" y="3770585"/>
            <a:ext cx="3712723" cy="2404072"/>
          </a:xfrm>
          <a:prstGeom prst="rect">
            <a:avLst/>
          </a:prstGeom>
          <a:noFill/>
          <a:ln>
            <a:solidFill>
              <a:schemeClr val="bg1">
                <a:lumMod val="75000"/>
              </a:schemeClr>
            </a:solidFill>
          </a:ln>
          <a:extLst>
            <a:ext uri="{909E8E84-426E-40dd-AFC4-6F175D3DCCD1}">
              <a14:hiddenFill xmlns:a14="http://schemas.microsoft.com/office/drawing/2010/main" xmlns="">
                <a:solidFill>
                  <a:srgbClr val="FFFFFF"/>
                </a:solidFill>
              </a14:hiddenFill>
            </a:ext>
          </a:extLst>
        </p:spPr>
      </p:pic>
      <p:pic>
        <p:nvPicPr>
          <p:cNvPr id="8" name="Picture 4" descr="https://lh5.googleusercontent.com/6GY4nZkMrG6BiMHSF2uVDP4hda7Qc2t4K2lOIO1OrHq6ME-LFQqPpBLPrbxDMbkiIhX4Q7bAJ2ISAUmyN3ivUmEmRqolGOy8RdKU_p1pZIW5WJqJbQtwdmNYidgftQACFcLdP8Vv6A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0720" y="3962295"/>
            <a:ext cx="4971994" cy="2020651"/>
          </a:xfrm>
          <a:prstGeom prst="rect">
            <a:avLst/>
          </a:prstGeom>
          <a:noFill/>
          <a:ln>
            <a:solidFill>
              <a:schemeClr val="bg1">
                <a:lumMod val="75000"/>
              </a:schemeClr>
            </a:solidFill>
          </a:ln>
          <a:extLst>
            <a:ext uri="{909E8E84-426E-40dd-AFC4-6F175D3DCCD1}">
              <a14:hiddenFill xmlns:a14="http://schemas.microsoft.com/office/drawing/2010/main" xmlns="">
                <a:solidFill>
                  <a:srgbClr val="FFFFFF"/>
                </a:solidFill>
              </a14:hiddenFill>
            </a:ext>
          </a:extLst>
        </p:spPr>
      </p:pic>
      <p:pic>
        <p:nvPicPr>
          <p:cNvPr id="9" name="Picture 2" descr="creen Shot 2016-08-30 at 11.24.08 AM.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1157" y="1694123"/>
            <a:ext cx="7278512" cy="1669518"/>
          </a:xfrm>
          <a:prstGeom prst="rect">
            <a:avLst/>
          </a:prstGeom>
          <a:noFill/>
          <a:ln>
            <a:solidFill>
              <a:schemeClr val="bg1">
                <a:lumMod val="75000"/>
              </a:schemeClr>
            </a:solidFill>
          </a:ln>
          <a:extLst>
            <a:ext uri="{909E8E84-426E-40dd-AFC4-6F175D3DCCD1}">
              <a14:hiddenFill xmlns:a14="http://schemas.microsoft.com/office/drawing/2010/main" xmlns="">
                <a:solidFill>
                  <a:srgbClr val="FFFFFF"/>
                </a:solidFill>
              </a14:hiddenFill>
            </a:ext>
          </a:extLst>
        </p:spPr>
      </p:pic>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27572061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OwnCloud</a:t>
            </a:r>
            <a:endParaRPr lang="en-US" dirty="0"/>
          </a:p>
        </p:txBody>
      </p:sp>
      <p:pic>
        <p:nvPicPr>
          <p:cNvPr id="1026" name="Picture 2" descr="https://lh4.googleusercontent.com/qLRLxa4qc1_hGawgNs9gGEj3fur9n4KalFARWB-OSaHxnJOqsxhEhGQ5oIuadtPy-PufbAVn675oPDMWTNB6XNHts8_d32tF7LqhZ6KdI1l5RtSCRHMIbryiudv4GGtspl9OeZFUQb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397" y="1167858"/>
            <a:ext cx="7022671" cy="5267741"/>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s://lh4.googleusercontent.com/NxEUiJQvLXy3gGWSgoQi6yaIu-HGPCdOHg9krgt7KZPAoLOYnSohnUCI32XQakUrXMBdSb6wIbaPyJpnHCAPZYHSKe1iefnI09c9a4mPHskwGr8gXS-s-JM-QZxChNzS2X5tpiwukB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009" y="4933594"/>
            <a:ext cx="3152775" cy="1647825"/>
          </a:xfrm>
          <a:prstGeom prst="rect">
            <a:avLst/>
          </a:prstGeom>
          <a:noFill/>
          <a:extLst>
            <a:ext uri="{909E8E84-426E-40dd-AFC4-6F175D3DCCD1}">
              <a14:hiddenFill xmlns:a14="http://schemas.microsoft.com/office/drawing/2010/main" xmlns="">
                <a:solidFill>
                  <a:srgbClr val="FFFFFF"/>
                </a:solidFill>
              </a14:hiddenFill>
            </a:ext>
          </a:extLst>
        </p:spPr>
      </p:pic>
      <p:sp>
        <p:nvSpPr>
          <p:cNvPr id="4" name="Footer Placeholder 3"/>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39794931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Cost per TB as of May 2017</a:t>
            </a:r>
            <a:endParaRPr lang="en-US" dirty="0"/>
          </a:p>
        </p:txBody>
      </p:sp>
      <p:sp>
        <p:nvSpPr>
          <p:cNvPr id="6" name="Content Placeholder 5"/>
          <p:cNvSpPr>
            <a:spLocks noGrp="1"/>
          </p:cNvSpPr>
          <p:nvPr>
            <p:ph idx="1"/>
          </p:nvPr>
        </p:nvSpPr>
        <p:spPr/>
        <p:txBody>
          <a:bodyPr>
            <a:normAutofit/>
          </a:bodyPr>
          <a:lstStyle/>
          <a:p>
            <a:r>
              <a:rPr lang="en-US" dirty="0" smtClean="0"/>
              <a:t>Annual </a:t>
            </a:r>
            <a:r>
              <a:rPr lang="en-US" dirty="0"/>
              <a:t>subscription: $</a:t>
            </a:r>
            <a:r>
              <a:rPr lang="en-US" dirty="0" smtClean="0"/>
              <a:t>320/TB for OCUL members, $790/TB for non-OCUL</a:t>
            </a:r>
          </a:p>
          <a:p>
            <a:r>
              <a:rPr lang="en-US" dirty="0" smtClean="0"/>
              <a:t>OCUL </a:t>
            </a:r>
            <a:r>
              <a:rPr lang="en-US" dirty="0"/>
              <a:t>schools pay a $1600/</a:t>
            </a:r>
            <a:r>
              <a:rPr lang="en-US" dirty="0" err="1"/>
              <a:t>yr</a:t>
            </a:r>
            <a:r>
              <a:rPr lang="en-US" dirty="0"/>
              <a:t> 5TB minimum, </a:t>
            </a:r>
            <a:r>
              <a:rPr lang="en-US" dirty="0" smtClean="0"/>
              <a:t>  Non-OCUL </a:t>
            </a:r>
            <a:r>
              <a:rPr lang="en-US" dirty="0"/>
              <a:t>clients pay a $3950/</a:t>
            </a:r>
            <a:r>
              <a:rPr lang="en-US" dirty="0" err="1"/>
              <a:t>yr</a:t>
            </a:r>
            <a:r>
              <a:rPr lang="en-US" dirty="0"/>
              <a:t> 5TB </a:t>
            </a:r>
            <a:r>
              <a:rPr lang="en-US" dirty="0" smtClean="0"/>
              <a:t>minimum</a:t>
            </a:r>
            <a:endParaRPr lang="en-US" dirty="0"/>
          </a:p>
          <a:p>
            <a:r>
              <a:rPr lang="en-US" dirty="0"/>
              <a:t>3% discount for 10TB block</a:t>
            </a:r>
          </a:p>
          <a:p>
            <a:r>
              <a:rPr lang="en-US" dirty="0"/>
              <a:t>6% discount for 50TB block</a:t>
            </a:r>
          </a:p>
          <a:p>
            <a:r>
              <a:rPr lang="en-US" b="1" dirty="0"/>
              <a:t>Free 5TB Trial </a:t>
            </a:r>
            <a:r>
              <a:rPr lang="en-US" b="1" dirty="0" smtClean="0"/>
              <a:t>until </a:t>
            </a:r>
            <a:r>
              <a:rPr lang="en-US" b="1" dirty="0"/>
              <a:t>April </a:t>
            </a:r>
            <a:r>
              <a:rPr lang="en-US" b="1" dirty="0" smtClean="0"/>
              <a:t>2017</a:t>
            </a:r>
          </a:p>
          <a:p>
            <a:pPr marL="0" indent="0">
              <a:buNone/>
            </a:pPr>
            <a:endParaRPr lang="en-US" dirty="0" smtClean="0"/>
          </a:p>
        </p:txBody>
      </p:sp>
      <p:sp>
        <p:nvSpPr>
          <p:cNvPr id="2" name="Footer Placeholder 1"/>
          <p:cNvSpPr>
            <a:spLocks noGrp="1"/>
          </p:cNvSpPr>
          <p:nvPr>
            <p:ph type="ftr" sz="quarter" idx="11"/>
          </p:nvPr>
        </p:nvSpPr>
        <p:spPr/>
        <p:txBody>
          <a:bodyPr/>
          <a:lstStyle/>
          <a:p>
            <a:r>
              <a:rPr lang="en-US" smtClean="0">
                <a:solidFill>
                  <a:prstClr val="black">
                    <a:tint val="75000"/>
                  </a:prstClr>
                </a:solidFill>
              </a:rPr>
              <a:t>#SPonTheRoad</a:t>
            </a:r>
            <a:endParaRPr lang="en-US">
              <a:solidFill>
                <a:prstClr val="black">
                  <a:tint val="75000"/>
                </a:prstClr>
              </a:solidFill>
            </a:endParaRPr>
          </a:p>
        </p:txBody>
      </p:sp>
    </p:spTree>
    <p:extLst>
      <p:ext uri="{BB962C8B-B14F-4D97-AF65-F5344CB8AC3E}">
        <p14:creationId xmlns:p14="http://schemas.microsoft.com/office/powerpoint/2010/main" val="2008286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DATAVERSE AND RESEARCH DATA MANAGEMENT</a:t>
            </a:r>
            <a:endParaRPr lang="en-US" sz="4000" cap="small" dirty="0"/>
          </a:p>
        </p:txBody>
      </p:sp>
    </p:spTree>
    <p:extLst>
      <p:ext uri="{BB962C8B-B14F-4D97-AF65-F5344CB8AC3E}">
        <p14:creationId xmlns:p14="http://schemas.microsoft.com/office/powerpoint/2010/main" val="112147988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419989"/>
            <a:ext cx="8520600" cy="572700"/>
          </a:xfrm>
          <a:prstGeom prst="rect">
            <a:avLst/>
          </a:prstGeom>
        </p:spPr>
        <p:txBody>
          <a:bodyPr vert="horz" lIns="91425" tIns="91425" rIns="91425" bIns="91425" rtlCol="0" anchor="t" anchorCtr="0">
            <a:noAutofit/>
          </a:bodyPr>
          <a:lstStyle/>
          <a:p>
            <a:r>
              <a:rPr lang="en-GB" dirty="0"/>
              <a:t>Scholars Portal </a:t>
            </a:r>
            <a:r>
              <a:rPr lang="en-GB" dirty="0" err="1"/>
              <a:t>Dataverse</a:t>
            </a:r>
            <a:r>
              <a:rPr lang="en-GB" dirty="0"/>
              <a:t> Service</a:t>
            </a:r>
          </a:p>
        </p:txBody>
      </p:sp>
      <p:sp>
        <p:nvSpPr>
          <p:cNvPr id="61" name="Shape 61"/>
          <p:cNvSpPr txBox="1">
            <a:spLocks noGrp="1"/>
          </p:cNvSpPr>
          <p:nvPr>
            <p:ph type="body" idx="1"/>
          </p:nvPr>
        </p:nvSpPr>
        <p:spPr>
          <a:xfrm>
            <a:off x="311699" y="1096393"/>
            <a:ext cx="8723443" cy="3416400"/>
          </a:xfrm>
          <a:prstGeom prst="rect">
            <a:avLst/>
          </a:prstGeom>
        </p:spPr>
        <p:txBody>
          <a:bodyPr vert="horz" lIns="91425" tIns="91425" rIns="91425" bIns="91425" rtlCol="0" anchor="t" anchorCtr="0">
            <a:noAutofit/>
          </a:bodyPr>
          <a:lstStyle/>
          <a:p>
            <a:pPr marL="457200" indent="-228600"/>
            <a:r>
              <a:rPr lang="en-GB" sz="2400" dirty="0" err="1"/>
              <a:t>Dataverse</a:t>
            </a:r>
            <a:r>
              <a:rPr lang="en-GB" sz="2400" dirty="0"/>
              <a:t> is an online platform to share, preserve, cite, explore and </a:t>
            </a:r>
            <a:r>
              <a:rPr lang="en-GB" sz="2400" dirty="0" err="1"/>
              <a:t>analyze</a:t>
            </a:r>
            <a:r>
              <a:rPr lang="en-GB" sz="2400" dirty="0"/>
              <a:t> research data</a:t>
            </a:r>
          </a:p>
          <a:p>
            <a:pPr marL="457200" indent="-228600"/>
            <a:r>
              <a:rPr lang="en-GB" sz="2400" dirty="0"/>
              <a:t>Scholars Portal hosts an instance since 2012</a:t>
            </a:r>
          </a:p>
          <a:p>
            <a:pPr marL="457200" indent="-228600"/>
            <a:r>
              <a:rPr lang="en-GB" sz="2400" dirty="0"/>
              <a:t>Open source web application developed at Harvard University</a:t>
            </a:r>
          </a:p>
          <a:p>
            <a:pPr marL="457200" indent="-228600"/>
            <a:r>
              <a:rPr lang="en-GB" sz="2400" dirty="0"/>
              <a:t>Open to anyone, but primarily for students, faculty, and staff of Ontario universities</a:t>
            </a:r>
          </a:p>
          <a:p>
            <a:pPr marL="457200" indent="-228600"/>
            <a:r>
              <a:rPr lang="en-GB" sz="2400" dirty="0"/>
              <a:t>Researchers can directly deposit data, create metadata for data, and release and share data openly or privately</a:t>
            </a:r>
          </a:p>
          <a:p>
            <a:pPr marL="457200" indent="-228600">
              <a:buClr>
                <a:srgbClr val="333333"/>
              </a:buClr>
            </a:pPr>
            <a:r>
              <a:rPr lang="en-GB" sz="2400" dirty="0"/>
              <a:t>Contact: </a:t>
            </a:r>
            <a:r>
              <a:rPr lang="en-GB" sz="2400" dirty="0">
                <a:hlinkClick r:id="rId3"/>
              </a:rPr>
              <a:t>dataverse@scholarsportal.in</a:t>
            </a:r>
            <a:r>
              <a:rPr lang="en-GB" dirty="0">
                <a:hlinkClick r:id="rId3"/>
              </a:rPr>
              <a:t>fo</a:t>
            </a:r>
            <a:r>
              <a:rPr lang="en-GB" dirty="0"/>
              <a:t> </a:t>
            </a:r>
          </a:p>
        </p:txBody>
      </p:sp>
      <p:pic>
        <p:nvPicPr>
          <p:cNvPr id="62" name="Shape 62"/>
          <p:cNvPicPr preferRelativeResize="0"/>
          <p:nvPr/>
        </p:nvPicPr>
        <p:blipFill>
          <a:blip r:embed="rId4">
            <a:alphaModFix/>
          </a:blip>
          <a:stretch>
            <a:fillRect/>
          </a:stretch>
        </p:blipFill>
        <p:spPr>
          <a:xfrm>
            <a:off x="706687" y="5432925"/>
            <a:ext cx="3382049" cy="1210349"/>
          </a:xfrm>
          <a:prstGeom prst="rect">
            <a:avLst/>
          </a:prstGeom>
          <a:noFill/>
          <a:ln>
            <a:noFill/>
          </a:ln>
        </p:spPr>
      </p:pic>
    </p:spTree>
    <p:extLst>
      <p:ext uri="{BB962C8B-B14F-4D97-AF65-F5344CB8AC3E}">
        <p14:creationId xmlns:p14="http://schemas.microsoft.com/office/powerpoint/2010/main" val="33636692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387875"/>
            <a:ext cx="8520600" cy="572700"/>
          </a:xfrm>
          <a:prstGeom prst="rect">
            <a:avLst/>
          </a:prstGeom>
        </p:spPr>
        <p:txBody>
          <a:bodyPr vert="horz" lIns="91425" tIns="91425" rIns="91425" bIns="91425" rtlCol="0" anchor="t" anchorCtr="0">
            <a:noAutofit/>
          </a:bodyPr>
          <a:lstStyle/>
          <a:p>
            <a:r>
              <a:rPr lang="en-GB" dirty="0" err="1"/>
              <a:t>Dataverse</a:t>
            </a:r>
            <a:r>
              <a:rPr lang="en-GB" dirty="0"/>
              <a:t> 4.5 is here! </a:t>
            </a:r>
          </a:p>
        </p:txBody>
      </p:sp>
      <p:pic>
        <p:nvPicPr>
          <p:cNvPr id="68" name="Shape 68"/>
          <p:cNvPicPr preferRelativeResize="0"/>
          <p:nvPr/>
        </p:nvPicPr>
        <p:blipFill rotWithShape="1">
          <a:blip r:embed="rId3">
            <a:alphaModFix/>
          </a:blip>
          <a:srcRect l="14552" r="12281"/>
          <a:stretch/>
        </p:blipFill>
        <p:spPr>
          <a:xfrm>
            <a:off x="311700" y="1257718"/>
            <a:ext cx="8625471" cy="4544367"/>
          </a:xfrm>
          <a:prstGeom prst="rect">
            <a:avLst/>
          </a:prstGeom>
          <a:noFill/>
          <a:ln>
            <a:noFill/>
          </a:ln>
        </p:spPr>
      </p:pic>
    </p:spTree>
    <p:extLst>
      <p:ext uri="{BB962C8B-B14F-4D97-AF65-F5344CB8AC3E}">
        <p14:creationId xmlns:p14="http://schemas.microsoft.com/office/powerpoint/2010/main" val="349211170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409647"/>
            <a:ext cx="8520600" cy="572700"/>
          </a:xfrm>
          <a:prstGeom prst="rect">
            <a:avLst/>
          </a:prstGeom>
        </p:spPr>
        <p:txBody>
          <a:bodyPr vert="horz" lIns="91425" tIns="91425" rIns="91425" bIns="91425" rtlCol="0" anchor="t" anchorCtr="0">
            <a:noAutofit/>
          </a:bodyPr>
          <a:lstStyle/>
          <a:p>
            <a:r>
              <a:rPr lang="en-GB" dirty="0"/>
              <a:t>New Features - </a:t>
            </a:r>
            <a:r>
              <a:rPr lang="en-GB" dirty="0" err="1"/>
              <a:t>Dataverse</a:t>
            </a:r>
            <a:r>
              <a:rPr lang="en-GB" dirty="0"/>
              <a:t> 4.5</a:t>
            </a:r>
          </a:p>
        </p:txBody>
      </p:sp>
      <p:sp>
        <p:nvSpPr>
          <p:cNvPr id="74" name="Shape 74"/>
          <p:cNvSpPr txBox="1">
            <a:spLocks noGrp="1"/>
          </p:cNvSpPr>
          <p:nvPr>
            <p:ph type="body" idx="1"/>
          </p:nvPr>
        </p:nvSpPr>
        <p:spPr>
          <a:xfrm>
            <a:off x="311700" y="1269496"/>
            <a:ext cx="8520600" cy="3416400"/>
          </a:xfrm>
          <a:prstGeom prst="rect">
            <a:avLst/>
          </a:prstGeom>
        </p:spPr>
        <p:txBody>
          <a:bodyPr vert="horz" lIns="91425" tIns="91425" rIns="91425" bIns="91425" rtlCol="0" anchor="t" anchorCtr="0">
            <a:noAutofit/>
          </a:bodyPr>
          <a:lstStyle/>
          <a:p>
            <a:pPr marL="457200" indent="-228600"/>
            <a:r>
              <a:rPr lang="en-GB" sz="2400" dirty="0" err="1"/>
              <a:t>DataCite</a:t>
            </a:r>
            <a:r>
              <a:rPr lang="en-GB" sz="2400" dirty="0"/>
              <a:t> Canada DOIs</a:t>
            </a:r>
          </a:p>
          <a:p>
            <a:pPr marL="914400" lvl="1" indent="-228600"/>
            <a:r>
              <a:rPr lang="en-GB" sz="2000" dirty="0"/>
              <a:t>DOI minting for new data deposits</a:t>
            </a:r>
          </a:p>
          <a:p>
            <a:pPr marL="914400" lvl="1" indent="-228600"/>
            <a:r>
              <a:rPr lang="en-GB" sz="2000" dirty="0"/>
              <a:t>Currently provided free for OCUL </a:t>
            </a:r>
          </a:p>
          <a:p>
            <a:pPr marL="914400" lvl="1" indent="-228600"/>
            <a:r>
              <a:rPr lang="en-GB" sz="2000" dirty="0"/>
              <a:t>DOIs get indexed in </a:t>
            </a:r>
            <a:r>
              <a:rPr lang="en-GB" sz="2000" dirty="0" err="1"/>
              <a:t>DataCite</a:t>
            </a:r>
            <a:r>
              <a:rPr lang="en-GB" sz="2000" dirty="0"/>
              <a:t> Search </a:t>
            </a:r>
            <a:r>
              <a:rPr lang="en-GB" sz="2000" u="sng" dirty="0">
                <a:solidFill>
                  <a:schemeClr val="hlink"/>
                </a:solidFill>
                <a:hlinkClick r:id="rId3"/>
              </a:rPr>
              <a:t>http://search.datacite.org/</a:t>
            </a:r>
            <a:r>
              <a:rPr lang="en-GB" sz="2000" dirty="0"/>
              <a:t> (API support)</a:t>
            </a:r>
          </a:p>
          <a:p>
            <a:pPr marL="457200" indent="-228600"/>
            <a:r>
              <a:rPr lang="en-GB" sz="2400" dirty="0"/>
              <a:t>Extended metadata support</a:t>
            </a:r>
          </a:p>
          <a:p>
            <a:pPr marL="914400" lvl="1" indent="-228600"/>
            <a:r>
              <a:rPr lang="en-GB" sz="2000" dirty="0"/>
              <a:t>Health &amp; Life Sciences, Geosciences, Social Sciences, Astronomy, Journals</a:t>
            </a:r>
          </a:p>
          <a:p>
            <a:pPr marL="914400" lvl="1" indent="-228600"/>
            <a:r>
              <a:rPr lang="en-GB" sz="2000" dirty="0"/>
              <a:t>Standards supported: DDI, Dublin Core, </a:t>
            </a:r>
            <a:r>
              <a:rPr lang="en-GB" sz="2000" dirty="0" err="1"/>
              <a:t>DataCite</a:t>
            </a:r>
            <a:r>
              <a:rPr lang="en-GB" sz="2000" dirty="0"/>
              <a:t>, other-local JSON</a:t>
            </a:r>
          </a:p>
          <a:p>
            <a:pPr marL="914400" lvl="1" indent="-228600"/>
            <a:r>
              <a:rPr lang="en-GB" sz="2000" dirty="0"/>
              <a:t>Harvesting and Export support (OAI-PMH, API support)</a:t>
            </a:r>
          </a:p>
          <a:p>
            <a:pPr marL="457200" indent="-228600"/>
            <a:r>
              <a:rPr lang="en-GB" sz="2400" dirty="0"/>
              <a:t>Institutional </a:t>
            </a:r>
            <a:r>
              <a:rPr lang="en-GB" sz="2400" dirty="0" err="1"/>
              <a:t>Dataverses</a:t>
            </a:r>
            <a:endParaRPr lang="en-GB" sz="2400" dirty="0"/>
          </a:p>
          <a:p>
            <a:pPr marL="914400" lvl="1" indent="-228600"/>
            <a:r>
              <a:rPr lang="en-GB" sz="2000" dirty="0"/>
              <a:t>Scholars Portal </a:t>
            </a:r>
            <a:r>
              <a:rPr lang="en-GB" sz="2000" dirty="0" err="1"/>
              <a:t>Dataverse</a:t>
            </a:r>
            <a:r>
              <a:rPr lang="en-GB" sz="2000" dirty="0"/>
              <a:t> is now setup with Institutional </a:t>
            </a:r>
            <a:r>
              <a:rPr lang="en-GB" sz="2000" dirty="0" err="1"/>
              <a:t>Dataverses</a:t>
            </a:r>
            <a:endParaRPr lang="en-GB" sz="2000" dirty="0"/>
          </a:p>
          <a:p>
            <a:pPr marL="914400" lvl="1" indent="-228600"/>
            <a:r>
              <a:rPr lang="en-GB" sz="2000" dirty="0" err="1"/>
              <a:t>Dataverses</a:t>
            </a:r>
            <a:r>
              <a:rPr lang="en-GB" sz="2000" dirty="0"/>
              <a:t> within </a:t>
            </a:r>
            <a:r>
              <a:rPr lang="en-GB" sz="2000" dirty="0" err="1"/>
              <a:t>Dataverses</a:t>
            </a:r>
            <a:r>
              <a:rPr lang="en-GB" sz="2000" dirty="0"/>
              <a:t> now supported</a:t>
            </a:r>
          </a:p>
        </p:txBody>
      </p:sp>
    </p:spTree>
    <p:extLst>
      <p:ext uri="{BB962C8B-B14F-4D97-AF65-F5344CB8AC3E}">
        <p14:creationId xmlns:p14="http://schemas.microsoft.com/office/powerpoint/2010/main" val="104585165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376989"/>
            <a:ext cx="8520600" cy="572700"/>
          </a:xfrm>
          <a:prstGeom prst="rect">
            <a:avLst/>
          </a:prstGeom>
        </p:spPr>
        <p:txBody>
          <a:bodyPr vert="horz" lIns="91425" tIns="91425" rIns="91425" bIns="91425" rtlCol="0" anchor="t" anchorCtr="0">
            <a:noAutofit/>
          </a:bodyPr>
          <a:lstStyle/>
          <a:p>
            <a:r>
              <a:rPr lang="en-GB" dirty="0"/>
              <a:t>Institutional </a:t>
            </a:r>
            <a:r>
              <a:rPr lang="en-GB" dirty="0" err="1"/>
              <a:t>Dataverses</a:t>
            </a:r>
            <a:endParaRPr lang="en-GB" dirty="0"/>
          </a:p>
        </p:txBody>
      </p:sp>
      <p:pic>
        <p:nvPicPr>
          <p:cNvPr id="80" name="Shape 80"/>
          <p:cNvPicPr preferRelativeResize="0"/>
          <p:nvPr/>
        </p:nvPicPr>
        <p:blipFill>
          <a:blip r:embed="rId3">
            <a:alphaModFix/>
          </a:blip>
          <a:stretch>
            <a:fillRect/>
          </a:stretch>
        </p:blipFill>
        <p:spPr>
          <a:xfrm>
            <a:off x="891675" y="5133757"/>
            <a:ext cx="7360649" cy="1056750"/>
          </a:xfrm>
          <a:prstGeom prst="rect">
            <a:avLst/>
          </a:prstGeom>
          <a:noFill/>
          <a:ln>
            <a:noFill/>
          </a:ln>
        </p:spPr>
      </p:pic>
      <p:pic>
        <p:nvPicPr>
          <p:cNvPr id="81" name="Shape 81"/>
          <p:cNvPicPr preferRelativeResize="0"/>
          <p:nvPr/>
        </p:nvPicPr>
        <p:blipFill>
          <a:blip r:embed="rId4">
            <a:alphaModFix/>
          </a:blip>
          <a:stretch>
            <a:fillRect/>
          </a:stretch>
        </p:blipFill>
        <p:spPr>
          <a:xfrm>
            <a:off x="5207349" y="1529600"/>
            <a:ext cx="3556450" cy="2674900"/>
          </a:xfrm>
          <a:prstGeom prst="rect">
            <a:avLst/>
          </a:prstGeom>
          <a:noFill/>
          <a:ln>
            <a:noFill/>
          </a:ln>
        </p:spPr>
      </p:pic>
      <p:sp>
        <p:nvSpPr>
          <p:cNvPr id="82" name="Shape 82"/>
          <p:cNvSpPr txBox="1"/>
          <p:nvPr/>
        </p:nvSpPr>
        <p:spPr>
          <a:xfrm>
            <a:off x="475326" y="1529600"/>
            <a:ext cx="4497900" cy="2277600"/>
          </a:xfrm>
          <a:prstGeom prst="rect">
            <a:avLst/>
          </a:prstGeom>
          <a:noFill/>
          <a:ln>
            <a:noFill/>
          </a:ln>
        </p:spPr>
        <p:txBody>
          <a:bodyPr lIns="91425" tIns="91425" rIns="91425" bIns="91425" anchor="t" anchorCtr="0">
            <a:noAutofit/>
          </a:bodyPr>
          <a:lstStyle/>
          <a:p>
            <a:r>
              <a:rPr lang="en-GB" dirty="0">
                <a:solidFill>
                  <a:srgbClr val="434343"/>
                </a:solidFill>
              </a:rPr>
              <a:t>Setup for institutional containers:</a:t>
            </a:r>
          </a:p>
          <a:p>
            <a:endParaRPr dirty="0">
              <a:solidFill>
                <a:srgbClr val="434343"/>
              </a:solidFill>
            </a:endParaRPr>
          </a:p>
          <a:p>
            <a:pPr marL="457200" indent="-228600">
              <a:buClr>
                <a:srgbClr val="434343"/>
              </a:buClr>
              <a:buChar char="●"/>
            </a:pPr>
            <a:r>
              <a:rPr lang="en-GB" dirty="0">
                <a:solidFill>
                  <a:srgbClr val="434343"/>
                </a:solidFill>
              </a:rPr>
              <a:t>All data organized by institution (general root </a:t>
            </a:r>
            <a:r>
              <a:rPr lang="en-GB" dirty="0" err="1">
                <a:solidFill>
                  <a:srgbClr val="434343"/>
                </a:solidFill>
              </a:rPr>
              <a:t>Dataverse</a:t>
            </a:r>
            <a:r>
              <a:rPr lang="en-GB" dirty="0">
                <a:solidFill>
                  <a:srgbClr val="434343"/>
                </a:solidFill>
              </a:rPr>
              <a:t> available for non-affiliates);</a:t>
            </a:r>
          </a:p>
          <a:p>
            <a:pPr marL="457200" indent="-228600">
              <a:buClr>
                <a:srgbClr val="434343"/>
              </a:buClr>
              <a:buChar char="●"/>
            </a:pPr>
            <a:r>
              <a:rPr lang="en-GB" dirty="0">
                <a:solidFill>
                  <a:srgbClr val="434343"/>
                </a:solidFill>
              </a:rPr>
              <a:t>Automated deposit in Institutional </a:t>
            </a:r>
            <a:r>
              <a:rPr lang="en-GB" dirty="0" err="1">
                <a:solidFill>
                  <a:srgbClr val="434343"/>
                </a:solidFill>
              </a:rPr>
              <a:t>Dataverses</a:t>
            </a:r>
            <a:r>
              <a:rPr lang="en-GB" dirty="0">
                <a:solidFill>
                  <a:srgbClr val="434343"/>
                </a:solidFill>
              </a:rPr>
              <a:t> (defined by user affiliation);</a:t>
            </a:r>
          </a:p>
          <a:p>
            <a:pPr marL="457200" indent="-228600">
              <a:buClr>
                <a:srgbClr val="434343"/>
              </a:buClr>
              <a:buChar char="●"/>
            </a:pPr>
            <a:r>
              <a:rPr lang="en-GB" dirty="0">
                <a:solidFill>
                  <a:srgbClr val="434343"/>
                </a:solidFill>
              </a:rPr>
              <a:t>Libraries will administer institutional space;</a:t>
            </a:r>
          </a:p>
          <a:p>
            <a:pPr marL="457200" indent="-228600">
              <a:buClr>
                <a:srgbClr val="434343"/>
              </a:buClr>
              <a:buChar char="●"/>
            </a:pPr>
            <a:r>
              <a:rPr lang="en-GB" dirty="0">
                <a:solidFill>
                  <a:srgbClr val="434343"/>
                </a:solidFill>
              </a:rPr>
              <a:t>Customizable features (branding, featured </a:t>
            </a:r>
            <a:r>
              <a:rPr lang="en-GB" dirty="0" err="1">
                <a:solidFill>
                  <a:srgbClr val="434343"/>
                </a:solidFill>
              </a:rPr>
              <a:t>Dataverses</a:t>
            </a:r>
            <a:r>
              <a:rPr lang="en-GB" dirty="0">
                <a:solidFill>
                  <a:srgbClr val="434343"/>
                </a:solidFill>
              </a:rPr>
              <a:t>, facets, etc.)</a:t>
            </a:r>
          </a:p>
        </p:txBody>
      </p:sp>
    </p:spTree>
    <p:extLst>
      <p:ext uri="{BB962C8B-B14F-4D97-AF65-F5344CB8AC3E}">
        <p14:creationId xmlns:p14="http://schemas.microsoft.com/office/powerpoint/2010/main" val="2798169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hape 110"/>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OCUL Mission and Vision</a:t>
            </a:r>
          </a:p>
        </p:txBody>
      </p:sp>
      <p:sp>
        <p:nvSpPr>
          <p:cNvPr id="111" name="Shape 111"/>
          <p:cNvSpPr txBox="1">
            <a:spLocks noGrp="1"/>
          </p:cNvSpPr>
          <p:nvPr>
            <p:ph type="body" idx="1"/>
          </p:nvPr>
        </p:nvSpPr>
        <p:spPr>
          <a:xfrm>
            <a:off x="457200" y="1538288"/>
            <a:ext cx="8229600" cy="4525962"/>
          </a:xfrm>
        </p:spPr>
        <p:txBody>
          <a:bodyPr lIns="91425" tIns="91425" rIns="91425" bIns="91425">
            <a:noAutofit/>
          </a:bodyPr>
          <a:lstStyle/>
          <a:p>
            <a:pPr marL="457200" indent="-381000">
              <a:spcBef>
                <a:spcPct val="0"/>
              </a:spcBef>
            </a:pPr>
            <a:r>
              <a:rPr lang="en-US" altLang="en-US" sz="2400" smtClean="0">
                <a:ea typeface="ＭＳ Ｐゴシック" panose="020B0600070205080204" pitchFamily="34" charset="-128"/>
              </a:rPr>
              <a:t>Our </a:t>
            </a:r>
            <a:r>
              <a:rPr lang="en-US" altLang="en-US" sz="2400" b="1" smtClean="0">
                <a:ea typeface="ＭＳ Ｐゴシック" panose="020B0600070205080204" pitchFamily="34" charset="-128"/>
              </a:rPr>
              <a:t>Mission</a:t>
            </a:r>
            <a:r>
              <a:rPr lang="en-US" altLang="en-US" sz="2400" smtClean="0">
                <a:ea typeface="ＭＳ Ｐゴシック" panose="020B0600070205080204" pitchFamily="34" charset="-128"/>
              </a:rPr>
              <a:t> is to collaborate in the development and delivery of enhanced, innovative, and effective information services and resources for Ontario’s universities.</a:t>
            </a:r>
          </a:p>
          <a:p>
            <a:pPr marL="457200" indent="-381000">
              <a:spcBef>
                <a:spcPct val="0"/>
              </a:spcBef>
              <a:buFont typeface="Wingdings" panose="05000000000000000000" pitchFamily="2" charset="2"/>
              <a:buNone/>
            </a:pPr>
            <a:endParaRPr lang="en-US" altLang="en-US" sz="2400" smtClean="0">
              <a:ea typeface="ＭＳ Ｐゴシック" panose="020B0600070205080204" pitchFamily="34" charset="-128"/>
            </a:endParaRPr>
          </a:p>
          <a:p>
            <a:pPr marL="457200" indent="-381000">
              <a:spcBef>
                <a:spcPct val="0"/>
              </a:spcBef>
            </a:pPr>
            <a:r>
              <a:rPr lang="en-US" altLang="en-US" sz="2400" smtClean="0">
                <a:ea typeface="ＭＳ Ｐゴシック" panose="020B0600070205080204" pitchFamily="34" charset="-128"/>
              </a:rPr>
              <a:t>Our </a:t>
            </a:r>
            <a:r>
              <a:rPr lang="en-US" altLang="en-US" sz="2400" b="1" smtClean="0">
                <a:ea typeface="ＭＳ Ｐゴシック" panose="020B0600070205080204" pitchFamily="34" charset="-128"/>
              </a:rPr>
              <a:t>Vision</a:t>
            </a:r>
            <a:r>
              <a:rPr lang="en-US" altLang="en-US" sz="2400" smtClean="0">
                <a:ea typeface="ＭＳ Ｐゴシック" panose="020B0600070205080204" pitchFamily="34" charset="-128"/>
              </a:rPr>
              <a:t> is to be a recognized leader, provincially, nationally and globally, in the transformative development and delivery of scholarly resources and innovative services.</a:t>
            </a:r>
          </a:p>
        </p:txBody>
      </p:sp>
    </p:spTree>
    <p:extLst>
      <p:ext uri="{BB962C8B-B14F-4D97-AF65-F5344CB8AC3E}">
        <p14:creationId xmlns:p14="http://schemas.microsoft.com/office/powerpoint/2010/main" val="379199306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376989"/>
            <a:ext cx="8520600" cy="572700"/>
          </a:xfrm>
          <a:prstGeom prst="rect">
            <a:avLst/>
          </a:prstGeom>
        </p:spPr>
        <p:txBody>
          <a:bodyPr vert="horz" lIns="91425" tIns="91425" rIns="91425" bIns="91425" rtlCol="0" anchor="t" anchorCtr="0">
            <a:noAutofit/>
          </a:bodyPr>
          <a:lstStyle/>
          <a:p>
            <a:r>
              <a:rPr lang="en-GB" dirty="0"/>
              <a:t>What to expect?</a:t>
            </a:r>
          </a:p>
        </p:txBody>
      </p:sp>
      <p:sp>
        <p:nvSpPr>
          <p:cNvPr id="88" name="Shape 88"/>
          <p:cNvSpPr txBox="1">
            <a:spLocks noGrp="1"/>
          </p:cNvSpPr>
          <p:nvPr>
            <p:ph type="body" idx="1"/>
          </p:nvPr>
        </p:nvSpPr>
        <p:spPr>
          <a:xfrm>
            <a:off x="311699" y="1596068"/>
            <a:ext cx="3139072" cy="3416400"/>
          </a:xfrm>
          <a:prstGeom prst="rect">
            <a:avLst/>
          </a:prstGeom>
        </p:spPr>
        <p:txBody>
          <a:bodyPr vert="horz" lIns="91425" tIns="91425" rIns="91425" bIns="91425" rtlCol="0" anchor="t" anchorCtr="0">
            <a:noAutofit/>
          </a:bodyPr>
          <a:lstStyle/>
          <a:p>
            <a:pPr marL="457200" indent="-228600"/>
            <a:r>
              <a:rPr lang="en-GB" sz="2800" dirty="0"/>
              <a:t>Password reset </a:t>
            </a:r>
            <a:r>
              <a:rPr lang="en-GB" sz="2800" dirty="0" smtClean="0"/>
              <a:t>required</a:t>
            </a:r>
            <a:br>
              <a:rPr lang="en-GB" sz="2800" dirty="0" smtClean="0"/>
            </a:br>
            <a:endParaRPr lang="en-GB" sz="2800" dirty="0"/>
          </a:p>
          <a:p>
            <a:pPr marL="457200" indent="-228600"/>
            <a:r>
              <a:rPr lang="en-GB" sz="2800" dirty="0"/>
              <a:t>Add your institutional affiliation from your general account settings</a:t>
            </a:r>
          </a:p>
        </p:txBody>
      </p:sp>
      <p:pic>
        <p:nvPicPr>
          <p:cNvPr id="89" name="Shape 89"/>
          <p:cNvPicPr preferRelativeResize="0"/>
          <p:nvPr/>
        </p:nvPicPr>
        <p:blipFill>
          <a:blip r:embed="rId3">
            <a:alphaModFix/>
          </a:blip>
          <a:stretch>
            <a:fillRect/>
          </a:stretch>
        </p:blipFill>
        <p:spPr>
          <a:xfrm>
            <a:off x="3450771" y="1143000"/>
            <a:ext cx="5562600" cy="1589313"/>
          </a:xfrm>
          <a:prstGeom prst="rect">
            <a:avLst/>
          </a:prstGeom>
          <a:noFill/>
          <a:ln>
            <a:noFill/>
          </a:ln>
        </p:spPr>
      </p:pic>
      <p:pic>
        <p:nvPicPr>
          <p:cNvPr id="90" name="Shape 90"/>
          <p:cNvPicPr preferRelativeResize="0"/>
          <p:nvPr/>
        </p:nvPicPr>
        <p:blipFill>
          <a:blip r:embed="rId4">
            <a:alphaModFix/>
          </a:blip>
          <a:stretch>
            <a:fillRect/>
          </a:stretch>
        </p:blipFill>
        <p:spPr>
          <a:xfrm>
            <a:off x="3450771" y="2925624"/>
            <a:ext cx="5562600" cy="3192147"/>
          </a:xfrm>
          <a:prstGeom prst="rect">
            <a:avLst/>
          </a:prstGeom>
          <a:noFill/>
          <a:ln>
            <a:noFill/>
          </a:ln>
        </p:spPr>
      </p:pic>
    </p:spTree>
    <p:extLst>
      <p:ext uri="{BB962C8B-B14F-4D97-AF65-F5344CB8AC3E}">
        <p14:creationId xmlns:p14="http://schemas.microsoft.com/office/powerpoint/2010/main" val="78345045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333447"/>
            <a:ext cx="8520600" cy="572700"/>
          </a:xfrm>
          <a:prstGeom prst="rect">
            <a:avLst/>
          </a:prstGeom>
        </p:spPr>
        <p:txBody>
          <a:bodyPr vert="horz" lIns="91425" tIns="91425" rIns="91425" bIns="91425" rtlCol="0" anchor="t" anchorCtr="0">
            <a:noAutofit/>
          </a:bodyPr>
          <a:lstStyle/>
          <a:p>
            <a:r>
              <a:rPr lang="en-GB" dirty="0" err="1"/>
              <a:t>Dataverse</a:t>
            </a:r>
            <a:r>
              <a:rPr lang="en-GB" dirty="0"/>
              <a:t> Upgrade Working Group</a:t>
            </a:r>
          </a:p>
        </p:txBody>
      </p:sp>
      <p:sp>
        <p:nvSpPr>
          <p:cNvPr id="96" name="Shape 96"/>
          <p:cNvSpPr txBox="1">
            <a:spLocks noGrp="1"/>
          </p:cNvSpPr>
          <p:nvPr>
            <p:ph type="body" idx="1"/>
          </p:nvPr>
        </p:nvSpPr>
        <p:spPr>
          <a:xfrm>
            <a:off x="311700" y="1400125"/>
            <a:ext cx="8520600" cy="3416400"/>
          </a:xfrm>
          <a:prstGeom prst="rect">
            <a:avLst/>
          </a:prstGeom>
        </p:spPr>
        <p:txBody>
          <a:bodyPr vert="horz" lIns="91425" tIns="91425" rIns="91425" bIns="91425" rtlCol="0" anchor="t" anchorCtr="0">
            <a:noAutofit/>
          </a:bodyPr>
          <a:lstStyle/>
          <a:p>
            <a:pPr>
              <a:buNone/>
            </a:pPr>
            <a:r>
              <a:rPr lang="en-GB" sz="2800" dirty="0"/>
              <a:t>Big thanks! </a:t>
            </a:r>
          </a:p>
          <a:p>
            <a:pPr>
              <a:buNone/>
            </a:pPr>
            <a:r>
              <a:rPr lang="en-GB" sz="1400" dirty="0">
                <a:solidFill>
                  <a:schemeClr val="dk1"/>
                </a:solidFill>
              </a:rPr>
              <a:t>George Duimovich (Carleton), Jane Fry (Carleton), Carrie Breton (Guelph), Carol Perry (Guelph), Jason </a:t>
            </a:r>
            <a:r>
              <a:rPr lang="en-GB" sz="1400" dirty="0" err="1">
                <a:solidFill>
                  <a:schemeClr val="dk1"/>
                </a:solidFill>
              </a:rPr>
              <a:t>Brodeur</a:t>
            </a:r>
            <a:r>
              <a:rPr lang="en-GB" sz="1400" dirty="0">
                <a:solidFill>
                  <a:schemeClr val="dk1"/>
                </a:solidFill>
              </a:rPr>
              <a:t> (McMaster), </a:t>
            </a:r>
            <a:r>
              <a:rPr lang="en-GB" sz="1400" dirty="0" err="1">
                <a:solidFill>
                  <a:schemeClr val="dk1"/>
                </a:solidFill>
              </a:rPr>
              <a:t>Vivek</a:t>
            </a:r>
            <a:r>
              <a:rPr lang="en-GB" sz="1400" dirty="0">
                <a:solidFill>
                  <a:schemeClr val="dk1"/>
                </a:solidFill>
              </a:rPr>
              <a:t> Jadon (McMaster), Alexandra Copper (Queens), Leanne Trimble (UofT), Andrew Nicholson (UofT), Steve Marks (UofT), Jess Whyte (UofT), Kathy Szigeti (Waterloo), and </a:t>
            </a:r>
            <a:r>
              <a:rPr lang="en-GB" sz="1400" dirty="0" err="1">
                <a:solidFill>
                  <a:schemeClr val="dk1"/>
                </a:solidFill>
              </a:rPr>
              <a:t>Genny</a:t>
            </a:r>
            <a:r>
              <a:rPr lang="en-GB" sz="1400" dirty="0">
                <a:solidFill>
                  <a:schemeClr val="dk1"/>
                </a:solidFill>
              </a:rPr>
              <a:t> Jon (York) Kaitlin Newson (SP), Kevin Worthington (SP), Bikramjit Singh (SP), and Amber Leahey (SP)</a:t>
            </a:r>
          </a:p>
          <a:p>
            <a:pPr>
              <a:buNone/>
            </a:pPr>
            <a:endParaRPr sz="1100" dirty="0">
              <a:solidFill>
                <a:schemeClr val="dk1"/>
              </a:solidFill>
            </a:endParaRPr>
          </a:p>
          <a:p>
            <a:pPr>
              <a:buNone/>
            </a:pPr>
            <a:endParaRPr sz="1100" dirty="0">
              <a:solidFill>
                <a:schemeClr val="dk1"/>
              </a:solidFill>
            </a:endParaRPr>
          </a:p>
          <a:p>
            <a:pPr>
              <a:buNone/>
            </a:pPr>
            <a:r>
              <a:rPr lang="en-GB" sz="2800" dirty="0" err="1">
                <a:solidFill>
                  <a:schemeClr val="dk1"/>
                </a:solidFill>
              </a:rPr>
              <a:t>Dataverse</a:t>
            </a:r>
            <a:r>
              <a:rPr lang="en-GB" sz="2800" dirty="0">
                <a:solidFill>
                  <a:schemeClr val="dk1"/>
                </a:solidFill>
              </a:rPr>
              <a:t> </a:t>
            </a:r>
            <a:r>
              <a:rPr lang="en-GB" sz="2800" dirty="0" err="1">
                <a:solidFill>
                  <a:schemeClr val="dk1"/>
                </a:solidFill>
              </a:rPr>
              <a:t>LibGuide</a:t>
            </a:r>
            <a:r>
              <a:rPr lang="en-GB" sz="2800" dirty="0">
                <a:solidFill>
                  <a:schemeClr val="dk1"/>
                </a:solidFill>
              </a:rPr>
              <a:t> updates - *coming soon*</a:t>
            </a:r>
          </a:p>
          <a:p>
            <a:pPr>
              <a:buNone/>
            </a:pPr>
            <a:r>
              <a:rPr lang="en-GB" sz="2800" u="sng" dirty="0">
                <a:solidFill>
                  <a:schemeClr val="hlink"/>
                </a:solidFill>
                <a:hlinkClick r:id="rId3"/>
              </a:rPr>
              <a:t>http://guides.scholarsportal.info/dataverse</a:t>
            </a:r>
          </a:p>
          <a:p>
            <a:pPr>
              <a:buNone/>
            </a:pPr>
            <a:endParaRPr sz="2800" dirty="0">
              <a:solidFill>
                <a:schemeClr val="dk1"/>
              </a:solidFill>
            </a:endParaRPr>
          </a:p>
          <a:p>
            <a:pPr>
              <a:buNone/>
            </a:pPr>
            <a:r>
              <a:rPr lang="en-GB" sz="2800" dirty="0">
                <a:solidFill>
                  <a:schemeClr val="dk1"/>
                </a:solidFill>
              </a:rPr>
              <a:t>Customizable </a:t>
            </a:r>
            <a:r>
              <a:rPr lang="en-GB" sz="2800" dirty="0" err="1">
                <a:solidFill>
                  <a:schemeClr val="dk1"/>
                </a:solidFill>
              </a:rPr>
              <a:t>Dataverse</a:t>
            </a:r>
            <a:r>
              <a:rPr lang="en-GB" sz="2800" dirty="0">
                <a:solidFill>
                  <a:schemeClr val="dk1"/>
                </a:solidFill>
              </a:rPr>
              <a:t> promotional materials available </a:t>
            </a:r>
            <a:endParaRPr lang="en-GB" sz="2800" dirty="0" smtClean="0">
              <a:solidFill>
                <a:schemeClr val="dk1"/>
              </a:solidFill>
            </a:endParaRPr>
          </a:p>
          <a:p>
            <a:pPr>
              <a:buNone/>
            </a:pPr>
            <a:endParaRPr lang="en-GB" sz="2800" dirty="0">
              <a:solidFill>
                <a:schemeClr val="dk1"/>
              </a:solidFill>
            </a:endParaRPr>
          </a:p>
          <a:p>
            <a:pPr>
              <a:buNone/>
            </a:pPr>
            <a:r>
              <a:rPr lang="en-GB" sz="2800" dirty="0">
                <a:solidFill>
                  <a:schemeClr val="dk1"/>
                </a:solidFill>
              </a:rPr>
              <a:t>C</a:t>
            </a:r>
            <a:r>
              <a:rPr lang="en-GB" sz="2800" dirty="0" smtClean="0">
                <a:solidFill>
                  <a:schemeClr val="dk1"/>
                </a:solidFill>
              </a:rPr>
              <a:t>ontact </a:t>
            </a:r>
            <a:r>
              <a:rPr lang="en-GB" sz="2800" u="sng" dirty="0">
                <a:solidFill>
                  <a:schemeClr val="hlink"/>
                </a:solidFill>
                <a:hlinkClick r:id="rId4"/>
              </a:rPr>
              <a:t>dataverse@scholarsportal.info</a:t>
            </a:r>
            <a:r>
              <a:rPr lang="en-GB" sz="2800" dirty="0">
                <a:solidFill>
                  <a:schemeClr val="dk1"/>
                </a:solidFill>
              </a:rPr>
              <a:t> </a:t>
            </a:r>
          </a:p>
        </p:txBody>
      </p:sp>
    </p:spTree>
    <p:extLst>
      <p:ext uri="{BB962C8B-B14F-4D97-AF65-F5344CB8AC3E}">
        <p14:creationId xmlns:p14="http://schemas.microsoft.com/office/powerpoint/2010/main" val="13024611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11700" y="289903"/>
            <a:ext cx="8520600" cy="572700"/>
          </a:xfrm>
          <a:prstGeom prst="rect">
            <a:avLst/>
          </a:prstGeom>
        </p:spPr>
        <p:txBody>
          <a:bodyPr vert="horz" lIns="91425" tIns="91425" rIns="91425" bIns="91425" rtlCol="0" anchor="t" anchorCtr="0">
            <a:noAutofit/>
          </a:bodyPr>
          <a:lstStyle/>
          <a:p>
            <a:r>
              <a:rPr lang="en-GB" dirty="0"/>
              <a:t>Development updates</a:t>
            </a:r>
          </a:p>
        </p:txBody>
      </p:sp>
      <p:sp>
        <p:nvSpPr>
          <p:cNvPr id="102" name="Shape 102"/>
          <p:cNvSpPr txBox="1">
            <a:spLocks noGrp="1"/>
          </p:cNvSpPr>
          <p:nvPr>
            <p:ph type="body" idx="1"/>
          </p:nvPr>
        </p:nvSpPr>
        <p:spPr>
          <a:xfrm>
            <a:off x="311700" y="1040897"/>
            <a:ext cx="8520600" cy="3416400"/>
          </a:xfrm>
          <a:prstGeom prst="rect">
            <a:avLst/>
          </a:prstGeom>
        </p:spPr>
        <p:txBody>
          <a:bodyPr vert="horz" lIns="91425" tIns="91425" rIns="91425" bIns="91425" rtlCol="0" anchor="t" anchorCtr="0">
            <a:noAutofit/>
          </a:bodyPr>
          <a:lstStyle/>
          <a:p>
            <a:pPr marL="571500">
              <a:buFont typeface="Arial" panose="020B0604020202020204" pitchFamily="34" charset="0"/>
              <a:buChar char="•"/>
            </a:pPr>
            <a:r>
              <a:rPr lang="en-GB" sz="2400" dirty="0"/>
              <a:t>Internationalization</a:t>
            </a:r>
          </a:p>
          <a:p>
            <a:pPr marL="1028700" lvl="1" indent="-342900">
              <a:buFont typeface="Arial" panose="020B0604020202020204" pitchFamily="34" charset="0"/>
              <a:buChar char="•"/>
            </a:pPr>
            <a:r>
              <a:rPr lang="en-GB" sz="2000" dirty="0"/>
              <a:t>Translations provided by </a:t>
            </a:r>
            <a:r>
              <a:rPr lang="en-GB" sz="2000" dirty="0" err="1"/>
              <a:t>Universite</a:t>
            </a:r>
            <a:r>
              <a:rPr lang="en-GB" sz="2000" dirty="0"/>
              <a:t> de Montreal</a:t>
            </a:r>
          </a:p>
          <a:p>
            <a:pPr marL="1028700" lvl="1" indent="-342900">
              <a:buFont typeface="Arial" panose="020B0604020202020204" pitchFamily="34" charset="0"/>
              <a:buChar char="•"/>
            </a:pPr>
            <a:r>
              <a:rPr lang="en-GB" sz="2000" dirty="0"/>
              <a:t>BETA French toggle released with SP </a:t>
            </a:r>
            <a:r>
              <a:rPr lang="en-GB" sz="2000" dirty="0" err="1"/>
              <a:t>Dataverse</a:t>
            </a:r>
            <a:r>
              <a:rPr lang="en-GB" sz="2000" dirty="0"/>
              <a:t> upgrade (September 2016)</a:t>
            </a:r>
          </a:p>
          <a:p>
            <a:pPr marL="1028700" lvl="1" indent="-342900">
              <a:buFont typeface="Arial" panose="020B0604020202020204" pitchFamily="34" charset="0"/>
              <a:buChar char="•"/>
            </a:pPr>
            <a:r>
              <a:rPr lang="en-GB" sz="2000" dirty="0"/>
              <a:t>Next steps -- Continue work with Harvard IQSS </a:t>
            </a:r>
            <a:r>
              <a:rPr lang="en-GB" sz="2000" dirty="0" smtClean="0"/>
              <a:t>Team</a:t>
            </a:r>
            <a:br>
              <a:rPr lang="en-GB" sz="2000" dirty="0" smtClean="0"/>
            </a:br>
            <a:endParaRPr lang="en-GB" sz="2000" dirty="0"/>
          </a:p>
          <a:p>
            <a:pPr marL="571500">
              <a:buFont typeface="Arial" panose="020B0604020202020204" pitchFamily="34" charset="0"/>
              <a:buChar char="•"/>
            </a:pPr>
            <a:r>
              <a:rPr lang="en-GB" sz="2400" dirty="0" err="1"/>
              <a:t>Archivematica</a:t>
            </a:r>
            <a:r>
              <a:rPr lang="en-GB" sz="2400" dirty="0"/>
              <a:t> - </a:t>
            </a:r>
            <a:r>
              <a:rPr lang="en-GB" sz="2400" dirty="0" err="1"/>
              <a:t>Dataverse</a:t>
            </a:r>
            <a:r>
              <a:rPr lang="en-GB" sz="2400" dirty="0"/>
              <a:t> Integration (2015 - current)</a:t>
            </a:r>
          </a:p>
          <a:p>
            <a:pPr marL="1028700" lvl="1" indent="-342900">
              <a:buFont typeface="Arial" panose="020B0604020202020204" pitchFamily="34" charset="0"/>
              <a:buChar char="•"/>
            </a:pPr>
            <a:r>
              <a:rPr lang="en-GB" sz="2000" dirty="0" err="1"/>
              <a:t>Dataverse</a:t>
            </a:r>
            <a:r>
              <a:rPr lang="en-GB" sz="2000" dirty="0"/>
              <a:t> API retrieves datasets + metadata for ingest into </a:t>
            </a:r>
            <a:r>
              <a:rPr lang="en-GB" sz="2000" dirty="0" err="1"/>
              <a:t>Archivematica</a:t>
            </a:r>
            <a:endParaRPr lang="en-GB" sz="2000" dirty="0"/>
          </a:p>
          <a:p>
            <a:pPr marL="1028700" lvl="1" indent="-342900">
              <a:buFont typeface="Arial" panose="020B0604020202020204" pitchFamily="34" charset="0"/>
              <a:buChar char="•"/>
            </a:pPr>
            <a:r>
              <a:rPr lang="en-GB" sz="2000" dirty="0" err="1"/>
              <a:t>Archivematica</a:t>
            </a:r>
            <a:r>
              <a:rPr lang="en-GB" sz="2000" dirty="0"/>
              <a:t> processes and packages data for long-term preservation</a:t>
            </a:r>
          </a:p>
          <a:p>
            <a:pPr marL="1028700" lvl="1" indent="-342900">
              <a:buFont typeface="Arial" panose="020B0604020202020204" pitchFamily="34" charset="0"/>
              <a:buChar char="•"/>
            </a:pPr>
            <a:r>
              <a:rPr lang="en-GB" sz="2000" dirty="0"/>
              <a:t>Standards including: METS, PREMIS, AIPS, used to process and document preservation tasks</a:t>
            </a:r>
          </a:p>
          <a:p>
            <a:pPr marL="1028700" lvl="1" indent="-342900">
              <a:buFont typeface="Arial" panose="020B0604020202020204" pitchFamily="34" charset="0"/>
              <a:buChar char="•"/>
            </a:pPr>
            <a:r>
              <a:rPr lang="en-GB" sz="2000" dirty="0"/>
              <a:t>Next steps -- continue to test for scalability and preservation of research </a:t>
            </a:r>
            <a:r>
              <a:rPr lang="en-GB" sz="2000" dirty="0" smtClean="0"/>
              <a:t>data</a:t>
            </a:r>
            <a:endParaRPr lang="en-GB" sz="2000" dirty="0"/>
          </a:p>
        </p:txBody>
      </p:sp>
    </p:spTree>
    <p:extLst>
      <p:ext uri="{BB962C8B-B14F-4D97-AF65-F5344CB8AC3E}">
        <p14:creationId xmlns:p14="http://schemas.microsoft.com/office/powerpoint/2010/main" val="353265835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11700" y="322562"/>
            <a:ext cx="8520600" cy="572700"/>
          </a:xfrm>
          <a:prstGeom prst="rect">
            <a:avLst/>
          </a:prstGeom>
        </p:spPr>
        <p:txBody>
          <a:bodyPr vert="horz" lIns="91425" tIns="91425" rIns="91425" bIns="91425" rtlCol="0" anchor="t" anchorCtr="0">
            <a:noAutofit/>
          </a:bodyPr>
          <a:lstStyle/>
          <a:p>
            <a:r>
              <a:rPr lang="en-GB" dirty="0"/>
              <a:t>CARL Portage &amp; OCUL</a:t>
            </a:r>
          </a:p>
        </p:txBody>
      </p:sp>
      <p:sp>
        <p:nvSpPr>
          <p:cNvPr id="108" name="Shape 108"/>
          <p:cNvSpPr txBox="1">
            <a:spLocks noGrp="1"/>
          </p:cNvSpPr>
          <p:nvPr>
            <p:ph type="body" idx="1"/>
          </p:nvPr>
        </p:nvSpPr>
        <p:spPr>
          <a:xfrm>
            <a:off x="311700" y="1327378"/>
            <a:ext cx="8520600" cy="3416400"/>
          </a:xfrm>
          <a:prstGeom prst="rect">
            <a:avLst/>
          </a:prstGeom>
        </p:spPr>
        <p:txBody>
          <a:bodyPr vert="horz" lIns="91425" tIns="91425" rIns="91425" bIns="91425" rtlCol="0" anchor="t" anchorCtr="0">
            <a:noAutofit/>
          </a:bodyPr>
          <a:lstStyle/>
          <a:p>
            <a:pPr marL="457200" indent="-228600"/>
            <a:r>
              <a:rPr lang="en-GB" dirty="0"/>
              <a:t>OCUL Libraries are involved in Portage Expert Groups</a:t>
            </a:r>
          </a:p>
          <a:p>
            <a:pPr marL="914400" lvl="1" indent="-228600"/>
            <a:r>
              <a:rPr lang="en-GB" dirty="0"/>
              <a:t>Data Discovery, Preservation, Curation, Training, Data Management </a:t>
            </a:r>
            <a:r>
              <a:rPr lang="en-GB" dirty="0" smtClean="0"/>
              <a:t>Planning</a:t>
            </a:r>
            <a:br>
              <a:rPr lang="en-GB" dirty="0" smtClean="0"/>
            </a:br>
            <a:endParaRPr lang="en-GB" dirty="0"/>
          </a:p>
          <a:p>
            <a:pPr marL="457200" indent="-228600"/>
            <a:r>
              <a:rPr lang="en-GB" dirty="0"/>
              <a:t>Scholars Portal plans to continue to develop key integrations with Portage</a:t>
            </a:r>
          </a:p>
          <a:p>
            <a:pPr marL="914400" lvl="1" indent="-228600"/>
            <a:r>
              <a:rPr lang="en-GB" dirty="0"/>
              <a:t>OLRC - Portage</a:t>
            </a:r>
          </a:p>
          <a:p>
            <a:pPr marL="914400" lvl="1" indent="-228600"/>
            <a:r>
              <a:rPr lang="en-GB" dirty="0" err="1"/>
              <a:t>Dataverse</a:t>
            </a:r>
            <a:r>
              <a:rPr lang="en-GB" dirty="0"/>
              <a:t> - Portage</a:t>
            </a:r>
          </a:p>
        </p:txBody>
      </p:sp>
      <p:pic>
        <p:nvPicPr>
          <p:cNvPr id="109" name="Shape 109"/>
          <p:cNvPicPr preferRelativeResize="0"/>
          <p:nvPr/>
        </p:nvPicPr>
        <p:blipFill>
          <a:blip r:embed="rId3">
            <a:alphaModFix/>
          </a:blip>
          <a:stretch>
            <a:fillRect/>
          </a:stretch>
        </p:blipFill>
        <p:spPr>
          <a:xfrm>
            <a:off x="5231280" y="5118844"/>
            <a:ext cx="3731649" cy="866375"/>
          </a:xfrm>
          <a:prstGeom prst="rect">
            <a:avLst/>
          </a:prstGeom>
          <a:noFill/>
          <a:ln>
            <a:noFill/>
          </a:ln>
        </p:spPr>
      </p:pic>
    </p:spTree>
    <p:extLst>
      <p:ext uri="{BB962C8B-B14F-4D97-AF65-F5344CB8AC3E}">
        <p14:creationId xmlns:p14="http://schemas.microsoft.com/office/powerpoint/2010/main" val="317428517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104846"/>
            <a:ext cx="8520600" cy="572700"/>
          </a:xfrm>
          <a:prstGeom prst="rect">
            <a:avLst/>
          </a:prstGeom>
        </p:spPr>
        <p:txBody>
          <a:bodyPr vert="horz" lIns="91425" tIns="91425" rIns="91425" bIns="91425" rtlCol="0" anchor="t" anchorCtr="0">
            <a:noAutofit/>
          </a:bodyPr>
          <a:lstStyle/>
          <a:p>
            <a:r>
              <a:rPr lang="en-GB" dirty="0"/>
              <a:t>Data Management Planning -- DMP Assistant</a:t>
            </a:r>
          </a:p>
        </p:txBody>
      </p:sp>
      <p:sp>
        <p:nvSpPr>
          <p:cNvPr id="115" name="Shape 115"/>
          <p:cNvSpPr txBox="1">
            <a:spLocks noGrp="1"/>
          </p:cNvSpPr>
          <p:nvPr>
            <p:ph type="body" idx="1"/>
          </p:nvPr>
        </p:nvSpPr>
        <p:spPr>
          <a:xfrm>
            <a:off x="311700" y="1302154"/>
            <a:ext cx="8520600" cy="3813600"/>
          </a:xfrm>
          <a:prstGeom prst="rect">
            <a:avLst/>
          </a:prstGeom>
        </p:spPr>
        <p:txBody>
          <a:bodyPr vert="horz" lIns="91425" tIns="91425" rIns="91425" bIns="91425" rtlCol="0" anchor="t" anchorCtr="0">
            <a:noAutofit/>
          </a:bodyPr>
          <a:lstStyle/>
          <a:p>
            <a:pPr marL="457200" indent="-228600"/>
            <a:r>
              <a:rPr lang="en-GB" sz="2800" dirty="0"/>
              <a:t>DMP Assistant is a tool for researchers to document and plan their data management activities</a:t>
            </a:r>
          </a:p>
          <a:p>
            <a:pPr marL="457200" indent="-228600"/>
            <a:r>
              <a:rPr lang="en-GB" sz="2800" dirty="0"/>
              <a:t>DMP Assistant Expert Group, Customization Guide released July 2016</a:t>
            </a:r>
          </a:p>
          <a:p>
            <a:pPr marL="457200" indent="-228600"/>
            <a:r>
              <a:rPr lang="en-GB" sz="2800" dirty="0"/>
              <a:t>DMP Assistant Training webinar and materials being planned</a:t>
            </a:r>
          </a:p>
          <a:p>
            <a:pPr marL="457200" indent="-228600"/>
            <a:r>
              <a:rPr lang="en-GB" sz="2800" dirty="0"/>
              <a:t>DMP SSHRC Pilot - Fall 2016</a:t>
            </a:r>
          </a:p>
          <a:p>
            <a:pPr marL="0" indent="0">
              <a:buNone/>
            </a:pPr>
            <a:r>
              <a:rPr lang="en-GB" sz="2800" dirty="0"/>
              <a:t>For more information about DMP Assistant or to sign up for an institutional account, contact </a:t>
            </a:r>
            <a:r>
              <a:rPr lang="en-GB" sz="2800" u="sng" dirty="0">
                <a:solidFill>
                  <a:schemeClr val="hlink"/>
                </a:solidFill>
                <a:hlinkClick r:id="rId3"/>
              </a:rPr>
              <a:t>rdm@scholarsportal.info</a:t>
            </a:r>
            <a:r>
              <a:rPr lang="en-GB" sz="2800" dirty="0"/>
              <a:t> </a:t>
            </a:r>
          </a:p>
        </p:txBody>
      </p:sp>
    </p:spTree>
    <p:extLst>
      <p:ext uri="{BB962C8B-B14F-4D97-AF65-F5344CB8AC3E}">
        <p14:creationId xmlns:p14="http://schemas.microsoft.com/office/powerpoint/2010/main" val="401926736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330957"/>
            <a:ext cx="8520600" cy="572700"/>
          </a:xfrm>
          <a:prstGeom prst="rect">
            <a:avLst/>
          </a:prstGeom>
        </p:spPr>
        <p:txBody>
          <a:bodyPr vert="horz" lIns="91425" tIns="91425" rIns="91425" bIns="91425" rtlCol="0" anchor="t" anchorCtr="0">
            <a:noAutofit/>
          </a:bodyPr>
          <a:lstStyle/>
          <a:p>
            <a:r>
              <a:rPr lang="en-GB" dirty="0"/>
              <a:t>RDM Training </a:t>
            </a:r>
          </a:p>
        </p:txBody>
      </p:sp>
      <p:sp>
        <p:nvSpPr>
          <p:cNvPr id="121" name="Shape 121"/>
          <p:cNvSpPr txBox="1">
            <a:spLocks noGrp="1"/>
          </p:cNvSpPr>
          <p:nvPr>
            <p:ph type="body" idx="1"/>
          </p:nvPr>
        </p:nvSpPr>
        <p:spPr>
          <a:xfrm>
            <a:off x="237493" y="1356582"/>
            <a:ext cx="8669014" cy="3416400"/>
          </a:xfrm>
          <a:prstGeom prst="rect">
            <a:avLst/>
          </a:prstGeom>
        </p:spPr>
        <p:txBody>
          <a:bodyPr vert="horz" lIns="91425" tIns="91425" rIns="91425" bIns="91425" rtlCol="0" anchor="t" anchorCtr="0">
            <a:noAutofit/>
          </a:bodyPr>
          <a:lstStyle/>
          <a:p>
            <a:pPr marL="457200" indent="-228600"/>
            <a:r>
              <a:rPr lang="en-GB" sz="2400" dirty="0"/>
              <a:t>Hiring new RDM </a:t>
            </a:r>
            <a:r>
              <a:rPr lang="en-GB" sz="2400" dirty="0" smtClean="0"/>
              <a:t>Librarian </a:t>
            </a:r>
            <a:r>
              <a:rPr lang="en-GB" sz="2400" dirty="0"/>
              <a:t>c</a:t>
            </a:r>
            <a:r>
              <a:rPr lang="en-GB" sz="2400" dirty="0" smtClean="0"/>
              <a:t>o-appointed </a:t>
            </a:r>
            <a:r>
              <a:rPr lang="en-GB" sz="2400" dirty="0"/>
              <a:t>Queen’s &amp; SP</a:t>
            </a:r>
          </a:p>
          <a:p>
            <a:pPr marL="457200" indent="-228600"/>
            <a:r>
              <a:rPr lang="en-GB" sz="2400" dirty="0"/>
              <a:t>OCUL RDM Summit </a:t>
            </a:r>
          </a:p>
          <a:p>
            <a:pPr marL="914400" lvl="1" indent="-228600">
              <a:buChar char="○"/>
            </a:pPr>
            <a:r>
              <a:rPr lang="en-GB" sz="2000" dirty="0"/>
              <a:t>Call for a RDM Summit in 2015 (OCUL Libraries, workshops, presentations, etc.)</a:t>
            </a:r>
          </a:p>
          <a:p>
            <a:pPr marL="914400" lvl="1" indent="-228600">
              <a:buChar char="○"/>
            </a:pPr>
            <a:r>
              <a:rPr lang="en-GB" sz="2000" dirty="0"/>
              <a:t>New RDM Librarian would help coordinate this</a:t>
            </a:r>
          </a:p>
          <a:p>
            <a:pPr marL="914400" lvl="1" indent="-228600">
              <a:buChar char="○"/>
            </a:pPr>
            <a:r>
              <a:rPr lang="en-GB" sz="2000" dirty="0"/>
              <a:t>Opportunity for collaboration with Portage for RDM training</a:t>
            </a:r>
          </a:p>
          <a:p>
            <a:pPr marL="457200" indent="-228600"/>
            <a:r>
              <a:rPr lang="en-GB" sz="2400" dirty="0"/>
              <a:t>Scholars Portal </a:t>
            </a:r>
            <a:r>
              <a:rPr lang="en-GB" sz="2400" dirty="0" err="1"/>
              <a:t>Dataverse</a:t>
            </a:r>
            <a:r>
              <a:rPr lang="en-GB" sz="2400" dirty="0"/>
              <a:t> Webinar (November)</a:t>
            </a:r>
          </a:p>
          <a:p>
            <a:pPr marL="457200" indent="-228600"/>
            <a:r>
              <a:rPr lang="en-GB" sz="2400" dirty="0"/>
              <a:t>SP Digital Preservation Webinar series </a:t>
            </a:r>
          </a:p>
          <a:p>
            <a:pPr marL="914400" lvl="1" indent="-228600"/>
            <a:r>
              <a:rPr lang="en-GB" sz="2000" dirty="0"/>
              <a:t>Research Data topic in early 2017</a:t>
            </a:r>
          </a:p>
          <a:p>
            <a:pPr marL="457200" indent="-228600"/>
            <a:r>
              <a:rPr lang="en-GB" sz="2400" dirty="0"/>
              <a:t>New Portage Expert Group </a:t>
            </a:r>
          </a:p>
          <a:p>
            <a:pPr marL="914400" lvl="1" indent="-228600"/>
            <a:r>
              <a:rPr lang="en-GB" sz="2000" dirty="0"/>
              <a:t>Creation of online materials for RDM</a:t>
            </a:r>
          </a:p>
          <a:p>
            <a:pPr marL="914400" lvl="1" indent="-228600"/>
            <a:r>
              <a:rPr lang="en-GB" sz="2000" dirty="0"/>
              <a:t>Facilitate training across Canadian libraries</a:t>
            </a:r>
          </a:p>
          <a:p>
            <a:pPr marL="914400" lvl="1" indent="-228600"/>
            <a:r>
              <a:rPr lang="en-GB" sz="2000" dirty="0"/>
              <a:t>Jane Fry, Carleton University (chair)</a:t>
            </a:r>
          </a:p>
        </p:txBody>
      </p:sp>
    </p:spTree>
    <p:extLst>
      <p:ext uri="{BB962C8B-B14F-4D97-AF65-F5344CB8AC3E}">
        <p14:creationId xmlns:p14="http://schemas.microsoft.com/office/powerpoint/2010/main" val="89214606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fontScale="92500"/>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DIGITAL PRESERVATION SERVICES AT SCHOLARS PORTAL</a:t>
            </a:r>
            <a:endParaRPr lang="en-US" sz="4000" cap="small" dirty="0"/>
          </a:p>
        </p:txBody>
      </p:sp>
    </p:spTree>
    <p:extLst>
      <p:ext uri="{BB962C8B-B14F-4D97-AF65-F5344CB8AC3E}">
        <p14:creationId xmlns:p14="http://schemas.microsoft.com/office/powerpoint/2010/main" val="167456130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lstStyle/>
          <a:p>
            <a:r>
              <a:rPr lang="en-US" dirty="0" smtClean="0">
                <a:solidFill>
                  <a:srgbClr val="C00000"/>
                </a:solidFill>
              </a:rPr>
              <a:t>What is Digital Preservation?</a:t>
            </a:r>
            <a:endParaRPr lang="en-US" dirty="0">
              <a:solidFill>
                <a:srgbClr val="C00000"/>
              </a:solidFill>
            </a:endParaRPr>
          </a:p>
        </p:txBody>
      </p:sp>
      <p:sp>
        <p:nvSpPr>
          <p:cNvPr id="3" name="Content Placeholder 2"/>
          <p:cNvSpPr>
            <a:spLocks noGrp="1"/>
          </p:cNvSpPr>
          <p:nvPr>
            <p:ph idx="1"/>
          </p:nvPr>
        </p:nvSpPr>
        <p:spPr>
          <a:xfrm>
            <a:off x="457200" y="1161964"/>
            <a:ext cx="5340927" cy="5319252"/>
          </a:xfrm>
        </p:spPr>
        <p:txBody>
          <a:bodyPr>
            <a:normAutofit lnSpcReduction="10000"/>
          </a:bodyPr>
          <a:lstStyle/>
          <a:p>
            <a:r>
              <a:rPr lang="en-US" dirty="0" smtClean="0"/>
              <a:t>Digital objects (both born digital and digitized) need active management to ensure ongoing access</a:t>
            </a:r>
          </a:p>
          <a:p>
            <a:pPr marL="0" indent="0">
              <a:buNone/>
            </a:pPr>
            <a:endParaRPr lang="en-US" dirty="0" smtClean="0"/>
          </a:p>
          <a:p>
            <a:r>
              <a:rPr lang="en-US" dirty="0" smtClean="0"/>
              <a:t>Quickly-changing technological norms create risks that must be managed from the object’s creation</a:t>
            </a:r>
          </a:p>
        </p:txBody>
      </p:sp>
      <p:sp>
        <p:nvSpPr>
          <p:cNvPr id="4" name="Footer Placeholder 3"/>
          <p:cNvSpPr>
            <a:spLocks noGrp="1"/>
          </p:cNvSpPr>
          <p:nvPr>
            <p:ph type="ftr" sz="quarter" idx="11"/>
          </p:nvPr>
        </p:nvSpPr>
        <p:spPr/>
        <p:txBody>
          <a:bodyPr/>
          <a:lstStyle/>
          <a:p>
            <a:r>
              <a:rPr lang="en-US" smtClean="0"/>
              <a:t>#SPonTheRoad</a:t>
            </a:r>
            <a:endParaRPr lang="en-US"/>
          </a:p>
        </p:txBody>
      </p:sp>
      <p:pic>
        <p:nvPicPr>
          <p:cNvPr id="5" name="Picture 4"/>
          <p:cNvPicPr>
            <a:picLocks noChangeAspect="1"/>
          </p:cNvPicPr>
          <p:nvPr/>
        </p:nvPicPr>
        <p:blipFill rotWithShape="1">
          <a:blip r:embed="rId3"/>
          <a:srcRect l="25675" r="25540"/>
          <a:stretch/>
        </p:blipFill>
        <p:spPr>
          <a:xfrm>
            <a:off x="6087244" y="1643449"/>
            <a:ext cx="2859048" cy="2854411"/>
          </a:xfrm>
          <a:prstGeom prst="rect">
            <a:avLst/>
          </a:prstGeom>
        </p:spPr>
      </p:pic>
      <p:sp>
        <p:nvSpPr>
          <p:cNvPr id="6" name="TextBox 5"/>
          <p:cNvSpPr txBox="1"/>
          <p:nvPr/>
        </p:nvSpPr>
        <p:spPr>
          <a:xfrm>
            <a:off x="6213130" y="4497860"/>
            <a:ext cx="2607276" cy="369332"/>
          </a:xfrm>
          <a:prstGeom prst="rect">
            <a:avLst/>
          </a:prstGeom>
          <a:noFill/>
        </p:spPr>
        <p:txBody>
          <a:bodyPr wrap="square" rtlCol="0">
            <a:spAutoFit/>
          </a:bodyPr>
          <a:lstStyle/>
          <a:p>
            <a:pPr algn="ctr"/>
            <a:r>
              <a:rPr lang="en-US" smtClean="0"/>
              <a:t>Avoid this</a:t>
            </a:r>
            <a:endParaRPr lang="en-US"/>
          </a:p>
        </p:txBody>
      </p:sp>
    </p:spTree>
    <p:extLst>
      <p:ext uri="{BB962C8B-B14F-4D97-AF65-F5344CB8AC3E}">
        <p14:creationId xmlns:p14="http://schemas.microsoft.com/office/powerpoint/2010/main" val="28153066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lstStyle/>
          <a:p>
            <a:r>
              <a:rPr lang="en-US" dirty="0" smtClean="0">
                <a:solidFill>
                  <a:srgbClr val="C00000"/>
                </a:solidFill>
              </a:rPr>
              <a:t>What is Digital </a:t>
            </a:r>
            <a:r>
              <a:rPr lang="en-US" smtClean="0">
                <a:solidFill>
                  <a:srgbClr val="C00000"/>
                </a:solidFill>
              </a:rPr>
              <a:t>Preservation?</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Digital preservation is a set of theories and practices that work to keep digital objects </a:t>
            </a:r>
            <a:r>
              <a:rPr lang="en-US" b="1" dirty="0" smtClean="0"/>
              <a:t>authentic</a:t>
            </a:r>
            <a:r>
              <a:rPr lang="en-US" dirty="0"/>
              <a:t>, </a:t>
            </a:r>
            <a:r>
              <a:rPr lang="en-US" b="1" dirty="0"/>
              <a:t>available</a:t>
            </a:r>
            <a:r>
              <a:rPr lang="en-US" dirty="0"/>
              <a:t> and </a:t>
            </a:r>
            <a:r>
              <a:rPr lang="en-US" b="1" dirty="0"/>
              <a:t>reliable</a:t>
            </a:r>
            <a:r>
              <a:rPr lang="en-US" dirty="0"/>
              <a:t> over time. </a:t>
            </a:r>
          </a:p>
          <a:p>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465" y="4122063"/>
            <a:ext cx="3810000" cy="685800"/>
          </a:xfrm>
          <a:prstGeom prst="rect">
            <a:avLst/>
          </a:prstGeom>
        </p:spPr>
      </p:pic>
      <p:pic>
        <p:nvPicPr>
          <p:cNvPr id="7" name="Picture 6"/>
          <p:cNvPicPr>
            <a:picLocks noChangeAspect="1"/>
          </p:cNvPicPr>
          <p:nvPr/>
        </p:nvPicPr>
        <p:blipFill>
          <a:blip r:embed="rId4"/>
          <a:stretch>
            <a:fillRect/>
          </a:stretch>
        </p:blipFill>
        <p:spPr>
          <a:xfrm>
            <a:off x="4977713" y="4124067"/>
            <a:ext cx="3810000" cy="685800"/>
          </a:xfrm>
          <a:prstGeom prst="rect">
            <a:avLst/>
          </a:prstGeom>
        </p:spPr>
      </p:pic>
      <p:sp>
        <p:nvSpPr>
          <p:cNvPr id="8" name="TextBox 7"/>
          <p:cNvSpPr txBox="1"/>
          <p:nvPr/>
        </p:nvSpPr>
        <p:spPr>
          <a:xfrm>
            <a:off x="356287" y="4908721"/>
            <a:ext cx="3816178" cy="369332"/>
          </a:xfrm>
          <a:prstGeom prst="rect">
            <a:avLst/>
          </a:prstGeom>
          <a:noFill/>
        </p:spPr>
        <p:txBody>
          <a:bodyPr wrap="square" rtlCol="0">
            <a:spAutoFit/>
          </a:bodyPr>
          <a:lstStyle/>
          <a:p>
            <a:pPr algn="ctr"/>
            <a:r>
              <a:rPr lang="en-US" dirty="0" smtClean="0"/>
              <a:t>File </a:t>
            </a:r>
            <a:r>
              <a:rPr lang="en-US" smtClean="0"/>
              <a:t>with integrity</a:t>
            </a:r>
            <a:endParaRPr lang="en-US"/>
          </a:p>
        </p:txBody>
      </p:sp>
      <p:sp>
        <p:nvSpPr>
          <p:cNvPr id="9" name="TextBox 8"/>
          <p:cNvSpPr txBox="1"/>
          <p:nvPr/>
        </p:nvSpPr>
        <p:spPr>
          <a:xfrm>
            <a:off x="4977713" y="4835551"/>
            <a:ext cx="3810000" cy="646331"/>
          </a:xfrm>
          <a:prstGeom prst="rect">
            <a:avLst/>
          </a:prstGeom>
          <a:noFill/>
        </p:spPr>
        <p:txBody>
          <a:bodyPr wrap="square" rtlCol="0">
            <a:spAutoFit/>
          </a:bodyPr>
          <a:lstStyle/>
          <a:p>
            <a:pPr algn="ctr"/>
            <a:r>
              <a:rPr lang="en-US" dirty="0" smtClean="0"/>
              <a:t>Lost integrity (700 random bytes deleted)</a:t>
            </a:r>
            <a:endParaRPr lang="en-US" dirty="0"/>
          </a:p>
        </p:txBody>
      </p:sp>
      <p:sp>
        <p:nvSpPr>
          <p:cNvPr id="10" name="TextBox 9"/>
          <p:cNvSpPr txBox="1"/>
          <p:nvPr/>
        </p:nvSpPr>
        <p:spPr>
          <a:xfrm>
            <a:off x="617838" y="5534710"/>
            <a:ext cx="3554627" cy="923330"/>
          </a:xfrm>
          <a:prstGeom prst="rect">
            <a:avLst/>
          </a:prstGeom>
          <a:noFill/>
        </p:spPr>
        <p:txBody>
          <a:bodyPr wrap="square" rtlCol="0">
            <a:spAutoFit/>
          </a:bodyPr>
          <a:lstStyle/>
          <a:p>
            <a:r>
              <a:rPr lang="is-IS" dirty="0" smtClean="0"/>
              <a:t>Checksum: 6fa90ede6e160a0ed0c847b83a7140047cd3d2a</a:t>
            </a:r>
            <a:endParaRPr lang="en-US" dirty="0"/>
          </a:p>
        </p:txBody>
      </p:sp>
      <p:sp>
        <p:nvSpPr>
          <p:cNvPr id="12" name="TextBox 11"/>
          <p:cNvSpPr txBox="1"/>
          <p:nvPr/>
        </p:nvSpPr>
        <p:spPr>
          <a:xfrm>
            <a:off x="4977713" y="5671751"/>
            <a:ext cx="3406632" cy="923330"/>
          </a:xfrm>
          <a:prstGeom prst="rect">
            <a:avLst/>
          </a:prstGeom>
          <a:noFill/>
        </p:spPr>
        <p:txBody>
          <a:bodyPr wrap="square" rtlCol="0">
            <a:spAutoFit/>
          </a:bodyPr>
          <a:lstStyle/>
          <a:p>
            <a:r>
              <a:rPr lang="it-IT" dirty="0" err="1" smtClean="0"/>
              <a:t>Checksum</a:t>
            </a:r>
            <a:r>
              <a:rPr lang="it-IT" dirty="0" smtClean="0"/>
              <a:t> shows a </a:t>
            </a:r>
            <a:r>
              <a:rPr lang="it-IT" dirty="0" err="1" smtClean="0"/>
              <a:t>change</a:t>
            </a:r>
            <a:r>
              <a:rPr lang="it-IT" dirty="0" smtClean="0"/>
              <a:t>: 42d911eb382ae265d9366908cdf35a4569d676a5</a:t>
            </a:r>
            <a:endParaRPr lang="en-US" dirty="0"/>
          </a:p>
        </p:txBody>
      </p:sp>
    </p:spTree>
    <p:extLst>
      <p:ext uri="{BB962C8B-B14F-4D97-AF65-F5344CB8AC3E}">
        <p14:creationId xmlns:p14="http://schemas.microsoft.com/office/powerpoint/2010/main" val="35878995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67309"/>
          </a:xfrm>
        </p:spPr>
        <p:txBody>
          <a:bodyPr>
            <a:noAutofit/>
          </a:bodyPr>
          <a:lstStyle/>
          <a:p>
            <a:pPr algn="ctr"/>
            <a:r>
              <a:rPr lang="en-US" dirty="0" smtClean="0">
                <a:solidFill>
                  <a:srgbClr val="D3211D"/>
                </a:solidFill>
              </a:rPr>
              <a:t>Scholars Portal’s Digital Preservation Services</a:t>
            </a:r>
            <a:endParaRPr lang="en-US" dirty="0">
              <a:solidFill>
                <a:srgbClr val="D3211D"/>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TextBox 3"/>
          <p:cNvSpPr txBox="1"/>
          <p:nvPr/>
        </p:nvSpPr>
        <p:spPr>
          <a:xfrm>
            <a:off x="1028700" y="1322225"/>
            <a:ext cx="2996545" cy="523220"/>
          </a:xfrm>
          <a:prstGeom prst="rect">
            <a:avLst/>
          </a:prstGeom>
          <a:noFill/>
        </p:spPr>
        <p:txBody>
          <a:bodyPr wrap="square" rtlCol="0">
            <a:spAutoFit/>
          </a:bodyPr>
          <a:lstStyle/>
          <a:p>
            <a:r>
              <a:rPr lang="en-US" sz="2800" b="1" dirty="0" smtClean="0"/>
              <a:t>Current Services</a:t>
            </a:r>
            <a:endParaRPr lang="en-US" sz="2800" b="1" dirty="0"/>
          </a:p>
        </p:txBody>
      </p:sp>
      <p:sp>
        <p:nvSpPr>
          <p:cNvPr id="5" name="TextBox 4"/>
          <p:cNvSpPr txBox="1"/>
          <p:nvPr/>
        </p:nvSpPr>
        <p:spPr>
          <a:xfrm>
            <a:off x="1028700" y="3936808"/>
            <a:ext cx="4114543" cy="523220"/>
          </a:xfrm>
          <a:prstGeom prst="rect">
            <a:avLst/>
          </a:prstGeom>
          <a:noFill/>
        </p:spPr>
        <p:txBody>
          <a:bodyPr wrap="square" rtlCol="0">
            <a:spAutoFit/>
          </a:bodyPr>
          <a:lstStyle/>
          <a:p>
            <a:r>
              <a:rPr lang="en-US" sz="2800" b="1" dirty="0" smtClean="0"/>
              <a:t>Forthcoming Services</a:t>
            </a:r>
            <a:endParaRPr lang="en-US" sz="2800" b="1" dirty="0"/>
          </a:p>
        </p:txBody>
      </p:sp>
      <p:sp>
        <p:nvSpPr>
          <p:cNvPr id="6" name="TextBox 5"/>
          <p:cNvSpPr txBox="1"/>
          <p:nvPr/>
        </p:nvSpPr>
        <p:spPr>
          <a:xfrm>
            <a:off x="1491089" y="1828717"/>
            <a:ext cx="5513026" cy="461665"/>
          </a:xfrm>
          <a:prstGeom prst="rect">
            <a:avLst/>
          </a:prstGeom>
          <a:noFill/>
        </p:spPr>
        <p:txBody>
          <a:bodyPr wrap="square" rtlCol="0">
            <a:spAutoFit/>
          </a:bodyPr>
          <a:lstStyle/>
          <a:p>
            <a:r>
              <a:rPr lang="en-US" sz="2400" dirty="0" smtClean="0"/>
              <a:t>Certified Trusted Digital Repository</a:t>
            </a:r>
            <a:endParaRPr lang="en-US" sz="2400" dirty="0"/>
          </a:p>
        </p:txBody>
      </p:sp>
      <p:sp>
        <p:nvSpPr>
          <p:cNvPr id="7" name="TextBox 6"/>
          <p:cNvSpPr txBox="1"/>
          <p:nvPr/>
        </p:nvSpPr>
        <p:spPr>
          <a:xfrm>
            <a:off x="1870529" y="2293797"/>
            <a:ext cx="3453245" cy="400110"/>
          </a:xfrm>
          <a:prstGeom prst="rect">
            <a:avLst/>
          </a:prstGeom>
          <a:noFill/>
        </p:spPr>
        <p:txBody>
          <a:bodyPr wrap="square" rtlCol="0">
            <a:spAutoFit/>
          </a:bodyPr>
          <a:lstStyle/>
          <a:p>
            <a:r>
              <a:rPr lang="en-US" sz="2000" dirty="0" smtClean="0"/>
              <a:t>Journals preservation</a:t>
            </a:r>
            <a:endParaRPr lang="en-US" sz="2000" dirty="0"/>
          </a:p>
        </p:txBody>
      </p:sp>
      <p:sp>
        <p:nvSpPr>
          <p:cNvPr id="8" name="TextBox 7"/>
          <p:cNvSpPr txBox="1"/>
          <p:nvPr/>
        </p:nvSpPr>
        <p:spPr>
          <a:xfrm>
            <a:off x="1491089" y="4454228"/>
            <a:ext cx="3453245" cy="461665"/>
          </a:xfrm>
          <a:prstGeom prst="rect">
            <a:avLst/>
          </a:prstGeom>
          <a:noFill/>
        </p:spPr>
        <p:txBody>
          <a:bodyPr wrap="square" rtlCol="0">
            <a:spAutoFit/>
          </a:bodyPr>
          <a:lstStyle/>
          <a:p>
            <a:r>
              <a:rPr lang="en-US" sz="2400" dirty="0" smtClean="0"/>
              <a:t>Books preservation </a:t>
            </a:r>
            <a:endParaRPr lang="en-US" sz="2400" dirty="0"/>
          </a:p>
        </p:txBody>
      </p:sp>
      <p:sp>
        <p:nvSpPr>
          <p:cNvPr id="10" name="TextBox 9"/>
          <p:cNvSpPr txBox="1"/>
          <p:nvPr/>
        </p:nvSpPr>
        <p:spPr>
          <a:xfrm>
            <a:off x="1491089" y="5410916"/>
            <a:ext cx="4212127" cy="461665"/>
          </a:xfrm>
          <a:prstGeom prst="rect">
            <a:avLst/>
          </a:prstGeom>
          <a:noFill/>
        </p:spPr>
        <p:txBody>
          <a:bodyPr wrap="square" rtlCol="0">
            <a:spAutoFit/>
          </a:bodyPr>
          <a:lstStyle/>
          <a:p>
            <a:r>
              <a:rPr lang="en-US" sz="2400" dirty="0" smtClean="0"/>
              <a:t>Hosted preservation pilot</a:t>
            </a:r>
            <a:endParaRPr lang="en-US" sz="2400" dirty="0"/>
          </a:p>
        </p:txBody>
      </p:sp>
      <p:sp>
        <p:nvSpPr>
          <p:cNvPr id="12" name="TextBox 11"/>
          <p:cNvSpPr txBox="1"/>
          <p:nvPr/>
        </p:nvSpPr>
        <p:spPr>
          <a:xfrm>
            <a:off x="1491089" y="4932572"/>
            <a:ext cx="4366257" cy="461665"/>
          </a:xfrm>
          <a:prstGeom prst="rect">
            <a:avLst/>
          </a:prstGeom>
          <a:noFill/>
        </p:spPr>
        <p:txBody>
          <a:bodyPr wrap="square" rtlCol="0">
            <a:spAutoFit/>
          </a:bodyPr>
          <a:lstStyle/>
          <a:p>
            <a:r>
              <a:rPr lang="en-US" sz="2400" dirty="0" smtClean="0"/>
              <a:t>Research data preservation </a:t>
            </a:r>
            <a:endParaRPr lang="en-US" sz="2400" dirty="0"/>
          </a:p>
        </p:txBody>
      </p:sp>
      <p:sp>
        <p:nvSpPr>
          <p:cNvPr id="11" name="TextBox 10"/>
          <p:cNvSpPr txBox="1"/>
          <p:nvPr/>
        </p:nvSpPr>
        <p:spPr>
          <a:xfrm>
            <a:off x="1491089" y="2749662"/>
            <a:ext cx="5513026" cy="461665"/>
          </a:xfrm>
          <a:prstGeom prst="rect">
            <a:avLst/>
          </a:prstGeom>
          <a:noFill/>
        </p:spPr>
        <p:txBody>
          <a:bodyPr wrap="square" rtlCol="0">
            <a:spAutoFit/>
          </a:bodyPr>
          <a:lstStyle/>
          <a:p>
            <a:r>
              <a:rPr lang="en-US" sz="2400" dirty="0" smtClean="0"/>
              <a:t>OLRC for </a:t>
            </a:r>
            <a:r>
              <a:rPr lang="en-US" sz="2400" smtClean="0"/>
              <a:t>replicated storage</a:t>
            </a:r>
            <a:endParaRPr lang="en-US" sz="2400" dirty="0"/>
          </a:p>
        </p:txBody>
      </p:sp>
    </p:spTree>
    <p:extLst>
      <p:ext uri="{BB962C8B-B14F-4D97-AF65-F5344CB8AC3E}">
        <p14:creationId xmlns:p14="http://schemas.microsoft.com/office/powerpoint/2010/main" val="21004271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hape 116"/>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Thinking OCULy</a:t>
            </a:r>
          </a:p>
        </p:txBody>
      </p:sp>
      <p:sp>
        <p:nvSpPr>
          <p:cNvPr id="117" name="Shape 117"/>
          <p:cNvSpPr txBox="1">
            <a:spLocks noGrp="1"/>
          </p:cNvSpPr>
          <p:nvPr>
            <p:ph type="body" idx="1"/>
          </p:nvPr>
        </p:nvSpPr>
        <p:spPr>
          <a:xfrm>
            <a:off x="457200" y="1538288"/>
            <a:ext cx="8229600" cy="4525962"/>
          </a:xfrm>
        </p:spPr>
        <p:txBody>
          <a:bodyPr lIns="91425" tIns="91425" rIns="91425" bIns="91425">
            <a:noAutofit/>
          </a:bodyPr>
          <a:lstStyle/>
          <a:p>
            <a:pPr marL="457200" indent="-228600">
              <a:spcBef>
                <a:spcPts val="0"/>
              </a:spcBef>
              <a:buFont typeface="Wingdings" charset="0"/>
              <a:buChar char="§"/>
              <a:defRPr/>
            </a:pPr>
            <a:r>
              <a:rPr lang="en-US"/>
              <a:t>Thinking and working together for common benefit</a:t>
            </a:r>
          </a:p>
          <a:p>
            <a:pPr marL="457200" indent="-228600">
              <a:spcBef>
                <a:spcPts val="0"/>
              </a:spcBef>
              <a:buFont typeface="Wingdings" charset="0"/>
              <a:buChar char="§"/>
              <a:defRPr/>
            </a:pPr>
            <a:r>
              <a:rPr lang="en-US"/>
              <a:t>OCUL Collaborative Futures</a:t>
            </a: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endParaRPr/>
          </a:p>
          <a:p>
            <a:pPr>
              <a:spcBef>
                <a:spcPts val="0"/>
              </a:spcBef>
              <a:buFont typeface="Wingdings" charset="0"/>
              <a:buNone/>
              <a:defRPr/>
            </a:pPr>
            <a:r>
              <a:rPr lang="en-US"/>
              <a:t>spotdocs.scholarsportal.info/display/OCF</a:t>
            </a:r>
          </a:p>
        </p:txBody>
      </p:sp>
    </p:spTree>
    <p:extLst>
      <p:ext uri="{BB962C8B-B14F-4D97-AF65-F5344CB8AC3E}">
        <p14:creationId xmlns:p14="http://schemas.microsoft.com/office/powerpoint/2010/main" val="403340313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smtClean="0">
                <a:solidFill>
                  <a:srgbClr val="D3211D"/>
                </a:solidFill>
              </a:rPr>
              <a:t>Current: Trusted Digital Repository</a:t>
            </a:r>
            <a:endParaRPr lang="en-US" dirty="0">
              <a:solidFill>
                <a:srgbClr val="D3211D"/>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Content Placeholder 2"/>
          <p:cNvSpPr txBox="1">
            <a:spLocks/>
          </p:cNvSpPr>
          <p:nvPr/>
        </p:nvSpPr>
        <p:spPr>
          <a:xfrm>
            <a:off x="457200" y="1208379"/>
            <a:ext cx="8229600" cy="5629285"/>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400" dirty="0" smtClean="0"/>
              <a:t>Scholars Portal’s repository was the first TDR to be certified in Canada in 2013.</a:t>
            </a:r>
          </a:p>
          <a:p>
            <a:pPr marL="0" indent="0">
              <a:buNone/>
            </a:pPr>
            <a:endParaRPr lang="en-US" sz="3400" dirty="0" smtClean="0"/>
          </a:p>
          <a:p>
            <a:r>
              <a:rPr lang="en-US" sz="3400" dirty="0" smtClean="0"/>
              <a:t>Auditing was completed by the Center for Research Libraries (CRL)</a:t>
            </a:r>
          </a:p>
          <a:p>
            <a:pPr marL="0" indent="0">
              <a:buNone/>
            </a:pPr>
            <a:endParaRPr lang="en-US" sz="3400" dirty="0" smtClean="0"/>
          </a:p>
          <a:p>
            <a:r>
              <a:rPr lang="en-US" sz="3400" dirty="0" smtClean="0"/>
              <a:t>Certification stands as commitment to the long-term stewardship of digital materials</a:t>
            </a:r>
          </a:p>
          <a:p>
            <a:pPr marL="0" indent="0">
              <a:buNone/>
            </a:pPr>
            <a:endParaRPr lang="en-US" sz="3400" dirty="0" smtClean="0"/>
          </a:p>
          <a:p>
            <a:r>
              <a:rPr lang="en-US" sz="3400" dirty="0" smtClean="0"/>
              <a:t>Documentation is public online at </a:t>
            </a:r>
          </a:p>
          <a:p>
            <a:pPr marL="0" indent="0">
              <a:buFont typeface="Arial"/>
              <a:buNone/>
            </a:pPr>
            <a:r>
              <a:rPr lang="is-IS" sz="3400" dirty="0" smtClean="0"/>
              <a:t>     </a:t>
            </a:r>
            <a:r>
              <a:rPr lang="is-IS" sz="2600" dirty="0" smtClean="0">
                <a:hlinkClick r:id="rId3"/>
              </a:rPr>
              <a:t>https://spotdocs.scholarsportal.info/display/OAIS/Home</a:t>
            </a:r>
            <a:r>
              <a:rPr lang="is-IS" sz="2600" dirty="0" smtClean="0"/>
              <a:t/>
            </a:r>
            <a:br>
              <a:rPr lang="is-IS" sz="2600" dirty="0" smtClean="0"/>
            </a:br>
            <a:endParaRPr lang="is-IS" sz="2600" dirty="0" smtClean="0"/>
          </a:p>
          <a:p>
            <a:r>
              <a:rPr lang="is-IS" sz="3400" dirty="0" smtClean="0"/>
              <a:t>Documentation refresh in progress </a:t>
            </a:r>
            <a:r>
              <a:rPr lang="is-IS" sz="2000" dirty="0"/>
              <a:t>	</a:t>
            </a:r>
            <a:r>
              <a:rPr lang="is-IS" sz="2000" dirty="0" smtClean="0"/>
              <a:t>	</a:t>
            </a:r>
          </a:p>
        </p:txBody>
      </p:sp>
    </p:spTree>
    <p:extLst>
      <p:ext uri="{BB962C8B-B14F-4D97-AF65-F5344CB8AC3E}">
        <p14:creationId xmlns:p14="http://schemas.microsoft.com/office/powerpoint/2010/main" val="186184982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smtClean="0">
                <a:solidFill>
                  <a:srgbClr val="C00000"/>
                </a:solidFill>
              </a:rPr>
              <a:t>Current: Journals Preservation</a:t>
            </a:r>
            <a:endParaRPr lang="en-US" dirty="0">
              <a:solidFill>
                <a:srgbClr val="C00000"/>
              </a:solidFill>
            </a:endParaRPr>
          </a:p>
        </p:txBody>
      </p:sp>
      <p:sp>
        <p:nvSpPr>
          <p:cNvPr id="3" name="Footer Placeholder 2"/>
          <p:cNvSpPr>
            <a:spLocks noGrp="1"/>
          </p:cNvSpPr>
          <p:nvPr>
            <p:ph type="ftr" sz="quarter" idx="11"/>
          </p:nvPr>
        </p:nvSpPr>
        <p:spPr/>
        <p:txBody>
          <a:bodyPr/>
          <a:lstStyle/>
          <a:p>
            <a:r>
              <a:rPr lang="en-US" smtClean="0"/>
              <a:t>#SPonTheRoad</a:t>
            </a:r>
            <a:endParaRPr lang="en-US"/>
          </a:p>
        </p:txBody>
      </p:sp>
      <p:sp>
        <p:nvSpPr>
          <p:cNvPr id="4" name="Content Placeholder 2"/>
          <p:cNvSpPr txBox="1">
            <a:spLocks/>
          </p:cNvSpPr>
          <p:nvPr/>
        </p:nvSpPr>
        <p:spPr>
          <a:xfrm>
            <a:off x="571893" y="1191528"/>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600" dirty="0" smtClean="0"/>
              <a:t>Includes over 30 million articles</a:t>
            </a:r>
          </a:p>
          <a:p>
            <a:pPr marL="0" indent="0">
              <a:buNone/>
            </a:pPr>
            <a:endParaRPr lang="en-US" sz="2600" dirty="0" smtClean="0"/>
          </a:p>
          <a:p>
            <a:r>
              <a:rPr lang="en-US" sz="2600" dirty="0" smtClean="0"/>
              <a:t>Uses scripts developed in-house to capture articles and process for preservation</a:t>
            </a:r>
          </a:p>
          <a:p>
            <a:pPr marL="0" indent="0">
              <a:buNone/>
            </a:pPr>
            <a:endParaRPr lang="en-US" sz="2600" dirty="0" smtClean="0"/>
          </a:p>
          <a:p>
            <a:r>
              <a:rPr lang="en-US" sz="2600" dirty="0" smtClean="0"/>
              <a:t>The preservation status of an article is visible to users via the Journals platform</a:t>
            </a:r>
          </a:p>
          <a:p>
            <a:endParaRPr lang="en-US" dirty="0" smtClean="0"/>
          </a:p>
          <a:p>
            <a:endParaRPr lang="en-US" dirty="0" smtClean="0"/>
          </a:p>
          <a:p>
            <a:pPr marL="0" indent="0">
              <a:buFont typeface="Arial"/>
              <a:buNone/>
            </a:pPr>
            <a:endParaRPr lang="en-US" dirty="0" smtClean="0"/>
          </a:p>
          <a:p>
            <a:endParaRPr lang="is-IS" dirty="0" smtClean="0"/>
          </a:p>
        </p:txBody>
      </p:sp>
      <p:pic>
        <p:nvPicPr>
          <p:cNvPr id="6" name="Picture 5"/>
          <p:cNvPicPr>
            <a:picLocks noChangeAspect="1"/>
          </p:cNvPicPr>
          <p:nvPr/>
        </p:nvPicPr>
        <p:blipFill>
          <a:blip r:embed="rId3"/>
          <a:stretch>
            <a:fillRect/>
          </a:stretch>
        </p:blipFill>
        <p:spPr>
          <a:xfrm>
            <a:off x="862629" y="4635109"/>
            <a:ext cx="7418742" cy="2164763"/>
          </a:xfrm>
          <a:prstGeom prst="rect">
            <a:avLst/>
          </a:prstGeom>
        </p:spPr>
      </p:pic>
      <p:sp>
        <p:nvSpPr>
          <p:cNvPr id="7" name="Oval 6"/>
          <p:cNvSpPr/>
          <p:nvPr/>
        </p:nvSpPr>
        <p:spPr>
          <a:xfrm>
            <a:off x="862629" y="4560848"/>
            <a:ext cx="1267254" cy="446049"/>
          </a:xfrm>
          <a:prstGeom prst="ellipse">
            <a:avLst/>
          </a:prstGeom>
          <a:noFill/>
          <a:ln w="28575">
            <a:solidFill>
              <a:srgbClr val="0F489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104423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a:bodyPr>
          <a:lstStyle/>
          <a:p>
            <a:r>
              <a:rPr lang="en-US" dirty="0" smtClean="0">
                <a:solidFill>
                  <a:srgbClr val="C00000"/>
                </a:solidFill>
              </a:rPr>
              <a:t>Forthcoming: Books Preservation</a:t>
            </a:r>
            <a:endParaRPr lang="en-US" dirty="0">
              <a:solidFill>
                <a:srgbClr val="C00000"/>
              </a:solidFill>
            </a:endParaRPr>
          </a:p>
        </p:txBody>
      </p:sp>
      <p:sp>
        <p:nvSpPr>
          <p:cNvPr id="3" name="Content Placeholder 2"/>
          <p:cNvSpPr>
            <a:spLocks noGrp="1"/>
          </p:cNvSpPr>
          <p:nvPr>
            <p:ph idx="1"/>
          </p:nvPr>
        </p:nvSpPr>
        <p:spPr/>
        <p:txBody>
          <a:bodyPr>
            <a:normAutofit/>
          </a:bodyPr>
          <a:lstStyle/>
          <a:p>
            <a:r>
              <a:rPr lang="en-US" sz="2600" dirty="0" smtClean="0"/>
              <a:t>Taking place as part of broader books redevelopment project</a:t>
            </a:r>
          </a:p>
          <a:p>
            <a:pPr marL="0" indent="0">
              <a:buNone/>
            </a:pPr>
            <a:endParaRPr lang="en-US" sz="2600" dirty="0" smtClean="0"/>
          </a:p>
          <a:p>
            <a:r>
              <a:rPr lang="en-US" sz="2600" dirty="0" smtClean="0"/>
              <a:t>Currently investigating best practices to inform policy, procedures and workflows</a:t>
            </a:r>
          </a:p>
          <a:p>
            <a:pPr marL="0" indent="0">
              <a:buNone/>
            </a:pPr>
            <a:endParaRPr lang="en-US" sz="2600" dirty="0" smtClean="0"/>
          </a:p>
          <a:p>
            <a:r>
              <a:rPr lang="en-US" sz="2600" dirty="0" smtClean="0"/>
              <a:t>Goal is to fully integrate eligible books content into TDR</a:t>
            </a:r>
            <a:endParaRPr lang="en-US" sz="2600"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406254042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341112" cy="1014761"/>
          </a:xfrm>
        </p:spPr>
        <p:txBody>
          <a:bodyPr>
            <a:normAutofit fontScale="90000"/>
          </a:bodyPr>
          <a:lstStyle/>
          <a:p>
            <a:r>
              <a:rPr lang="en-US" dirty="0" smtClean="0">
                <a:solidFill>
                  <a:srgbClr val="C00000"/>
                </a:solidFill>
              </a:rPr>
              <a:t>Forthcoming: Research Data Preservation</a:t>
            </a:r>
            <a:endParaRPr lang="en-US" dirty="0">
              <a:solidFill>
                <a:srgbClr val="C00000"/>
              </a:solidFill>
            </a:endParaRPr>
          </a:p>
        </p:txBody>
      </p:sp>
      <p:sp>
        <p:nvSpPr>
          <p:cNvPr id="3" name="Content Placeholder 2"/>
          <p:cNvSpPr>
            <a:spLocks noGrp="1"/>
          </p:cNvSpPr>
          <p:nvPr>
            <p:ph idx="1"/>
          </p:nvPr>
        </p:nvSpPr>
        <p:spPr>
          <a:xfrm>
            <a:off x="457200" y="1538748"/>
            <a:ext cx="8229600" cy="4750540"/>
          </a:xfrm>
        </p:spPr>
        <p:txBody>
          <a:bodyPr>
            <a:normAutofit fontScale="70000" lnSpcReduction="20000"/>
          </a:bodyPr>
          <a:lstStyle/>
          <a:p>
            <a:r>
              <a:rPr lang="en-US" dirty="0" smtClean="0"/>
              <a:t>Contracted </a:t>
            </a:r>
            <a:r>
              <a:rPr lang="en-US" dirty="0" err="1" smtClean="0"/>
              <a:t>Artefactual</a:t>
            </a:r>
            <a:r>
              <a:rPr lang="en-US" dirty="0" smtClean="0"/>
              <a:t> Systems to integrate </a:t>
            </a:r>
            <a:r>
              <a:rPr lang="en-US" dirty="0" err="1" smtClean="0"/>
              <a:t>Dataverse</a:t>
            </a:r>
            <a:r>
              <a:rPr lang="en-US" dirty="0" smtClean="0"/>
              <a:t> and </a:t>
            </a:r>
            <a:r>
              <a:rPr lang="en-US" dirty="0" err="1" smtClean="0"/>
              <a:t>Archivematica</a:t>
            </a:r>
            <a:endParaRPr lang="en-US" dirty="0" smtClean="0"/>
          </a:p>
          <a:p>
            <a:pPr marL="0" indent="0">
              <a:buNone/>
            </a:pPr>
            <a:endParaRPr lang="en-US" dirty="0" smtClean="0"/>
          </a:p>
          <a:p>
            <a:r>
              <a:rPr lang="en-US" dirty="0"/>
              <a:t>Functional requirements developed in cooperation with Canadian </a:t>
            </a:r>
            <a:r>
              <a:rPr lang="en-US" dirty="0" err="1"/>
              <a:t>Dataverse</a:t>
            </a:r>
            <a:r>
              <a:rPr lang="en-US" dirty="0"/>
              <a:t> users (e.g. UAL, SFU, UBC)</a:t>
            </a:r>
          </a:p>
          <a:p>
            <a:endParaRPr lang="en-US" dirty="0"/>
          </a:p>
          <a:p>
            <a:r>
              <a:rPr lang="en-US" dirty="0"/>
              <a:t>Goal is to automate transfer of studies from </a:t>
            </a:r>
            <a:r>
              <a:rPr lang="en-US" dirty="0" err="1"/>
              <a:t>Dataverse</a:t>
            </a:r>
            <a:r>
              <a:rPr lang="en-US" dirty="0"/>
              <a:t> to </a:t>
            </a:r>
            <a:r>
              <a:rPr lang="en-US" dirty="0" err="1" smtClean="0"/>
              <a:t>Archivematica</a:t>
            </a:r>
            <a:r>
              <a:rPr lang="en-US" dirty="0" smtClean="0"/>
              <a:t> for long-term preservation</a:t>
            </a:r>
            <a:endParaRPr lang="en-US" dirty="0"/>
          </a:p>
          <a:p>
            <a:endParaRPr lang="en-US" dirty="0"/>
          </a:p>
          <a:p>
            <a:r>
              <a:rPr lang="en-US" dirty="0"/>
              <a:t>Addresses a preservation gap in </a:t>
            </a:r>
            <a:r>
              <a:rPr lang="en-US" dirty="0" err="1" smtClean="0"/>
              <a:t>Dataverse</a:t>
            </a:r>
            <a:endParaRPr lang="en-US" dirty="0" smtClean="0"/>
          </a:p>
          <a:p>
            <a:pPr marL="0" indent="0">
              <a:buNone/>
            </a:pPr>
            <a:endParaRPr lang="en-US" dirty="0" smtClean="0"/>
          </a:p>
          <a:p>
            <a:r>
              <a:rPr lang="en-US" dirty="0" smtClean="0"/>
              <a:t>The results of this test will be reported on for the broader research data community</a:t>
            </a:r>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110657179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fontScale="90000"/>
          </a:bodyPr>
          <a:lstStyle/>
          <a:p>
            <a:r>
              <a:rPr lang="en-US" smtClean="0">
                <a:solidFill>
                  <a:srgbClr val="C00000"/>
                </a:solidFill>
              </a:rPr>
              <a:t>Forthcoming: Hosted </a:t>
            </a:r>
            <a:r>
              <a:rPr lang="en-US" dirty="0" smtClean="0">
                <a:solidFill>
                  <a:srgbClr val="C00000"/>
                </a:solidFill>
              </a:rPr>
              <a:t>Preservation Pilot</a:t>
            </a:r>
            <a:endParaRPr lang="en-US" dirty="0">
              <a:solidFill>
                <a:srgbClr val="C00000"/>
              </a:solidFill>
            </a:endParaRPr>
          </a:p>
        </p:txBody>
      </p:sp>
      <p:sp>
        <p:nvSpPr>
          <p:cNvPr id="3" name="Content Placeholder 2"/>
          <p:cNvSpPr>
            <a:spLocks noGrp="1"/>
          </p:cNvSpPr>
          <p:nvPr>
            <p:ph idx="1"/>
          </p:nvPr>
        </p:nvSpPr>
        <p:spPr/>
        <p:txBody>
          <a:bodyPr>
            <a:normAutofit fontScale="92500"/>
          </a:bodyPr>
          <a:lstStyle/>
          <a:p>
            <a:r>
              <a:rPr lang="en-US" dirty="0" smtClean="0"/>
              <a:t>Currently seeking pilot partner to determine needs, develop terms, and scope services</a:t>
            </a:r>
          </a:p>
          <a:p>
            <a:pPr marL="0" indent="0">
              <a:buNone/>
            </a:pPr>
            <a:endParaRPr lang="en-US" dirty="0" smtClean="0"/>
          </a:p>
          <a:p>
            <a:r>
              <a:rPr lang="en-US" dirty="0" smtClean="0"/>
              <a:t>Vision is hosted instance of </a:t>
            </a:r>
            <a:r>
              <a:rPr lang="en-US" dirty="0" err="1" smtClean="0"/>
              <a:t>Archivematica</a:t>
            </a:r>
            <a:r>
              <a:rPr lang="en-US" dirty="0" smtClean="0"/>
              <a:t> connected to the OLRC</a:t>
            </a:r>
          </a:p>
          <a:p>
            <a:endParaRPr lang="en-US" dirty="0" smtClean="0"/>
          </a:p>
          <a:p>
            <a:r>
              <a:rPr lang="en-US" dirty="0" smtClean="0"/>
              <a:t>Pilot will (hopefully) begin in Spring 2017</a:t>
            </a:r>
            <a:endParaRPr lang="en-US" dirty="0"/>
          </a:p>
        </p:txBody>
      </p:sp>
      <p:sp>
        <p:nvSpPr>
          <p:cNvPr id="2" name="Footer Placeholder 1"/>
          <p:cNvSpPr>
            <a:spLocks noGrp="1"/>
          </p:cNvSpPr>
          <p:nvPr>
            <p:ph type="ftr" sz="quarter" idx="11"/>
          </p:nvPr>
        </p:nvSpPr>
        <p:spPr/>
        <p:txBody>
          <a:bodyPr/>
          <a:lstStyle/>
          <a:p>
            <a:r>
              <a:rPr lang="en-US" smtClean="0"/>
              <a:t>#SPonTheRoad</a:t>
            </a:r>
            <a:endParaRPr lang="en-US"/>
          </a:p>
        </p:txBody>
      </p:sp>
    </p:spTree>
    <p:extLst>
      <p:ext uri="{BB962C8B-B14F-4D97-AF65-F5344CB8AC3E}">
        <p14:creationId xmlns:p14="http://schemas.microsoft.com/office/powerpoint/2010/main" val="375708068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smtClean="0"/>
              <a:t>THE COLLABORATIVE FUTURES PROJECT</a:t>
            </a:r>
            <a:endParaRPr lang="en-US" sz="4000" cap="small" dirty="0"/>
          </a:p>
        </p:txBody>
      </p:sp>
    </p:spTree>
    <p:extLst>
      <p:ext uri="{BB962C8B-B14F-4D97-AF65-F5344CB8AC3E}">
        <p14:creationId xmlns:p14="http://schemas.microsoft.com/office/powerpoint/2010/main" val="93548567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806847"/>
            <a:ext cx="7772400" cy="1470025"/>
          </a:xfrm>
        </p:spPr>
        <p:txBody>
          <a:bodyPr/>
          <a:lstStyle/>
          <a:p>
            <a:pPr eaLnBrk="1" hangingPunct="1"/>
            <a:r>
              <a:rPr lang="en-GB" altLang="en-US" dirty="0" smtClean="0">
                <a:ea typeface="ＭＳ Ｐゴシック" panose="020B0600070205080204" pitchFamily="34" charset="-128"/>
              </a:rPr>
              <a:t>Collaborative Futures Overview &amp; Update</a:t>
            </a:r>
            <a:endParaRPr lang="en-US" altLang="en-US" dirty="0" smtClean="0">
              <a:ea typeface="ＭＳ Ｐゴシック" panose="020B0600070205080204" pitchFamily="34" charset="-128"/>
            </a:endParaRPr>
          </a:p>
        </p:txBody>
      </p:sp>
      <p:sp>
        <p:nvSpPr>
          <p:cNvPr id="14338" name="Subtitle 2"/>
          <p:cNvSpPr>
            <a:spLocks noGrp="1"/>
          </p:cNvSpPr>
          <p:nvPr>
            <p:ph type="subTitle" idx="1"/>
          </p:nvPr>
        </p:nvSpPr>
        <p:spPr>
          <a:xfrm>
            <a:off x="685800" y="4221163"/>
            <a:ext cx="7990656" cy="1752600"/>
          </a:xfrm>
        </p:spPr>
        <p:txBody>
          <a:bodyPr/>
          <a:lstStyle/>
          <a:p>
            <a:pPr>
              <a:lnSpc>
                <a:spcPct val="90000"/>
              </a:lnSpc>
              <a:spcBef>
                <a:spcPct val="0"/>
              </a:spcBef>
              <a:buClr>
                <a:srgbClr val="4FA350"/>
              </a:buClr>
              <a:buSzPct val="25000"/>
            </a:pPr>
            <a:endParaRPr lang="en-GB" altLang="en-US" b="1" dirty="0" smtClean="0">
              <a:solidFill>
                <a:srgbClr val="339933"/>
              </a:solidFill>
              <a:ea typeface="ＭＳ Ｐゴシック" panose="020B0600070205080204" pitchFamily="34" charset="-128"/>
            </a:endParaRPr>
          </a:p>
          <a:p>
            <a:pPr eaLnBrk="1" hangingPunct="1"/>
            <a:r>
              <a:rPr lang="en-US" altLang="en-US" dirty="0" smtClean="0">
                <a:ea typeface="ＭＳ Ｐゴシック" panose="020B0600070205080204" pitchFamily="34" charset="-128"/>
              </a:rPr>
              <a:t>Scholars Portal Roadshow 2016</a:t>
            </a:r>
          </a:p>
          <a:p>
            <a:pPr eaLnBrk="1" hangingPunct="1"/>
            <a:r>
              <a:rPr lang="en-US" altLang="en-US" dirty="0" smtClean="0">
                <a:ea typeface="ＭＳ Ｐゴシック" panose="020B0600070205080204" pitchFamily="34" charset="-128"/>
              </a:rPr>
              <a:t>#</a:t>
            </a:r>
            <a:r>
              <a:rPr lang="en-US" altLang="en-US" dirty="0" err="1" smtClean="0">
                <a:ea typeface="ＭＳ Ｐゴシック" panose="020B0600070205080204" pitchFamily="34" charset="-128"/>
              </a:rPr>
              <a:t>SPonTheRoad</a:t>
            </a:r>
            <a:endParaRPr lang="en-US" altLang="en-US" dirty="0" smtClean="0">
              <a:ea typeface="ＭＳ Ｐゴシック" panose="020B0600070205080204" pitchFamily="34" charset="-128"/>
            </a:endParaRPr>
          </a:p>
        </p:txBody>
      </p:sp>
      <p:pic>
        <p:nvPicPr>
          <p:cNvPr id="14339" name="Picture 4"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2" y="1872208"/>
            <a:ext cx="2996952" cy="2996952"/>
          </a:xfrm>
          <a:prstGeom prst="rect">
            <a:avLst/>
          </a:prstGeom>
        </p:spPr>
      </p:pic>
    </p:spTree>
    <p:extLst>
      <p:ext uri="{BB962C8B-B14F-4D97-AF65-F5344CB8AC3E}">
        <p14:creationId xmlns:p14="http://schemas.microsoft.com/office/powerpoint/2010/main" val="5709341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395536" y="44624"/>
            <a:ext cx="8748464" cy="1143000"/>
          </a:xfrm>
        </p:spPr>
        <p:txBody>
          <a:bodyPr/>
          <a:lstStyle/>
          <a:p>
            <a:r>
              <a:rPr lang="en-GB" altLang="en-US" dirty="0" smtClean="0">
                <a:ea typeface="ＭＳ Ｐゴシック" panose="020B0600070205080204" pitchFamily="34" charset="-128"/>
                <a:sym typeface="Calibri" panose="020F0502020204030204" pitchFamily="34" charset="0"/>
              </a:rPr>
              <a:t>How we got to Collaborative Futures</a:t>
            </a:r>
            <a:endParaRPr lang="en-US" altLang="en-US" dirty="0" smtClean="0">
              <a:ea typeface="ＭＳ Ｐゴシック" panose="020B0600070205080204" pitchFamily="34" charset="-128"/>
            </a:endParaRPr>
          </a:p>
        </p:txBody>
      </p:sp>
      <p:sp>
        <p:nvSpPr>
          <p:cNvPr id="20482" name="Content Placeholder 2"/>
          <p:cNvSpPr>
            <a:spLocks noGrp="1"/>
          </p:cNvSpPr>
          <p:nvPr>
            <p:ph idx="1"/>
          </p:nvPr>
        </p:nvSpPr>
        <p:spPr>
          <a:xfrm>
            <a:off x="457200" y="1557338"/>
            <a:ext cx="8229600" cy="3455987"/>
          </a:xfrm>
        </p:spPr>
        <p:txBody>
          <a:bodyPr/>
          <a:lstStyle/>
          <a:p>
            <a:pPr marL="0" indent="0">
              <a:lnSpc>
                <a:spcPct val="90000"/>
              </a:lnSpc>
              <a:spcBef>
                <a:spcPct val="0"/>
              </a:spcBef>
              <a:buClr>
                <a:srgbClr val="000000"/>
              </a:buClr>
              <a:buSzPct val="25000"/>
              <a:buFont typeface="Wingdings" panose="05000000000000000000" pitchFamily="2" charset="2"/>
              <a:buNone/>
            </a:pPr>
            <a:r>
              <a:rPr lang="en-GB" altLang="en-US" sz="2800" dirty="0" smtClean="0">
                <a:solidFill>
                  <a:srgbClr val="000000"/>
                </a:solidFill>
                <a:ea typeface="ＭＳ Ｐゴシック" panose="020B0600070205080204" pitchFamily="34" charset="-128"/>
                <a:sym typeface="Calibri" panose="020F0502020204030204" pitchFamily="34" charset="0"/>
              </a:rPr>
              <a:t>2012-13, understanding the landscape</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Questions about the future of some consortial services: SFX (link resolver) and RACER (ILL)</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Some members anticipating replacing their systems</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Web Scale Library Systems / URM Summit in Toronto, Feb. 22, 2013</a:t>
            </a:r>
          </a:p>
          <a:p>
            <a:pPr lvl="1">
              <a:lnSpc>
                <a:spcPct val="90000"/>
              </a:lnSpc>
              <a:spcBef>
                <a:spcPts val="475"/>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Directors established Collaborative Approaches Task Force (CATF)</a:t>
            </a:r>
          </a:p>
          <a:p>
            <a:pPr marL="457200" lvl="1" indent="0">
              <a:lnSpc>
                <a:spcPct val="90000"/>
              </a:lnSpc>
              <a:spcBef>
                <a:spcPts val="475"/>
              </a:spcBef>
              <a:buClr>
                <a:srgbClr val="000000"/>
              </a:buClr>
              <a:buNone/>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marL="0" indent="0">
              <a:lnSpc>
                <a:spcPct val="90000"/>
              </a:lnSpc>
              <a:spcBef>
                <a:spcPts val="475"/>
              </a:spcBef>
              <a:buClr>
                <a:srgbClr val="000000"/>
              </a:buClr>
              <a:buNone/>
            </a:pPr>
            <a:r>
              <a:rPr lang="en-GB" sz="2800" dirty="0">
                <a:solidFill>
                  <a:schemeClr val="dk1"/>
                </a:solidFill>
                <a:ea typeface="Calibri"/>
                <a:cs typeface="Calibri"/>
                <a:sym typeface="Calibri"/>
              </a:rPr>
              <a:t>2013-14, articulating </a:t>
            </a:r>
            <a:r>
              <a:rPr lang="en-GB" sz="2800" dirty="0" smtClean="0">
                <a:solidFill>
                  <a:schemeClr val="dk1"/>
                </a:solidFill>
                <a:ea typeface="Calibri"/>
                <a:cs typeface="Calibri"/>
                <a:sym typeface="Calibri"/>
              </a:rPr>
              <a:t>opportunities/challenges</a:t>
            </a:r>
          </a:p>
          <a:p>
            <a:pPr marL="0" indent="0">
              <a:lnSpc>
                <a:spcPct val="90000"/>
              </a:lnSpc>
              <a:spcBef>
                <a:spcPts val="475"/>
              </a:spcBef>
              <a:buClr>
                <a:srgbClr val="000000"/>
              </a:buClr>
              <a:buNone/>
            </a:pPr>
            <a:endParaRPr lang="en-GB" sz="2800" dirty="0">
              <a:solidFill>
                <a:schemeClr val="dk1"/>
              </a:solidFill>
              <a:ea typeface="Calibri"/>
              <a:cs typeface="Calibri"/>
              <a:sym typeface="Calibri"/>
            </a:endParaRPr>
          </a:p>
          <a:p>
            <a:pPr>
              <a:lnSpc>
                <a:spcPct val="90000"/>
              </a:lnSpc>
              <a:spcBef>
                <a:spcPts val="475"/>
              </a:spcBef>
              <a:buClr>
                <a:srgbClr val="000000"/>
              </a:buClr>
            </a:pPr>
            <a:endParaRPr lang="en-US" altLang="en-US" dirty="0" smtClean="0">
              <a:ea typeface="ＭＳ Ｐゴシック" panose="020B0600070205080204" pitchFamily="34" charset="-128"/>
            </a:endParaRPr>
          </a:p>
        </p:txBody>
      </p:sp>
      <p:pic>
        <p:nvPicPr>
          <p:cNvPr id="204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4487821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altLang="en-US" dirty="0" smtClean="0">
                <a:ea typeface="ＭＳ Ｐゴシック" panose="020B0600070205080204" pitchFamily="34" charset="-128"/>
              </a:rPr>
              <a:t>The Vision</a:t>
            </a:r>
            <a:r>
              <a:rPr lang="en-GB" altLang="en-US" dirty="0" smtClean="0">
                <a:ea typeface="ＭＳ Ｐゴシック" panose="020B0600070205080204" pitchFamily="34" charset="-128"/>
                <a:sym typeface="Calibri" panose="020F0502020204030204" pitchFamily="34" charset="0"/>
              </a:rPr>
              <a:t> </a:t>
            </a:r>
            <a:endParaRPr lang="en-US" altLang="en-US" dirty="0" smtClean="0">
              <a:ea typeface="ＭＳ Ｐゴシック" panose="020B0600070205080204" pitchFamily="34" charset="-128"/>
            </a:endParaRPr>
          </a:p>
        </p:txBody>
      </p:sp>
      <p:sp>
        <p:nvSpPr>
          <p:cNvPr id="22530" name="Content Placeholder 2"/>
          <p:cNvSpPr>
            <a:spLocks noGrp="1"/>
          </p:cNvSpPr>
          <p:nvPr>
            <p:ph idx="1"/>
          </p:nvPr>
        </p:nvSpPr>
        <p:spPr/>
        <p:txBody>
          <a:bodyPr/>
          <a:lstStyle/>
          <a:p>
            <a:pPr marL="0" indent="0">
              <a:buFont typeface="Wingdings" panose="05000000000000000000" pitchFamily="2" charset="2"/>
              <a:buNone/>
            </a:pPr>
            <a:r>
              <a:rPr lang="en-GB" altLang="en-US" sz="2400" i="1" dirty="0" smtClean="0">
                <a:solidFill>
                  <a:srgbClr val="000000"/>
                </a:solidFill>
                <a:ea typeface="ＭＳ Ｐゴシック" panose="020B0600070205080204" pitchFamily="34" charset="-128"/>
                <a:sym typeface="Calibri" panose="020F0502020204030204" pitchFamily="34" charset="0"/>
              </a:rPr>
              <a:t>By 2020, OCUL envisions our </a:t>
            </a:r>
            <a:r>
              <a:rPr lang="en-GB" altLang="en-US" sz="2400" b="1" i="1" dirty="0" smtClean="0">
                <a:solidFill>
                  <a:srgbClr val="000000"/>
                </a:solidFill>
                <a:ea typeface="ＭＳ Ｐゴシック" panose="020B0600070205080204" pitchFamily="34" charset="-128"/>
                <a:sym typeface="Calibri" panose="020F0502020204030204" pitchFamily="34" charset="0"/>
              </a:rPr>
              <a:t>users experiencing a large, diverse Ontario-wide library collection</a:t>
            </a:r>
            <a:r>
              <a:rPr lang="en-GB" altLang="en-US" sz="2400" i="1" dirty="0" smtClean="0">
                <a:solidFill>
                  <a:srgbClr val="000000"/>
                </a:solidFill>
                <a:ea typeface="ＭＳ Ｐゴシック" panose="020B0600070205080204" pitchFamily="34" charset="-128"/>
                <a:sym typeface="Calibri" panose="020F0502020204030204" pitchFamily="34" charset="0"/>
              </a:rPr>
              <a:t> rather than the collection at their specific institution. They can </a:t>
            </a:r>
            <a:r>
              <a:rPr lang="en-GB" altLang="en-US" sz="2400" b="1" i="1" dirty="0" smtClean="0">
                <a:solidFill>
                  <a:srgbClr val="000000"/>
                </a:solidFill>
                <a:ea typeface="ＭＳ Ｐゴシック" panose="020B0600070205080204" pitchFamily="34" charset="-128"/>
                <a:sym typeface="Calibri" panose="020F0502020204030204" pitchFamily="34" charset="0"/>
              </a:rPr>
              <a:t>move seamlessly between different types of content </a:t>
            </a:r>
            <a:r>
              <a:rPr lang="en-GB" altLang="en-US" sz="2400" i="1" dirty="0" smtClean="0">
                <a:solidFill>
                  <a:srgbClr val="000000"/>
                </a:solidFill>
                <a:ea typeface="ＭＳ Ｐゴシック" panose="020B0600070205080204" pitchFamily="34" charset="-128"/>
                <a:sym typeface="Calibri" panose="020F0502020204030204" pitchFamily="34" charset="0"/>
              </a:rPr>
              <a:t>(electronic and print, books and journals, etc.) using multiple interoperable platforms whose design is evidence-based. Via search engine optimization and advanced authentication, many users experience OCUL resources from outside of Ontario. Users have access to more books and specialized content than ever before, and these </a:t>
            </a:r>
            <a:r>
              <a:rPr lang="en-GB" altLang="en-US" sz="2400" b="1" i="1" dirty="0" smtClean="0">
                <a:solidFill>
                  <a:srgbClr val="000000"/>
                </a:solidFill>
                <a:ea typeface="ＭＳ Ｐゴシック" panose="020B0600070205080204" pitchFamily="34" charset="-128"/>
                <a:sym typeface="Calibri" panose="020F0502020204030204" pitchFamily="34" charset="0"/>
              </a:rPr>
              <a:t>resources are incorporated into their research, learning and teaching workflows</a:t>
            </a:r>
            <a:r>
              <a:rPr lang="en-GB" altLang="en-US" sz="2400" i="1" dirty="0" smtClean="0">
                <a:solidFill>
                  <a:srgbClr val="000000"/>
                </a:solidFill>
                <a:ea typeface="ＭＳ Ｐゴシック" panose="020B0600070205080204" pitchFamily="34" charset="-128"/>
                <a:sym typeface="Calibri" panose="020F0502020204030204" pitchFamily="34" charset="0"/>
              </a:rPr>
              <a:t>.</a:t>
            </a: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22531"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47127048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altLang="en-US" smtClean="0">
                <a:ea typeface="ＭＳ Ｐゴシック" panose="020B0600070205080204" pitchFamily="34" charset="-128"/>
              </a:rPr>
              <a:t>The Vision cont’d</a:t>
            </a:r>
            <a:r>
              <a:rPr lang="en-GB" altLang="en-US" smtClean="0">
                <a:ea typeface="ＭＳ Ｐゴシック" panose="020B0600070205080204" pitchFamily="34" charset="-128"/>
                <a:sym typeface="Calibri" panose="020F0502020204030204" pitchFamily="34" charset="0"/>
              </a:rPr>
              <a:t> </a:t>
            </a:r>
            <a:endParaRPr lang="en-US" altLang="en-US" smtClean="0">
              <a:ea typeface="ＭＳ Ｐゴシック" panose="020B0600070205080204" pitchFamily="34" charset="-128"/>
            </a:endParaRPr>
          </a:p>
        </p:txBody>
      </p:sp>
      <p:sp>
        <p:nvSpPr>
          <p:cNvPr id="23554" name="Content Placeholder 2"/>
          <p:cNvSpPr>
            <a:spLocks noGrp="1"/>
          </p:cNvSpPr>
          <p:nvPr>
            <p:ph idx="1"/>
          </p:nvPr>
        </p:nvSpPr>
        <p:spPr/>
        <p:txBody>
          <a:bodyPr/>
          <a:lstStyle/>
          <a:p>
            <a:pPr marL="0" indent="0">
              <a:buFont typeface="Wingdings" panose="05000000000000000000" pitchFamily="2" charset="2"/>
              <a:buNone/>
            </a:pPr>
            <a:r>
              <a:rPr lang="en-GB" altLang="en-US" sz="2400" i="1" dirty="0" smtClean="0">
                <a:solidFill>
                  <a:srgbClr val="000000"/>
                </a:solidFill>
                <a:ea typeface="ＭＳ Ｐゴシック" panose="020B0600070205080204" pitchFamily="34" charset="-128"/>
                <a:sym typeface="Calibri" panose="020F0502020204030204" pitchFamily="34" charset="0"/>
              </a:rPr>
              <a:t>By 2020, OCUL library employees will </a:t>
            </a:r>
            <a:r>
              <a:rPr lang="en-GB" altLang="en-US" sz="2400" b="1" i="1" dirty="0" smtClean="0">
                <a:solidFill>
                  <a:srgbClr val="000000"/>
                </a:solidFill>
                <a:ea typeface="ＭＳ Ｐゴシック" panose="020B0600070205080204" pitchFamily="34" charset="-128"/>
                <a:sym typeface="Calibri" panose="020F0502020204030204" pitchFamily="34" charset="0"/>
              </a:rPr>
              <a:t>perceive collaborative work as a given </a:t>
            </a:r>
            <a:r>
              <a:rPr lang="en-GB" altLang="en-US" sz="2400" i="1" dirty="0" smtClean="0">
                <a:solidFill>
                  <a:srgbClr val="000000"/>
                </a:solidFill>
                <a:ea typeface="ＭＳ Ｐゴシック" panose="020B0600070205080204" pitchFamily="34" charset="-128"/>
                <a:sym typeface="Calibri" panose="020F0502020204030204" pitchFamily="34" charset="0"/>
              </a:rPr>
              <a:t>– they are part of a network and naturally work within it. They are likely to work on a daily basis with staff at other OCUL libraries, and are familiar with OCUL wide standards and policies. They may be doing work on behalf of another institution for the good of the OCUL community, and participate in opportunities for job sharing, secondments and exchanges within OCUL libraries.</a:t>
            </a: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23555"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8907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457" name="Shape 122"/>
          <p:cNvCxnSpPr>
            <a:cxnSpLocks noChangeShapeType="1"/>
          </p:cNvCxnSpPr>
          <p:nvPr/>
        </p:nvCxnSpPr>
        <p:spPr bwMode="auto">
          <a:xfrm flipH="1">
            <a:off x="4530725" y="2544763"/>
            <a:ext cx="14288" cy="4206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sp>
        <p:nvSpPr>
          <p:cNvPr id="19458" name="Shape 12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Governance Structure</a:t>
            </a:r>
          </a:p>
        </p:txBody>
      </p:sp>
      <p:grpSp>
        <p:nvGrpSpPr>
          <p:cNvPr id="19459" name="Shape 124"/>
          <p:cNvGrpSpPr>
            <a:grpSpLocks/>
          </p:cNvGrpSpPr>
          <p:nvPr/>
        </p:nvGrpSpPr>
        <p:grpSpPr bwMode="auto">
          <a:xfrm>
            <a:off x="6353175" y="2860675"/>
            <a:ext cx="2227263" cy="917575"/>
            <a:chOff x="6459000" y="2167075"/>
            <a:chExt cx="2227800" cy="917400"/>
          </a:xfrm>
        </p:grpSpPr>
        <p:sp>
          <p:nvSpPr>
            <p:cNvPr id="19482" name="Shape 125"/>
            <p:cNvSpPr>
              <a:spLocks noChangeArrowheads="1"/>
            </p:cNvSpPr>
            <p:nvPr/>
          </p:nvSpPr>
          <p:spPr bwMode="auto">
            <a:xfrm>
              <a:off x="6459000" y="2167075"/>
              <a:ext cx="2227800" cy="917400"/>
            </a:xfrm>
            <a:prstGeom prst="roundRect">
              <a:avLst>
                <a:gd name="adj" fmla="val 16667"/>
              </a:avLst>
            </a:prstGeom>
            <a:solidFill>
              <a:srgbClr val="4FA350"/>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83" name="Shape 126"/>
            <p:cNvSpPr txBox="1">
              <a:spLocks noChangeArrowheads="1"/>
            </p:cNvSpPr>
            <p:nvPr/>
          </p:nvSpPr>
          <p:spPr bwMode="auto">
            <a:xfrm>
              <a:off x="6600750" y="2257525"/>
              <a:ext cx="1944300" cy="736500"/>
            </a:xfrm>
            <a:prstGeom prst="rect">
              <a:avLst/>
            </a:prstGeom>
            <a:solidFill>
              <a:srgbClr val="4FA35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Executive Director</a:t>
              </a:r>
            </a:p>
          </p:txBody>
        </p:sp>
      </p:grpSp>
      <p:grpSp>
        <p:nvGrpSpPr>
          <p:cNvPr id="19460" name="Shape 127"/>
          <p:cNvGrpSpPr>
            <a:grpSpLocks/>
          </p:cNvGrpSpPr>
          <p:nvPr/>
        </p:nvGrpSpPr>
        <p:grpSpPr bwMode="auto">
          <a:xfrm>
            <a:off x="539750" y="4397375"/>
            <a:ext cx="2619375" cy="917575"/>
            <a:chOff x="4231200" y="5834475"/>
            <a:chExt cx="2227800" cy="917400"/>
          </a:xfrm>
        </p:grpSpPr>
        <p:sp>
          <p:nvSpPr>
            <p:cNvPr id="19480" name="Shape 128"/>
            <p:cNvSpPr>
              <a:spLocks noChangeArrowheads="1"/>
            </p:cNvSpPr>
            <p:nvPr/>
          </p:nvSpPr>
          <p:spPr bwMode="auto">
            <a:xfrm>
              <a:off x="4231200" y="5834475"/>
              <a:ext cx="2227800" cy="917400"/>
            </a:xfrm>
            <a:prstGeom prst="roundRect">
              <a:avLst>
                <a:gd name="adj" fmla="val 16667"/>
              </a:avLst>
            </a:prstGeom>
            <a:solidFill>
              <a:srgbClr val="93C47D"/>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81" name="Shape 129"/>
            <p:cNvSpPr txBox="1">
              <a:spLocks noChangeArrowheads="1"/>
            </p:cNvSpPr>
            <p:nvPr/>
          </p:nvSpPr>
          <p:spPr bwMode="auto">
            <a:xfrm>
              <a:off x="4808700" y="6015525"/>
              <a:ext cx="1072800" cy="555300"/>
            </a:xfrm>
            <a:prstGeom prst="rect">
              <a:avLst/>
            </a:prstGeom>
            <a:solidFill>
              <a:srgbClr val="93C47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OCUL-SP</a:t>
              </a:r>
            </a:p>
          </p:txBody>
        </p:sp>
      </p:grpSp>
      <p:grpSp>
        <p:nvGrpSpPr>
          <p:cNvPr id="19461" name="Shape 130"/>
          <p:cNvGrpSpPr>
            <a:grpSpLocks/>
          </p:cNvGrpSpPr>
          <p:nvPr/>
        </p:nvGrpSpPr>
        <p:grpSpPr bwMode="auto">
          <a:xfrm>
            <a:off x="5984875" y="4397375"/>
            <a:ext cx="2227263" cy="917575"/>
            <a:chOff x="1026775" y="4980575"/>
            <a:chExt cx="2227800" cy="917400"/>
          </a:xfrm>
        </p:grpSpPr>
        <p:sp>
          <p:nvSpPr>
            <p:cNvPr id="19478" name="Shape 131"/>
            <p:cNvSpPr>
              <a:spLocks noChangeArrowheads="1"/>
            </p:cNvSpPr>
            <p:nvPr/>
          </p:nvSpPr>
          <p:spPr bwMode="auto">
            <a:xfrm>
              <a:off x="1026775" y="4980575"/>
              <a:ext cx="2227800" cy="917400"/>
            </a:xfrm>
            <a:prstGeom prst="roundRect">
              <a:avLst>
                <a:gd name="adj" fmla="val 16667"/>
              </a:avLst>
            </a:prstGeom>
            <a:solidFill>
              <a:srgbClr val="93C47D"/>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9" name="Shape 132"/>
            <p:cNvSpPr txBox="1">
              <a:spLocks noChangeArrowheads="1"/>
            </p:cNvSpPr>
            <p:nvPr/>
          </p:nvSpPr>
          <p:spPr bwMode="auto">
            <a:xfrm>
              <a:off x="1572325" y="5161625"/>
              <a:ext cx="1136700" cy="555300"/>
            </a:xfrm>
            <a:prstGeom prst="rect">
              <a:avLst/>
            </a:prstGeom>
            <a:solidFill>
              <a:srgbClr val="93C47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OCUL-IR</a:t>
              </a:r>
            </a:p>
          </p:txBody>
        </p:sp>
      </p:grpSp>
      <p:grpSp>
        <p:nvGrpSpPr>
          <p:cNvPr id="19462" name="Shape 133"/>
          <p:cNvGrpSpPr>
            <a:grpSpLocks/>
          </p:cNvGrpSpPr>
          <p:nvPr/>
        </p:nvGrpSpPr>
        <p:grpSpPr bwMode="auto">
          <a:xfrm>
            <a:off x="3381375" y="4397375"/>
            <a:ext cx="2316163" cy="917575"/>
            <a:chOff x="2912850" y="3821637"/>
            <a:chExt cx="2227800" cy="917400"/>
          </a:xfrm>
        </p:grpSpPr>
        <p:sp>
          <p:nvSpPr>
            <p:cNvPr id="19476" name="Shape 134"/>
            <p:cNvSpPr>
              <a:spLocks noChangeArrowheads="1"/>
            </p:cNvSpPr>
            <p:nvPr/>
          </p:nvSpPr>
          <p:spPr bwMode="auto">
            <a:xfrm>
              <a:off x="2912850" y="3821637"/>
              <a:ext cx="2227800" cy="917400"/>
            </a:xfrm>
            <a:prstGeom prst="roundRect">
              <a:avLst>
                <a:gd name="adj" fmla="val 16667"/>
              </a:avLst>
            </a:prstGeom>
            <a:solidFill>
              <a:srgbClr val="93C47D"/>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7" name="Shape 135"/>
            <p:cNvSpPr txBox="1">
              <a:spLocks noChangeArrowheads="1"/>
            </p:cNvSpPr>
            <p:nvPr/>
          </p:nvSpPr>
          <p:spPr bwMode="auto">
            <a:xfrm>
              <a:off x="3458400" y="4002700"/>
              <a:ext cx="1136700" cy="555300"/>
            </a:xfrm>
            <a:prstGeom prst="rect">
              <a:avLst/>
            </a:prstGeom>
            <a:solidFill>
              <a:srgbClr val="93C47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OCUL-PA</a:t>
              </a:r>
            </a:p>
          </p:txBody>
        </p:sp>
      </p:grpSp>
      <p:grpSp>
        <p:nvGrpSpPr>
          <p:cNvPr id="19463" name="Shape 136"/>
          <p:cNvGrpSpPr>
            <a:grpSpLocks/>
          </p:cNvGrpSpPr>
          <p:nvPr/>
        </p:nvGrpSpPr>
        <p:grpSpPr bwMode="auto">
          <a:xfrm>
            <a:off x="3373438" y="2860675"/>
            <a:ext cx="2314575" cy="917575"/>
            <a:chOff x="2912850" y="2355400"/>
            <a:chExt cx="2227800" cy="917400"/>
          </a:xfrm>
        </p:grpSpPr>
        <p:sp>
          <p:nvSpPr>
            <p:cNvPr id="19474" name="Shape 137"/>
            <p:cNvSpPr>
              <a:spLocks noChangeArrowheads="1"/>
            </p:cNvSpPr>
            <p:nvPr/>
          </p:nvSpPr>
          <p:spPr bwMode="auto">
            <a:xfrm>
              <a:off x="2912850" y="2355400"/>
              <a:ext cx="2227800" cy="917400"/>
            </a:xfrm>
            <a:prstGeom prst="roundRect">
              <a:avLst>
                <a:gd name="adj" fmla="val 16667"/>
              </a:avLst>
            </a:prstGeom>
            <a:solidFill>
              <a:srgbClr val="4FA350"/>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5" name="Shape 138"/>
            <p:cNvSpPr txBox="1">
              <a:spLocks noChangeArrowheads="1"/>
            </p:cNvSpPr>
            <p:nvPr/>
          </p:nvSpPr>
          <p:spPr bwMode="auto">
            <a:xfrm>
              <a:off x="3108450" y="2536450"/>
              <a:ext cx="1836600" cy="555300"/>
            </a:xfrm>
            <a:prstGeom prst="rect">
              <a:avLst/>
            </a:prstGeom>
            <a:solidFill>
              <a:srgbClr val="4FA35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Executive</a:t>
              </a:r>
            </a:p>
          </p:txBody>
        </p:sp>
      </p:grpSp>
      <p:grpSp>
        <p:nvGrpSpPr>
          <p:cNvPr id="19464" name="Shape 139"/>
          <p:cNvGrpSpPr>
            <a:grpSpLocks/>
          </p:cNvGrpSpPr>
          <p:nvPr/>
        </p:nvGrpSpPr>
        <p:grpSpPr bwMode="auto">
          <a:xfrm>
            <a:off x="2798763" y="1649413"/>
            <a:ext cx="3481387" cy="915987"/>
            <a:chOff x="3458087" y="1420025"/>
            <a:chExt cx="2227800" cy="917400"/>
          </a:xfrm>
        </p:grpSpPr>
        <p:sp>
          <p:nvSpPr>
            <p:cNvPr id="19472" name="Shape 140"/>
            <p:cNvSpPr>
              <a:spLocks noChangeArrowheads="1"/>
            </p:cNvSpPr>
            <p:nvPr/>
          </p:nvSpPr>
          <p:spPr bwMode="auto">
            <a:xfrm>
              <a:off x="3458087" y="1420025"/>
              <a:ext cx="2227800" cy="917400"/>
            </a:xfrm>
            <a:prstGeom prst="roundRect">
              <a:avLst>
                <a:gd name="adj" fmla="val 16667"/>
              </a:avLst>
            </a:prstGeom>
            <a:solidFill>
              <a:srgbClr val="4FA350"/>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3" name="Shape 141"/>
            <p:cNvSpPr txBox="1">
              <a:spLocks noChangeArrowheads="1"/>
            </p:cNvSpPr>
            <p:nvPr/>
          </p:nvSpPr>
          <p:spPr bwMode="auto">
            <a:xfrm>
              <a:off x="3550649" y="1655675"/>
              <a:ext cx="2042700" cy="555300"/>
            </a:xfrm>
            <a:prstGeom prst="rect">
              <a:avLst/>
            </a:prstGeom>
            <a:solidFill>
              <a:srgbClr val="4FA35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21 OCUL Directors</a:t>
              </a:r>
            </a:p>
          </p:txBody>
        </p:sp>
      </p:grpSp>
      <p:cxnSp>
        <p:nvCxnSpPr>
          <p:cNvPr id="19465" name="Shape 142"/>
          <p:cNvCxnSpPr>
            <a:cxnSpLocks noChangeShapeType="1"/>
          </p:cNvCxnSpPr>
          <p:nvPr/>
        </p:nvCxnSpPr>
        <p:spPr bwMode="auto">
          <a:xfrm>
            <a:off x="5686425" y="3319463"/>
            <a:ext cx="666750" cy="0"/>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19466" name="Shape 143"/>
          <p:cNvCxnSpPr>
            <a:cxnSpLocks noChangeShapeType="1"/>
            <a:endCxn id="19476" idx="0"/>
          </p:cNvCxnSpPr>
          <p:nvPr/>
        </p:nvCxnSpPr>
        <p:spPr bwMode="auto">
          <a:xfrm>
            <a:off x="4529138" y="3811588"/>
            <a:ext cx="11112" cy="5857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19467" name="Shape 144"/>
          <p:cNvCxnSpPr>
            <a:cxnSpLocks noChangeShapeType="1"/>
            <a:endCxn id="19480" idx="0"/>
          </p:cNvCxnSpPr>
          <p:nvPr/>
        </p:nvCxnSpPr>
        <p:spPr bwMode="auto">
          <a:xfrm flipH="1">
            <a:off x="1849438" y="3811588"/>
            <a:ext cx="2679700" cy="5857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cxnSp>
        <p:nvCxnSpPr>
          <p:cNvPr id="19468" name="Shape 145"/>
          <p:cNvCxnSpPr>
            <a:cxnSpLocks noChangeShapeType="1"/>
            <a:endCxn id="19478" idx="0"/>
          </p:cNvCxnSpPr>
          <p:nvPr/>
        </p:nvCxnSpPr>
        <p:spPr bwMode="auto">
          <a:xfrm>
            <a:off x="4545013" y="3827463"/>
            <a:ext cx="2554287" cy="569912"/>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xmlns="">
                <a:noFill/>
              </a14:hiddenFill>
            </a:ext>
          </a:extLst>
        </p:spPr>
      </p:cxnSp>
      <p:grpSp>
        <p:nvGrpSpPr>
          <p:cNvPr id="19469" name="Shape 146"/>
          <p:cNvGrpSpPr>
            <a:grpSpLocks/>
          </p:cNvGrpSpPr>
          <p:nvPr/>
        </p:nvGrpSpPr>
        <p:grpSpPr bwMode="auto">
          <a:xfrm>
            <a:off x="1319213" y="5726113"/>
            <a:ext cx="6556375" cy="917575"/>
            <a:chOff x="2912850" y="2355400"/>
            <a:chExt cx="2227800" cy="917400"/>
          </a:xfrm>
        </p:grpSpPr>
        <p:sp>
          <p:nvSpPr>
            <p:cNvPr id="19470" name="Shape 147"/>
            <p:cNvSpPr>
              <a:spLocks noChangeArrowheads="1"/>
            </p:cNvSpPr>
            <p:nvPr/>
          </p:nvSpPr>
          <p:spPr bwMode="auto">
            <a:xfrm>
              <a:off x="2912850" y="2355400"/>
              <a:ext cx="2227800" cy="917400"/>
            </a:xfrm>
            <a:prstGeom prst="roundRect">
              <a:avLst>
                <a:gd name="adj" fmla="val 16667"/>
              </a:avLst>
            </a:prstGeom>
            <a:solidFill>
              <a:srgbClr val="B6D7A8"/>
            </a:solidFill>
            <a:ln>
              <a:noFill/>
            </a:ln>
            <a:extLst>
              <a:ext uri="{91240B29-F687-4f45-9708-019B960494DF}">
                <a14:hiddenLine xmlns:a14="http://schemas.microsoft.com/office/drawing/2010/main" xmlns=""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smtClean="0">
                <a:solidFill>
                  <a:prstClr val="black"/>
                </a:solidFill>
              </a:endParaRPr>
            </a:p>
          </p:txBody>
        </p:sp>
        <p:sp>
          <p:nvSpPr>
            <p:cNvPr id="19471" name="Shape 148"/>
            <p:cNvSpPr txBox="1">
              <a:spLocks noChangeArrowheads="1"/>
            </p:cNvSpPr>
            <p:nvPr/>
          </p:nvSpPr>
          <p:spPr bwMode="auto">
            <a:xfrm>
              <a:off x="3108450" y="2536450"/>
              <a:ext cx="1836600" cy="555300"/>
            </a:xfrm>
            <a:prstGeom prst="rect">
              <a:avLst/>
            </a:prstGeom>
            <a:solidFill>
              <a:srgbClr val="B6D7A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smtClean="0">
                  <a:solidFill>
                    <a:prstClr val="black"/>
                  </a:solidFill>
                  <a:latin typeface="Questrial" panose="020B0604020202020204" charset="0"/>
                  <a:sym typeface="Questrial" panose="020B0604020202020204" charset="0"/>
                </a:rPr>
                <a:t>OCUL Communities</a:t>
              </a:r>
            </a:p>
          </p:txBody>
        </p:sp>
      </p:grpSp>
    </p:spTree>
    <p:extLst>
      <p:ext uri="{BB962C8B-B14F-4D97-AF65-F5344CB8AC3E}">
        <p14:creationId xmlns:p14="http://schemas.microsoft.com/office/powerpoint/2010/main" val="278575074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altLang="en-US" smtClean="0">
                <a:ea typeface="ＭＳ Ｐゴシック" panose="020B0600070205080204" pitchFamily="34" charset="-128"/>
                <a:sym typeface="Calibri" panose="020F0502020204030204" pitchFamily="34" charset="0"/>
              </a:rPr>
              <a:t>Keys to achieving the vision</a:t>
            </a:r>
            <a:endParaRPr lang="en-US" altLang="en-US" smtClean="0">
              <a:ea typeface="ＭＳ Ｐゴシック" panose="020B0600070205080204" pitchFamily="34" charset="-128"/>
            </a:endParaRPr>
          </a:p>
        </p:txBody>
      </p:sp>
      <p:sp>
        <p:nvSpPr>
          <p:cNvPr id="24578" name="Content Placeholder 2"/>
          <p:cNvSpPr>
            <a:spLocks noGrp="1"/>
          </p:cNvSpPr>
          <p:nvPr>
            <p:ph idx="1"/>
          </p:nvPr>
        </p:nvSpPr>
        <p:spPr>
          <a:xfrm>
            <a:off x="457200" y="1412776"/>
            <a:ext cx="8229600" cy="3070225"/>
          </a:xfrm>
        </p:spPr>
        <p:txBody>
          <a:bodyPr/>
          <a:lstStyle/>
          <a:p>
            <a:pPr marL="514350" indent="-514350">
              <a:spcBef>
                <a:spcPct val="0"/>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Implement shared next generation library services platforms</a:t>
            </a:r>
          </a:p>
          <a:p>
            <a:pPr marL="514350" indent="-514350">
              <a:spcBef>
                <a:spcPts val="638"/>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Collaborate to manage and preserve print resources in a sustainable system</a:t>
            </a:r>
          </a:p>
          <a:p>
            <a:pPr marL="514350" indent="-514350">
              <a:spcBef>
                <a:spcPts val="638"/>
              </a:spcBef>
              <a:buClr>
                <a:srgbClr val="000000"/>
              </a:buClr>
              <a:buFont typeface="Calibri" panose="020F0502020204030204" pitchFamily="34" charset="0"/>
              <a:buAutoNum type="arabicPeriod"/>
            </a:pPr>
            <a:r>
              <a:rPr lang="en-GB" altLang="en-US" sz="2800" dirty="0" smtClean="0">
                <a:solidFill>
                  <a:srgbClr val="000000"/>
                </a:solidFill>
                <a:ea typeface="ＭＳ Ｐゴシック" panose="020B0600070205080204" pitchFamily="34" charset="-128"/>
                <a:sym typeface="Calibri" panose="020F0502020204030204" pitchFamily="34" charset="0"/>
              </a:rPr>
              <a:t>Collaborate to effectively use shared systems to manage electronic and print resources</a:t>
            </a:r>
          </a:p>
        </p:txBody>
      </p:sp>
      <p:pic>
        <p:nvPicPr>
          <p:cNvPr id="24579"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3510371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altLang="en-US" dirty="0" smtClean="0">
                <a:ea typeface="ＭＳ Ｐゴシック" panose="020B0600070205080204" pitchFamily="34" charset="-128"/>
              </a:rPr>
              <a:t>Project Timeline</a:t>
            </a:r>
            <a:endParaRPr lang="en-US" altLang="en-US" dirty="0" smtClean="0">
              <a:solidFill>
                <a:srgbClr val="008000"/>
              </a:solidFill>
              <a:ea typeface="ＭＳ Ｐゴシック" panose="020B0600070205080204" pitchFamily="34" charset="-128"/>
            </a:endParaRPr>
          </a:p>
        </p:txBody>
      </p:sp>
      <p:sp>
        <p:nvSpPr>
          <p:cNvPr id="3" name="Content Placeholder 2"/>
          <p:cNvSpPr>
            <a:spLocks noGrp="1"/>
          </p:cNvSpPr>
          <p:nvPr>
            <p:ph idx="1"/>
          </p:nvPr>
        </p:nvSpPr>
        <p:spPr>
          <a:xfrm>
            <a:off x="473075" y="1628775"/>
            <a:ext cx="8229600" cy="3502025"/>
          </a:xfrm>
        </p:spPr>
        <p:txBody>
          <a:bodyPr/>
          <a:lstStyle/>
          <a:p>
            <a:pPr>
              <a:lnSpc>
                <a:spcPct val="90000"/>
              </a:lnSpc>
              <a:spcBef>
                <a:spcPct val="0"/>
              </a:spcBef>
              <a:buClr>
                <a:srgbClr val="000000"/>
              </a:buClr>
            </a:pPr>
            <a:r>
              <a:rPr lang="en-GB" altLang="en-US" sz="2800" b="1" dirty="0" smtClean="0">
                <a:solidFill>
                  <a:srgbClr val="000000"/>
                </a:solidFill>
                <a:ea typeface="ＭＳ Ｐゴシック" panose="020B0600070205080204" pitchFamily="34" charset="-128"/>
                <a:sym typeface="Calibri" panose="020F0502020204030204" pitchFamily="34" charset="0"/>
              </a:rPr>
              <a:t>Preparation and Phase I: </a:t>
            </a:r>
            <a:r>
              <a:rPr lang="en-GB" altLang="en-US" sz="2800" dirty="0" smtClean="0">
                <a:solidFill>
                  <a:srgbClr val="000000"/>
                </a:solidFill>
                <a:ea typeface="ＭＳ Ｐゴシック" panose="020B0600070205080204" pitchFamily="34" charset="-128"/>
                <a:sym typeface="Calibri" panose="020F0502020204030204" pitchFamily="34" charset="0"/>
              </a:rPr>
              <a:t>Developing the ‘business case’/feasibility study (2014-15)</a:t>
            </a:r>
          </a:p>
          <a:p>
            <a:pPr>
              <a:lnSpc>
                <a:spcPct val="90000"/>
              </a:lnSpc>
              <a:spcBef>
                <a:spcPct val="0"/>
              </a:spcBef>
              <a:buClr>
                <a:srgbClr val="000000"/>
              </a:buClr>
            </a:pPr>
            <a:endParaRPr lang="en-GB" altLang="en-US" sz="2800" dirty="0" smtClean="0">
              <a:solidFill>
                <a:srgbClr val="000000"/>
              </a:solidFill>
              <a:ea typeface="ＭＳ Ｐゴシック" panose="020B0600070205080204" pitchFamily="34" charset="-128"/>
              <a:sym typeface="Calibri" panose="020F0502020204030204" pitchFamily="34" charset="0"/>
            </a:endParaRPr>
          </a:p>
          <a:p>
            <a:pPr>
              <a:lnSpc>
                <a:spcPct val="90000"/>
              </a:lnSpc>
              <a:spcBef>
                <a:spcPts val="563"/>
              </a:spcBef>
            </a:pPr>
            <a:r>
              <a:rPr lang="en-GB" altLang="en-US" sz="2800" b="1" dirty="0" smtClean="0">
                <a:solidFill>
                  <a:srgbClr val="000000"/>
                </a:solidFill>
                <a:ea typeface="ＭＳ Ｐゴシック" panose="020B0600070205080204" pitchFamily="34" charset="-128"/>
                <a:sym typeface="Calibri" panose="020F0502020204030204" pitchFamily="34" charset="0"/>
              </a:rPr>
              <a:t>Phase 2</a:t>
            </a:r>
            <a:r>
              <a:rPr lang="en-GB" altLang="en-US" sz="2800" dirty="0" smtClean="0">
                <a:solidFill>
                  <a:srgbClr val="000000"/>
                </a:solidFill>
                <a:ea typeface="ＭＳ Ｐゴシック" panose="020B0600070205080204" pitchFamily="34" charset="-128"/>
                <a:sym typeface="Calibri" panose="020F0502020204030204" pitchFamily="34" charset="0"/>
              </a:rPr>
              <a:t>: Developing System Requirements and Preparing for Procurement  (Summer </a:t>
            </a:r>
            <a:r>
              <a:rPr lang="en-GB" altLang="en-US" sz="2800" dirty="0">
                <a:solidFill>
                  <a:srgbClr val="000000"/>
                </a:solidFill>
                <a:ea typeface="ＭＳ Ｐゴシック" panose="020B0600070205080204" pitchFamily="34" charset="-128"/>
                <a:sym typeface="Calibri" panose="020F0502020204030204" pitchFamily="34" charset="0"/>
              </a:rPr>
              <a:t>2015 – </a:t>
            </a:r>
            <a:r>
              <a:rPr lang="en-GB" altLang="en-US" sz="2800" dirty="0">
                <a:ea typeface="ＭＳ Ｐゴシック" panose="020B0600070205080204" pitchFamily="34" charset="-128"/>
              </a:rPr>
              <a:t>Fall </a:t>
            </a:r>
            <a:r>
              <a:rPr lang="en-GB" altLang="en-US" sz="2800" dirty="0" smtClean="0">
                <a:solidFill>
                  <a:srgbClr val="000000"/>
                </a:solidFill>
                <a:ea typeface="ＭＳ Ｐゴシック" panose="020B0600070205080204" pitchFamily="34" charset="-128"/>
                <a:sym typeface="Calibri" panose="020F0502020204030204" pitchFamily="34" charset="0"/>
              </a:rPr>
              <a:t>2016) </a:t>
            </a:r>
            <a:r>
              <a:rPr lang="en-GB" altLang="en-US" sz="2800" dirty="0" smtClean="0">
                <a:solidFill>
                  <a:srgbClr val="00B050"/>
                </a:solidFill>
                <a:ea typeface="ＭＳ Ｐゴシック" panose="020B0600070205080204" pitchFamily="34" charset="-128"/>
              </a:rPr>
              <a:t>	</a:t>
            </a:r>
          </a:p>
          <a:p>
            <a:pPr>
              <a:lnSpc>
                <a:spcPct val="90000"/>
              </a:lnSpc>
              <a:spcBef>
                <a:spcPts val="563"/>
              </a:spcBef>
            </a:pPr>
            <a:endParaRPr lang="en-GB" altLang="en-US" sz="2800" dirty="0" smtClean="0">
              <a:solidFill>
                <a:srgbClr val="00B050"/>
              </a:solidFill>
              <a:ea typeface="ＭＳ Ｐゴシック" panose="020B0600070205080204" pitchFamily="34" charset="-128"/>
            </a:endParaRPr>
          </a:p>
          <a:p>
            <a:pPr>
              <a:lnSpc>
                <a:spcPct val="90000"/>
              </a:lnSpc>
              <a:spcBef>
                <a:spcPts val="563"/>
              </a:spcBef>
            </a:pPr>
            <a:r>
              <a:rPr lang="en-GB" altLang="en-US" sz="2800" b="1" dirty="0" smtClean="0">
                <a:solidFill>
                  <a:srgbClr val="000000"/>
                </a:solidFill>
                <a:ea typeface="ＭＳ Ｐゴシック" panose="020B0600070205080204" pitchFamily="34" charset="-128"/>
                <a:sym typeface="Calibri" panose="020F0502020204030204" pitchFamily="34" charset="0"/>
              </a:rPr>
              <a:t>Phase 3</a:t>
            </a:r>
            <a:r>
              <a:rPr lang="en-GB" altLang="en-US" sz="2800" dirty="0" smtClean="0">
                <a:solidFill>
                  <a:srgbClr val="000000"/>
                </a:solidFill>
                <a:ea typeface="ＭＳ Ｐゴシック" panose="020B0600070205080204" pitchFamily="34" charset="-128"/>
                <a:sym typeface="Calibri" panose="020F0502020204030204" pitchFamily="34" charset="0"/>
              </a:rPr>
              <a:t>: Procurement and implementation (</a:t>
            </a:r>
            <a:r>
              <a:rPr lang="en-GB" altLang="en-US" sz="2800" dirty="0" smtClean="0">
                <a:ea typeface="ＭＳ Ｐゴシック" panose="020B0600070205080204" pitchFamily="34" charset="-128"/>
              </a:rPr>
              <a:t>Fall </a:t>
            </a:r>
            <a:r>
              <a:rPr lang="en-GB" altLang="en-US" sz="2800" dirty="0">
                <a:solidFill>
                  <a:srgbClr val="000000"/>
                </a:solidFill>
                <a:ea typeface="ＭＳ Ｐゴシック" panose="020B0600070205080204" pitchFamily="34" charset="-128"/>
                <a:sym typeface="Calibri" panose="020F0502020204030204" pitchFamily="34" charset="0"/>
              </a:rPr>
              <a:t>2016 – </a:t>
            </a:r>
            <a:r>
              <a:rPr lang="en-GB" altLang="en-US" sz="2800" dirty="0" smtClean="0">
                <a:solidFill>
                  <a:srgbClr val="000000"/>
                </a:solidFill>
                <a:ea typeface="ＭＳ Ｐゴシック" panose="020B0600070205080204" pitchFamily="34" charset="-128"/>
                <a:sym typeface="Calibri" panose="020F0502020204030204" pitchFamily="34" charset="0"/>
              </a:rPr>
              <a:t>Spring 2018) </a:t>
            </a:r>
          </a:p>
          <a:p>
            <a:pPr>
              <a:buFont typeface="Wingdings" panose="05000000000000000000" pitchFamily="2" charset="2"/>
              <a:buNone/>
            </a:pPr>
            <a:endParaRPr lang="en-US" altLang="en-US" dirty="0" smtClean="0">
              <a:ea typeface="ＭＳ Ｐゴシック" panose="020B0600070205080204" pitchFamily="34" charset="-128"/>
            </a:endParaRPr>
          </a:p>
        </p:txBody>
      </p:sp>
      <p:pic>
        <p:nvPicPr>
          <p:cNvPr id="2560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0347500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smtClean="0">
                <a:ea typeface="ＭＳ Ｐゴシック" panose="020B0600070205080204" pitchFamily="34" charset="-128"/>
              </a:rPr>
              <a:t>Project Phase 1</a:t>
            </a:r>
            <a:endParaRPr lang="en-US" altLang="en-US" dirty="0" smtClean="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smtClean="0">
                <a:solidFill>
                  <a:prstClr val="black"/>
                </a:solidFill>
                <a:ea typeface="ＭＳ Ｐゴシック" panose="020B0600070205080204" pitchFamily="34" charset="-128"/>
              </a:rPr>
              <a:t>1</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249499849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47248" cy="760512"/>
          </a:xfrm>
        </p:spPr>
        <p:txBody>
          <a:bodyPr/>
          <a:lstStyle/>
          <a:p>
            <a:r>
              <a:rPr lang="en-US" dirty="0" smtClean="0"/>
              <a:t>Project Team &amp; Activities</a:t>
            </a:r>
            <a:endParaRPr lang="en-US" dirty="0"/>
          </a:p>
        </p:txBody>
      </p:sp>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Project </a:t>
            </a:r>
          </a:p>
          <a:p>
            <a:pPr fontAlgn="base">
              <a:spcBef>
                <a:spcPct val="0"/>
              </a:spcBef>
              <a:spcAft>
                <a:spcPct val="0"/>
              </a:spcAft>
            </a:pPr>
            <a:r>
              <a:rPr lang="en-US" b="1" dirty="0" smtClean="0">
                <a:solidFill>
                  <a:prstClr val="black"/>
                </a:solidFill>
                <a:ea typeface="ＭＳ Ｐゴシック" panose="020B0600070205080204" pitchFamily="34" charset="-128"/>
              </a:rPr>
              <a:t>Manager</a:t>
            </a:r>
            <a:endParaRPr lang="en-US" b="1" dirty="0">
              <a:solidFill>
                <a:prstClr val="black"/>
              </a:solidFill>
              <a:ea typeface="ＭＳ Ｐゴシック" panose="020B0600070205080204" pitchFamily="34" charset="-128"/>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Tree>
    <p:extLst>
      <p:ext uri="{BB962C8B-B14F-4D97-AF65-F5344CB8AC3E}">
        <p14:creationId xmlns:p14="http://schemas.microsoft.com/office/powerpoint/2010/main" val="22612813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altLang="en-US" smtClean="0"/>
              <a:t>Models of Collaboration</a:t>
            </a:r>
            <a:endParaRPr lang="en-US" altLang="en-US" smtClean="0"/>
          </a:p>
        </p:txBody>
      </p:sp>
      <p:graphicFrame>
        <p:nvGraphicFramePr>
          <p:cNvPr id="4" name="Content Placeholder 3"/>
          <p:cNvGraphicFramePr>
            <a:graphicFrameLocks noGrp="1"/>
          </p:cNvGraphicFramePr>
          <p:nvPr>
            <p:ph idx="1"/>
            <p:extLst/>
          </p:nvPr>
        </p:nvGraphicFramePr>
        <p:xfrm>
          <a:off x="457200" y="1295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987" name="Picture 4" descr="OCULslogan_hr.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8102472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smtClean="0">
                <a:ea typeface="ＭＳ Ｐゴシック" panose="020B0600070205080204" pitchFamily="34" charset="-128"/>
              </a:rPr>
              <a:t>Project Phase 2</a:t>
            </a:r>
            <a:endParaRPr lang="en-US" altLang="en-US" dirty="0" smtClean="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fontAlgn="base">
              <a:spcBef>
                <a:spcPct val="0"/>
              </a:spcBef>
              <a:spcAft>
                <a:spcPct val="0"/>
              </a:spcAft>
            </a:pPr>
            <a:r>
              <a:rPr lang="en-GB" altLang="en-US" sz="6000" b="1" dirty="0" smtClean="0">
                <a:solidFill>
                  <a:prstClr val="black"/>
                </a:solidFill>
                <a:ea typeface="ＭＳ Ｐゴシック" panose="020B0600070205080204" pitchFamily="34" charset="-128"/>
              </a:rPr>
              <a:t>2</a:t>
            </a:r>
            <a:endParaRPr lang="en-US" sz="6000"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387169896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ea typeface="ＭＳ Ｐゴシック" pitchFamily="34" charset="-128"/>
              </a:rPr>
              <a:t>Keys to achieving the vision</a:t>
            </a:r>
          </a:p>
        </p:txBody>
      </p:sp>
      <p:sp>
        <p:nvSpPr>
          <p:cNvPr id="3" name="Content Placeholder 2"/>
          <p:cNvSpPr>
            <a:spLocks noGrp="1"/>
          </p:cNvSpPr>
          <p:nvPr>
            <p:ph idx="1"/>
          </p:nvPr>
        </p:nvSpPr>
        <p:spPr/>
        <p:txBody>
          <a:bodyPr/>
          <a:lstStyle/>
          <a:p>
            <a:pPr marL="514350" indent="-514350">
              <a:buFont typeface="Calibri" pitchFamily="34" charset="0"/>
              <a:buAutoNum type="arabicPeriod"/>
            </a:pPr>
            <a:r>
              <a:rPr lang="en-US" altLang="en-US" sz="3600" b="1" dirty="0" smtClean="0">
                <a:ea typeface="ＭＳ Ｐゴシック" pitchFamily="34" charset="-128"/>
              </a:rPr>
              <a:t>Implement shared next generation library services platforms</a:t>
            </a:r>
          </a:p>
          <a:p>
            <a:pPr marL="514350" indent="-514350">
              <a:buFont typeface="Calibri" pitchFamily="34" charset="0"/>
              <a:buAutoNum type="arabicPeriod"/>
            </a:pPr>
            <a:r>
              <a:rPr lang="en-US" altLang="en-US" dirty="0" smtClean="0">
                <a:solidFill>
                  <a:schemeClr val="bg1">
                    <a:lumMod val="50000"/>
                  </a:schemeClr>
                </a:solidFill>
                <a:ea typeface="ＭＳ Ｐゴシック" pitchFamily="34" charset="-128"/>
              </a:rPr>
              <a:t>Collaborate to manage and preserve print resources in a sustainable system</a:t>
            </a:r>
          </a:p>
          <a:p>
            <a:pPr marL="514350" indent="-514350">
              <a:buFont typeface="Calibri" pitchFamily="34" charset="0"/>
              <a:buAutoNum type="arabicPeriod"/>
            </a:pPr>
            <a:r>
              <a:rPr lang="en-US" altLang="en-US" dirty="0" smtClean="0">
                <a:solidFill>
                  <a:schemeClr val="bg1">
                    <a:lumMod val="50000"/>
                  </a:schemeClr>
                </a:solidFill>
                <a:ea typeface="ＭＳ Ｐゴシック" pitchFamily="34" charset="-128"/>
              </a:rPr>
              <a:t>Collaborate to effectively use shared systems to manage electronic and print resources</a:t>
            </a:r>
          </a:p>
          <a:p>
            <a:pPr marL="514350" indent="-514350"/>
            <a:endParaRPr lang="en-US" altLang="en-US" dirty="0" smtClean="0">
              <a:ea typeface="ＭＳ Ｐゴシック" pitchFamily="34" charset="-128"/>
            </a:endParaRP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0420303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GB" altLang="en-US" dirty="0" smtClean="0">
                <a:ea typeface="ＭＳ Ｐゴシック" panose="020B0600070205080204" pitchFamily="34" charset="-128"/>
                <a:sym typeface="Calibri" panose="020F0502020204030204" pitchFamily="34" charset="0"/>
              </a:rPr>
              <a:t>Phase 2</a:t>
            </a:r>
            <a:endParaRPr lang="en-US" altLang="en-US" dirty="0" smtClean="0">
              <a:ea typeface="ＭＳ Ｐゴシック" panose="020B0600070205080204" pitchFamily="34" charset="-128"/>
            </a:endParaRPr>
          </a:p>
        </p:txBody>
      </p:sp>
      <p:sp>
        <p:nvSpPr>
          <p:cNvPr id="3" name="Content Placeholder 2"/>
          <p:cNvSpPr>
            <a:spLocks noGrp="1"/>
          </p:cNvSpPr>
          <p:nvPr>
            <p:ph idx="1"/>
          </p:nvPr>
        </p:nvSpPr>
        <p:spPr/>
        <p:txBody>
          <a:bodyPr/>
          <a:lstStyle/>
          <a:p>
            <a:pPr marL="0" indent="0">
              <a:spcBef>
                <a:spcPct val="0"/>
              </a:spcBef>
              <a:buClr>
                <a:srgbClr val="000000"/>
              </a:buClr>
              <a:buNone/>
            </a:pPr>
            <a:endParaRPr lang="en-GB" altLang="en-US" sz="2400" dirty="0" smtClean="0">
              <a:solidFill>
                <a:srgbClr val="000000"/>
              </a:solidFill>
              <a:ea typeface="ＭＳ Ｐゴシック" panose="020B0600070205080204" pitchFamily="34" charset="-128"/>
              <a:sym typeface="Calibri" panose="020F0502020204030204" pitchFamily="34" charset="0"/>
            </a:endParaRPr>
          </a:p>
          <a:p>
            <a:pPr>
              <a:spcBef>
                <a:spcPts val="400"/>
              </a:spcBef>
              <a:buClr>
                <a:srgbClr val="000000"/>
              </a:buClr>
            </a:pPr>
            <a:r>
              <a:rPr lang="en-GB" altLang="en-US" sz="2800" dirty="0" smtClean="0">
                <a:solidFill>
                  <a:srgbClr val="000000"/>
                </a:solidFill>
                <a:ea typeface="ＭＳ Ｐゴシック" panose="020B0600070205080204" pitchFamily="34" charset="-128"/>
                <a:sym typeface="Calibri" panose="020F0502020204030204" pitchFamily="34" charset="0"/>
              </a:rPr>
              <a:t>18 libraries participating</a:t>
            </a:r>
          </a:p>
          <a:p>
            <a:pPr>
              <a:spcBef>
                <a:spcPts val="400"/>
              </a:spcBef>
              <a:buClr>
                <a:srgbClr val="000000"/>
              </a:buClr>
            </a:pPr>
            <a:r>
              <a:rPr lang="en-GB" altLang="en-US" sz="2800" dirty="0" smtClean="0">
                <a:solidFill>
                  <a:srgbClr val="000000"/>
                </a:solidFill>
                <a:ea typeface="ＭＳ Ｐゴシック" panose="020B0600070205080204" pitchFamily="34" charset="-128"/>
                <a:sym typeface="Calibri" panose="020F0502020204030204" pitchFamily="34" charset="0"/>
              </a:rPr>
              <a:t>Deliverables:</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Business plan (budget plan, funding models, etc.)</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RFI follow-up (market updates, costing, product demonstrations)</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User and technical requirements for shared LSP</a:t>
            </a:r>
          </a:p>
          <a:p>
            <a:pPr lvl="1">
              <a:spcBef>
                <a:spcPts val="400"/>
              </a:spcBef>
              <a:buClr>
                <a:srgbClr val="000000"/>
              </a:buClr>
            </a:pPr>
            <a:r>
              <a:rPr lang="en-GB" altLang="en-US" sz="2400" dirty="0" smtClean="0">
                <a:solidFill>
                  <a:srgbClr val="000000"/>
                </a:solidFill>
                <a:ea typeface="ＭＳ Ｐゴシック" panose="020B0600070205080204" pitchFamily="34" charset="-128"/>
                <a:sym typeface="Calibri" panose="020F0502020204030204" pitchFamily="34" charset="0"/>
              </a:rPr>
              <a:t>Memorandum of understanding</a:t>
            </a:r>
          </a:p>
          <a:p>
            <a:pPr marL="457200" lvl="1" indent="0">
              <a:spcBef>
                <a:spcPts val="400"/>
              </a:spcBef>
              <a:buClr>
                <a:srgbClr val="000000"/>
              </a:buClr>
              <a:buNone/>
            </a:pPr>
            <a:endParaRPr lang="en-GB" altLang="en-US" sz="1800" dirty="0" smtClean="0">
              <a:solidFill>
                <a:srgbClr val="000000"/>
              </a:solidFill>
              <a:ea typeface="ＭＳ Ｐゴシック" panose="020B0600070205080204" pitchFamily="34" charset="-128"/>
              <a:sym typeface="Calibri" panose="020F0502020204030204" pitchFamily="34" charset="0"/>
            </a:endParaRPr>
          </a:p>
          <a:p>
            <a:pPr marL="0" indent="0">
              <a:spcBef>
                <a:spcPts val="400"/>
              </a:spcBef>
              <a:buClr>
                <a:srgbClr val="000000"/>
              </a:buClr>
              <a:buNone/>
            </a:pPr>
            <a:endParaRPr lang="en-GB" altLang="en-US" sz="2200" dirty="0" smtClean="0">
              <a:solidFill>
                <a:srgbClr val="000000"/>
              </a:solidFill>
              <a:ea typeface="ＭＳ Ｐゴシック" panose="020B0600070205080204" pitchFamily="34" charset="-128"/>
              <a:sym typeface="Calibri" panose="020F0502020204030204" pitchFamily="34" charset="0"/>
            </a:endParaRPr>
          </a:p>
          <a:p>
            <a:pPr marL="0" indent="0">
              <a:buFont typeface="Wingdings" panose="05000000000000000000" pitchFamily="2" charset="2"/>
              <a:buNone/>
            </a:pPr>
            <a:endParaRPr lang="en-US" altLang="en-US" dirty="0" smtClean="0">
              <a:ea typeface="ＭＳ Ｐゴシック" panose="020B0600070205080204" pitchFamily="34" charset="-128"/>
            </a:endParaRPr>
          </a:p>
        </p:txBody>
      </p:sp>
      <p:pic>
        <p:nvPicPr>
          <p:cNvPr id="460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1592" y="3168352"/>
            <a:ext cx="3140968" cy="3140968"/>
          </a:xfrm>
          <a:prstGeom prst="rect">
            <a:avLst/>
          </a:prstGeom>
        </p:spPr>
      </p:pic>
    </p:spTree>
    <p:extLst>
      <p:ext uri="{BB962C8B-B14F-4D97-AF65-F5344CB8AC3E}">
        <p14:creationId xmlns:p14="http://schemas.microsoft.com/office/powerpoint/2010/main" val="178480500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76200"/>
            <a:ext cx="8147248" cy="760512"/>
          </a:xfrm>
        </p:spPr>
        <p:txBody>
          <a:bodyPr/>
          <a:lstStyle/>
          <a:p>
            <a:r>
              <a:rPr lang="en-US" dirty="0" smtClean="0"/>
              <a:t>Project Team</a:t>
            </a:r>
            <a:endParaRPr lang="en-US" dirty="0"/>
          </a:p>
        </p:txBody>
      </p:sp>
      <p:sp>
        <p:nvSpPr>
          <p:cNvPr id="3" name="TextBox 2"/>
          <p:cNvSpPr txBox="1"/>
          <p:nvPr/>
        </p:nvSpPr>
        <p:spPr>
          <a:xfrm>
            <a:off x="5216427" y="6046990"/>
            <a:ext cx="1045892" cy="646331"/>
          </a:xfrm>
          <a:prstGeom prst="rect">
            <a:avLst/>
          </a:prstGeom>
          <a:noFill/>
        </p:spPr>
        <p:txBody>
          <a:bodyPr wrap="non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Project </a:t>
            </a:r>
          </a:p>
          <a:p>
            <a:pPr fontAlgn="base">
              <a:spcBef>
                <a:spcPct val="0"/>
              </a:spcBef>
              <a:spcAft>
                <a:spcPct val="0"/>
              </a:spcAft>
            </a:pPr>
            <a:r>
              <a:rPr lang="en-US" b="1" dirty="0" smtClean="0">
                <a:solidFill>
                  <a:prstClr val="black"/>
                </a:solidFill>
                <a:ea typeface="ＭＳ Ｐゴシック" panose="020B0600070205080204" pitchFamily="34" charset="-128"/>
              </a:rPr>
              <a:t>Manager</a:t>
            </a:r>
            <a:endParaRPr lang="en-US" b="1" dirty="0">
              <a:solidFill>
                <a:prstClr val="black"/>
              </a:solidFill>
              <a:ea typeface="ＭＳ Ｐゴシック" panose="020B0600070205080204" pitchFamily="34" charset="-128"/>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
        <p:nvSpPr>
          <p:cNvPr id="4" name="Smiley Face 3"/>
          <p:cNvSpPr/>
          <p:nvPr/>
        </p:nvSpPr>
        <p:spPr>
          <a:xfrm>
            <a:off x="6660232" y="1748344"/>
            <a:ext cx="914400" cy="914400"/>
          </a:xfrm>
          <a:prstGeom prst="smileyFace">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7" name="TextBox 6"/>
          <p:cNvSpPr txBox="1"/>
          <p:nvPr/>
        </p:nvSpPr>
        <p:spPr>
          <a:xfrm>
            <a:off x="7633914" y="1882378"/>
            <a:ext cx="1330574" cy="646331"/>
          </a:xfrm>
          <a:prstGeom prst="rect">
            <a:avLst/>
          </a:prstGeom>
          <a:noFill/>
        </p:spPr>
        <p:txBody>
          <a:bodyPr wrap="squar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Business Plan Writer </a:t>
            </a:r>
            <a:endParaRPr lang="en-US" b="1" dirty="0">
              <a:solidFill>
                <a:prstClr val="black"/>
              </a:solidFill>
              <a:ea typeface="ＭＳ Ｐゴシック" panose="020B0600070205080204" pitchFamily="34" charset="-128"/>
            </a:endParaRPr>
          </a:p>
        </p:txBody>
      </p:sp>
      <p:sp>
        <p:nvSpPr>
          <p:cNvPr id="5" name="Left Arrow 4"/>
          <p:cNvSpPr/>
          <p:nvPr/>
        </p:nvSpPr>
        <p:spPr>
          <a:xfrm rot="19070993">
            <a:off x="5478520" y="2899887"/>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9" name="Smiley Face 8"/>
          <p:cNvSpPr/>
          <p:nvPr/>
        </p:nvSpPr>
        <p:spPr>
          <a:xfrm>
            <a:off x="1929408" y="1938536"/>
            <a:ext cx="914400" cy="914400"/>
          </a:xfrm>
          <a:prstGeom prst="smileyFac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0" name="Left Arrow 9"/>
          <p:cNvSpPr/>
          <p:nvPr/>
        </p:nvSpPr>
        <p:spPr>
          <a:xfrm rot="13321678">
            <a:off x="2706870" y="2978206"/>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1" name="TextBox 10"/>
          <p:cNvSpPr txBox="1"/>
          <p:nvPr/>
        </p:nvSpPr>
        <p:spPr>
          <a:xfrm>
            <a:off x="540448" y="2009524"/>
            <a:ext cx="1510492" cy="646331"/>
          </a:xfrm>
          <a:prstGeom prst="rect">
            <a:avLst/>
          </a:prstGeom>
          <a:noFill/>
        </p:spPr>
        <p:txBody>
          <a:bodyPr wrap="square" rtlCol="0">
            <a:spAutoFit/>
          </a:bodyPr>
          <a:lstStyle/>
          <a:p>
            <a:pPr fontAlgn="base">
              <a:spcBef>
                <a:spcPct val="0"/>
              </a:spcBef>
              <a:spcAft>
                <a:spcPct val="0"/>
              </a:spcAft>
            </a:pPr>
            <a:r>
              <a:rPr lang="en-US" b="1" dirty="0" smtClean="0">
                <a:solidFill>
                  <a:prstClr val="black"/>
                </a:solidFill>
                <a:ea typeface="ＭＳ Ｐゴシック" panose="020B0600070205080204" pitchFamily="34" charset="-128"/>
              </a:rPr>
              <a:t>Procurement Consultant</a:t>
            </a:r>
            <a:endParaRPr lang="en-US" b="1" dirty="0">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183482093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7544" y="-243408"/>
            <a:ext cx="8263830" cy="987425"/>
          </a:xfrm>
        </p:spPr>
        <p:txBody>
          <a:bodyPr/>
          <a:lstStyle/>
          <a:p>
            <a:r>
              <a:rPr lang="en-US" altLang="en-US" dirty="0" smtClean="0"/>
              <a:t>Incorporating your feedback</a:t>
            </a:r>
            <a:endParaRPr lang="en-CA" altLang="en-US" dirty="0" smtClean="0"/>
          </a:p>
        </p:txBody>
      </p:sp>
      <p:sp>
        <p:nvSpPr>
          <p:cNvPr id="3" name="Content Placeholder 2"/>
          <p:cNvSpPr>
            <a:spLocks noGrp="1"/>
          </p:cNvSpPr>
          <p:nvPr>
            <p:ph idx="1"/>
          </p:nvPr>
        </p:nvSpPr>
        <p:spPr>
          <a:xfrm>
            <a:off x="484634" y="1124744"/>
            <a:ext cx="8407846" cy="4733925"/>
          </a:xfrm>
        </p:spPr>
        <p:txBody>
          <a:bodyPr/>
          <a:lstStyle/>
          <a:p>
            <a:pPr marL="0" indent="0">
              <a:buNone/>
              <a:defRPr/>
            </a:pPr>
            <a:r>
              <a:rPr lang="en-US" sz="3600" dirty="0" smtClean="0"/>
              <a:t>Priority Collaboration Outcomes</a:t>
            </a:r>
          </a:p>
          <a:p>
            <a:pPr marL="0" indent="0">
              <a:buFont typeface="Arial" panose="020B0604020202020204" pitchFamily="34" charset="0"/>
              <a:buNone/>
              <a:defRPr/>
            </a:pPr>
            <a:r>
              <a:rPr lang="en-US" sz="2400" dirty="0" smtClean="0">
                <a:hlinkClick r:id="rId3"/>
              </a:rPr>
              <a:t>https</a:t>
            </a:r>
            <a:r>
              <a:rPr lang="en-US" sz="2400" dirty="0">
                <a:hlinkClick r:id="rId3"/>
              </a:rPr>
              <a:t>://</a:t>
            </a:r>
            <a:r>
              <a:rPr lang="en-US" sz="2400" dirty="0" smtClean="0">
                <a:hlinkClick r:id="rId3"/>
              </a:rPr>
              <a:t>spotdocs.scholarsportal.info/display/OCF/Priority+Collaboration+Outcomes</a:t>
            </a:r>
            <a:endParaRPr lang="en-US" sz="2400" dirty="0" smtClean="0"/>
          </a:p>
          <a:p>
            <a:pPr marL="0" indent="0">
              <a:buFont typeface="Arial" panose="020B0604020202020204" pitchFamily="34" charset="0"/>
              <a:buNone/>
              <a:defRPr/>
            </a:pPr>
            <a:endParaRPr lang="en-US" sz="1200" dirty="0" smtClean="0"/>
          </a:p>
          <a:p>
            <a:pPr marL="0" indent="0">
              <a:buNone/>
              <a:defRPr/>
            </a:pPr>
            <a:r>
              <a:rPr lang="en-US" sz="3600" dirty="0" smtClean="0"/>
              <a:t>Shared LSP Requirements</a:t>
            </a:r>
          </a:p>
          <a:p>
            <a:pPr marL="0" indent="0">
              <a:buFont typeface="Arial" panose="020B0604020202020204" pitchFamily="34" charset="0"/>
              <a:buNone/>
              <a:defRPr/>
            </a:pPr>
            <a:r>
              <a:rPr lang="en-US" sz="2400" dirty="0">
                <a:hlinkClick r:id="rId4"/>
              </a:rPr>
              <a:t>https://spotdocs.scholarsportal.info/display/OCF/LSP+Requirements+-+</a:t>
            </a:r>
            <a:r>
              <a:rPr lang="en-US" sz="2400" dirty="0" smtClean="0">
                <a:hlinkClick r:id="rId4"/>
              </a:rPr>
              <a:t>For+Consultation</a:t>
            </a:r>
            <a:endParaRPr lang="en-US" sz="2400" dirty="0" smtClean="0"/>
          </a:p>
          <a:p>
            <a:pPr marL="0" indent="0">
              <a:buFont typeface="Arial" panose="020B0604020202020204" pitchFamily="34" charset="0"/>
              <a:buNone/>
              <a:defRPr/>
            </a:pPr>
            <a:endParaRPr lang="en-US" sz="1200" dirty="0" smtClean="0"/>
          </a:p>
          <a:p>
            <a:pPr marL="0" indent="0">
              <a:buNone/>
              <a:defRPr/>
            </a:pPr>
            <a:r>
              <a:rPr lang="en-US" sz="3600" dirty="0" smtClean="0"/>
              <a:t>Memorandum of Understanding</a:t>
            </a:r>
          </a:p>
          <a:p>
            <a:pPr marL="0" indent="0">
              <a:buFont typeface="Arial" panose="020B0604020202020204" pitchFamily="34" charset="0"/>
              <a:buNone/>
              <a:defRPr/>
            </a:pPr>
            <a:r>
              <a:rPr lang="en-US" sz="2400" dirty="0">
                <a:hlinkClick r:id="rId5"/>
              </a:rPr>
              <a:t>https://</a:t>
            </a:r>
            <a:r>
              <a:rPr lang="en-US" sz="2400" dirty="0" smtClean="0">
                <a:hlinkClick r:id="rId5"/>
              </a:rPr>
              <a:t>spotdocs.scholarsportal.info/display/OCF/MOU+Draft+Planning</a:t>
            </a:r>
            <a:endParaRPr lang="en-US" sz="2400" dirty="0" smtClean="0"/>
          </a:p>
          <a:p>
            <a:pPr marL="0" indent="0">
              <a:buFont typeface="Arial" panose="020B0604020202020204" pitchFamily="34" charset="0"/>
              <a:buNone/>
              <a:defRPr/>
            </a:pPr>
            <a:endParaRPr lang="en-US" dirty="0" smtClean="0"/>
          </a:p>
        </p:txBody>
      </p:sp>
      <p:pic>
        <p:nvPicPr>
          <p:cNvPr id="4"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63612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hape 153"/>
          <p:cNvSpPr>
            <a:spLocks noGrp="1"/>
          </p:cNvSpPr>
          <p:nvPr>
            <p:ph type="title"/>
          </p:nvPr>
        </p:nvSpPr>
        <p:spPr>
          <a:xfrm>
            <a:off x="457200" y="274638"/>
            <a:ext cx="8229600" cy="1025525"/>
          </a:xfrm>
        </p:spPr>
        <p:txBody>
          <a:bodyPr lIns="91425" tIns="91425" rIns="91425" bIns="91425" anchor="ctr"/>
          <a:lstStyle/>
          <a:p>
            <a:r>
              <a:rPr lang="en-US" altLang="en-US" smtClean="0">
                <a:ea typeface="ＭＳ Ｐゴシック" panose="020B0600070205080204" pitchFamily="34" charset="-128"/>
              </a:rPr>
              <a:t>Executive Committee</a:t>
            </a:r>
          </a:p>
        </p:txBody>
      </p:sp>
      <p:sp>
        <p:nvSpPr>
          <p:cNvPr id="20482" name="Shape 154"/>
          <p:cNvSpPr>
            <a:spLocks noGrp="1"/>
          </p:cNvSpPr>
          <p:nvPr>
            <p:ph type="body" idx="1"/>
          </p:nvPr>
        </p:nvSpPr>
        <p:spPr>
          <a:xfrm>
            <a:off x="457200" y="1538288"/>
            <a:ext cx="8229600" cy="4525962"/>
          </a:xfrm>
        </p:spPr>
        <p:txBody>
          <a:bodyPr lIns="91425" tIns="91425" rIns="91425" bIns="91425"/>
          <a:lstStyle/>
          <a:p>
            <a:pPr>
              <a:spcBef>
                <a:spcPct val="0"/>
              </a:spcBef>
              <a:buFont typeface="Wingdings" panose="05000000000000000000" pitchFamily="2" charset="2"/>
              <a:buNone/>
            </a:pPr>
            <a:r>
              <a:rPr lang="en-US" altLang="en-US" sz="2600" b="1" smtClean="0">
                <a:ea typeface="ＭＳ Ｐゴシック" panose="020B0600070205080204" pitchFamily="34" charset="-128"/>
              </a:rPr>
              <a:t>Chair:</a:t>
            </a:r>
            <a:r>
              <a:rPr lang="en-US" altLang="en-US" sz="2600" smtClean="0">
                <a:ea typeface="ＭＳ Ｐゴシック" panose="020B0600070205080204" pitchFamily="34" charset="-128"/>
              </a:rPr>
              <a:t> Vivian Lewis, McMaster University</a:t>
            </a:r>
          </a:p>
          <a:p>
            <a:pPr>
              <a:spcBef>
                <a:spcPct val="0"/>
              </a:spcBef>
              <a:buFont typeface="Wingdings" panose="05000000000000000000" pitchFamily="2" charset="2"/>
              <a:buNone/>
            </a:pPr>
            <a:r>
              <a:rPr lang="en-US" altLang="en-US" sz="2600" b="1" smtClean="0">
                <a:ea typeface="ＭＳ Ｐゴシック" panose="020B0600070205080204" pitchFamily="34" charset="-128"/>
              </a:rPr>
              <a:t>Vice-Chair:</a:t>
            </a:r>
            <a:r>
              <a:rPr lang="en-US" altLang="en-US" sz="2600" smtClean="0">
                <a:ea typeface="ＭＳ Ｐゴシック" panose="020B0600070205080204" pitchFamily="34" charset="-128"/>
              </a:rPr>
              <a:t> Ken Hernden, Algoma University</a:t>
            </a:r>
          </a:p>
          <a:p>
            <a:pPr>
              <a:spcBef>
                <a:spcPct val="0"/>
              </a:spcBef>
              <a:buFont typeface="Wingdings" panose="05000000000000000000" pitchFamily="2" charset="2"/>
              <a:buNone/>
            </a:pPr>
            <a:r>
              <a:rPr lang="en-US" altLang="en-US" sz="2600" b="1" smtClean="0">
                <a:ea typeface="ＭＳ Ｐゴシック" panose="020B0600070205080204" pitchFamily="34" charset="-128"/>
              </a:rPr>
              <a:t>Treasurer:</a:t>
            </a:r>
            <a:r>
              <a:rPr lang="en-US" altLang="en-US" sz="2600" smtClean="0">
                <a:ea typeface="ＭＳ Ｐゴシック" panose="020B0600070205080204" pitchFamily="34" charset="-128"/>
              </a:rPr>
              <a:t> Brent Roe, Laurentian University</a:t>
            </a:r>
          </a:p>
          <a:p>
            <a:pPr>
              <a:spcBef>
                <a:spcPct val="0"/>
              </a:spcBef>
              <a:buFont typeface="Wingdings" panose="05000000000000000000" pitchFamily="2" charset="2"/>
              <a:buNone/>
            </a:pPr>
            <a:r>
              <a:rPr lang="en-US" altLang="en-US" sz="2600" b="1" smtClean="0">
                <a:ea typeface="ＭＳ Ｐゴシック" panose="020B0600070205080204" pitchFamily="34" charset="-128"/>
              </a:rPr>
              <a:t>Past-Chair:</a:t>
            </a:r>
            <a:r>
              <a:rPr lang="en-US" altLang="en-US" sz="2600" smtClean="0">
                <a:ea typeface="ＭＳ Ｐゴシック" panose="020B0600070205080204" pitchFamily="34" charset="-128"/>
              </a:rPr>
              <a:t> Rebecca Graham, University of Guelph</a:t>
            </a:r>
          </a:p>
          <a:p>
            <a:pPr>
              <a:spcBef>
                <a:spcPct val="0"/>
              </a:spcBef>
              <a:buFont typeface="Wingdings" panose="05000000000000000000" pitchFamily="2" charset="2"/>
              <a:buNone/>
            </a:pPr>
            <a:r>
              <a:rPr lang="en-US" altLang="en-US" sz="2600" b="1" smtClean="0">
                <a:ea typeface="ＭＳ Ｐゴシック" panose="020B0600070205080204" pitchFamily="34" charset="-128"/>
              </a:rPr>
              <a:t>Secretary: </a:t>
            </a:r>
            <a:r>
              <a:rPr lang="en-US" altLang="en-US" sz="2600" smtClean="0">
                <a:ea typeface="ＭＳ Ｐゴシック" panose="020B0600070205080204" pitchFamily="34" charset="-128"/>
              </a:rPr>
              <a:t>Pascal Calarco, University of Windsor</a:t>
            </a:r>
          </a:p>
          <a:p>
            <a:pPr>
              <a:spcBef>
                <a:spcPct val="0"/>
              </a:spcBef>
              <a:buFont typeface="Wingdings" panose="05000000000000000000" pitchFamily="2" charset="2"/>
              <a:buNone/>
            </a:pPr>
            <a:endParaRPr lang="en-US" altLang="en-US" sz="2600" b="1" smtClean="0">
              <a:ea typeface="ＭＳ Ｐゴシック" panose="020B0600070205080204" pitchFamily="34" charset="-128"/>
            </a:endParaRPr>
          </a:p>
          <a:p>
            <a:pPr>
              <a:spcBef>
                <a:spcPct val="0"/>
              </a:spcBef>
              <a:buFont typeface="Wingdings" panose="05000000000000000000" pitchFamily="2" charset="2"/>
              <a:buNone/>
            </a:pPr>
            <a:r>
              <a:rPr lang="en-US" altLang="en-US" sz="2600" b="1" smtClean="0">
                <a:ea typeface="ＭＳ Ｐゴシック" panose="020B0600070205080204" pitchFamily="34" charset="-128"/>
              </a:rPr>
              <a:t>Executive Director:</a:t>
            </a:r>
            <a:r>
              <a:rPr lang="en-US" altLang="en-US" sz="2600" smtClean="0">
                <a:ea typeface="ＭＳ Ｐゴシック" panose="020B0600070205080204" pitchFamily="34" charset="-128"/>
              </a:rPr>
              <a:t> John Barnett (ex officio)</a:t>
            </a:r>
          </a:p>
        </p:txBody>
      </p:sp>
    </p:spTree>
    <p:extLst>
      <p:ext uri="{BB962C8B-B14F-4D97-AF65-F5344CB8AC3E}">
        <p14:creationId xmlns:p14="http://schemas.microsoft.com/office/powerpoint/2010/main" val="98377256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8200"/>
            <a:ext cx="8229600" cy="1030560"/>
          </a:xfrm>
        </p:spPr>
        <p:txBody>
          <a:bodyPr/>
          <a:lstStyle/>
          <a:p>
            <a:r>
              <a:rPr lang="en-US" dirty="0" smtClean="0"/>
              <a:t>What’s Next?</a:t>
            </a:r>
            <a:br>
              <a:rPr lang="en-US" dirty="0" smtClean="0"/>
            </a:br>
            <a:r>
              <a:rPr lang="en-US" dirty="0" smtClean="0"/>
              <a:t>Project Schedule Fall 2016</a:t>
            </a:r>
            <a:endParaRPr lang="en-US" dirty="0"/>
          </a:p>
        </p:txBody>
      </p:sp>
      <p:sp>
        <p:nvSpPr>
          <p:cNvPr id="3" name="Content Placeholder 2"/>
          <p:cNvSpPr>
            <a:spLocks noGrp="1"/>
          </p:cNvSpPr>
          <p:nvPr>
            <p:ph idx="1"/>
          </p:nvPr>
        </p:nvSpPr>
        <p:spPr>
          <a:xfrm>
            <a:off x="457200" y="1268761"/>
            <a:ext cx="8579296" cy="4752528"/>
          </a:xfrm>
        </p:spPr>
        <p:txBody>
          <a:bodyPr/>
          <a:lstStyle/>
          <a:p>
            <a:r>
              <a:rPr lang="en-US" dirty="0" smtClean="0"/>
              <a:t>Supplier consultations &amp; presentations:</a:t>
            </a:r>
          </a:p>
          <a:p>
            <a:pPr marL="457200" lvl="1" indent="0">
              <a:buNone/>
            </a:pPr>
            <a:r>
              <a:rPr lang="en-US" sz="2400" dirty="0" smtClean="0"/>
              <a:t>September 29 (Ex Libris</a:t>
            </a:r>
            <a:r>
              <a:rPr lang="en-US" sz="2400" dirty="0"/>
              <a:t>) </a:t>
            </a:r>
            <a:r>
              <a:rPr lang="en-US" sz="2400" dirty="0" smtClean="0"/>
              <a:t>        October </a:t>
            </a:r>
            <a:r>
              <a:rPr lang="en-US" sz="2400" dirty="0"/>
              <a:t>5 </a:t>
            </a:r>
            <a:r>
              <a:rPr lang="en-US" sz="2400" dirty="0" smtClean="0"/>
              <a:t>(Innovative)</a:t>
            </a:r>
          </a:p>
          <a:p>
            <a:pPr marL="457200" lvl="1" indent="0">
              <a:buNone/>
            </a:pPr>
            <a:r>
              <a:rPr lang="en-US" sz="2400" dirty="0" smtClean="0"/>
              <a:t>September 30 (EBSCO</a:t>
            </a:r>
            <a:r>
              <a:rPr lang="en-US" sz="2400" dirty="0"/>
              <a:t>) </a:t>
            </a:r>
            <a:r>
              <a:rPr lang="en-US" sz="2400" dirty="0" smtClean="0"/>
              <a:t>		</a:t>
            </a:r>
            <a:r>
              <a:rPr lang="en-US" sz="2400" i="1" dirty="0" smtClean="0"/>
              <a:t>October 6 (</a:t>
            </a:r>
            <a:r>
              <a:rPr lang="en-US" sz="2400" i="1" dirty="0" err="1" smtClean="0"/>
              <a:t>Relais</a:t>
            </a:r>
            <a:r>
              <a:rPr lang="en-US" sz="2400" i="1" dirty="0" smtClean="0"/>
              <a:t>)</a:t>
            </a:r>
          </a:p>
          <a:p>
            <a:pPr marL="457200" lvl="1" indent="0">
              <a:buNone/>
            </a:pPr>
            <a:r>
              <a:rPr lang="en-US" sz="2400" dirty="0" smtClean="0"/>
              <a:t>October 4 (OCLC) 				October 11 (</a:t>
            </a:r>
            <a:r>
              <a:rPr lang="en-US" sz="2400" dirty="0" err="1" smtClean="0"/>
              <a:t>SirsiDynix</a:t>
            </a:r>
            <a:r>
              <a:rPr lang="en-US" sz="2400" dirty="0" smtClean="0"/>
              <a:t>)</a:t>
            </a:r>
          </a:p>
          <a:p>
            <a:r>
              <a:rPr lang="en-US" dirty="0" smtClean="0"/>
              <a:t>Business plan &amp; financial information to OCUL Directors - October</a:t>
            </a:r>
          </a:p>
          <a:p>
            <a:r>
              <a:rPr lang="en-US" dirty="0" smtClean="0"/>
              <a:t>Prepare “roadmap to procurement” – mid-Nov. </a:t>
            </a:r>
          </a:p>
          <a:p>
            <a:r>
              <a:rPr lang="en-US" dirty="0" smtClean="0"/>
              <a:t>Close out Phase 2 and begin Phase 3 – late November/early December</a:t>
            </a: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72585375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23528" y="116632"/>
            <a:ext cx="7704856" cy="4293840"/>
          </a:xfrm>
        </p:spPr>
        <p:txBody>
          <a:bodyPr/>
          <a:lstStyle/>
          <a:p>
            <a:pPr marL="0" indent="0">
              <a:buNone/>
            </a:pPr>
            <a:endParaRPr lang="en-US" dirty="0" smtClean="0"/>
          </a:p>
          <a:p>
            <a:pPr marL="0" indent="0">
              <a:buNone/>
            </a:pPr>
            <a:endParaRPr lang="en-US" dirty="0"/>
          </a:p>
          <a:p>
            <a:pPr marL="0" indent="0">
              <a:buNone/>
            </a:pPr>
            <a:r>
              <a:rPr lang="en-US" sz="4000" dirty="0" smtClean="0"/>
              <a:t>“</a:t>
            </a:r>
            <a:r>
              <a:rPr lang="en-US" sz="4000" dirty="0"/>
              <a:t>It will take a lot of work to get us where we want but the end result should be the envy of libraries across the </a:t>
            </a:r>
            <a:r>
              <a:rPr lang="en-US" sz="4000" dirty="0" smtClean="0"/>
              <a:t>nation.”    </a:t>
            </a:r>
            <a:endParaRPr lang="en-CA" sz="4000"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4221088"/>
            <a:ext cx="2636912" cy="2636912"/>
          </a:xfrm>
          <a:prstGeom prst="rect">
            <a:avLst/>
          </a:prstGeom>
        </p:spPr>
      </p:pic>
      <p:sp>
        <p:nvSpPr>
          <p:cNvPr id="7" name="Rounded Rectangular Callout 6"/>
          <p:cNvSpPr/>
          <p:nvPr/>
        </p:nvSpPr>
        <p:spPr>
          <a:xfrm>
            <a:off x="179512" y="301824"/>
            <a:ext cx="7416824" cy="4032448"/>
          </a:xfrm>
          <a:prstGeom prst="wedgeRoundRectCallout">
            <a:avLst>
              <a:gd name="adj1" fmla="val 39227"/>
              <a:gd name="adj2" fmla="val 71868"/>
              <a:gd name="adj3" fmla="val 16667"/>
            </a:avLst>
          </a:prstGeom>
          <a:noFill/>
          <a:ln w="57150">
            <a:solidFill>
              <a:srgbClr val="66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408533978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altLang="en-US" smtClean="0">
                <a:ea typeface="ＭＳ Ｐゴシック" panose="020B0600070205080204" pitchFamily="34" charset="-128"/>
                <a:sym typeface="Calibri" panose="020F0502020204030204" pitchFamily="34" charset="0"/>
              </a:rPr>
              <a:t>Thanks! </a:t>
            </a:r>
            <a:endParaRPr lang="en-US" altLang="en-US" smtClean="0">
              <a:ea typeface="ＭＳ Ｐゴシック" panose="020B0600070205080204" pitchFamily="34" charset="-128"/>
            </a:endParaRPr>
          </a:p>
        </p:txBody>
      </p:sp>
      <p:sp>
        <p:nvSpPr>
          <p:cNvPr id="3" name="Content Placeholder 2"/>
          <p:cNvSpPr>
            <a:spLocks noGrp="1"/>
          </p:cNvSpPr>
          <p:nvPr>
            <p:ph idx="1"/>
          </p:nvPr>
        </p:nvSpPr>
        <p:spPr>
          <a:xfrm>
            <a:off x="323528" y="1495425"/>
            <a:ext cx="8820472" cy="4525963"/>
          </a:xfrm>
        </p:spPr>
        <p:txBody>
          <a:bodyPr/>
          <a:lstStyle/>
          <a:p>
            <a:pPr marL="0" indent="0">
              <a:spcBef>
                <a:spcPts val="640"/>
              </a:spcBef>
              <a:spcAft>
                <a:spcPts val="0"/>
              </a:spcAft>
              <a:buClr>
                <a:schemeClr val="dk1"/>
              </a:buClr>
              <a:buSzPct val="25000"/>
              <a:buFont typeface="Wingdings" charset="0"/>
              <a:buNone/>
              <a:defRPr/>
            </a:pPr>
            <a:r>
              <a:rPr lang="en-GB" sz="2800" dirty="0">
                <a:solidFill>
                  <a:schemeClr val="dk1"/>
                </a:solidFill>
                <a:ea typeface="Calibri"/>
                <a:cs typeface="Calibri"/>
                <a:sym typeface="Calibri"/>
              </a:rPr>
              <a:t>More info</a:t>
            </a: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Visit the Collaborative Futures </a:t>
            </a:r>
            <a:r>
              <a:rPr lang="en-GB" sz="2400" dirty="0" smtClean="0">
                <a:solidFill>
                  <a:schemeClr val="dk1"/>
                </a:solidFill>
                <a:ea typeface="Calibri"/>
                <a:cs typeface="Calibri"/>
                <a:sym typeface="Calibri"/>
              </a:rPr>
              <a:t>wiki: </a:t>
            </a:r>
            <a:r>
              <a:rPr lang="en-GB" sz="2400" u="sng" dirty="0">
                <a:solidFill>
                  <a:schemeClr val="hlink"/>
                </a:solidFill>
                <a:ea typeface="Calibri"/>
                <a:cs typeface="Calibri"/>
                <a:sym typeface="Calibri"/>
                <a:hlinkClick r:id="rId3"/>
              </a:rPr>
              <a:t>https://</a:t>
            </a:r>
            <a:r>
              <a:rPr lang="en-GB" sz="2400" u="sng" dirty="0" smtClean="0">
                <a:solidFill>
                  <a:schemeClr val="hlink"/>
                </a:solidFill>
                <a:ea typeface="Calibri"/>
                <a:cs typeface="Calibri"/>
                <a:sym typeface="Calibri"/>
                <a:hlinkClick r:id="rId3"/>
              </a:rPr>
              <a:t>spotdocs.scholarsportal.info/display/OCF/OCUL+Collaborative+Futures</a:t>
            </a:r>
            <a:endParaRPr lang="en-GB" sz="2400" u="sng" dirty="0" smtClean="0">
              <a:solidFill>
                <a:schemeClr val="hlink"/>
              </a:solidFill>
              <a:ea typeface="Calibri"/>
              <a:cs typeface="Calibri"/>
              <a:sym typeface="Calibri"/>
            </a:endParaRPr>
          </a:p>
          <a:p>
            <a:pPr marL="457200" lvl="1" indent="0">
              <a:spcBef>
                <a:spcPts val="480"/>
              </a:spcBef>
              <a:spcAft>
                <a:spcPts val="0"/>
              </a:spcAft>
              <a:buClr>
                <a:schemeClr val="dk1"/>
              </a:buClr>
              <a:buSzPct val="100000"/>
              <a:buNone/>
              <a:defRPr/>
            </a:pPr>
            <a:endParaRPr lang="en-GB" sz="2400" dirty="0">
              <a:solidFill>
                <a:schemeClr val="dk1"/>
              </a:solidFill>
              <a:ea typeface="Calibri"/>
              <a:cs typeface="Calibri"/>
              <a:sym typeface="Calibri"/>
            </a:endParaRP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Contact </a:t>
            </a:r>
            <a:r>
              <a:rPr lang="en-GB" sz="2400" dirty="0" smtClean="0"/>
              <a:t>us</a:t>
            </a:r>
            <a:r>
              <a:rPr lang="en-GB" sz="2400" dirty="0" smtClean="0">
                <a:solidFill>
                  <a:schemeClr val="dk1"/>
                </a:solidFill>
                <a:ea typeface="Calibri"/>
                <a:cs typeface="Calibri"/>
                <a:sym typeface="Calibri"/>
              </a:rPr>
              <a:t>:</a:t>
            </a:r>
            <a:endParaRPr lang="en-GB" u="sng" dirty="0">
              <a:solidFill>
                <a:schemeClr val="hlink"/>
              </a:solidFill>
              <a:hlinkClick r:id=""/>
            </a:endParaRPr>
          </a:p>
          <a:p>
            <a:pPr marL="1066800" lvl="2" indent="0">
              <a:spcBef>
                <a:spcPts val="480"/>
              </a:spcBef>
              <a:spcAft>
                <a:spcPts val="0"/>
              </a:spcAft>
              <a:buSzPct val="100000"/>
              <a:buFont typeface="Wingdings" charset="0"/>
              <a:buNone/>
              <a:defRPr/>
            </a:pPr>
            <a:r>
              <a:rPr lang="en-GB" u="sng" dirty="0">
                <a:solidFill>
                  <a:schemeClr val="hlink"/>
                </a:solidFill>
                <a:hlinkClick r:id=""/>
              </a:rPr>
              <a:t>j</a:t>
            </a:r>
            <a:r>
              <a:rPr lang="en-GB" u="sng" dirty="0" smtClean="0">
                <a:solidFill>
                  <a:schemeClr val="hlink"/>
                </a:solidFill>
                <a:hlinkClick r:id="rId4"/>
              </a:rPr>
              <a:t>ohn.barnett@ocul.on.ca </a:t>
            </a:r>
          </a:p>
          <a:p>
            <a:pPr marL="1066800" lvl="2" indent="0">
              <a:spcBef>
                <a:spcPts val="480"/>
              </a:spcBef>
              <a:spcAft>
                <a:spcPts val="0"/>
              </a:spcAft>
              <a:buFont typeface="Wingdings" charset="0"/>
              <a:buNone/>
              <a:defRPr/>
            </a:pPr>
            <a:r>
              <a:rPr lang="en-GB" u="sng" dirty="0">
                <a:solidFill>
                  <a:schemeClr val="hlink"/>
                </a:solidFill>
                <a:ea typeface="Calibri"/>
                <a:cs typeface="Calibri"/>
                <a:sym typeface="Calibri"/>
                <a:hlinkClick r:id="rId5"/>
              </a:rPr>
              <a:t>amy.greenberg@ocul.on.ca</a:t>
            </a:r>
          </a:p>
          <a:p>
            <a:pPr marL="0" indent="0">
              <a:buFont typeface="Wingdings" charset="0"/>
              <a:buNone/>
              <a:defRPr/>
            </a:pPr>
            <a:endParaRPr lang="en-US" sz="1600" dirty="0" smtClean="0"/>
          </a:p>
          <a:p>
            <a:pPr marL="0" indent="0">
              <a:buFont typeface="Wingdings" charset="0"/>
              <a:buNone/>
              <a:defRPr/>
            </a:pPr>
            <a:endParaRPr lang="en-US" sz="1600" dirty="0" smtClean="0"/>
          </a:p>
          <a:p>
            <a:pPr marL="0" indent="0">
              <a:buFont typeface="Wingdings" charset="0"/>
              <a:buNone/>
              <a:defRPr/>
            </a:pPr>
            <a:r>
              <a:rPr lang="en-US" sz="1600" dirty="0" smtClean="0"/>
              <a:t>	</a:t>
            </a:r>
            <a:endParaRPr lang="en-US" sz="1600" dirty="0"/>
          </a:p>
        </p:txBody>
      </p:sp>
      <p:pic>
        <p:nvPicPr>
          <p:cNvPr id="49155"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323528" y="5364505"/>
            <a:ext cx="8208590" cy="584775"/>
          </a:xfrm>
          <a:prstGeom prst="rect">
            <a:avLst/>
          </a:prstGeom>
        </p:spPr>
        <p:txBody>
          <a:bodyPr wrap="square">
            <a:spAutoFit/>
          </a:bodyPr>
          <a:lstStyle/>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Astronaut images by New Haircut</a:t>
            </a:r>
          </a:p>
          <a:p>
            <a:pPr fontAlgn="base">
              <a:spcBef>
                <a:spcPct val="0"/>
              </a:spcBef>
              <a:spcAft>
                <a:spcPct val="0"/>
              </a:spcAft>
              <a:buFont typeface="Wingdings" charset="0"/>
              <a:buNone/>
              <a:defRPr/>
            </a:pPr>
            <a:r>
              <a:rPr lang="en-US" sz="1600" dirty="0">
                <a:solidFill>
                  <a:prstClr val="black"/>
                </a:solidFill>
                <a:latin typeface="Arial" panose="020B0604020202020204" pitchFamily="34" charset="0"/>
                <a:ea typeface="ＭＳ Ｐゴシック" panose="020B0600070205080204" pitchFamily="34" charset="-128"/>
              </a:rPr>
              <a:t>Available via The Noun Project https://thenounproject.com/newhaircut/</a:t>
            </a:r>
          </a:p>
        </p:txBody>
      </p:sp>
    </p:spTree>
    <p:extLst>
      <p:ext uri="{BB962C8B-B14F-4D97-AF65-F5344CB8AC3E}">
        <p14:creationId xmlns:p14="http://schemas.microsoft.com/office/powerpoint/2010/main" val="400213654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us!</a:t>
            </a:r>
            <a:endParaRPr lang="en-US" dirty="0"/>
          </a:p>
        </p:txBody>
      </p:sp>
      <p:sp>
        <p:nvSpPr>
          <p:cNvPr id="3" name="Content Placeholder 2"/>
          <p:cNvSpPr>
            <a:spLocks noGrp="1"/>
          </p:cNvSpPr>
          <p:nvPr>
            <p:ph idx="1"/>
          </p:nvPr>
        </p:nvSpPr>
        <p:spPr>
          <a:xfrm>
            <a:off x="457200" y="1262743"/>
            <a:ext cx="8229600" cy="5061857"/>
          </a:xfrm>
        </p:spPr>
        <p:txBody>
          <a:bodyPr>
            <a:normAutofit fontScale="62500" lnSpcReduction="20000"/>
          </a:bodyPr>
          <a:lstStyle/>
          <a:p>
            <a:r>
              <a:rPr lang="en-US" dirty="0" smtClean="0"/>
              <a:t>Today’s presenters:</a:t>
            </a:r>
          </a:p>
          <a:p>
            <a:pPr lvl="1"/>
            <a:r>
              <a:rPr lang="en-US" dirty="0" smtClean="0"/>
              <a:t>Anika Ervin-Ward </a:t>
            </a:r>
            <a:r>
              <a:rPr lang="en-US" dirty="0" smtClean="0">
                <a:hlinkClick r:id="rId3"/>
              </a:rPr>
              <a:t>anika.ervin.ward@ocul.on.ca</a:t>
            </a:r>
            <a:r>
              <a:rPr lang="en-US" dirty="0" smtClean="0"/>
              <a:t> </a:t>
            </a:r>
          </a:p>
          <a:p>
            <a:pPr lvl="1"/>
            <a:r>
              <a:rPr lang="en-US" dirty="0" smtClean="0"/>
              <a:t>Kate Davis </a:t>
            </a:r>
            <a:r>
              <a:rPr lang="en-US" dirty="0" smtClean="0">
                <a:hlinkClick r:id="rId4"/>
              </a:rPr>
              <a:t>kate@scholarsportal.info</a:t>
            </a:r>
            <a:r>
              <a:rPr lang="en-US" dirty="0" smtClean="0"/>
              <a:t> </a:t>
            </a:r>
          </a:p>
          <a:p>
            <a:pPr lvl="1"/>
            <a:r>
              <a:rPr lang="en-US" dirty="0" smtClean="0"/>
              <a:t>Bartek Kawula </a:t>
            </a:r>
            <a:r>
              <a:rPr lang="en-US" dirty="0" smtClean="0">
                <a:hlinkClick r:id="rId5"/>
              </a:rPr>
              <a:t>bartek@scholarsportal.info</a:t>
            </a:r>
            <a:endParaRPr lang="en-US" dirty="0" smtClean="0"/>
          </a:p>
          <a:p>
            <a:pPr lvl="1"/>
            <a:r>
              <a:rPr lang="en-US" dirty="0" smtClean="0"/>
              <a:t>Alan Darnell </a:t>
            </a:r>
            <a:r>
              <a:rPr lang="en-US" dirty="0" smtClean="0">
                <a:hlinkClick r:id="rId6"/>
              </a:rPr>
              <a:t>alan@scholarsportal.info</a:t>
            </a:r>
            <a:endParaRPr lang="en-US" dirty="0" smtClean="0"/>
          </a:p>
          <a:p>
            <a:pPr lvl="1"/>
            <a:r>
              <a:rPr lang="en-US" dirty="0" smtClean="0"/>
              <a:t>Amy Greenberg </a:t>
            </a:r>
            <a:r>
              <a:rPr lang="en-US" dirty="0" smtClean="0">
                <a:hlinkClick r:id="rId7"/>
              </a:rPr>
              <a:t>amy@scholarsportal.info</a:t>
            </a:r>
            <a:r>
              <a:rPr lang="en-US" dirty="0" smtClean="0"/>
              <a:t> </a:t>
            </a:r>
            <a:br>
              <a:rPr lang="en-US" dirty="0" smtClean="0"/>
            </a:br>
            <a:endParaRPr lang="en-US" dirty="0" smtClean="0"/>
          </a:p>
          <a:p>
            <a:r>
              <a:rPr lang="en-US" dirty="0" smtClean="0"/>
              <a:t>General: </a:t>
            </a:r>
          </a:p>
          <a:p>
            <a:pPr lvl="1"/>
            <a:r>
              <a:rPr lang="en-US" dirty="0" smtClean="0"/>
              <a:t>Scholars Portal </a:t>
            </a:r>
            <a:r>
              <a:rPr lang="en-US" dirty="0" smtClean="0">
                <a:hlinkClick r:id="rId8"/>
              </a:rPr>
              <a:t>help@scholarsportal.info</a:t>
            </a:r>
            <a:endParaRPr lang="en-US" dirty="0" smtClean="0"/>
          </a:p>
          <a:p>
            <a:pPr lvl="1"/>
            <a:r>
              <a:rPr lang="en-US" dirty="0" smtClean="0"/>
              <a:t>OCUL </a:t>
            </a:r>
            <a:r>
              <a:rPr lang="en-US" dirty="0" smtClean="0">
                <a:hlinkClick r:id="rId9"/>
              </a:rPr>
              <a:t>ocul@ocul.on.ca</a:t>
            </a:r>
            <a:r>
              <a:rPr lang="en-US" dirty="0" smtClean="0"/>
              <a:t/>
            </a:r>
            <a:br>
              <a:rPr lang="en-US" dirty="0" smtClean="0"/>
            </a:br>
            <a:endParaRPr lang="en-US" dirty="0" smtClean="0"/>
          </a:p>
          <a:p>
            <a:r>
              <a:rPr lang="en-US" dirty="0" smtClean="0"/>
              <a:t>Today’s featured topics:</a:t>
            </a:r>
          </a:p>
          <a:p>
            <a:pPr lvl="1"/>
            <a:r>
              <a:rPr lang="en-US" dirty="0" smtClean="0"/>
              <a:t>Scholars Portal Books </a:t>
            </a:r>
            <a:r>
              <a:rPr lang="en-US" dirty="0" smtClean="0">
                <a:hlinkClick r:id="rId10"/>
              </a:rPr>
              <a:t>books@scholarsportal.info</a:t>
            </a:r>
            <a:endParaRPr lang="en-US" dirty="0" smtClean="0"/>
          </a:p>
          <a:p>
            <a:pPr lvl="1"/>
            <a:r>
              <a:rPr lang="en-US" dirty="0" smtClean="0"/>
              <a:t>OLRC </a:t>
            </a:r>
            <a:r>
              <a:rPr lang="en-US" dirty="0" smtClean="0">
                <a:hlinkClick r:id="rId11"/>
              </a:rPr>
              <a:t>cloud@scholarsportal.info</a:t>
            </a:r>
            <a:endParaRPr lang="en-US" dirty="0" smtClean="0"/>
          </a:p>
          <a:p>
            <a:pPr lvl="1"/>
            <a:r>
              <a:rPr lang="en-US" dirty="0" err="1" smtClean="0"/>
              <a:t>Dataverse</a:t>
            </a:r>
            <a:r>
              <a:rPr lang="en-US" dirty="0" smtClean="0"/>
              <a:t> </a:t>
            </a:r>
            <a:r>
              <a:rPr lang="en-US" dirty="0" smtClean="0">
                <a:hlinkClick r:id="rId12"/>
              </a:rPr>
              <a:t>dataverse@scholarsportal.info</a:t>
            </a:r>
            <a:endParaRPr lang="en-US" dirty="0" smtClean="0"/>
          </a:p>
          <a:p>
            <a:pPr lvl="1"/>
            <a:r>
              <a:rPr lang="en-US" dirty="0" smtClean="0"/>
              <a:t>Research Data Management </a:t>
            </a:r>
            <a:r>
              <a:rPr lang="en-US" dirty="0" smtClean="0">
                <a:hlinkClick r:id="rId13"/>
              </a:rPr>
              <a:t>rdm@scholarsportal.info</a:t>
            </a:r>
            <a:r>
              <a:rPr lang="en-US" dirty="0" smtClean="0"/>
              <a:t> </a:t>
            </a:r>
          </a:p>
          <a:p>
            <a:pPr lvl="1"/>
            <a:r>
              <a:rPr lang="en-US" dirty="0" smtClean="0"/>
              <a:t>Digital Preservation </a:t>
            </a:r>
            <a:r>
              <a:rPr lang="en-US" dirty="0" smtClean="0">
                <a:hlinkClick r:id="rId14"/>
              </a:rPr>
              <a:t>grant@scholarsportal.info</a:t>
            </a:r>
            <a:r>
              <a:rPr lang="en-US" dirty="0" smtClean="0"/>
              <a:t> </a:t>
            </a:r>
          </a:p>
          <a:p>
            <a:pPr lvl="1"/>
            <a:r>
              <a:rPr lang="en-US" dirty="0" smtClean="0"/>
              <a:t>Collaborative Futures </a:t>
            </a:r>
            <a:r>
              <a:rPr lang="en-US" dirty="0" smtClean="0">
                <a:hlinkClick r:id="rId9"/>
              </a:rPr>
              <a:t>ocul@ocul.on.ca</a:t>
            </a:r>
            <a:r>
              <a:rPr lang="en-US" dirty="0" smtClean="0"/>
              <a:t>  </a:t>
            </a:r>
          </a:p>
        </p:txBody>
      </p:sp>
      <p:sp>
        <p:nvSpPr>
          <p:cNvPr id="4" name="Footer Placeholder 3"/>
          <p:cNvSpPr>
            <a:spLocks noGrp="1"/>
          </p:cNvSpPr>
          <p:nvPr>
            <p:ph type="ftr" sz="quarter" idx="11"/>
          </p:nvPr>
        </p:nvSpPr>
        <p:spPr/>
        <p:txBody>
          <a:bodyPr/>
          <a:lstStyle/>
          <a:p>
            <a:r>
              <a:rPr lang="en-US" sz="1600" dirty="0" smtClean="0">
                <a:solidFill>
                  <a:srgbClr val="DE3726"/>
                </a:solidFill>
              </a:rPr>
              <a:t>#</a:t>
            </a:r>
            <a:r>
              <a:rPr lang="en-US" sz="1600" dirty="0" err="1" smtClean="0">
                <a:solidFill>
                  <a:srgbClr val="DE3726"/>
                </a:solidFill>
              </a:rPr>
              <a:t>SPonTheRoad</a:t>
            </a:r>
            <a:endParaRPr lang="en-US" sz="1600" dirty="0">
              <a:solidFill>
                <a:srgbClr val="DE3726"/>
              </a:solidFill>
            </a:endParaRPr>
          </a:p>
        </p:txBody>
      </p:sp>
    </p:spTree>
    <p:extLst>
      <p:ext uri="{BB962C8B-B14F-4D97-AF65-F5344CB8AC3E}">
        <p14:creationId xmlns:p14="http://schemas.microsoft.com/office/powerpoint/2010/main" val="306483792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599" y="2805339"/>
            <a:ext cx="3189515" cy="1470025"/>
          </a:xfrm>
        </p:spPr>
        <p:txBody>
          <a:bodyPr>
            <a:noAutofit/>
          </a:bodyPr>
          <a:lstStyle/>
          <a:p>
            <a:r>
              <a:rPr lang="en-US" sz="9600" dirty="0" smtClean="0"/>
              <a:t>Q&amp;A</a:t>
            </a:r>
            <a:endParaRPr lang="en-US" sz="9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7035" y="718457"/>
            <a:ext cx="5276850" cy="5276850"/>
          </a:xfrm>
          <a:prstGeom prst="rect">
            <a:avLst/>
          </a:prstGeom>
        </p:spPr>
      </p:pic>
    </p:spTree>
    <p:extLst>
      <p:ext uri="{BB962C8B-B14F-4D97-AF65-F5344CB8AC3E}">
        <p14:creationId xmlns:p14="http://schemas.microsoft.com/office/powerpoint/2010/main" val="3497371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4656</TotalTime>
  <Words>7728</Words>
  <Application>Microsoft Office PowerPoint</Application>
  <PresentationFormat>On-screen Show (4:3)</PresentationFormat>
  <Paragraphs>997</Paragraphs>
  <Slides>94</Slides>
  <Notes>73</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94</vt:i4>
      </vt:variant>
    </vt:vector>
  </HeadingPairs>
  <TitlesOfParts>
    <vt:vector size="110" baseType="lpstr">
      <vt:lpstr>ＭＳ Ｐゴシック</vt:lpstr>
      <vt:lpstr>Arial</vt:lpstr>
      <vt:lpstr>Arial Black</vt:lpstr>
      <vt:lpstr>Calibri</vt:lpstr>
      <vt:lpstr>Century Gothic</vt:lpstr>
      <vt:lpstr>Courier New</vt:lpstr>
      <vt:lpstr>Impact</vt:lpstr>
      <vt:lpstr>Noto Sans Symbols</vt:lpstr>
      <vt:lpstr>Questrial</vt:lpstr>
      <vt:lpstr>Trebuchet MS</vt:lpstr>
      <vt:lpstr>Wingdings</vt:lpstr>
      <vt:lpstr>Office Theme</vt:lpstr>
      <vt:lpstr>1_Office Theme</vt:lpstr>
      <vt:lpstr>2_Office Theme</vt:lpstr>
      <vt:lpstr>3_Office Theme</vt:lpstr>
      <vt:lpstr>4_Office Theme</vt:lpstr>
      <vt:lpstr>PowerPoint Presentation</vt:lpstr>
      <vt:lpstr>PowerPoint Presentation</vt:lpstr>
      <vt:lpstr>Introduction to OCUL</vt:lpstr>
      <vt:lpstr>Ontario Council of University Libraries</vt:lpstr>
      <vt:lpstr>PowerPoint Presentation</vt:lpstr>
      <vt:lpstr>OCUL Mission and Vision</vt:lpstr>
      <vt:lpstr>Thinking OCULy</vt:lpstr>
      <vt:lpstr>Governance Structure</vt:lpstr>
      <vt:lpstr>Executive Committee</vt:lpstr>
      <vt:lpstr>Planning and Assessment  (OCUL-PA)</vt:lpstr>
      <vt:lpstr>Information Resources Committee (OCUL-IR)</vt:lpstr>
      <vt:lpstr>Scholars Portal Committee  (OCUL-SP)</vt:lpstr>
      <vt:lpstr>OCUL Communities</vt:lpstr>
      <vt:lpstr>OCUL Communities</vt:lpstr>
      <vt:lpstr>OCUL Staff</vt:lpstr>
      <vt:lpstr>Stay in touch</vt:lpstr>
      <vt:lpstr>PowerPoint Presentation</vt:lpstr>
      <vt:lpstr>What is Scholars Portal?</vt:lpstr>
      <vt:lpstr>PowerPoint Presentation</vt:lpstr>
      <vt:lpstr>How is Scholars Portal governed?</vt:lpstr>
      <vt:lpstr>OCUL-SP: Working for you!</vt:lpstr>
      <vt:lpstr>Your Reps</vt:lpstr>
      <vt:lpstr>PowerPoint Presentation</vt:lpstr>
      <vt:lpstr>PowerPoint Presentation</vt:lpstr>
      <vt:lpstr>Member Services</vt:lpstr>
      <vt:lpstr>Member Services</vt:lpstr>
      <vt:lpstr>Content Repositories</vt:lpstr>
      <vt:lpstr>Content Repositories</vt:lpstr>
      <vt:lpstr>PowerPoint Presentation</vt:lpstr>
      <vt:lpstr>Get involved with OCUL &amp; Scholars Portal!</vt:lpstr>
      <vt:lpstr>PowerPoint Presentation</vt:lpstr>
      <vt:lpstr>Books Platform Background</vt:lpstr>
      <vt:lpstr>High time to move forward</vt:lpstr>
      <vt:lpstr>Things we need.</vt:lpstr>
      <vt:lpstr>More things we need.</vt:lpstr>
      <vt:lpstr>Even more things we need.</vt:lpstr>
      <vt:lpstr>Functional Requirements Doc</vt:lpstr>
      <vt:lpstr>3 areas in progress</vt:lpstr>
      <vt:lpstr>1. Content</vt:lpstr>
      <vt:lpstr>1. Content - BITS</vt:lpstr>
      <vt:lpstr>1. Content - BITS</vt:lpstr>
      <vt:lpstr>2. Backend</vt:lpstr>
      <vt:lpstr>2. Backend</vt:lpstr>
      <vt:lpstr>3. Frontend</vt:lpstr>
      <vt:lpstr>3. Frontend</vt:lpstr>
      <vt:lpstr>Questions?</vt:lpstr>
      <vt:lpstr>PowerPoint Presentation</vt:lpstr>
      <vt:lpstr>Service Objectives</vt:lpstr>
      <vt:lpstr>PowerPoint Presentation</vt:lpstr>
      <vt:lpstr>The Cloud</vt:lpstr>
      <vt:lpstr>Swiftbrowser</vt:lpstr>
      <vt:lpstr>Swiftbrowser</vt:lpstr>
      <vt:lpstr>OwnCloud</vt:lpstr>
      <vt:lpstr>Cost per TB as of May 2017</vt:lpstr>
      <vt:lpstr>PowerPoint Presentation</vt:lpstr>
      <vt:lpstr>Scholars Portal Dataverse Service</vt:lpstr>
      <vt:lpstr>Dataverse 4.5 is here! </vt:lpstr>
      <vt:lpstr>New Features - Dataverse 4.5</vt:lpstr>
      <vt:lpstr>Institutional Dataverses</vt:lpstr>
      <vt:lpstr>What to expect?</vt:lpstr>
      <vt:lpstr>Dataverse Upgrade Working Group</vt:lpstr>
      <vt:lpstr>Development updates</vt:lpstr>
      <vt:lpstr>CARL Portage &amp; OCUL</vt:lpstr>
      <vt:lpstr>Data Management Planning -- DMP Assistant</vt:lpstr>
      <vt:lpstr>RDM Training </vt:lpstr>
      <vt:lpstr>PowerPoint Presentation</vt:lpstr>
      <vt:lpstr>What is Digital Preservation?</vt:lpstr>
      <vt:lpstr>What is Digital Preservation?</vt:lpstr>
      <vt:lpstr>Scholars Portal’s Digital Preservation Services</vt:lpstr>
      <vt:lpstr>Current: Trusted Digital Repository</vt:lpstr>
      <vt:lpstr>Current: Journals Preservation</vt:lpstr>
      <vt:lpstr>Forthcoming: Books Preservation</vt:lpstr>
      <vt:lpstr>Forthcoming: Research Data Preservation</vt:lpstr>
      <vt:lpstr>Forthcoming: Hosted Preservation Pilot</vt:lpstr>
      <vt:lpstr>PowerPoint Presentation</vt:lpstr>
      <vt:lpstr>Collaborative Futures Overview &amp; Update</vt:lpstr>
      <vt:lpstr>How we got to Collaborative Futures</vt:lpstr>
      <vt:lpstr>The Vision </vt:lpstr>
      <vt:lpstr>The Vision cont’d </vt:lpstr>
      <vt:lpstr>Keys to achieving the vision</vt:lpstr>
      <vt:lpstr>Project Timeline</vt:lpstr>
      <vt:lpstr>Project Phase 1</vt:lpstr>
      <vt:lpstr>Project Team &amp; Activities</vt:lpstr>
      <vt:lpstr>Models of Collaboration</vt:lpstr>
      <vt:lpstr>Project Phase 2</vt:lpstr>
      <vt:lpstr>Keys to achieving the vision</vt:lpstr>
      <vt:lpstr>Phase 2</vt:lpstr>
      <vt:lpstr>Project Team</vt:lpstr>
      <vt:lpstr>Incorporating your feedback</vt:lpstr>
      <vt:lpstr>What’s Next? Project Schedule Fall 2016</vt:lpstr>
      <vt:lpstr>PowerPoint Presentation</vt:lpstr>
      <vt:lpstr>Thanks! </vt:lpstr>
      <vt:lpstr>Contact us!</vt:lpstr>
      <vt:lpstr>Q&amp;A</vt:lpstr>
    </vt:vector>
  </TitlesOfParts>
  <Company>OCUL SP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Bartek Kawula</dc:creator>
  <cp:lastModifiedBy>Sabina Pagotto</cp:lastModifiedBy>
  <cp:revision>37</cp:revision>
  <cp:lastPrinted>2016-09-25T14:48:22Z</cp:lastPrinted>
  <dcterms:created xsi:type="dcterms:W3CDTF">2015-05-15T14:32:32Z</dcterms:created>
  <dcterms:modified xsi:type="dcterms:W3CDTF">2016-09-27T19:27:54Z</dcterms:modified>
</cp:coreProperties>
</file>