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tiff" ContentType="image/tif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3.xml" ContentType="application/vnd.openxmlformats-officedocument.theme+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theme/theme4.xml" ContentType="application/vnd.openxmlformats-officedocument.theme+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ppt/notesSlides/notesSlide7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75.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76.xml" ContentType="application/vnd.openxmlformats-officedocument.presentationml.notesSlide+xml"/>
  <Override PartName="/ppt/notesSlides/notesSlide77.xml" ContentType="application/vnd.openxmlformats-officedocument.presentationml.notesSlide+xml"/>
  <Override PartName="/ppt/notesSlides/notesSlide78.xml" ContentType="application/vnd.openxmlformats-officedocument.presentationml.notesSlide+xml"/>
  <Override PartName="/ppt/notesSlides/notesSlide79.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80.xml" ContentType="application/vnd.openxmlformats-officedocument.presentationml.notesSlide+xml"/>
  <Override PartName="/ppt/notesSlides/notesSlide81.xml" ContentType="application/vnd.openxmlformats-officedocument.presentationml.notesSlide+xml"/>
  <Override PartName="/ppt/notesSlides/notesSlide82.xml" ContentType="application/vnd.openxmlformats-officedocument.presentationml.notesSlide+xml"/>
  <Override PartName="/ppt/notesSlides/notesSlide83.xml" ContentType="application/vnd.openxmlformats-officedocument.presentationml.notesSlide+xml"/>
  <Override PartName="/ppt/notesSlides/notesSlide84.xml" ContentType="application/vnd.openxmlformats-officedocument.presentationml.notesSlide+xml"/>
  <Override PartName="/ppt/notesSlides/notesSlide8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 id="2147483660" r:id="rId2"/>
    <p:sldMasterId id="2147483672" r:id="rId3"/>
    <p:sldMasterId id="2147483685" r:id="rId4"/>
    <p:sldMasterId id="2147483697" r:id="rId5"/>
  </p:sldMasterIdLst>
  <p:notesMasterIdLst>
    <p:notesMasterId r:id="rId91"/>
  </p:notesMasterIdLst>
  <p:sldIdLst>
    <p:sldId id="371" r:id="rId6"/>
    <p:sldId id="259" r:id="rId7"/>
    <p:sldId id="324" r:id="rId8"/>
    <p:sldId id="325" r:id="rId9"/>
    <p:sldId id="326" r:id="rId10"/>
    <p:sldId id="328" r:id="rId11"/>
    <p:sldId id="329" r:id="rId12"/>
    <p:sldId id="334" r:id="rId13"/>
    <p:sldId id="335" r:id="rId14"/>
    <p:sldId id="338" r:id="rId15"/>
    <p:sldId id="316" r:id="rId16"/>
    <p:sldId id="317" r:id="rId17"/>
    <p:sldId id="318" r:id="rId18"/>
    <p:sldId id="319" r:id="rId19"/>
    <p:sldId id="257" r:id="rId20"/>
    <p:sldId id="261" r:id="rId21"/>
    <p:sldId id="374" r:id="rId22"/>
    <p:sldId id="373" r:id="rId23"/>
    <p:sldId id="375" r:id="rId24"/>
    <p:sldId id="320" r:id="rId25"/>
    <p:sldId id="321" r:id="rId26"/>
    <p:sldId id="322" r:id="rId27"/>
    <p:sldId id="372" r:id="rId28"/>
    <p:sldId id="323" r:id="rId29"/>
    <p:sldId id="376" r:id="rId30"/>
    <p:sldId id="377" r:id="rId31"/>
    <p:sldId id="378" r:id="rId32"/>
    <p:sldId id="379" r:id="rId33"/>
    <p:sldId id="380" r:id="rId34"/>
    <p:sldId id="381" r:id="rId35"/>
    <p:sldId id="382" r:id="rId36"/>
    <p:sldId id="383" r:id="rId37"/>
    <p:sldId id="384" r:id="rId38"/>
    <p:sldId id="385" r:id="rId39"/>
    <p:sldId id="386" r:id="rId40"/>
    <p:sldId id="387" r:id="rId41"/>
    <p:sldId id="388" r:id="rId42"/>
    <p:sldId id="389" r:id="rId43"/>
    <p:sldId id="390" r:id="rId44"/>
    <p:sldId id="391" r:id="rId45"/>
    <p:sldId id="392" r:id="rId46"/>
    <p:sldId id="393" r:id="rId47"/>
    <p:sldId id="394" r:id="rId48"/>
    <p:sldId id="263" r:id="rId49"/>
    <p:sldId id="364" r:id="rId50"/>
    <p:sldId id="365" r:id="rId51"/>
    <p:sldId id="366" r:id="rId52"/>
    <p:sldId id="367" r:id="rId53"/>
    <p:sldId id="368" r:id="rId54"/>
    <p:sldId id="369" r:id="rId55"/>
    <p:sldId id="370" r:id="rId56"/>
    <p:sldId id="262" r:id="rId57"/>
    <p:sldId id="349" r:id="rId58"/>
    <p:sldId id="351" r:id="rId59"/>
    <p:sldId id="352" r:id="rId60"/>
    <p:sldId id="353" r:id="rId61"/>
    <p:sldId id="354" r:id="rId62"/>
    <p:sldId id="355" r:id="rId63"/>
    <p:sldId id="356" r:id="rId64"/>
    <p:sldId id="358" r:id="rId65"/>
    <p:sldId id="359" r:id="rId66"/>
    <p:sldId id="360" r:id="rId67"/>
    <p:sldId id="361" r:id="rId68"/>
    <p:sldId id="362" r:id="rId69"/>
    <p:sldId id="363" r:id="rId70"/>
    <p:sldId id="265" r:id="rId71"/>
    <p:sldId id="299" r:id="rId72"/>
    <p:sldId id="300" r:id="rId73"/>
    <p:sldId id="301" r:id="rId74"/>
    <p:sldId id="302" r:id="rId75"/>
    <p:sldId id="303" r:id="rId76"/>
    <p:sldId id="304" r:id="rId77"/>
    <p:sldId id="305" r:id="rId78"/>
    <p:sldId id="306" r:id="rId79"/>
    <p:sldId id="307" r:id="rId80"/>
    <p:sldId id="308" r:id="rId81"/>
    <p:sldId id="309" r:id="rId82"/>
    <p:sldId id="310" r:id="rId83"/>
    <p:sldId id="311" r:id="rId84"/>
    <p:sldId id="312" r:id="rId85"/>
    <p:sldId id="313" r:id="rId86"/>
    <p:sldId id="314" r:id="rId87"/>
    <p:sldId id="315" r:id="rId88"/>
    <p:sldId id="266" r:id="rId89"/>
    <p:sldId id="260" r:id="rId90"/>
  </p:sldIdLst>
  <p:sldSz cx="9144000" cy="6858000" type="screen4x3"/>
  <p:notesSz cx="7010400" cy="92964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928" userDrawn="1">
          <p15:clr>
            <a:srgbClr val="A4A3A4"/>
          </p15:clr>
        </p15:guide>
        <p15:guide id="2" pos="2208"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rnWhat="notes"/>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E3726"/>
    <a:srgbClr val="F43125"/>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3235" autoAdjust="0"/>
    <p:restoredTop sz="76042" autoAdjust="0"/>
  </p:normalViewPr>
  <p:slideViewPr>
    <p:cSldViewPr snapToGrid="0" snapToObjects="1">
      <p:cViewPr varScale="1">
        <p:scale>
          <a:sx n="88" d="100"/>
          <a:sy n="88" d="100"/>
        </p:scale>
        <p:origin x="2412" y="96"/>
      </p:cViewPr>
      <p:guideLst>
        <p:guide orient="horz" pos="2160"/>
        <p:guide pos="2880"/>
      </p:guideLst>
    </p:cSldViewPr>
  </p:slideViewPr>
  <p:notesTextViewPr>
    <p:cViewPr>
      <p:scale>
        <a:sx n="100" d="100"/>
        <a:sy n="100" d="100"/>
      </p:scale>
      <p:origin x="0" y="0"/>
    </p:cViewPr>
  </p:notesTextViewPr>
  <p:sorterViewPr>
    <p:cViewPr varScale="1">
      <p:scale>
        <a:sx n="1" d="1"/>
        <a:sy n="1" d="1"/>
      </p:scale>
      <p:origin x="0" y="-7458"/>
    </p:cViewPr>
  </p:sorterViewPr>
  <p:notesViewPr>
    <p:cSldViewPr snapToGrid="0" snapToObjects="1">
      <p:cViewPr varScale="1">
        <p:scale>
          <a:sx n="72" d="100"/>
          <a:sy n="72" d="100"/>
        </p:scale>
        <p:origin x="-3496" y="-120"/>
      </p:cViewPr>
      <p:guideLst>
        <p:guide orient="horz" pos="2928"/>
        <p:guide pos="2208"/>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slide" Target="slides/slide34.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slide" Target="slides/slide37.xml"/><Relationship Id="rId47" Type="http://schemas.openxmlformats.org/officeDocument/2006/relationships/slide" Target="slides/slide42.xml"/><Relationship Id="rId50" Type="http://schemas.openxmlformats.org/officeDocument/2006/relationships/slide" Target="slides/slide45.xml"/><Relationship Id="rId55" Type="http://schemas.openxmlformats.org/officeDocument/2006/relationships/slide" Target="slides/slide50.xml"/><Relationship Id="rId63" Type="http://schemas.openxmlformats.org/officeDocument/2006/relationships/slide" Target="slides/slide58.xml"/><Relationship Id="rId68" Type="http://schemas.openxmlformats.org/officeDocument/2006/relationships/slide" Target="slides/slide63.xml"/><Relationship Id="rId76" Type="http://schemas.openxmlformats.org/officeDocument/2006/relationships/slide" Target="slides/slide71.xml"/><Relationship Id="rId84" Type="http://schemas.openxmlformats.org/officeDocument/2006/relationships/slide" Target="slides/slide79.xml"/><Relationship Id="rId89" Type="http://schemas.openxmlformats.org/officeDocument/2006/relationships/slide" Target="slides/slide84.xml"/><Relationship Id="rId7" Type="http://schemas.openxmlformats.org/officeDocument/2006/relationships/slide" Target="slides/slide2.xml"/><Relationship Id="rId71" Type="http://schemas.openxmlformats.org/officeDocument/2006/relationships/slide" Target="slides/slide66.xml"/><Relationship Id="rId92"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1.xml"/><Relationship Id="rId29" Type="http://schemas.openxmlformats.org/officeDocument/2006/relationships/slide" Target="slides/slide24.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slide" Target="slides/slide35.xml"/><Relationship Id="rId45" Type="http://schemas.openxmlformats.org/officeDocument/2006/relationships/slide" Target="slides/slide40.xml"/><Relationship Id="rId53" Type="http://schemas.openxmlformats.org/officeDocument/2006/relationships/slide" Target="slides/slide48.xml"/><Relationship Id="rId58" Type="http://schemas.openxmlformats.org/officeDocument/2006/relationships/slide" Target="slides/slide53.xml"/><Relationship Id="rId66" Type="http://schemas.openxmlformats.org/officeDocument/2006/relationships/slide" Target="slides/slide61.xml"/><Relationship Id="rId74" Type="http://schemas.openxmlformats.org/officeDocument/2006/relationships/slide" Target="slides/slide69.xml"/><Relationship Id="rId79" Type="http://schemas.openxmlformats.org/officeDocument/2006/relationships/slide" Target="slides/slide74.xml"/><Relationship Id="rId87" Type="http://schemas.openxmlformats.org/officeDocument/2006/relationships/slide" Target="slides/slide82.xml"/><Relationship Id="rId5" Type="http://schemas.openxmlformats.org/officeDocument/2006/relationships/slideMaster" Target="slideMasters/slideMaster5.xml"/><Relationship Id="rId61" Type="http://schemas.openxmlformats.org/officeDocument/2006/relationships/slide" Target="slides/slide56.xml"/><Relationship Id="rId82" Type="http://schemas.openxmlformats.org/officeDocument/2006/relationships/slide" Target="slides/slide77.xml"/><Relationship Id="rId90" Type="http://schemas.openxmlformats.org/officeDocument/2006/relationships/slide" Target="slides/slide85.xml"/><Relationship Id="rId95" Type="http://schemas.openxmlformats.org/officeDocument/2006/relationships/tableStyles" Target="tableStyles.xml"/><Relationship Id="rId19" Type="http://schemas.openxmlformats.org/officeDocument/2006/relationships/slide" Target="slides/slide1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slide" Target="slides/slide38.xml"/><Relationship Id="rId48" Type="http://schemas.openxmlformats.org/officeDocument/2006/relationships/slide" Target="slides/slide43.xml"/><Relationship Id="rId56" Type="http://schemas.openxmlformats.org/officeDocument/2006/relationships/slide" Target="slides/slide51.xml"/><Relationship Id="rId64" Type="http://schemas.openxmlformats.org/officeDocument/2006/relationships/slide" Target="slides/slide59.xml"/><Relationship Id="rId69" Type="http://schemas.openxmlformats.org/officeDocument/2006/relationships/slide" Target="slides/slide64.xml"/><Relationship Id="rId77" Type="http://schemas.openxmlformats.org/officeDocument/2006/relationships/slide" Target="slides/slide72.xml"/><Relationship Id="rId8" Type="http://schemas.openxmlformats.org/officeDocument/2006/relationships/slide" Target="slides/slide3.xml"/><Relationship Id="rId51" Type="http://schemas.openxmlformats.org/officeDocument/2006/relationships/slide" Target="slides/slide46.xml"/><Relationship Id="rId72" Type="http://schemas.openxmlformats.org/officeDocument/2006/relationships/slide" Target="slides/slide67.xml"/><Relationship Id="rId80" Type="http://schemas.openxmlformats.org/officeDocument/2006/relationships/slide" Target="slides/slide75.xml"/><Relationship Id="rId85" Type="http://schemas.openxmlformats.org/officeDocument/2006/relationships/slide" Target="slides/slide80.xml"/><Relationship Id="rId93" Type="http://schemas.openxmlformats.org/officeDocument/2006/relationships/viewProps" Target="viewProps.xml"/><Relationship Id="rId3" Type="http://schemas.openxmlformats.org/officeDocument/2006/relationships/slideMaster" Target="slideMasters/slideMaster3.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46" Type="http://schemas.openxmlformats.org/officeDocument/2006/relationships/slide" Target="slides/slide41.xml"/><Relationship Id="rId59" Type="http://schemas.openxmlformats.org/officeDocument/2006/relationships/slide" Target="slides/slide54.xml"/><Relationship Id="rId67" Type="http://schemas.openxmlformats.org/officeDocument/2006/relationships/slide" Target="slides/slide62.xml"/><Relationship Id="rId20" Type="http://schemas.openxmlformats.org/officeDocument/2006/relationships/slide" Target="slides/slide15.xml"/><Relationship Id="rId41" Type="http://schemas.openxmlformats.org/officeDocument/2006/relationships/slide" Target="slides/slide36.xml"/><Relationship Id="rId54" Type="http://schemas.openxmlformats.org/officeDocument/2006/relationships/slide" Target="slides/slide49.xml"/><Relationship Id="rId62" Type="http://schemas.openxmlformats.org/officeDocument/2006/relationships/slide" Target="slides/slide57.xml"/><Relationship Id="rId70" Type="http://schemas.openxmlformats.org/officeDocument/2006/relationships/slide" Target="slides/slide65.xml"/><Relationship Id="rId75" Type="http://schemas.openxmlformats.org/officeDocument/2006/relationships/slide" Target="slides/slide70.xml"/><Relationship Id="rId83" Type="http://schemas.openxmlformats.org/officeDocument/2006/relationships/slide" Target="slides/slide78.xml"/><Relationship Id="rId88" Type="http://schemas.openxmlformats.org/officeDocument/2006/relationships/slide" Target="slides/slide83.xml"/><Relationship Id="rId91"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1.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49" Type="http://schemas.openxmlformats.org/officeDocument/2006/relationships/slide" Target="slides/slide44.xml"/><Relationship Id="rId57" Type="http://schemas.openxmlformats.org/officeDocument/2006/relationships/slide" Target="slides/slide52.xml"/><Relationship Id="rId10" Type="http://schemas.openxmlformats.org/officeDocument/2006/relationships/slide" Target="slides/slide5.xml"/><Relationship Id="rId31" Type="http://schemas.openxmlformats.org/officeDocument/2006/relationships/slide" Target="slides/slide26.xml"/><Relationship Id="rId44" Type="http://schemas.openxmlformats.org/officeDocument/2006/relationships/slide" Target="slides/slide39.xml"/><Relationship Id="rId52" Type="http://schemas.openxmlformats.org/officeDocument/2006/relationships/slide" Target="slides/slide47.xml"/><Relationship Id="rId60" Type="http://schemas.openxmlformats.org/officeDocument/2006/relationships/slide" Target="slides/slide55.xml"/><Relationship Id="rId65" Type="http://schemas.openxmlformats.org/officeDocument/2006/relationships/slide" Target="slides/slide60.xml"/><Relationship Id="rId73" Type="http://schemas.openxmlformats.org/officeDocument/2006/relationships/slide" Target="slides/slide68.xml"/><Relationship Id="rId78" Type="http://schemas.openxmlformats.org/officeDocument/2006/relationships/slide" Target="slides/slide73.xml"/><Relationship Id="rId81" Type="http://schemas.openxmlformats.org/officeDocument/2006/relationships/slide" Target="slides/slide76.xml"/><Relationship Id="rId86" Type="http://schemas.openxmlformats.org/officeDocument/2006/relationships/slide" Target="slides/slide81.xml"/><Relationship Id="rId94" Type="http://schemas.openxmlformats.org/officeDocument/2006/relationships/theme" Target="theme/theme1.xml"/><Relationship Id="rId4" Type="http://schemas.openxmlformats.org/officeDocument/2006/relationships/slideMaster" Target="slideMasters/slideMaster4.xml"/><Relationship Id="rId9" Type="http://schemas.openxmlformats.org/officeDocument/2006/relationships/slide" Target="slides/slide4.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8F4B5D9-A0F3-D44C-9D84-FEE007980B3F}" type="doc">
      <dgm:prSet loTypeId="urn:microsoft.com/office/officeart/2005/8/layout/radial4" loCatId="" qsTypeId="urn:microsoft.com/office/officeart/2005/8/quickstyle/simple4" qsCatId="simple" csTypeId="urn:microsoft.com/office/officeart/2005/8/colors/accent1_2" csCatId="accent1" phldr="1"/>
      <dgm:spPr/>
      <dgm:t>
        <a:bodyPr/>
        <a:lstStyle/>
        <a:p>
          <a:endParaRPr lang="en-US"/>
        </a:p>
      </dgm:t>
    </dgm:pt>
    <dgm:pt modelId="{20521BC7-0163-C440-B8CE-31ED659E5D7F}">
      <dgm:prSet phldrT="[Text]"/>
      <dgm:spPr>
        <a:solidFill>
          <a:schemeClr val="tx1">
            <a:lumMod val="65000"/>
            <a:lumOff val="35000"/>
          </a:schemeClr>
        </a:solidFill>
      </dgm:spPr>
      <dgm:t>
        <a:bodyPr/>
        <a:lstStyle/>
        <a:p>
          <a:r>
            <a:rPr lang="en-US" dirty="0" smtClean="0"/>
            <a:t>Market Research</a:t>
          </a:r>
          <a:endParaRPr lang="en-US" dirty="0"/>
        </a:p>
      </dgm:t>
    </dgm:pt>
    <dgm:pt modelId="{05A6AC1F-1741-774B-9F4C-67F6048DFF60}" type="parTrans" cxnId="{DD7388F8-44E5-A942-AE6D-BF259A9EB0C4}">
      <dgm:prSet/>
      <dgm:spPr>
        <a:solidFill>
          <a:srgbClr val="008000"/>
        </a:solidFill>
        <a:effectLst/>
      </dgm:spPr>
      <dgm:t>
        <a:bodyPr/>
        <a:lstStyle/>
        <a:p>
          <a:endParaRPr lang="en-US"/>
        </a:p>
      </dgm:t>
    </dgm:pt>
    <dgm:pt modelId="{3E79F43C-6AF8-F94C-A67C-F9084891DC47}" type="sibTrans" cxnId="{DD7388F8-44E5-A942-AE6D-BF259A9EB0C4}">
      <dgm:prSet/>
      <dgm:spPr/>
      <dgm:t>
        <a:bodyPr/>
        <a:lstStyle/>
        <a:p>
          <a:endParaRPr lang="en-US"/>
        </a:p>
      </dgm:t>
    </dgm:pt>
    <dgm:pt modelId="{69529E1D-BF60-E848-BF69-69E829149193}">
      <dgm:prSet phldrT="[Text]"/>
      <dgm:spPr>
        <a:solidFill>
          <a:schemeClr val="tx1">
            <a:lumMod val="65000"/>
            <a:lumOff val="35000"/>
          </a:schemeClr>
        </a:solidFill>
      </dgm:spPr>
      <dgm:t>
        <a:bodyPr/>
        <a:lstStyle/>
        <a:p>
          <a:pPr algn="ctr"/>
          <a:r>
            <a:rPr lang="en-US" dirty="0" smtClean="0"/>
            <a:t>Total Cost of Ownership</a:t>
          </a:r>
          <a:endParaRPr lang="en-US" dirty="0"/>
        </a:p>
      </dgm:t>
    </dgm:pt>
    <dgm:pt modelId="{1C945A95-69A5-6248-A190-510CC032993B}" type="parTrans" cxnId="{F86F7B4C-3BA6-E149-AB61-AB48E283C217}">
      <dgm:prSet/>
      <dgm:spPr>
        <a:solidFill>
          <a:srgbClr val="008000"/>
        </a:solidFill>
        <a:effectLst/>
      </dgm:spPr>
      <dgm:t>
        <a:bodyPr/>
        <a:lstStyle/>
        <a:p>
          <a:endParaRPr lang="en-US"/>
        </a:p>
      </dgm:t>
    </dgm:pt>
    <dgm:pt modelId="{6944EC26-B746-4042-A939-CABDF1B07B47}" type="sibTrans" cxnId="{F86F7B4C-3BA6-E149-AB61-AB48E283C217}">
      <dgm:prSet/>
      <dgm:spPr/>
      <dgm:t>
        <a:bodyPr/>
        <a:lstStyle/>
        <a:p>
          <a:endParaRPr lang="en-US"/>
        </a:p>
      </dgm:t>
    </dgm:pt>
    <dgm:pt modelId="{E2730BBE-BD2C-2547-824B-9EE5D7BD8BB2}">
      <dgm:prSet phldrT="[Text]"/>
      <dgm:spPr>
        <a:solidFill>
          <a:schemeClr val="tx1">
            <a:lumMod val="65000"/>
            <a:lumOff val="35000"/>
          </a:schemeClr>
        </a:solidFill>
      </dgm:spPr>
      <dgm:t>
        <a:bodyPr/>
        <a:lstStyle/>
        <a:p>
          <a:pPr algn="ctr"/>
          <a:r>
            <a:rPr lang="en-US" dirty="0" smtClean="0"/>
            <a:t>Shared Print Management</a:t>
          </a:r>
          <a:endParaRPr lang="en-US" dirty="0"/>
        </a:p>
      </dgm:t>
    </dgm:pt>
    <dgm:pt modelId="{D208C943-1600-404C-AFF7-6C5E7FE042A2}" type="parTrans" cxnId="{6BB57662-FCB0-8E4B-A59E-09FC06EA1E9C}">
      <dgm:prSet/>
      <dgm:spPr>
        <a:solidFill>
          <a:srgbClr val="008000"/>
        </a:solidFill>
        <a:effectLst/>
      </dgm:spPr>
      <dgm:t>
        <a:bodyPr/>
        <a:lstStyle/>
        <a:p>
          <a:endParaRPr lang="en-US"/>
        </a:p>
      </dgm:t>
    </dgm:pt>
    <dgm:pt modelId="{FD8A14B4-1F82-5B4B-8F7E-229EEAC7C683}" type="sibTrans" cxnId="{6BB57662-FCB0-8E4B-A59E-09FC06EA1E9C}">
      <dgm:prSet/>
      <dgm:spPr/>
      <dgm:t>
        <a:bodyPr/>
        <a:lstStyle/>
        <a:p>
          <a:endParaRPr lang="en-US"/>
        </a:p>
      </dgm:t>
    </dgm:pt>
    <dgm:pt modelId="{96EA70F3-2332-3644-B3E0-E446281DBD88}">
      <dgm:prSet/>
      <dgm:spPr>
        <a:solidFill>
          <a:schemeClr val="tx1">
            <a:lumMod val="65000"/>
            <a:lumOff val="35000"/>
          </a:schemeClr>
        </a:solidFill>
      </dgm:spPr>
      <dgm:t>
        <a:bodyPr/>
        <a:lstStyle/>
        <a:p>
          <a:r>
            <a:rPr lang="en-US" dirty="0" smtClean="0"/>
            <a:t>Shared Workflow</a:t>
          </a:r>
        </a:p>
      </dgm:t>
    </dgm:pt>
    <dgm:pt modelId="{695A1998-B26D-9E45-A100-7F335F6E40B1}" type="parTrans" cxnId="{53248DA6-249D-174F-BBB1-71ACD2DF798D}">
      <dgm:prSet/>
      <dgm:spPr>
        <a:solidFill>
          <a:srgbClr val="008000"/>
        </a:solidFill>
        <a:effectLst/>
      </dgm:spPr>
      <dgm:t>
        <a:bodyPr/>
        <a:lstStyle/>
        <a:p>
          <a:endParaRPr lang="en-US"/>
        </a:p>
      </dgm:t>
    </dgm:pt>
    <dgm:pt modelId="{7DF20A1B-7B24-6B44-B2DD-8731A3C33DD2}" type="sibTrans" cxnId="{53248DA6-249D-174F-BBB1-71ACD2DF798D}">
      <dgm:prSet/>
      <dgm:spPr/>
      <dgm:t>
        <a:bodyPr/>
        <a:lstStyle/>
        <a:p>
          <a:endParaRPr lang="en-US"/>
        </a:p>
      </dgm:t>
    </dgm:pt>
    <dgm:pt modelId="{B976DD40-4E0F-164D-AD9D-9BF7CD7D86ED}">
      <dgm:prSet/>
      <dgm:spPr>
        <a:solidFill>
          <a:schemeClr val="tx1">
            <a:lumMod val="65000"/>
            <a:lumOff val="35000"/>
          </a:schemeClr>
        </a:solidFill>
      </dgm:spPr>
      <dgm:t>
        <a:bodyPr/>
        <a:lstStyle/>
        <a:p>
          <a:r>
            <a:rPr lang="en-US" dirty="0" smtClean="0"/>
            <a:t>Communications</a:t>
          </a:r>
          <a:endParaRPr lang="en-US" dirty="0"/>
        </a:p>
      </dgm:t>
    </dgm:pt>
    <dgm:pt modelId="{02978C2B-A22A-7549-A9EB-C11DB40D0331}" type="parTrans" cxnId="{EFB90E62-EB7B-0847-98BC-D420AFD4B04C}">
      <dgm:prSet/>
      <dgm:spPr>
        <a:solidFill>
          <a:srgbClr val="008000"/>
        </a:solidFill>
        <a:effectLst/>
      </dgm:spPr>
      <dgm:t>
        <a:bodyPr/>
        <a:lstStyle/>
        <a:p>
          <a:endParaRPr lang="en-US"/>
        </a:p>
      </dgm:t>
    </dgm:pt>
    <dgm:pt modelId="{5047E97F-5444-374D-BFE0-0ABAFAF19262}" type="sibTrans" cxnId="{EFB90E62-EB7B-0847-98BC-D420AFD4B04C}">
      <dgm:prSet/>
      <dgm:spPr/>
      <dgm:t>
        <a:bodyPr/>
        <a:lstStyle/>
        <a:p>
          <a:endParaRPr lang="en-US"/>
        </a:p>
      </dgm:t>
    </dgm:pt>
    <dgm:pt modelId="{E3983BE7-D009-9A45-8C75-F0B21C1F1A8E}">
      <dgm:prSet/>
      <dgm:spPr>
        <a:solidFill>
          <a:schemeClr val="tx1">
            <a:lumMod val="65000"/>
            <a:lumOff val="35000"/>
          </a:schemeClr>
        </a:solidFill>
      </dgm:spPr>
      <dgm:t>
        <a:bodyPr/>
        <a:lstStyle/>
        <a:p>
          <a:r>
            <a:rPr lang="en-US" dirty="0" smtClean="0"/>
            <a:t>Models</a:t>
          </a:r>
          <a:endParaRPr lang="en-US" dirty="0"/>
        </a:p>
      </dgm:t>
    </dgm:pt>
    <dgm:pt modelId="{306B367A-FFCA-B546-B3D7-AE1B3531992C}" type="parTrans" cxnId="{FA6BD8DC-6375-1142-A71F-46C5DDDF87BC}">
      <dgm:prSet/>
      <dgm:spPr/>
      <dgm:t>
        <a:bodyPr/>
        <a:lstStyle/>
        <a:p>
          <a:endParaRPr lang="en-US"/>
        </a:p>
      </dgm:t>
    </dgm:pt>
    <dgm:pt modelId="{D38366F4-6C4D-FF45-A344-4273D4FE43B6}" type="sibTrans" cxnId="{FA6BD8DC-6375-1142-A71F-46C5DDDF87BC}">
      <dgm:prSet/>
      <dgm:spPr/>
      <dgm:t>
        <a:bodyPr/>
        <a:lstStyle/>
        <a:p>
          <a:endParaRPr lang="en-US"/>
        </a:p>
      </dgm:t>
    </dgm:pt>
    <dgm:pt modelId="{756CE84E-6190-6A4F-B92B-40E99D0693BF}">
      <dgm:prSet/>
      <dgm:spPr>
        <a:solidFill>
          <a:schemeClr val="tx1">
            <a:lumMod val="65000"/>
            <a:lumOff val="35000"/>
          </a:schemeClr>
        </a:solidFill>
      </dgm:spPr>
      <dgm:t>
        <a:bodyPr/>
        <a:lstStyle/>
        <a:p>
          <a:r>
            <a:rPr lang="en-US" dirty="0" smtClean="0"/>
            <a:t>Surveys</a:t>
          </a:r>
          <a:endParaRPr lang="en-US" dirty="0"/>
        </a:p>
      </dgm:t>
    </dgm:pt>
    <dgm:pt modelId="{65BF8C53-ADC1-3441-920C-29E360BF2F26}" type="parTrans" cxnId="{9E29992F-D4D3-864B-BB72-5ED9B6889AEB}">
      <dgm:prSet/>
      <dgm:spPr/>
      <dgm:t>
        <a:bodyPr/>
        <a:lstStyle/>
        <a:p>
          <a:endParaRPr lang="en-US"/>
        </a:p>
      </dgm:t>
    </dgm:pt>
    <dgm:pt modelId="{2823DC77-293A-3D4C-BB78-4E63EA860DE3}" type="sibTrans" cxnId="{9E29992F-D4D3-864B-BB72-5ED9B6889AEB}">
      <dgm:prSet/>
      <dgm:spPr/>
      <dgm:t>
        <a:bodyPr/>
        <a:lstStyle/>
        <a:p>
          <a:endParaRPr lang="en-US"/>
        </a:p>
      </dgm:t>
    </dgm:pt>
    <dgm:pt modelId="{9591C2BA-E926-E14C-B829-086333CF82BA}">
      <dgm:prSet/>
      <dgm:spPr>
        <a:solidFill>
          <a:schemeClr val="tx1">
            <a:lumMod val="65000"/>
            <a:lumOff val="35000"/>
          </a:schemeClr>
        </a:solidFill>
      </dgm:spPr>
      <dgm:t>
        <a:bodyPr/>
        <a:lstStyle/>
        <a:p>
          <a:r>
            <a:rPr lang="en-US" dirty="0" smtClean="0"/>
            <a:t>Internal</a:t>
          </a:r>
          <a:endParaRPr lang="en-US" dirty="0"/>
        </a:p>
      </dgm:t>
    </dgm:pt>
    <dgm:pt modelId="{228C9DED-15A6-5C4D-8B36-8CCB861D8CE0}" type="parTrans" cxnId="{272733E7-A776-8A43-AE9A-F447BCEF9197}">
      <dgm:prSet/>
      <dgm:spPr/>
      <dgm:t>
        <a:bodyPr/>
        <a:lstStyle/>
        <a:p>
          <a:endParaRPr lang="en-US"/>
        </a:p>
      </dgm:t>
    </dgm:pt>
    <dgm:pt modelId="{8B7863D2-D143-4641-9A18-6D7093B06EB0}" type="sibTrans" cxnId="{272733E7-A776-8A43-AE9A-F447BCEF9197}">
      <dgm:prSet/>
      <dgm:spPr/>
      <dgm:t>
        <a:bodyPr/>
        <a:lstStyle/>
        <a:p>
          <a:endParaRPr lang="en-US"/>
        </a:p>
      </dgm:t>
    </dgm:pt>
    <dgm:pt modelId="{BD5F1678-72E6-AF4C-AE76-C5A68EF11AB6}">
      <dgm:prSet/>
      <dgm:spPr>
        <a:solidFill>
          <a:schemeClr val="tx1">
            <a:lumMod val="65000"/>
            <a:lumOff val="35000"/>
          </a:schemeClr>
        </a:solidFill>
      </dgm:spPr>
      <dgm:t>
        <a:bodyPr/>
        <a:lstStyle/>
        <a:p>
          <a:r>
            <a:rPr lang="en-US" dirty="0" smtClean="0"/>
            <a:t>External</a:t>
          </a:r>
          <a:endParaRPr lang="en-US" dirty="0"/>
        </a:p>
      </dgm:t>
    </dgm:pt>
    <dgm:pt modelId="{296E85D3-7BA6-B643-BB0F-1FF55326671D}" type="parTrans" cxnId="{36B7D18E-639D-FD4F-936F-5D37256BD523}">
      <dgm:prSet/>
      <dgm:spPr/>
      <dgm:t>
        <a:bodyPr/>
        <a:lstStyle/>
        <a:p>
          <a:endParaRPr lang="en-US"/>
        </a:p>
      </dgm:t>
    </dgm:pt>
    <dgm:pt modelId="{A2ED76FD-124F-2748-8C9B-7F66AFC0D616}" type="sibTrans" cxnId="{36B7D18E-639D-FD4F-936F-5D37256BD523}">
      <dgm:prSet/>
      <dgm:spPr/>
      <dgm:t>
        <a:bodyPr/>
        <a:lstStyle/>
        <a:p>
          <a:endParaRPr lang="en-US"/>
        </a:p>
      </dgm:t>
    </dgm:pt>
    <dgm:pt modelId="{EAA5AD65-3935-404C-9112-DC234B7239FA}">
      <dgm:prSet phldrT="[Text]"/>
      <dgm:spPr>
        <a:solidFill>
          <a:schemeClr val="tx1">
            <a:lumMod val="65000"/>
            <a:lumOff val="35000"/>
          </a:schemeClr>
        </a:solidFill>
      </dgm:spPr>
      <dgm:t>
        <a:bodyPr/>
        <a:lstStyle/>
        <a:p>
          <a:pPr algn="l"/>
          <a:r>
            <a:rPr lang="en-US" dirty="0" smtClean="0"/>
            <a:t>Consultations</a:t>
          </a:r>
          <a:endParaRPr lang="en-US" dirty="0"/>
        </a:p>
      </dgm:t>
    </dgm:pt>
    <dgm:pt modelId="{B8D8443E-5D9C-C042-869C-C08821A21A5F}" type="parTrans" cxnId="{6ACCC351-A033-5544-9E87-F5064FD4CDC5}">
      <dgm:prSet/>
      <dgm:spPr/>
      <dgm:t>
        <a:bodyPr/>
        <a:lstStyle/>
        <a:p>
          <a:endParaRPr lang="en-US"/>
        </a:p>
      </dgm:t>
    </dgm:pt>
    <dgm:pt modelId="{BA103784-A67E-D949-8157-A25B8A8DC2B1}" type="sibTrans" cxnId="{6ACCC351-A033-5544-9E87-F5064FD4CDC5}">
      <dgm:prSet/>
      <dgm:spPr/>
      <dgm:t>
        <a:bodyPr/>
        <a:lstStyle/>
        <a:p>
          <a:endParaRPr lang="en-US"/>
        </a:p>
      </dgm:t>
    </dgm:pt>
    <dgm:pt modelId="{54259C43-A10D-2C46-ACD6-EA5E7E705638}">
      <dgm:prSet phldrT="[Text]"/>
      <dgm:spPr>
        <a:solidFill>
          <a:schemeClr val="tx1">
            <a:lumMod val="65000"/>
            <a:lumOff val="35000"/>
          </a:schemeClr>
        </a:solidFill>
      </dgm:spPr>
      <dgm:t>
        <a:bodyPr/>
        <a:lstStyle/>
        <a:p>
          <a:pPr algn="l"/>
          <a:r>
            <a:rPr lang="en-US" dirty="0" smtClean="0"/>
            <a:t>Examination of existing programs</a:t>
          </a:r>
          <a:endParaRPr lang="en-US" dirty="0"/>
        </a:p>
      </dgm:t>
    </dgm:pt>
    <dgm:pt modelId="{07164500-1E55-5848-9E22-806DD425AA21}" type="parTrans" cxnId="{D0F383EE-8108-C449-8F7C-A462F36EFC7A}">
      <dgm:prSet/>
      <dgm:spPr/>
      <dgm:t>
        <a:bodyPr/>
        <a:lstStyle/>
        <a:p>
          <a:endParaRPr lang="en-US"/>
        </a:p>
      </dgm:t>
    </dgm:pt>
    <dgm:pt modelId="{E85AC2CF-FAE2-C84F-A04F-E0F664EC257A}" type="sibTrans" cxnId="{D0F383EE-8108-C449-8F7C-A462F36EFC7A}">
      <dgm:prSet/>
      <dgm:spPr/>
      <dgm:t>
        <a:bodyPr/>
        <a:lstStyle/>
        <a:p>
          <a:endParaRPr lang="en-US"/>
        </a:p>
      </dgm:t>
    </dgm:pt>
    <dgm:pt modelId="{DAF1DAA8-9B26-6F4D-A612-97845AC00210}">
      <dgm:prSet/>
      <dgm:spPr>
        <a:solidFill>
          <a:schemeClr val="tx1">
            <a:lumMod val="65000"/>
            <a:lumOff val="35000"/>
          </a:schemeClr>
        </a:solidFill>
      </dgm:spPr>
      <dgm:t>
        <a:bodyPr/>
        <a:lstStyle/>
        <a:p>
          <a:pPr algn="l"/>
          <a:r>
            <a:rPr lang="en-US" dirty="0" smtClean="0"/>
            <a:t>Survey and Analysis</a:t>
          </a:r>
          <a:endParaRPr lang="en-US" dirty="0"/>
        </a:p>
      </dgm:t>
    </dgm:pt>
    <dgm:pt modelId="{3E0695F2-6A34-BE49-BBF3-98509A948271}" type="parTrans" cxnId="{CF5B2847-C562-6F4F-894D-F7B2484C8E3D}">
      <dgm:prSet/>
      <dgm:spPr/>
      <dgm:t>
        <a:bodyPr/>
        <a:lstStyle/>
        <a:p>
          <a:endParaRPr lang="en-US"/>
        </a:p>
      </dgm:t>
    </dgm:pt>
    <dgm:pt modelId="{125952E0-BB4C-6648-80FD-244526FF5CFA}" type="sibTrans" cxnId="{CF5B2847-C562-6F4F-894D-F7B2484C8E3D}">
      <dgm:prSet/>
      <dgm:spPr/>
      <dgm:t>
        <a:bodyPr/>
        <a:lstStyle/>
        <a:p>
          <a:endParaRPr lang="en-US"/>
        </a:p>
      </dgm:t>
    </dgm:pt>
    <dgm:pt modelId="{DBB1DF6C-92D1-C44A-B7A8-0DE8141E621F}">
      <dgm:prSet/>
      <dgm:spPr>
        <a:solidFill>
          <a:schemeClr val="tx1">
            <a:lumMod val="65000"/>
            <a:lumOff val="35000"/>
          </a:schemeClr>
        </a:solidFill>
      </dgm:spPr>
      <dgm:t>
        <a:bodyPr/>
        <a:lstStyle/>
        <a:p>
          <a:r>
            <a:rPr lang="en-US" dirty="0" smtClean="0"/>
            <a:t>Consultations</a:t>
          </a:r>
          <a:endParaRPr lang="en-US" dirty="0"/>
        </a:p>
      </dgm:t>
    </dgm:pt>
    <dgm:pt modelId="{E61FA1C4-67FD-324B-9FF5-E4A5C8A633B8}" type="parTrans" cxnId="{799346B5-8E3F-D548-B8F2-7AB207FA0178}">
      <dgm:prSet/>
      <dgm:spPr/>
      <dgm:t>
        <a:bodyPr/>
        <a:lstStyle/>
        <a:p>
          <a:endParaRPr lang="en-US"/>
        </a:p>
      </dgm:t>
    </dgm:pt>
    <dgm:pt modelId="{0CCC9007-5A0C-2B4E-9010-CEB89ED2EBE7}" type="sibTrans" cxnId="{799346B5-8E3F-D548-B8F2-7AB207FA0178}">
      <dgm:prSet/>
      <dgm:spPr/>
      <dgm:t>
        <a:bodyPr/>
        <a:lstStyle/>
        <a:p>
          <a:endParaRPr lang="en-US"/>
        </a:p>
      </dgm:t>
    </dgm:pt>
    <dgm:pt modelId="{AFFD7265-7E77-4849-B4C7-FC01B1CA63B4}">
      <dgm:prSet/>
      <dgm:spPr>
        <a:solidFill>
          <a:schemeClr val="tx1">
            <a:lumMod val="65000"/>
            <a:lumOff val="35000"/>
          </a:schemeClr>
        </a:solidFill>
      </dgm:spPr>
      <dgm:t>
        <a:bodyPr/>
        <a:lstStyle/>
        <a:p>
          <a:r>
            <a:rPr lang="en-US" dirty="0" smtClean="0"/>
            <a:t>RFI</a:t>
          </a:r>
          <a:endParaRPr lang="en-US" dirty="0"/>
        </a:p>
      </dgm:t>
    </dgm:pt>
    <dgm:pt modelId="{73E98FA3-9A0B-0043-BC84-7EEF9CD92DB9}" type="parTrans" cxnId="{BB874579-A1F6-6C40-975F-407407BFE686}">
      <dgm:prSet/>
      <dgm:spPr/>
      <dgm:t>
        <a:bodyPr/>
        <a:lstStyle/>
        <a:p>
          <a:endParaRPr lang="en-US"/>
        </a:p>
      </dgm:t>
    </dgm:pt>
    <dgm:pt modelId="{9799C8AF-34FF-2F4C-AB28-C4A269073D31}" type="sibTrans" cxnId="{BB874579-A1F6-6C40-975F-407407BFE686}">
      <dgm:prSet/>
      <dgm:spPr/>
      <dgm:t>
        <a:bodyPr/>
        <a:lstStyle/>
        <a:p>
          <a:endParaRPr lang="en-US"/>
        </a:p>
      </dgm:t>
    </dgm:pt>
    <dgm:pt modelId="{53EA6A5F-EDCD-D64C-881E-7B4E062564CB}">
      <dgm:prSet/>
      <dgm:spPr>
        <a:solidFill>
          <a:schemeClr val="tx1">
            <a:lumMod val="65000"/>
            <a:lumOff val="35000"/>
          </a:schemeClr>
        </a:solidFill>
      </dgm:spPr>
      <dgm:t>
        <a:bodyPr/>
        <a:lstStyle/>
        <a:p>
          <a:r>
            <a:rPr lang="en-US" dirty="0" smtClean="0"/>
            <a:t>Models</a:t>
          </a:r>
          <a:endParaRPr lang="en-US" dirty="0"/>
        </a:p>
      </dgm:t>
    </dgm:pt>
    <dgm:pt modelId="{EEB19F44-22C7-9644-B6CA-A1FDAE2099BF}" type="parTrans" cxnId="{2443770F-38F9-4E48-9A39-C33EA089F939}">
      <dgm:prSet/>
      <dgm:spPr/>
      <dgm:t>
        <a:bodyPr/>
        <a:lstStyle/>
        <a:p>
          <a:endParaRPr lang="en-US"/>
        </a:p>
      </dgm:t>
    </dgm:pt>
    <dgm:pt modelId="{9A9AAB8F-4590-E04D-8251-4EB0E076A297}" type="sibTrans" cxnId="{2443770F-38F9-4E48-9A39-C33EA089F939}">
      <dgm:prSet/>
      <dgm:spPr/>
      <dgm:t>
        <a:bodyPr/>
        <a:lstStyle/>
        <a:p>
          <a:endParaRPr lang="en-US"/>
        </a:p>
      </dgm:t>
    </dgm:pt>
    <dgm:pt modelId="{3FC39D31-28DF-4046-AFDB-C0F9AF31C9F1}">
      <dgm:prSet phldrT="[Text]"/>
      <dgm:spPr>
        <a:solidFill>
          <a:srgbClr val="7F7F7F"/>
        </a:solidFill>
        <a:effectLst/>
      </dgm:spPr>
      <dgm:t>
        <a:bodyPr/>
        <a:lstStyle/>
        <a:p>
          <a:r>
            <a:rPr lang="en-US" dirty="0" smtClean="0"/>
            <a:t>Shared Vision Task Force</a:t>
          </a:r>
          <a:endParaRPr lang="en-US" dirty="0"/>
        </a:p>
      </dgm:t>
    </dgm:pt>
    <dgm:pt modelId="{EF1F848D-4DA4-374D-AB02-5C595A7FCD3C}" type="sibTrans" cxnId="{7CE181B1-98AE-2E44-9EC1-1DAD20BEB29A}">
      <dgm:prSet/>
      <dgm:spPr/>
      <dgm:t>
        <a:bodyPr/>
        <a:lstStyle/>
        <a:p>
          <a:endParaRPr lang="en-US"/>
        </a:p>
      </dgm:t>
    </dgm:pt>
    <dgm:pt modelId="{D472E49E-2EED-584C-A575-5A4EAB73B148}" type="parTrans" cxnId="{7CE181B1-98AE-2E44-9EC1-1DAD20BEB29A}">
      <dgm:prSet/>
      <dgm:spPr/>
      <dgm:t>
        <a:bodyPr/>
        <a:lstStyle/>
        <a:p>
          <a:endParaRPr lang="en-US"/>
        </a:p>
      </dgm:t>
    </dgm:pt>
    <dgm:pt modelId="{D3E075A5-029A-AD42-82BD-C71658A899AA}" type="pres">
      <dgm:prSet presAssocID="{58F4B5D9-A0F3-D44C-9D84-FEE007980B3F}" presName="cycle" presStyleCnt="0">
        <dgm:presLayoutVars>
          <dgm:chMax val="1"/>
          <dgm:dir val="rev"/>
          <dgm:animLvl val="ctr"/>
          <dgm:resizeHandles val="exact"/>
        </dgm:presLayoutVars>
      </dgm:prSet>
      <dgm:spPr/>
      <dgm:t>
        <a:bodyPr/>
        <a:lstStyle/>
        <a:p>
          <a:endParaRPr lang="en-US"/>
        </a:p>
      </dgm:t>
    </dgm:pt>
    <dgm:pt modelId="{D8018DC7-A310-4E44-83C0-B690B652B171}" type="pres">
      <dgm:prSet presAssocID="{3FC39D31-28DF-4046-AFDB-C0F9AF31C9F1}" presName="centerShape" presStyleLbl="node0" presStyleIdx="0" presStyleCnt="1"/>
      <dgm:spPr/>
      <dgm:t>
        <a:bodyPr/>
        <a:lstStyle/>
        <a:p>
          <a:endParaRPr lang="en-US"/>
        </a:p>
      </dgm:t>
    </dgm:pt>
    <dgm:pt modelId="{AAE03A1C-ED0E-504B-9E46-30510CDE9044}" type="pres">
      <dgm:prSet presAssocID="{02978C2B-A22A-7549-A9EB-C11DB40D0331}" presName="parTrans" presStyleLbl="bgSibTrans2D1" presStyleIdx="0" presStyleCnt="5"/>
      <dgm:spPr/>
      <dgm:t>
        <a:bodyPr/>
        <a:lstStyle/>
        <a:p>
          <a:endParaRPr lang="en-US"/>
        </a:p>
      </dgm:t>
    </dgm:pt>
    <dgm:pt modelId="{6DBE4A58-0A39-DB48-A258-6FCA987295B1}" type="pres">
      <dgm:prSet presAssocID="{B976DD40-4E0F-164D-AD9D-9BF7CD7D86ED}" presName="node" presStyleLbl="node1" presStyleIdx="0" presStyleCnt="5">
        <dgm:presLayoutVars>
          <dgm:bulletEnabled val="1"/>
        </dgm:presLayoutVars>
      </dgm:prSet>
      <dgm:spPr/>
      <dgm:t>
        <a:bodyPr/>
        <a:lstStyle/>
        <a:p>
          <a:endParaRPr lang="en-US"/>
        </a:p>
      </dgm:t>
    </dgm:pt>
    <dgm:pt modelId="{5CC0E6DF-A992-664A-95A6-F12488BA696E}" type="pres">
      <dgm:prSet presAssocID="{D208C943-1600-404C-AFF7-6C5E7FE042A2}" presName="parTrans" presStyleLbl="bgSibTrans2D1" presStyleIdx="1" presStyleCnt="5"/>
      <dgm:spPr/>
      <dgm:t>
        <a:bodyPr/>
        <a:lstStyle/>
        <a:p>
          <a:endParaRPr lang="en-US"/>
        </a:p>
      </dgm:t>
    </dgm:pt>
    <dgm:pt modelId="{56D9CFD7-7666-2E4E-9DDF-9733D80CF032}" type="pres">
      <dgm:prSet presAssocID="{E2730BBE-BD2C-2547-824B-9EE5D7BD8BB2}" presName="node" presStyleLbl="node1" presStyleIdx="1" presStyleCnt="5" custScaleX="104277" custScaleY="107841" custRadScaleRad="101024" custRadScaleInc="8537">
        <dgm:presLayoutVars>
          <dgm:bulletEnabled val="1"/>
        </dgm:presLayoutVars>
      </dgm:prSet>
      <dgm:spPr/>
      <dgm:t>
        <a:bodyPr/>
        <a:lstStyle/>
        <a:p>
          <a:endParaRPr lang="en-US"/>
        </a:p>
      </dgm:t>
    </dgm:pt>
    <dgm:pt modelId="{2DB40919-2A2A-A040-B32C-EF8A5A50F3BD}" type="pres">
      <dgm:prSet presAssocID="{695A1998-B26D-9E45-A100-7F335F6E40B1}" presName="parTrans" presStyleLbl="bgSibTrans2D1" presStyleIdx="2" presStyleCnt="5"/>
      <dgm:spPr/>
      <dgm:t>
        <a:bodyPr/>
        <a:lstStyle/>
        <a:p>
          <a:endParaRPr lang="en-US"/>
        </a:p>
      </dgm:t>
    </dgm:pt>
    <dgm:pt modelId="{D20BE7E2-FC3B-384F-8E90-4D6A2D145818}" type="pres">
      <dgm:prSet presAssocID="{96EA70F3-2332-3644-B3E0-E446281DBD88}" presName="node" presStyleLbl="node1" presStyleIdx="2" presStyleCnt="5" custScaleX="106810" custScaleY="97148" custRadScaleRad="83254" custRadScaleInc="3110">
        <dgm:presLayoutVars>
          <dgm:bulletEnabled val="1"/>
        </dgm:presLayoutVars>
      </dgm:prSet>
      <dgm:spPr/>
      <dgm:t>
        <a:bodyPr/>
        <a:lstStyle/>
        <a:p>
          <a:endParaRPr lang="en-US"/>
        </a:p>
      </dgm:t>
    </dgm:pt>
    <dgm:pt modelId="{36521D21-9F54-EB49-9AEF-24FA8FBAD509}" type="pres">
      <dgm:prSet presAssocID="{1C945A95-69A5-6248-A190-510CC032993B}" presName="parTrans" presStyleLbl="bgSibTrans2D1" presStyleIdx="3" presStyleCnt="5"/>
      <dgm:spPr/>
      <dgm:t>
        <a:bodyPr/>
        <a:lstStyle/>
        <a:p>
          <a:endParaRPr lang="en-US"/>
        </a:p>
      </dgm:t>
    </dgm:pt>
    <dgm:pt modelId="{51990F73-0D08-5A46-B669-35FD9CB4A41E}" type="pres">
      <dgm:prSet presAssocID="{69529E1D-BF60-E848-BF69-69E829149193}" presName="node" presStyleLbl="node1" presStyleIdx="3" presStyleCnt="5" custRadScaleRad="102152" custRadScaleInc="-5475">
        <dgm:presLayoutVars>
          <dgm:bulletEnabled val="1"/>
        </dgm:presLayoutVars>
      </dgm:prSet>
      <dgm:spPr/>
      <dgm:t>
        <a:bodyPr/>
        <a:lstStyle/>
        <a:p>
          <a:endParaRPr lang="en-US"/>
        </a:p>
      </dgm:t>
    </dgm:pt>
    <dgm:pt modelId="{E173B8B5-2A4E-0D4B-8731-E35120A65CA2}" type="pres">
      <dgm:prSet presAssocID="{05A6AC1F-1741-774B-9F4C-67F6048DFF60}" presName="parTrans" presStyleLbl="bgSibTrans2D1" presStyleIdx="4" presStyleCnt="5" custFlipHor="0" custScaleX="61953" custLinFactNeighborX="20399" custLinFactNeighborY="8488"/>
      <dgm:spPr/>
      <dgm:t>
        <a:bodyPr/>
        <a:lstStyle/>
        <a:p>
          <a:endParaRPr lang="en-US"/>
        </a:p>
      </dgm:t>
    </dgm:pt>
    <dgm:pt modelId="{CE0DFF17-C85A-C54F-A860-DC4E4BE87613}" type="pres">
      <dgm:prSet presAssocID="{20521BC7-0163-C440-B8CE-31ED659E5D7F}" presName="node" presStyleLbl="node1" presStyleIdx="4" presStyleCnt="5" custRadScaleRad="96196" custRadScaleInc="-843">
        <dgm:presLayoutVars>
          <dgm:bulletEnabled val="1"/>
        </dgm:presLayoutVars>
      </dgm:prSet>
      <dgm:spPr/>
      <dgm:t>
        <a:bodyPr/>
        <a:lstStyle/>
        <a:p>
          <a:endParaRPr lang="en-US"/>
        </a:p>
      </dgm:t>
    </dgm:pt>
  </dgm:ptLst>
  <dgm:cxnLst>
    <dgm:cxn modelId="{799346B5-8E3F-D548-B8F2-7AB207FA0178}" srcId="{20521BC7-0163-C440-B8CE-31ED659E5D7F}" destId="{DBB1DF6C-92D1-C44A-B7A8-0DE8141E621F}" srcOrd="0" destOrd="0" parTransId="{E61FA1C4-67FD-324B-9FF5-E4A5C8A633B8}" sibTransId="{0CCC9007-5A0C-2B4E-9010-CEB89ED2EBE7}"/>
    <dgm:cxn modelId="{53248DA6-249D-174F-BBB1-71ACD2DF798D}" srcId="{3FC39D31-28DF-4046-AFDB-C0F9AF31C9F1}" destId="{96EA70F3-2332-3644-B3E0-E446281DBD88}" srcOrd="2" destOrd="0" parTransId="{695A1998-B26D-9E45-A100-7F335F6E40B1}" sibTransId="{7DF20A1B-7B24-6B44-B2DD-8731A3C33DD2}"/>
    <dgm:cxn modelId="{12F1871F-4DE1-4873-8FAF-83522C44EF8C}" type="presOf" srcId="{DAF1DAA8-9B26-6F4D-A612-97845AC00210}" destId="{51990F73-0D08-5A46-B669-35FD9CB4A41E}" srcOrd="0" destOrd="1" presId="urn:microsoft.com/office/officeart/2005/8/layout/radial4"/>
    <dgm:cxn modelId="{E23EEC88-5E65-468C-BF26-6EDA4D6E2819}" type="presOf" srcId="{3FC39D31-28DF-4046-AFDB-C0F9AF31C9F1}" destId="{D8018DC7-A310-4E44-83C0-B690B652B171}" srcOrd="0" destOrd="0" presId="urn:microsoft.com/office/officeart/2005/8/layout/radial4"/>
    <dgm:cxn modelId="{09175BBD-629D-4F86-AB38-1B5C40BE4813}" type="presOf" srcId="{1C945A95-69A5-6248-A190-510CC032993B}" destId="{36521D21-9F54-EB49-9AEF-24FA8FBAD509}" srcOrd="0" destOrd="0" presId="urn:microsoft.com/office/officeart/2005/8/layout/radial4"/>
    <dgm:cxn modelId="{9E29992F-D4D3-864B-BB72-5ED9B6889AEB}" srcId="{96EA70F3-2332-3644-B3E0-E446281DBD88}" destId="{756CE84E-6190-6A4F-B92B-40E99D0693BF}" srcOrd="1" destOrd="0" parTransId="{65BF8C53-ADC1-3441-920C-29E360BF2F26}" sibTransId="{2823DC77-293A-3D4C-BB78-4E63EA860DE3}"/>
    <dgm:cxn modelId="{CF5B2847-C562-6F4F-894D-F7B2484C8E3D}" srcId="{69529E1D-BF60-E848-BF69-69E829149193}" destId="{DAF1DAA8-9B26-6F4D-A612-97845AC00210}" srcOrd="0" destOrd="0" parTransId="{3E0695F2-6A34-BE49-BBF3-98509A948271}" sibTransId="{125952E0-BB4C-6648-80FD-244526FF5CFA}"/>
    <dgm:cxn modelId="{86AB542D-A3E4-4B85-8F8C-A2DBDC1CC6E4}" type="presOf" srcId="{20521BC7-0163-C440-B8CE-31ED659E5D7F}" destId="{CE0DFF17-C85A-C54F-A860-DC4E4BE87613}" srcOrd="0" destOrd="0" presId="urn:microsoft.com/office/officeart/2005/8/layout/radial4"/>
    <dgm:cxn modelId="{CFD42039-99F7-415C-B3EC-5E7F28B202B2}" type="presOf" srcId="{54259C43-A10D-2C46-ACD6-EA5E7E705638}" destId="{56D9CFD7-7666-2E4E-9DDF-9733D80CF032}" srcOrd="0" destOrd="2" presId="urn:microsoft.com/office/officeart/2005/8/layout/radial4"/>
    <dgm:cxn modelId="{1084A9E6-8781-48B9-83B9-F99A906B14A6}" type="presOf" srcId="{E2730BBE-BD2C-2547-824B-9EE5D7BD8BB2}" destId="{56D9CFD7-7666-2E4E-9DDF-9733D80CF032}" srcOrd="0" destOrd="0" presId="urn:microsoft.com/office/officeart/2005/8/layout/radial4"/>
    <dgm:cxn modelId="{06CC6909-5C5E-49C0-A260-B45C080F4A1F}" type="presOf" srcId="{58F4B5D9-A0F3-D44C-9D84-FEE007980B3F}" destId="{D3E075A5-029A-AD42-82BD-C71658A899AA}" srcOrd="0" destOrd="0" presId="urn:microsoft.com/office/officeart/2005/8/layout/radial4"/>
    <dgm:cxn modelId="{DD7388F8-44E5-A942-AE6D-BF259A9EB0C4}" srcId="{3FC39D31-28DF-4046-AFDB-C0F9AF31C9F1}" destId="{20521BC7-0163-C440-B8CE-31ED659E5D7F}" srcOrd="4" destOrd="0" parTransId="{05A6AC1F-1741-774B-9F4C-67F6048DFF60}" sibTransId="{3E79F43C-6AF8-F94C-A67C-F9084891DC47}"/>
    <dgm:cxn modelId="{641922D0-7A63-42A6-A7D9-B4F2D7064960}" type="presOf" srcId="{DBB1DF6C-92D1-C44A-B7A8-0DE8141E621F}" destId="{CE0DFF17-C85A-C54F-A860-DC4E4BE87613}" srcOrd="0" destOrd="1" presId="urn:microsoft.com/office/officeart/2005/8/layout/radial4"/>
    <dgm:cxn modelId="{89C5BA1D-1C14-466F-8115-66FCD2937A12}" type="presOf" srcId="{EAA5AD65-3935-404C-9112-DC234B7239FA}" destId="{56D9CFD7-7666-2E4E-9DDF-9733D80CF032}" srcOrd="0" destOrd="1" presId="urn:microsoft.com/office/officeart/2005/8/layout/radial4"/>
    <dgm:cxn modelId="{75B16623-279D-4A06-918B-85701DE6B5AB}" type="presOf" srcId="{B976DD40-4E0F-164D-AD9D-9BF7CD7D86ED}" destId="{6DBE4A58-0A39-DB48-A258-6FCA987295B1}" srcOrd="0" destOrd="0" presId="urn:microsoft.com/office/officeart/2005/8/layout/radial4"/>
    <dgm:cxn modelId="{24EFBC8E-BF23-4945-B6DF-2E252F175DD3}" type="presOf" srcId="{D208C943-1600-404C-AFF7-6C5E7FE042A2}" destId="{5CC0E6DF-A992-664A-95A6-F12488BA696E}" srcOrd="0" destOrd="0" presId="urn:microsoft.com/office/officeart/2005/8/layout/radial4"/>
    <dgm:cxn modelId="{36B7D18E-639D-FD4F-936F-5D37256BD523}" srcId="{B976DD40-4E0F-164D-AD9D-9BF7CD7D86ED}" destId="{BD5F1678-72E6-AF4C-AE76-C5A68EF11AB6}" srcOrd="1" destOrd="0" parTransId="{296E85D3-7BA6-B643-BB0F-1FF55326671D}" sibTransId="{A2ED76FD-124F-2748-8C9B-7F66AFC0D616}"/>
    <dgm:cxn modelId="{7CE181B1-98AE-2E44-9EC1-1DAD20BEB29A}" srcId="{58F4B5D9-A0F3-D44C-9D84-FEE007980B3F}" destId="{3FC39D31-28DF-4046-AFDB-C0F9AF31C9F1}" srcOrd="0" destOrd="0" parTransId="{D472E49E-2EED-584C-A575-5A4EAB73B148}" sibTransId="{EF1F848D-4DA4-374D-AB02-5C595A7FCD3C}"/>
    <dgm:cxn modelId="{6ACCC351-A033-5544-9E87-F5064FD4CDC5}" srcId="{E2730BBE-BD2C-2547-824B-9EE5D7BD8BB2}" destId="{EAA5AD65-3935-404C-9112-DC234B7239FA}" srcOrd="0" destOrd="0" parTransId="{B8D8443E-5D9C-C042-869C-C08821A21A5F}" sibTransId="{BA103784-A67E-D949-8157-A25B8A8DC2B1}"/>
    <dgm:cxn modelId="{F21517D1-CD4E-48A6-801A-A89565955769}" type="presOf" srcId="{69529E1D-BF60-E848-BF69-69E829149193}" destId="{51990F73-0D08-5A46-B669-35FD9CB4A41E}" srcOrd="0" destOrd="0" presId="urn:microsoft.com/office/officeart/2005/8/layout/radial4"/>
    <dgm:cxn modelId="{45A67E39-B5BC-417A-9C2A-CB83C323664D}" type="presOf" srcId="{53EA6A5F-EDCD-D64C-881E-7B4E062564CB}" destId="{CE0DFF17-C85A-C54F-A860-DC4E4BE87613}" srcOrd="0" destOrd="3" presId="urn:microsoft.com/office/officeart/2005/8/layout/radial4"/>
    <dgm:cxn modelId="{2443770F-38F9-4E48-9A39-C33EA089F939}" srcId="{20521BC7-0163-C440-B8CE-31ED659E5D7F}" destId="{53EA6A5F-EDCD-D64C-881E-7B4E062564CB}" srcOrd="2" destOrd="0" parTransId="{EEB19F44-22C7-9644-B6CA-A1FDAE2099BF}" sibTransId="{9A9AAB8F-4590-E04D-8251-4EB0E076A297}"/>
    <dgm:cxn modelId="{D9ACE296-FF60-400E-AFEE-026482F611B4}" type="presOf" srcId="{02978C2B-A22A-7549-A9EB-C11DB40D0331}" destId="{AAE03A1C-ED0E-504B-9E46-30510CDE9044}" srcOrd="0" destOrd="0" presId="urn:microsoft.com/office/officeart/2005/8/layout/radial4"/>
    <dgm:cxn modelId="{272733E7-A776-8A43-AE9A-F447BCEF9197}" srcId="{B976DD40-4E0F-164D-AD9D-9BF7CD7D86ED}" destId="{9591C2BA-E926-E14C-B829-086333CF82BA}" srcOrd="0" destOrd="0" parTransId="{228C9DED-15A6-5C4D-8B36-8CCB861D8CE0}" sibTransId="{8B7863D2-D143-4641-9A18-6D7093B06EB0}"/>
    <dgm:cxn modelId="{FA6BD8DC-6375-1142-A71F-46C5DDDF87BC}" srcId="{96EA70F3-2332-3644-B3E0-E446281DBD88}" destId="{E3983BE7-D009-9A45-8C75-F0B21C1F1A8E}" srcOrd="0" destOrd="0" parTransId="{306B367A-FFCA-B546-B3D7-AE1B3531992C}" sibTransId="{D38366F4-6C4D-FF45-A344-4273D4FE43B6}"/>
    <dgm:cxn modelId="{90D655B4-BBA3-438D-9F1D-1321B34A05B8}" type="presOf" srcId="{05A6AC1F-1741-774B-9F4C-67F6048DFF60}" destId="{E173B8B5-2A4E-0D4B-8731-E35120A65CA2}" srcOrd="0" destOrd="0" presId="urn:microsoft.com/office/officeart/2005/8/layout/radial4"/>
    <dgm:cxn modelId="{5F4416D5-1680-49FD-8152-1F8026E10EA0}" type="presOf" srcId="{BD5F1678-72E6-AF4C-AE76-C5A68EF11AB6}" destId="{6DBE4A58-0A39-DB48-A258-6FCA987295B1}" srcOrd="0" destOrd="2" presId="urn:microsoft.com/office/officeart/2005/8/layout/radial4"/>
    <dgm:cxn modelId="{18147F67-F4C6-4283-B6B6-5C01122B51F4}" type="presOf" srcId="{E3983BE7-D009-9A45-8C75-F0B21C1F1A8E}" destId="{D20BE7E2-FC3B-384F-8E90-4D6A2D145818}" srcOrd="0" destOrd="1" presId="urn:microsoft.com/office/officeart/2005/8/layout/radial4"/>
    <dgm:cxn modelId="{FFB3882A-F401-4DD2-B22F-5E13407B00A9}" type="presOf" srcId="{AFFD7265-7E77-4849-B4C7-FC01B1CA63B4}" destId="{CE0DFF17-C85A-C54F-A860-DC4E4BE87613}" srcOrd="0" destOrd="2" presId="urn:microsoft.com/office/officeart/2005/8/layout/radial4"/>
    <dgm:cxn modelId="{ED5118A2-B465-470B-842D-3999CD811EE6}" type="presOf" srcId="{9591C2BA-E926-E14C-B829-086333CF82BA}" destId="{6DBE4A58-0A39-DB48-A258-6FCA987295B1}" srcOrd="0" destOrd="1" presId="urn:microsoft.com/office/officeart/2005/8/layout/radial4"/>
    <dgm:cxn modelId="{F86F7B4C-3BA6-E149-AB61-AB48E283C217}" srcId="{3FC39D31-28DF-4046-AFDB-C0F9AF31C9F1}" destId="{69529E1D-BF60-E848-BF69-69E829149193}" srcOrd="3" destOrd="0" parTransId="{1C945A95-69A5-6248-A190-510CC032993B}" sibTransId="{6944EC26-B746-4042-A939-CABDF1B07B47}"/>
    <dgm:cxn modelId="{D0F383EE-8108-C449-8F7C-A462F36EFC7A}" srcId="{E2730BBE-BD2C-2547-824B-9EE5D7BD8BB2}" destId="{54259C43-A10D-2C46-ACD6-EA5E7E705638}" srcOrd="1" destOrd="0" parTransId="{07164500-1E55-5848-9E22-806DD425AA21}" sibTransId="{E85AC2CF-FAE2-C84F-A04F-E0F664EC257A}"/>
    <dgm:cxn modelId="{74291D3B-EF50-4C5B-AE1F-357EC3F16237}" type="presOf" srcId="{96EA70F3-2332-3644-B3E0-E446281DBD88}" destId="{D20BE7E2-FC3B-384F-8E90-4D6A2D145818}" srcOrd="0" destOrd="0" presId="urn:microsoft.com/office/officeart/2005/8/layout/radial4"/>
    <dgm:cxn modelId="{4F7519A1-9128-4998-8B4B-D0E0940C9423}" type="presOf" srcId="{756CE84E-6190-6A4F-B92B-40E99D0693BF}" destId="{D20BE7E2-FC3B-384F-8E90-4D6A2D145818}" srcOrd="0" destOrd="2" presId="urn:microsoft.com/office/officeart/2005/8/layout/radial4"/>
    <dgm:cxn modelId="{6BB57662-FCB0-8E4B-A59E-09FC06EA1E9C}" srcId="{3FC39D31-28DF-4046-AFDB-C0F9AF31C9F1}" destId="{E2730BBE-BD2C-2547-824B-9EE5D7BD8BB2}" srcOrd="1" destOrd="0" parTransId="{D208C943-1600-404C-AFF7-6C5E7FE042A2}" sibTransId="{FD8A14B4-1F82-5B4B-8F7E-229EEAC7C683}"/>
    <dgm:cxn modelId="{EFB90E62-EB7B-0847-98BC-D420AFD4B04C}" srcId="{3FC39D31-28DF-4046-AFDB-C0F9AF31C9F1}" destId="{B976DD40-4E0F-164D-AD9D-9BF7CD7D86ED}" srcOrd="0" destOrd="0" parTransId="{02978C2B-A22A-7549-A9EB-C11DB40D0331}" sibTransId="{5047E97F-5444-374D-BFE0-0ABAFAF19262}"/>
    <dgm:cxn modelId="{BB874579-A1F6-6C40-975F-407407BFE686}" srcId="{20521BC7-0163-C440-B8CE-31ED659E5D7F}" destId="{AFFD7265-7E77-4849-B4C7-FC01B1CA63B4}" srcOrd="1" destOrd="0" parTransId="{73E98FA3-9A0B-0043-BC84-7EEF9CD92DB9}" sibTransId="{9799C8AF-34FF-2F4C-AB28-C4A269073D31}"/>
    <dgm:cxn modelId="{C3A2E8EC-9FD7-48FC-BA17-4A8BC1C6B4E2}" type="presOf" srcId="{695A1998-B26D-9E45-A100-7F335F6E40B1}" destId="{2DB40919-2A2A-A040-B32C-EF8A5A50F3BD}" srcOrd="0" destOrd="0" presId="urn:microsoft.com/office/officeart/2005/8/layout/radial4"/>
    <dgm:cxn modelId="{4AD1C29F-F0FC-40C3-B46A-A39D05908CD8}" type="presParOf" srcId="{D3E075A5-029A-AD42-82BD-C71658A899AA}" destId="{D8018DC7-A310-4E44-83C0-B690B652B171}" srcOrd="0" destOrd="0" presId="urn:microsoft.com/office/officeart/2005/8/layout/radial4"/>
    <dgm:cxn modelId="{956290B8-069F-41CF-88C9-D07B70A6BCC9}" type="presParOf" srcId="{D3E075A5-029A-AD42-82BD-C71658A899AA}" destId="{AAE03A1C-ED0E-504B-9E46-30510CDE9044}" srcOrd="1" destOrd="0" presId="urn:microsoft.com/office/officeart/2005/8/layout/radial4"/>
    <dgm:cxn modelId="{A6457CF2-9B1F-4EE9-9F5D-8A4972718302}" type="presParOf" srcId="{D3E075A5-029A-AD42-82BD-C71658A899AA}" destId="{6DBE4A58-0A39-DB48-A258-6FCA987295B1}" srcOrd="2" destOrd="0" presId="urn:microsoft.com/office/officeart/2005/8/layout/radial4"/>
    <dgm:cxn modelId="{C3FD8FF8-D594-4E41-9AE4-A1893B0660C0}" type="presParOf" srcId="{D3E075A5-029A-AD42-82BD-C71658A899AA}" destId="{5CC0E6DF-A992-664A-95A6-F12488BA696E}" srcOrd="3" destOrd="0" presId="urn:microsoft.com/office/officeart/2005/8/layout/radial4"/>
    <dgm:cxn modelId="{23B9627A-F755-47A4-9371-52687A66B665}" type="presParOf" srcId="{D3E075A5-029A-AD42-82BD-C71658A899AA}" destId="{56D9CFD7-7666-2E4E-9DDF-9733D80CF032}" srcOrd="4" destOrd="0" presId="urn:microsoft.com/office/officeart/2005/8/layout/radial4"/>
    <dgm:cxn modelId="{17492F9D-7F02-4F0F-BDFF-B897DCF2D882}" type="presParOf" srcId="{D3E075A5-029A-AD42-82BD-C71658A899AA}" destId="{2DB40919-2A2A-A040-B32C-EF8A5A50F3BD}" srcOrd="5" destOrd="0" presId="urn:microsoft.com/office/officeart/2005/8/layout/radial4"/>
    <dgm:cxn modelId="{DFE6CD8C-07BD-4F26-8F04-E5D793528439}" type="presParOf" srcId="{D3E075A5-029A-AD42-82BD-C71658A899AA}" destId="{D20BE7E2-FC3B-384F-8E90-4D6A2D145818}" srcOrd="6" destOrd="0" presId="urn:microsoft.com/office/officeart/2005/8/layout/radial4"/>
    <dgm:cxn modelId="{A3F286FD-3DB4-43A6-8E7F-0ADE5C5803D2}" type="presParOf" srcId="{D3E075A5-029A-AD42-82BD-C71658A899AA}" destId="{36521D21-9F54-EB49-9AEF-24FA8FBAD509}" srcOrd="7" destOrd="0" presId="urn:microsoft.com/office/officeart/2005/8/layout/radial4"/>
    <dgm:cxn modelId="{DDCADD15-0E25-4AB0-86F0-895B87EED5A7}" type="presParOf" srcId="{D3E075A5-029A-AD42-82BD-C71658A899AA}" destId="{51990F73-0D08-5A46-B669-35FD9CB4A41E}" srcOrd="8" destOrd="0" presId="urn:microsoft.com/office/officeart/2005/8/layout/radial4"/>
    <dgm:cxn modelId="{D6C70273-B4F8-419F-96F9-4F34FE86069A}" type="presParOf" srcId="{D3E075A5-029A-AD42-82BD-C71658A899AA}" destId="{E173B8B5-2A4E-0D4B-8731-E35120A65CA2}" srcOrd="9" destOrd="0" presId="urn:microsoft.com/office/officeart/2005/8/layout/radial4"/>
    <dgm:cxn modelId="{D58976E0-4C9B-4004-829C-F88F952D5ADF}" type="presParOf" srcId="{D3E075A5-029A-AD42-82BD-C71658A899AA}" destId="{CE0DFF17-C85A-C54F-A860-DC4E4BE87613}" srcOrd="10" destOrd="0" presId="urn:microsoft.com/office/officeart/2005/8/layout/radial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4B108CC7-2E7F-4F5A-AEE4-3AFE9EF048B4}" type="doc">
      <dgm:prSet loTypeId="urn:microsoft.com/office/officeart/2005/8/layout/hProcess9" loCatId="process" qsTypeId="urn:microsoft.com/office/officeart/2005/8/quickstyle/simple1" qsCatId="simple" csTypeId="urn:microsoft.com/office/officeart/2005/8/colors/accent3_2" csCatId="accent3" phldr="1"/>
      <dgm:spPr/>
      <dgm:t>
        <a:bodyPr/>
        <a:lstStyle/>
        <a:p>
          <a:endParaRPr lang="en-US"/>
        </a:p>
      </dgm:t>
    </dgm:pt>
    <dgm:pt modelId="{1E7045B8-387B-4BF4-9972-1A595BCB3FD8}">
      <dgm:prSet custT="1"/>
      <dgm:spPr>
        <a:solidFill>
          <a:srgbClr val="008000"/>
        </a:solidFill>
        <a:ln>
          <a:noFill/>
        </a:ln>
        <a:effectLst/>
      </dgm:spPr>
      <dgm:t>
        <a:bodyPr/>
        <a:lstStyle/>
        <a:p>
          <a:pPr rtl="0"/>
          <a:r>
            <a:rPr lang="en-GB" sz="1800" b="1" i="0" dirty="0" smtClean="0"/>
            <a:t>Coordination</a:t>
          </a:r>
          <a:endParaRPr lang="en-US" sz="1800" b="1" dirty="0"/>
        </a:p>
      </dgm:t>
    </dgm:pt>
    <dgm:pt modelId="{9B89EF8D-6CD7-4029-ADF7-EE4FFB41AECF}" type="parTrans" cxnId="{F1674BCA-9032-4B32-B561-915BD063FB8C}">
      <dgm:prSet/>
      <dgm:spPr/>
      <dgm:t>
        <a:bodyPr/>
        <a:lstStyle/>
        <a:p>
          <a:endParaRPr lang="en-US"/>
        </a:p>
      </dgm:t>
    </dgm:pt>
    <dgm:pt modelId="{7140CF6E-36D0-483A-826A-E342E592CFCC}" type="sibTrans" cxnId="{F1674BCA-9032-4B32-B561-915BD063FB8C}">
      <dgm:prSet/>
      <dgm:spPr/>
      <dgm:t>
        <a:bodyPr/>
        <a:lstStyle/>
        <a:p>
          <a:endParaRPr lang="en-US"/>
        </a:p>
      </dgm:t>
    </dgm:pt>
    <dgm:pt modelId="{08DEBA84-6263-4424-9B11-A4E7F2AB1855}">
      <dgm:prSet custT="1"/>
      <dgm:spPr>
        <a:solidFill>
          <a:srgbClr val="008000"/>
        </a:solidFill>
        <a:ln>
          <a:noFill/>
        </a:ln>
      </dgm:spPr>
      <dgm:t>
        <a:bodyPr/>
        <a:lstStyle/>
        <a:p>
          <a:pPr rtl="0"/>
          <a:r>
            <a:rPr lang="en-GB" sz="2000" b="1" i="0" dirty="0" smtClean="0"/>
            <a:t>Cooperation</a:t>
          </a:r>
          <a:endParaRPr lang="en-US" sz="2000" b="1" dirty="0"/>
        </a:p>
      </dgm:t>
    </dgm:pt>
    <dgm:pt modelId="{8F68A55D-ECC7-42A1-A983-41A1E9D9B782}" type="parTrans" cxnId="{9B21D622-2198-4277-A492-0BD0B4702E68}">
      <dgm:prSet/>
      <dgm:spPr/>
      <dgm:t>
        <a:bodyPr/>
        <a:lstStyle/>
        <a:p>
          <a:endParaRPr lang="en-US"/>
        </a:p>
      </dgm:t>
    </dgm:pt>
    <dgm:pt modelId="{8CFC3213-3F74-4F6E-8D9F-C305FA4E9974}" type="sibTrans" cxnId="{9B21D622-2198-4277-A492-0BD0B4702E68}">
      <dgm:prSet/>
      <dgm:spPr/>
      <dgm:t>
        <a:bodyPr/>
        <a:lstStyle/>
        <a:p>
          <a:endParaRPr lang="en-US"/>
        </a:p>
      </dgm:t>
    </dgm:pt>
    <dgm:pt modelId="{B6C9706A-3086-4BEC-9840-8036BB7C1001}">
      <dgm:prSet custT="1"/>
      <dgm:spPr>
        <a:solidFill>
          <a:srgbClr val="008000"/>
        </a:solidFill>
        <a:ln>
          <a:noFill/>
        </a:ln>
      </dgm:spPr>
      <dgm:t>
        <a:bodyPr/>
        <a:lstStyle/>
        <a:p>
          <a:pPr rtl="0"/>
          <a:r>
            <a:rPr lang="en-GB" sz="1800" b="1" i="0" dirty="0" smtClean="0"/>
            <a:t>Collaboration</a:t>
          </a:r>
          <a:endParaRPr lang="en-US" sz="1800" b="1" dirty="0"/>
        </a:p>
      </dgm:t>
    </dgm:pt>
    <dgm:pt modelId="{E3BA01AB-FC86-4227-87B4-400F9A993341}" type="parTrans" cxnId="{75969039-EAF2-4FD5-B29B-A088CDE797CF}">
      <dgm:prSet/>
      <dgm:spPr/>
      <dgm:t>
        <a:bodyPr/>
        <a:lstStyle/>
        <a:p>
          <a:endParaRPr lang="en-US"/>
        </a:p>
      </dgm:t>
    </dgm:pt>
    <dgm:pt modelId="{19046DEF-3960-4A7B-BF57-3FEB0508ADE9}" type="sibTrans" cxnId="{75969039-EAF2-4FD5-B29B-A088CDE797CF}">
      <dgm:prSet/>
      <dgm:spPr/>
      <dgm:t>
        <a:bodyPr/>
        <a:lstStyle/>
        <a:p>
          <a:endParaRPr lang="en-US"/>
        </a:p>
      </dgm:t>
    </dgm:pt>
    <dgm:pt modelId="{4DD51DBB-62FA-4B2C-BAC5-021B58440397}">
      <dgm:prSet/>
      <dgm:spPr>
        <a:solidFill>
          <a:srgbClr val="008000"/>
        </a:solidFill>
        <a:ln>
          <a:noFill/>
        </a:ln>
      </dgm:spPr>
      <dgm:t>
        <a:bodyPr/>
        <a:lstStyle/>
        <a:p>
          <a:pPr rtl="0"/>
          <a:r>
            <a:rPr lang="en-GB" b="1" i="0" dirty="0" smtClean="0"/>
            <a:t>Partial Integration</a:t>
          </a:r>
          <a:endParaRPr lang="en-US" b="1" dirty="0"/>
        </a:p>
      </dgm:t>
    </dgm:pt>
    <dgm:pt modelId="{C4E1F8E5-64DB-41EA-917F-7C4661B2D899}" type="parTrans" cxnId="{6E7D6863-E288-4512-AF97-890975FB83B0}">
      <dgm:prSet/>
      <dgm:spPr/>
      <dgm:t>
        <a:bodyPr/>
        <a:lstStyle/>
        <a:p>
          <a:endParaRPr lang="en-US"/>
        </a:p>
      </dgm:t>
    </dgm:pt>
    <dgm:pt modelId="{C153D374-6D4B-405B-99AA-91BD61DC59E5}" type="sibTrans" cxnId="{6E7D6863-E288-4512-AF97-890975FB83B0}">
      <dgm:prSet/>
      <dgm:spPr/>
      <dgm:t>
        <a:bodyPr/>
        <a:lstStyle/>
        <a:p>
          <a:endParaRPr lang="en-US"/>
        </a:p>
      </dgm:t>
    </dgm:pt>
    <dgm:pt modelId="{419B161B-4C81-4FF3-9CCC-B2B2D8598D83}">
      <dgm:prSet/>
      <dgm:spPr>
        <a:solidFill>
          <a:srgbClr val="008000"/>
        </a:solidFill>
        <a:ln>
          <a:noFill/>
        </a:ln>
      </dgm:spPr>
      <dgm:t>
        <a:bodyPr/>
        <a:lstStyle/>
        <a:p>
          <a:pPr rtl="0"/>
          <a:r>
            <a:rPr lang="en-GB" b="1" i="0" dirty="0" smtClean="0"/>
            <a:t>Total Integration</a:t>
          </a:r>
          <a:endParaRPr lang="en-US" b="1" dirty="0"/>
        </a:p>
      </dgm:t>
    </dgm:pt>
    <dgm:pt modelId="{36713C4D-937D-4346-AF44-AA75A8AAE518}" type="parTrans" cxnId="{08EC0157-B412-4532-A54B-2F71A961AD35}">
      <dgm:prSet/>
      <dgm:spPr/>
      <dgm:t>
        <a:bodyPr/>
        <a:lstStyle/>
        <a:p>
          <a:endParaRPr lang="en-US"/>
        </a:p>
      </dgm:t>
    </dgm:pt>
    <dgm:pt modelId="{B785A64E-4D68-40A6-8366-22418F8CFE3A}" type="sibTrans" cxnId="{08EC0157-B412-4532-A54B-2F71A961AD35}">
      <dgm:prSet/>
      <dgm:spPr/>
      <dgm:t>
        <a:bodyPr/>
        <a:lstStyle/>
        <a:p>
          <a:endParaRPr lang="en-US"/>
        </a:p>
      </dgm:t>
    </dgm:pt>
    <dgm:pt modelId="{D2BC9D6A-841D-41E3-94F8-A86066CC2673}" type="pres">
      <dgm:prSet presAssocID="{4B108CC7-2E7F-4F5A-AEE4-3AFE9EF048B4}" presName="CompostProcess" presStyleCnt="0">
        <dgm:presLayoutVars>
          <dgm:dir/>
          <dgm:resizeHandles val="exact"/>
        </dgm:presLayoutVars>
      </dgm:prSet>
      <dgm:spPr/>
      <dgm:t>
        <a:bodyPr/>
        <a:lstStyle/>
        <a:p>
          <a:endParaRPr lang="en-US"/>
        </a:p>
      </dgm:t>
    </dgm:pt>
    <dgm:pt modelId="{74E0A607-EEEA-435D-AE6F-541A740E45C7}" type="pres">
      <dgm:prSet presAssocID="{4B108CC7-2E7F-4F5A-AEE4-3AFE9EF048B4}" presName="arrow" presStyleLbl="bgShp" presStyleIdx="0" presStyleCnt="1" custLinFactNeighborY="-341"/>
      <dgm:spPr>
        <a:solidFill>
          <a:schemeClr val="accent3">
            <a:lumMod val="60000"/>
            <a:lumOff val="40000"/>
          </a:schemeClr>
        </a:solidFill>
      </dgm:spPr>
      <dgm:t>
        <a:bodyPr/>
        <a:lstStyle/>
        <a:p>
          <a:endParaRPr lang="en-US"/>
        </a:p>
      </dgm:t>
    </dgm:pt>
    <dgm:pt modelId="{26DC9FAA-6DD9-4EB4-B474-D02D0CC324CB}" type="pres">
      <dgm:prSet presAssocID="{4B108CC7-2E7F-4F5A-AEE4-3AFE9EF048B4}" presName="linearProcess" presStyleCnt="0"/>
      <dgm:spPr/>
      <dgm:t>
        <a:bodyPr/>
        <a:lstStyle/>
        <a:p>
          <a:endParaRPr lang="en-US"/>
        </a:p>
      </dgm:t>
    </dgm:pt>
    <dgm:pt modelId="{A055676A-DD0A-4C14-B3D2-E6F6FCD4F496}" type="pres">
      <dgm:prSet presAssocID="{1E7045B8-387B-4BF4-9972-1A595BCB3FD8}" presName="textNode" presStyleLbl="node1" presStyleIdx="0" presStyleCnt="5" custScaleX="107803">
        <dgm:presLayoutVars>
          <dgm:bulletEnabled val="1"/>
        </dgm:presLayoutVars>
      </dgm:prSet>
      <dgm:spPr/>
      <dgm:t>
        <a:bodyPr/>
        <a:lstStyle/>
        <a:p>
          <a:endParaRPr lang="en-US"/>
        </a:p>
      </dgm:t>
    </dgm:pt>
    <dgm:pt modelId="{C21A1D46-7268-451A-9BCC-5CA5D933B2AC}" type="pres">
      <dgm:prSet presAssocID="{7140CF6E-36D0-483A-826A-E342E592CFCC}" presName="sibTrans" presStyleCnt="0"/>
      <dgm:spPr/>
      <dgm:t>
        <a:bodyPr/>
        <a:lstStyle/>
        <a:p>
          <a:endParaRPr lang="en-US"/>
        </a:p>
      </dgm:t>
    </dgm:pt>
    <dgm:pt modelId="{521B7302-5B5E-4058-B813-9477183195B4}" type="pres">
      <dgm:prSet presAssocID="{08DEBA84-6263-4424-9B11-A4E7F2AB1855}" presName="textNode" presStyleLbl="node1" presStyleIdx="1" presStyleCnt="5" custScaleX="117179">
        <dgm:presLayoutVars>
          <dgm:bulletEnabled val="1"/>
        </dgm:presLayoutVars>
      </dgm:prSet>
      <dgm:spPr/>
      <dgm:t>
        <a:bodyPr/>
        <a:lstStyle/>
        <a:p>
          <a:endParaRPr lang="en-US"/>
        </a:p>
      </dgm:t>
    </dgm:pt>
    <dgm:pt modelId="{1CBA0BB5-4C9B-4C16-B752-86C903ABF369}" type="pres">
      <dgm:prSet presAssocID="{8CFC3213-3F74-4F6E-8D9F-C305FA4E9974}" presName="sibTrans" presStyleCnt="0"/>
      <dgm:spPr/>
      <dgm:t>
        <a:bodyPr/>
        <a:lstStyle/>
        <a:p>
          <a:endParaRPr lang="en-US"/>
        </a:p>
      </dgm:t>
    </dgm:pt>
    <dgm:pt modelId="{255E0B5E-0C1C-4689-B106-20191A24B4E2}" type="pres">
      <dgm:prSet presAssocID="{B6C9706A-3086-4BEC-9840-8036BB7C1001}" presName="textNode" presStyleLbl="node1" presStyleIdx="2" presStyleCnt="5" custScaleX="111260">
        <dgm:presLayoutVars>
          <dgm:bulletEnabled val="1"/>
        </dgm:presLayoutVars>
      </dgm:prSet>
      <dgm:spPr/>
      <dgm:t>
        <a:bodyPr/>
        <a:lstStyle/>
        <a:p>
          <a:endParaRPr lang="en-US"/>
        </a:p>
      </dgm:t>
    </dgm:pt>
    <dgm:pt modelId="{EE80C10B-31EC-473D-B72B-B4422CC70122}" type="pres">
      <dgm:prSet presAssocID="{19046DEF-3960-4A7B-BF57-3FEB0508ADE9}" presName="sibTrans" presStyleCnt="0"/>
      <dgm:spPr/>
      <dgm:t>
        <a:bodyPr/>
        <a:lstStyle/>
        <a:p>
          <a:endParaRPr lang="en-US"/>
        </a:p>
      </dgm:t>
    </dgm:pt>
    <dgm:pt modelId="{E98CA138-22AD-4FB8-80CB-493BCA7FF789}" type="pres">
      <dgm:prSet presAssocID="{4DD51DBB-62FA-4B2C-BAC5-021B58440397}" presName="textNode" presStyleLbl="node1" presStyleIdx="3" presStyleCnt="5">
        <dgm:presLayoutVars>
          <dgm:bulletEnabled val="1"/>
        </dgm:presLayoutVars>
      </dgm:prSet>
      <dgm:spPr/>
      <dgm:t>
        <a:bodyPr/>
        <a:lstStyle/>
        <a:p>
          <a:endParaRPr lang="en-US"/>
        </a:p>
      </dgm:t>
    </dgm:pt>
    <dgm:pt modelId="{7749CB5B-74C1-4924-BD41-5394EA860C2B}" type="pres">
      <dgm:prSet presAssocID="{C153D374-6D4B-405B-99AA-91BD61DC59E5}" presName="sibTrans" presStyleCnt="0"/>
      <dgm:spPr/>
      <dgm:t>
        <a:bodyPr/>
        <a:lstStyle/>
        <a:p>
          <a:endParaRPr lang="en-US"/>
        </a:p>
      </dgm:t>
    </dgm:pt>
    <dgm:pt modelId="{32C782EF-C3FC-4663-B24E-0F29BCD0036E}" type="pres">
      <dgm:prSet presAssocID="{419B161B-4C81-4FF3-9CCC-B2B2D8598D83}" presName="textNode" presStyleLbl="node1" presStyleIdx="4" presStyleCnt="5">
        <dgm:presLayoutVars>
          <dgm:bulletEnabled val="1"/>
        </dgm:presLayoutVars>
      </dgm:prSet>
      <dgm:spPr/>
      <dgm:t>
        <a:bodyPr/>
        <a:lstStyle/>
        <a:p>
          <a:endParaRPr lang="en-US"/>
        </a:p>
      </dgm:t>
    </dgm:pt>
  </dgm:ptLst>
  <dgm:cxnLst>
    <dgm:cxn modelId="{9B21D622-2198-4277-A492-0BD0B4702E68}" srcId="{4B108CC7-2E7F-4F5A-AEE4-3AFE9EF048B4}" destId="{08DEBA84-6263-4424-9B11-A4E7F2AB1855}" srcOrd="1" destOrd="0" parTransId="{8F68A55D-ECC7-42A1-A983-41A1E9D9B782}" sibTransId="{8CFC3213-3F74-4F6E-8D9F-C305FA4E9974}"/>
    <dgm:cxn modelId="{1363B754-D188-45A9-B862-A676C9013E21}" type="presOf" srcId="{B6C9706A-3086-4BEC-9840-8036BB7C1001}" destId="{255E0B5E-0C1C-4689-B106-20191A24B4E2}" srcOrd="0" destOrd="0" presId="urn:microsoft.com/office/officeart/2005/8/layout/hProcess9"/>
    <dgm:cxn modelId="{D9242707-C6D9-42FD-9B57-168EF1D36FF6}" type="presOf" srcId="{4B108CC7-2E7F-4F5A-AEE4-3AFE9EF048B4}" destId="{D2BC9D6A-841D-41E3-94F8-A86066CC2673}" srcOrd="0" destOrd="0" presId="urn:microsoft.com/office/officeart/2005/8/layout/hProcess9"/>
    <dgm:cxn modelId="{CB523350-DD30-4F66-93EE-2753D6388BF3}" type="presOf" srcId="{419B161B-4C81-4FF3-9CCC-B2B2D8598D83}" destId="{32C782EF-C3FC-4663-B24E-0F29BCD0036E}" srcOrd="0" destOrd="0" presId="urn:microsoft.com/office/officeart/2005/8/layout/hProcess9"/>
    <dgm:cxn modelId="{041111E7-4BCF-4150-96D9-D0FA16BB09EA}" type="presOf" srcId="{4DD51DBB-62FA-4B2C-BAC5-021B58440397}" destId="{E98CA138-22AD-4FB8-80CB-493BCA7FF789}" srcOrd="0" destOrd="0" presId="urn:microsoft.com/office/officeart/2005/8/layout/hProcess9"/>
    <dgm:cxn modelId="{08EC0157-B412-4532-A54B-2F71A961AD35}" srcId="{4B108CC7-2E7F-4F5A-AEE4-3AFE9EF048B4}" destId="{419B161B-4C81-4FF3-9CCC-B2B2D8598D83}" srcOrd="4" destOrd="0" parTransId="{36713C4D-937D-4346-AF44-AA75A8AAE518}" sibTransId="{B785A64E-4D68-40A6-8366-22418F8CFE3A}"/>
    <dgm:cxn modelId="{6E7D6863-E288-4512-AF97-890975FB83B0}" srcId="{4B108CC7-2E7F-4F5A-AEE4-3AFE9EF048B4}" destId="{4DD51DBB-62FA-4B2C-BAC5-021B58440397}" srcOrd="3" destOrd="0" parTransId="{C4E1F8E5-64DB-41EA-917F-7C4661B2D899}" sibTransId="{C153D374-6D4B-405B-99AA-91BD61DC59E5}"/>
    <dgm:cxn modelId="{2F1DBA0F-70D0-4394-924C-C3EB9B26511F}" type="presOf" srcId="{1E7045B8-387B-4BF4-9972-1A595BCB3FD8}" destId="{A055676A-DD0A-4C14-B3D2-E6F6FCD4F496}" srcOrd="0" destOrd="0" presId="urn:microsoft.com/office/officeart/2005/8/layout/hProcess9"/>
    <dgm:cxn modelId="{75969039-EAF2-4FD5-B29B-A088CDE797CF}" srcId="{4B108CC7-2E7F-4F5A-AEE4-3AFE9EF048B4}" destId="{B6C9706A-3086-4BEC-9840-8036BB7C1001}" srcOrd="2" destOrd="0" parTransId="{E3BA01AB-FC86-4227-87B4-400F9A993341}" sibTransId="{19046DEF-3960-4A7B-BF57-3FEB0508ADE9}"/>
    <dgm:cxn modelId="{F1674BCA-9032-4B32-B561-915BD063FB8C}" srcId="{4B108CC7-2E7F-4F5A-AEE4-3AFE9EF048B4}" destId="{1E7045B8-387B-4BF4-9972-1A595BCB3FD8}" srcOrd="0" destOrd="0" parTransId="{9B89EF8D-6CD7-4029-ADF7-EE4FFB41AECF}" sibTransId="{7140CF6E-36D0-483A-826A-E342E592CFCC}"/>
    <dgm:cxn modelId="{15F411D5-E848-4F3B-B443-72031C96839D}" type="presOf" srcId="{08DEBA84-6263-4424-9B11-A4E7F2AB1855}" destId="{521B7302-5B5E-4058-B813-9477183195B4}" srcOrd="0" destOrd="0" presId="urn:microsoft.com/office/officeart/2005/8/layout/hProcess9"/>
    <dgm:cxn modelId="{1A7F5D76-1F43-45DB-A5F6-44A70C2731C1}" type="presParOf" srcId="{D2BC9D6A-841D-41E3-94F8-A86066CC2673}" destId="{74E0A607-EEEA-435D-AE6F-541A740E45C7}" srcOrd="0" destOrd="0" presId="urn:microsoft.com/office/officeart/2005/8/layout/hProcess9"/>
    <dgm:cxn modelId="{3658E2FD-3D32-4FB1-B1CC-761B3B1C5DFA}" type="presParOf" srcId="{D2BC9D6A-841D-41E3-94F8-A86066CC2673}" destId="{26DC9FAA-6DD9-4EB4-B474-D02D0CC324CB}" srcOrd="1" destOrd="0" presId="urn:microsoft.com/office/officeart/2005/8/layout/hProcess9"/>
    <dgm:cxn modelId="{CC90CC97-164B-483E-B202-D7DC5C0190D6}" type="presParOf" srcId="{26DC9FAA-6DD9-4EB4-B474-D02D0CC324CB}" destId="{A055676A-DD0A-4C14-B3D2-E6F6FCD4F496}" srcOrd="0" destOrd="0" presId="urn:microsoft.com/office/officeart/2005/8/layout/hProcess9"/>
    <dgm:cxn modelId="{639D97F2-D4AE-4F8E-9FF6-B4B1F48950BC}" type="presParOf" srcId="{26DC9FAA-6DD9-4EB4-B474-D02D0CC324CB}" destId="{C21A1D46-7268-451A-9BCC-5CA5D933B2AC}" srcOrd="1" destOrd="0" presId="urn:microsoft.com/office/officeart/2005/8/layout/hProcess9"/>
    <dgm:cxn modelId="{F3100D95-6C5D-46B8-A3C5-F2A5BA48EE3B}" type="presParOf" srcId="{26DC9FAA-6DD9-4EB4-B474-D02D0CC324CB}" destId="{521B7302-5B5E-4058-B813-9477183195B4}" srcOrd="2" destOrd="0" presId="urn:microsoft.com/office/officeart/2005/8/layout/hProcess9"/>
    <dgm:cxn modelId="{D1963AB4-CB14-4ED2-955D-03B15DEF1ED6}" type="presParOf" srcId="{26DC9FAA-6DD9-4EB4-B474-D02D0CC324CB}" destId="{1CBA0BB5-4C9B-4C16-B752-86C903ABF369}" srcOrd="3" destOrd="0" presId="urn:microsoft.com/office/officeart/2005/8/layout/hProcess9"/>
    <dgm:cxn modelId="{6D6481B3-1EAA-42B5-B7CC-5D056E833691}" type="presParOf" srcId="{26DC9FAA-6DD9-4EB4-B474-D02D0CC324CB}" destId="{255E0B5E-0C1C-4689-B106-20191A24B4E2}" srcOrd="4" destOrd="0" presId="urn:microsoft.com/office/officeart/2005/8/layout/hProcess9"/>
    <dgm:cxn modelId="{CA26A2FE-7890-4EC7-AC13-6047279F9C58}" type="presParOf" srcId="{26DC9FAA-6DD9-4EB4-B474-D02D0CC324CB}" destId="{EE80C10B-31EC-473D-B72B-B4422CC70122}" srcOrd="5" destOrd="0" presId="urn:microsoft.com/office/officeart/2005/8/layout/hProcess9"/>
    <dgm:cxn modelId="{6D172563-6242-4C8E-B0E1-1860BAFB7D09}" type="presParOf" srcId="{26DC9FAA-6DD9-4EB4-B474-D02D0CC324CB}" destId="{E98CA138-22AD-4FB8-80CB-493BCA7FF789}" srcOrd="6" destOrd="0" presId="urn:microsoft.com/office/officeart/2005/8/layout/hProcess9"/>
    <dgm:cxn modelId="{70F589B2-3861-484C-8EFB-41EE21F015B0}" type="presParOf" srcId="{26DC9FAA-6DD9-4EB4-B474-D02D0CC324CB}" destId="{7749CB5B-74C1-4924-BD41-5394EA860C2B}" srcOrd="7" destOrd="0" presId="urn:microsoft.com/office/officeart/2005/8/layout/hProcess9"/>
    <dgm:cxn modelId="{A9EB23EC-5B89-4ABD-B6EB-3AE95ACD4591}" type="presParOf" srcId="{26DC9FAA-6DD9-4EB4-B474-D02D0CC324CB}" destId="{32C782EF-C3FC-4663-B24E-0F29BCD0036E}" srcOrd="8" destOrd="0" presId="urn:microsoft.com/office/officeart/2005/8/layout/hProcess9"/>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58F4B5D9-A0F3-D44C-9D84-FEE007980B3F}" type="doc">
      <dgm:prSet loTypeId="urn:microsoft.com/office/officeart/2005/8/layout/radial4" loCatId="" qsTypeId="urn:microsoft.com/office/officeart/2005/8/quickstyle/simple4" qsCatId="simple" csTypeId="urn:microsoft.com/office/officeart/2005/8/colors/accent1_2" csCatId="accent1" phldr="1"/>
      <dgm:spPr/>
      <dgm:t>
        <a:bodyPr/>
        <a:lstStyle/>
        <a:p>
          <a:endParaRPr lang="en-US"/>
        </a:p>
      </dgm:t>
    </dgm:pt>
    <dgm:pt modelId="{E2730BBE-BD2C-2547-824B-9EE5D7BD8BB2}">
      <dgm:prSet phldrT="[Text]"/>
      <dgm:spPr>
        <a:solidFill>
          <a:schemeClr val="tx1">
            <a:lumMod val="65000"/>
            <a:lumOff val="35000"/>
          </a:schemeClr>
        </a:solidFill>
      </dgm:spPr>
      <dgm:t>
        <a:bodyPr/>
        <a:lstStyle/>
        <a:p>
          <a:pPr algn="ctr"/>
          <a:r>
            <a:rPr lang="en-US" dirty="0" smtClean="0"/>
            <a:t>Shared LSP Requirements</a:t>
          </a:r>
          <a:endParaRPr lang="en-US" dirty="0"/>
        </a:p>
      </dgm:t>
    </dgm:pt>
    <dgm:pt modelId="{D208C943-1600-404C-AFF7-6C5E7FE042A2}" type="parTrans" cxnId="{6BB57662-FCB0-8E4B-A59E-09FC06EA1E9C}">
      <dgm:prSet/>
      <dgm:spPr>
        <a:solidFill>
          <a:srgbClr val="008000"/>
        </a:solidFill>
        <a:effectLst/>
      </dgm:spPr>
      <dgm:t>
        <a:bodyPr/>
        <a:lstStyle/>
        <a:p>
          <a:endParaRPr lang="en-US"/>
        </a:p>
      </dgm:t>
    </dgm:pt>
    <dgm:pt modelId="{FD8A14B4-1F82-5B4B-8F7E-229EEAC7C683}" type="sibTrans" cxnId="{6BB57662-FCB0-8E4B-A59E-09FC06EA1E9C}">
      <dgm:prSet/>
      <dgm:spPr/>
      <dgm:t>
        <a:bodyPr/>
        <a:lstStyle/>
        <a:p>
          <a:endParaRPr lang="en-US"/>
        </a:p>
      </dgm:t>
    </dgm:pt>
    <dgm:pt modelId="{96EA70F3-2332-3644-B3E0-E446281DBD88}">
      <dgm:prSet/>
      <dgm:spPr>
        <a:solidFill>
          <a:schemeClr val="tx1">
            <a:lumMod val="65000"/>
            <a:lumOff val="35000"/>
          </a:schemeClr>
        </a:solidFill>
      </dgm:spPr>
      <dgm:t>
        <a:bodyPr/>
        <a:lstStyle/>
        <a:p>
          <a:r>
            <a:rPr lang="en-US" dirty="0" smtClean="0"/>
            <a:t>MOU / Participant Agreements</a:t>
          </a:r>
        </a:p>
      </dgm:t>
    </dgm:pt>
    <dgm:pt modelId="{695A1998-B26D-9E45-A100-7F335F6E40B1}" type="parTrans" cxnId="{53248DA6-249D-174F-BBB1-71ACD2DF798D}">
      <dgm:prSet/>
      <dgm:spPr>
        <a:solidFill>
          <a:srgbClr val="008000"/>
        </a:solidFill>
        <a:effectLst/>
      </dgm:spPr>
      <dgm:t>
        <a:bodyPr/>
        <a:lstStyle/>
        <a:p>
          <a:endParaRPr lang="en-US"/>
        </a:p>
      </dgm:t>
    </dgm:pt>
    <dgm:pt modelId="{7DF20A1B-7B24-6B44-B2DD-8731A3C33DD2}" type="sibTrans" cxnId="{53248DA6-249D-174F-BBB1-71ACD2DF798D}">
      <dgm:prSet/>
      <dgm:spPr/>
      <dgm:t>
        <a:bodyPr/>
        <a:lstStyle/>
        <a:p>
          <a:endParaRPr lang="en-US"/>
        </a:p>
      </dgm:t>
    </dgm:pt>
    <dgm:pt modelId="{B976DD40-4E0F-164D-AD9D-9BF7CD7D86ED}">
      <dgm:prSet/>
      <dgm:spPr>
        <a:solidFill>
          <a:schemeClr val="tx1">
            <a:lumMod val="65000"/>
            <a:lumOff val="35000"/>
          </a:schemeClr>
        </a:solidFill>
      </dgm:spPr>
      <dgm:t>
        <a:bodyPr/>
        <a:lstStyle/>
        <a:p>
          <a:r>
            <a:rPr lang="en-US" dirty="0" smtClean="0"/>
            <a:t>Communications</a:t>
          </a:r>
          <a:endParaRPr lang="en-US" dirty="0"/>
        </a:p>
      </dgm:t>
    </dgm:pt>
    <dgm:pt modelId="{02978C2B-A22A-7549-A9EB-C11DB40D0331}" type="parTrans" cxnId="{EFB90E62-EB7B-0847-98BC-D420AFD4B04C}">
      <dgm:prSet/>
      <dgm:spPr>
        <a:solidFill>
          <a:srgbClr val="008000"/>
        </a:solidFill>
        <a:effectLst/>
      </dgm:spPr>
      <dgm:t>
        <a:bodyPr/>
        <a:lstStyle/>
        <a:p>
          <a:endParaRPr lang="en-US"/>
        </a:p>
      </dgm:t>
    </dgm:pt>
    <dgm:pt modelId="{5047E97F-5444-374D-BFE0-0ABAFAF19262}" type="sibTrans" cxnId="{EFB90E62-EB7B-0847-98BC-D420AFD4B04C}">
      <dgm:prSet/>
      <dgm:spPr/>
      <dgm:t>
        <a:bodyPr/>
        <a:lstStyle/>
        <a:p>
          <a:endParaRPr lang="en-US"/>
        </a:p>
      </dgm:t>
    </dgm:pt>
    <dgm:pt modelId="{E3983BE7-D009-9A45-8C75-F0B21C1F1A8E}">
      <dgm:prSet/>
      <dgm:spPr>
        <a:solidFill>
          <a:schemeClr val="tx1">
            <a:lumMod val="65000"/>
            <a:lumOff val="35000"/>
          </a:schemeClr>
        </a:solidFill>
      </dgm:spPr>
      <dgm:t>
        <a:bodyPr/>
        <a:lstStyle/>
        <a:p>
          <a:r>
            <a:rPr lang="en-US" dirty="0" smtClean="0"/>
            <a:t>Draft MOU</a:t>
          </a:r>
          <a:endParaRPr lang="en-US" dirty="0"/>
        </a:p>
      </dgm:t>
    </dgm:pt>
    <dgm:pt modelId="{306B367A-FFCA-B546-B3D7-AE1B3531992C}" type="parTrans" cxnId="{FA6BD8DC-6375-1142-A71F-46C5DDDF87BC}">
      <dgm:prSet/>
      <dgm:spPr/>
      <dgm:t>
        <a:bodyPr/>
        <a:lstStyle/>
        <a:p>
          <a:endParaRPr lang="en-US"/>
        </a:p>
      </dgm:t>
    </dgm:pt>
    <dgm:pt modelId="{D38366F4-6C4D-FF45-A344-4273D4FE43B6}" type="sibTrans" cxnId="{FA6BD8DC-6375-1142-A71F-46C5DDDF87BC}">
      <dgm:prSet/>
      <dgm:spPr/>
      <dgm:t>
        <a:bodyPr/>
        <a:lstStyle/>
        <a:p>
          <a:endParaRPr lang="en-US"/>
        </a:p>
      </dgm:t>
    </dgm:pt>
    <dgm:pt modelId="{756CE84E-6190-6A4F-B92B-40E99D0693BF}">
      <dgm:prSet/>
      <dgm:spPr>
        <a:solidFill>
          <a:schemeClr val="tx1">
            <a:lumMod val="65000"/>
            <a:lumOff val="35000"/>
          </a:schemeClr>
        </a:solidFill>
      </dgm:spPr>
      <dgm:t>
        <a:bodyPr/>
        <a:lstStyle/>
        <a:p>
          <a:r>
            <a:rPr lang="en-US" dirty="0" smtClean="0"/>
            <a:t>Survey</a:t>
          </a:r>
          <a:endParaRPr lang="en-US" dirty="0"/>
        </a:p>
      </dgm:t>
    </dgm:pt>
    <dgm:pt modelId="{65BF8C53-ADC1-3441-920C-29E360BF2F26}" type="parTrans" cxnId="{9E29992F-D4D3-864B-BB72-5ED9B6889AEB}">
      <dgm:prSet/>
      <dgm:spPr/>
      <dgm:t>
        <a:bodyPr/>
        <a:lstStyle/>
        <a:p>
          <a:endParaRPr lang="en-US"/>
        </a:p>
      </dgm:t>
    </dgm:pt>
    <dgm:pt modelId="{2823DC77-293A-3D4C-BB78-4E63EA860DE3}" type="sibTrans" cxnId="{9E29992F-D4D3-864B-BB72-5ED9B6889AEB}">
      <dgm:prSet/>
      <dgm:spPr/>
      <dgm:t>
        <a:bodyPr/>
        <a:lstStyle/>
        <a:p>
          <a:endParaRPr lang="en-US"/>
        </a:p>
      </dgm:t>
    </dgm:pt>
    <dgm:pt modelId="{9591C2BA-E926-E14C-B829-086333CF82BA}">
      <dgm:prSet/>
      <dgm:spPr>
        <a:solidFill>
          <a:schemeClr val="tx1">
            <a:lumMod val="65000"/>
            <a:lumOff val="35000"/>
          </a:schemeClr>
        </a:solidFill>
      </dgm:spPr>
      <dgm:t>
        <a:bodyPr/>
        <a:lstStyle/>
        <a:p>
          <a:r>
            <a:rPr lang="en-US" dirty="0" smtClean="0"/>
            <a:t>Internal</a:t>
          </a:r>
          <a:endParaRPr lang="en-US" dirty="0"/>
        </a:p>
      </dgm:t>
    </dgm:pt>
    <dgm:pt modelId="{228C9DED-15A6-5C4D-8B36-8CCB861D8CE0}" type="parTrans" cxnId="{272733E7-A776-8A43-AE9A-F447BCEF9197}">
      <dgm:prSet/>
      <dgm:spPr/>
      <dgm:t>
        <a:bodyPr/>
        <a:lstStyle/>
        <a:p>
          <a:endParaRPr lang="en-US"/>
        </a:p>
      </dgm:t>
    </dgm:pt>
    <dgm:pt modelId="{8B7863D2-D143-4641-9A18-6D7093B06EB0}" type="sibTrans" cxnId="{272733E7-A776-8A43-AE9A-F447BCEF9197}">
      <dgm:prSet/>
      <dgm:spPr/>
      <dgm:t>
        <a:bodyPr/>
        <a:lstStyle/>
        <a:p>
          <a:endParaRPr lang="en-US"/>
        </a:p>
      </dgm:t>
    </dgm:pt>
    <dgm:pt modelId="{BD5F1678-72E6-AF4C-AE76-C5A68EF11AB6}">
      <dgm:prSet/>
      <dgm:spPr>
        <a:solidFill>
          <a:schemeClr val="tx1">
            <a:lumMod val="65000"/>
            <a:lumOff val="35000"/>
          </a:schemeClr>
        </a:solidFill>
      </dgm:spPr>
      <dgm:t>
        <a:bodyPr/>
        <a:lstStyle/>
        <a:p>
          <a:r>
            <a:rPr lang="en-US" dirty="0" smtClean="0"/>
            <a:t>External</a:t>
          </a:r>
          <a:endParaRPr lang="en-US" dirty="0"/>
        </a:p>
      </dgm:t>
    </dgm:pt>
    <dgm:pt modelId="{296E85D3-7BA6-B643-BB0F-1FF55326671D}" type="parTrans" cxnId="{36B7D18E-639D-FD4F-936F-5D37256BD523}">
      <dgm:prSet/>
      <dgm:spPr/>
      <dgm:t>
        <a:bodyPr/>
        <a:lstStyle/>
        <a:p>
          <a:endParaRPr lang="en-US"/>
        </a:p>
      </dgm:t>
    </dgm:pt>
    <dgm:pt modelId="{A2ED76FD-124F-2748-8C9B-7F66AFC0D616}" type="sibTrans" cxnId="{36B7D18E-639D-FD4F-936F-5D37256BD523}">
      <dgm:prSet/>
      <dgm:spPr/>
      <dgm:t>
        <a:bodyPr/>
        <a:lstStyle/>
        <a:p>
          <a:endParaRPr lang="en-US"/>
        </a:p>
      </dgm:t>
    </dgm:pt>
    <dgm:pt modelId="{EAA5AD65-3935-404C-9112-DC234B7239FA}">
      <dgm:prSet phldrT="[Text]"/>
      <dgm:spPr>
        <a:solidFill>
          <a:schemeClr val="tx1">
            <a:lumMod val="65000"/>
            <a:lumOff val="35000"/>
          </a:schemeClr>
        </a:solidFill>
      </dgm:spPr>
      <dgm:t>
        <a:bodyPr/>
        <a:lstStyle/>
        <a:p>
          <a:pPr algn="l"/>
          <a:r>
            <a:rPr lang="en-US" dirty="0" smtClean="0"/>
            <a:t>Consultations &amp; survey</a:t>
          </a:r>
          <a:endParaRPr lang="en-US" dirty="0"/>
        </a:p>
      </dgm:t>
    </dgm:pt>
    <dgm:pt modelId="{B8D8443E-5D9C-C042-869C-C08821A21A5F}" type="parTrans" cxnId="{6ACCC351-A033-5544-9E87-F5064FD4CDC5}">
      <dgm:prSet/>
      <dgm:spPr/>
      <dgm:t>
        <a:bodyPr/>
        <a:lstStyle/>
        <a:p>
          <a:endParaRPr lang="en-US"/>
        </a:p>
      </dgm:t>
    </dgm:pt>
    <dgm:pt modelId="{BA103784-A67E-D949-8157-A25B8A8DC2B1}" type="sibTrans" cxnId="{6ACCC351-A033-5544-9E87-F5064FD4CDC5}">
      <dgm:prSet/>
      <dgm:spPr/>
      <dgm:t>
        <a:bodyPr/>
        <a:lstStyle/>
        <a:p>
          <a:endParaRPr lang="en-US"/>
        </a:p>
      </dgm:t>
    </dgm:pt>
    <dgm:pt modelId="{3FC39D31-28DF-4046-AFDB-C0F9AF31C9F1}">
      <dgm:prSet phldrT="[Text]"/>
      <dgm:spPr>
        <a:solidFill>
          <a:srgbClr val="7F7F7F"/>
        </a:solidFill>
        <a:effectLst/>
      </dgm:spPr>
      <dgm:t>
        <a:bodyPr/>
        <a:lstStyle/>
        <a:p>
          <a:r>
            <a:rPr lang="en-US" dirty="0" smtClean="0"/>
            <a:t>Shared Vision Task Force</a:t>
          </a:r>
          <a:endParaRPr lang="en-US" dirty="0"/>
        </a:p>
      </dgm:t>
    </dgm:pt>
    <dgm:pt modelId="{EF1F848D-4DA4-374D-AB02-5C595A7FCD3C}" type="sibTrans" cxnId="{7CE181B1-98AE-2E44-9EC1-1DAD20BEB29A}">
      <dgm:prSet/>
      <dgm:spPr/>
      <dgm:t>
        <a:bodyPr/>
        <a:lstStyle/>
        <a:p>
          <a:endParaRPr lang="en-US"/>
        </a:p>
      </dgm:t>
    </dgm:pt>
    <dgm:pt modelId="{D472E49E-2EED-584C-A575-5A4EAB73B148}" type="parTrans" cxnId="{7CE181B1-98AE-2E44-9EC1-1DAD20BEB29A}">
      <dgm:prSet/>
      <dgm:spPr/>
      <dgm:t>
        <a:bodyPr/>
        <a:lstStyle/>
        <a:p>
          <a:endParaRPr lang="en-US"/>
        </a:p>
      </dgm:t>
    </dgm:pt>
    <dgm:pt modelId="{7CB9AFC1-14C2-40CF-93C5-BCA0A8CBDD12}">
      <dgm:prSet phldrT="[Text]"/>
      <dgm:spPr>
        <a:solidFill>
          <a:schemeClr val="tx1">
            <a:lumMod val="65000"/>
            <a:lumOff val="35000"/>
          </a:schemeClr>
        </a:solidFill>
      </dgm:spPr>
      <dgm:t>
        <a:bodyPr/>
        <a:lstStyle/>
        <a:p>
          <a:pPr algn="l"/>
          <a:r>
            <a:rPr lang="en-US" dirty="0" smtClean="0"/>
            <a:t>Models &amp; outcomes</a:t>
          </a:r>
          <a:endParaRPr lang="en-US" dirty="0"/>
        </a:p>
      </dgm:t>
    </dgm:pt>
    <dgm:pt modelId="{063647B9-A042-4352-AC0B-36588E035DF7}" type="parTrans" cxnId="{108AC3E1-FE1E-4D17-B1CB-29C3689DEF3A}">
      <dgm:prSet/>
      <dgm:spPr/>
      <dgm:t>
        <a:bodyPr/>
        <a:lstStyle/>
        <a:p>
          <a:endParaRPr lang="en-US"/>
        </a:p>
      </dgm:t>
    </dgm:pt>
    <dgm:pt modelId="{D75EE0EA-4165-498C-ADF0-2E22C4598ACC}" type="sibTrans" cxnId="{108AC3E1-FE1E-4D17-B1CB-29C3689DEF3A}">
      <dgm:prSet/>
      <dgm:spPr/>
      <dgm:t>
        <a:bodyPr/>
        <a:lstStyle/>
        <a:p>
          <a:endParaRPr lang="en-US"/>
        </a:p>
      </dgm:t>
    </dgm:pt>
    <dgm:pt modelId="{50FF7D97-EA02-4651-86F5-008303C66E24}">
      <dgm:prSet phldrT="[Text]"/>
      <dgm:spPr>
        <a:solidFill>
          <a:schemeClr val="tx1">
            <a:lumMod val="65000"/>
            <a:lumOff val="35000"/>
          </a:schemeClr>
        </a:solidFill>
      </dgm:spPr>
      <dgm:t>
        <a:bodyPr/>
        <a:lstStyle/>
        <a:p>
          <a:pPr algn="l"/>
          <a:r>
            <a:rPr lang="en-US" dirty="0" smtClean="0"/>
            <a:t>Market update</a:t>
          </a:r>
          <a:endParaRPr lang="en-US" dirty="0"/>
        </a:p>
      </dgm:t>
    </dgm:pt>
    <dgm:pt modelId="{AE45AD1A-9388-461C-8556-0290A5378E9A}" type="parTrans" cxnId="{52F12E54-282D-4241-8172-6F1B5E916F64}">
      <dgm:prSet/>
      <dgm:spPr/>
      <dgm:t>
        <a:bodyPr/>
        <a:lstStyle/>
        <a:p>
          <a:endParaRPr lang="en-US"/>
        </a:p>
      </dgm:t>
    </dgm:pt>
    <dgm:pt modelId="{A71DF8E8-0231-4DD5-8964-ADDBF60071CE}" type="sibTrans" cxnId="{52F12E54-282D-4241-8172-6F1B5E916F64}">
      <dgm:prSet/>
      <dgm:spPr/>
      <dgm:t>
        <a:bodyPr/>
        <a:lstStyle/>
        <a:p>
          <a:endParaRPr lang="en-US"/>
        </a:p>
      </dgm:t>
    </dgm:pt>
    <dgm:pt modelId="{D3E075A5-029A-AD42-82BD-C71658A899AA}" type="pres">
      <dgm:prSet presAssocID="{58F4B5D9-A0F3-D44C-9D84-FEE007980B3F}" presName="cycle" presStyleCnt="0">
        <dgm:presLayoutVars>
          <dgm:chMax val="1"/>
          <dgm:dir val="rev"/>
          <dgm:animLvl val="ctr"/>
          <dgm:resizeHandles val="exact"/>
        </dgm:presLayoutVars>
      </dgm:prSet>
      <dgm:spPr/>
      <dgm:t>
        <a:bodyPr/>
        <a:lstStyle/>
        <a:p>
          <a:endParaRPr lang="en-US"/>
        </a:p>
      </dgm:t>
    </dgm:pt>
    <dgm:pt modelId="{D8018DC7-A310-4E44-83C0-B690B652B171}" type="pres">
      <dgm:prSet presAssocID="{3FC39D31-28DF-4046-AFDB-C0F9AF31C9F1}" presName="centerShape" presStyleLbl="node0" presStyleIdx="0" presStyleCnt="1"/>
      <dgm:spPr/>
      <dgm:t>
        <a:bodyPr/>
        <a:lstStyle/>
        <a:p>
          <a:endParaRPr lang="en-US"/>
        </a:p>
      </dgm:t>
    </dgm:pt>
    <dgm:pt modelId="{AAE03A1C-ED0E-504B-9E46-30510CDE9044}" type="pres">
      <dgm:prSet presAssocID="{02978C2B-A22A-7549-A9EB-C11DB40D0331}" presName="parTrans" presStyleLbl="bgSibTrans2D1" presStyleIdx="0" presStyleCnt="3" custScaleX="103689" custLinFactNeighborX="721" custLinFactNeighborY="-14270"/>
      <dgm:spPr/>
      <dgm:t>
        <a:bodyPr/>
        <a:lstStyle/>
        <a:p>
          <a:endParaRPr lang="en-US"/>
        </a:p>
      </dgm:t>
    </dgm:pt>
    <dgm:pt modelId="{6DBE4A58-0A39-DB48-A258-6FCA987295B1}" type="pres">
      <dgm:prSet presAssocID="{B976DD40-4E0F-164D-AD9D-9BF7CD7D86ED}" presName="node" presStyleLbl="node1" presStyleIdx="0" presStyleCnt="3" custRadScaleRad="96779" custRadScaleInc="46487">
        <dgm:presLayoutVars>
          <dgm:bulletEnabled val="1"/>
        </dgm:presLayoutVars>
      </dgm:prSet>
      <dgm:spPr/>
      <dgm:t>
        <a:bodyPr/>
        <a:lstStyle/>
        <a:p>
          <a:endParaRPr lang="en-US"/>
        </a:p>
      </dgm:t>
    </dgm:pt>
    <dgm:pt modelId="{5CC0E6DF-A992-664A-95A6-F12488BA696E}" type="pres">
      <dgm:prSet presAssocID="{D208C943-1600-404C-AFF7-6C5E7FE042A2}" presName="parTrans" presStyleLbl="bgSibTrans2D1" presStyleIdx="1" presStyleCnt="3"/>
      <dgm:spPr/>
      <dgm:t>
        <a:bodyPr/>
        <a:lstStyle/>
        <a:p>
          <a:endParaRPr lang="en-US"/>
        </a:p>
      </dgm:t>
    </dgm:pt>
    <dgm:pt modelId="{56D9CFD7-7666-2E4E-9DDF-9733D80CF032}" type="pres">
      <dgm:prSet presAssocID="{E2730BBE-BD2C-2547-824B-9EE5D7BD8BB2}" presName="node" presStyleLbl="node1" presStyleIdx="1" presStyleCnt="3" custScaleX="104277" custScaleY="107841" custRadScaleRad="89901" custRadScaleInc="-215">
        <dgm:presLayoutVars>
          <dgm:bulletEnabled val="1"/>
        </dgm:presLayoutVars>
      </dgm:prSet>
      <dgm:spPr/>
      <dgm:t>
        <a:bodyPr/>
        <a:lstStyle/>
        <a:p>
          <a:endParaRPr lang="en-US"/>
        </a:p>
      </dgm:t>
    </dgm:pt>
    <dgm:pt modelId="{2DB40919-2A2A-A040-B32C-EF8A5A50F3BD}" type="pres">
      <dgm:prSet presAssocID="{695A1998-B26D-9E45-A100-7F335F6E40B1}" presName="parTrans" presStyleLbl="bgSibTrans2D1" presStyleIdx="2" presStyleCnt="3" custAng="21162012" custLinFactNeighborX="-1210" custLinFactNeighborY="-15776"/>
      <dgm:spPr/>
      <dgm:t>
        <a:bodyPr/>
        <a:lstStyle/>
        <a:p>
          <a:endParaRPr lang="en-US"/>
        </a:p>
      </dgm:t>
    </dgm:pt>
    <dgm:pt modelId="{D20BE7E2-FC3B-384F-8E90-4D6A2D145818}" type="pres">
      <dgm:prSet presAssocID="{96EA70F3-2332-3644-B3E0-E446281DBD88}" presName="node" presStyleLbl="node1" presStyleIdx="2" presStyleCnt="3" custScaleX="106810" custScaleY="97148" custRadScaleRad="100764" custRadScaleInc="-46167">
        <dgm:presLayoutVars>
          <dgm:bulletEnabled val="1"/>
        </dgm:presLayoutVars>
      </dgm:prSet>
      <dgm:spPr/>
      <dgm:t>
        <a:bodyPr/>
        <a:lstStyle/>
        <a:p>
          <a:endParaRPr lang="en-US"/>
        </a:p>
      </dgm:t>
    </dgm:pt>
  </dgm:ptLst>
  <dgm:cxnLst>
    <dgm:cxn modelId="{108AC3E1-FE1E-4D17-B1CB-29C3689DEF3A}" srcId="{E2730BBE-BD2C-2547-824B-9EE5D7BD8BB2}" destId="{7CB9AFC1-14C2-40CF-93C5-BCA0A8CBDD12}" srcOrd="2" destOrd="0" parTransId="{063647B9-A042-4352-AC0B-36588E035DF7}" sibTransId="{D75EE0EA-4165-498C-ADF0-2E22C4598ACC}"/>
    <dgm:cxn modelId="{6D57749C-1458-4EF3-B1B4-326D4C2DF7D8}" type="presOf" srcId="{B976DD40-4E0F-164D-AD9D-9BF7CD7D86ED}" destId="{6DBE4A58-0A39-DB48-A258-6FCA987295B1}" srcOrd="0" destOrd="0" presId="urn:microsoft.com/office/officeart/2005/8/layout/radial4"/>
    <dgm:cxn modelId="{6ACCC351-A033-5544-9E87-F5064FD4CDC5}" srcId="{E2730BBE-BD2C-2547-824B-9EE5D7BD8BB2}" destId="{EAA5AD65-3935-404C-9112-DC234B7239FA}" srcOrd="1" destOrd="0" parTransId="{B8D8443E-5D9C-C042-869C-C08821A21A5F}" sibTransId="{BA103784-A67E-D949-8157-A25B8A8DC2B1}"/>
    <dgm:cxn modelId="{B8AB79DD-081D-482D-9F2B-ACBABEBED3C0}" type="presOf" srcId="{96EA70F3-2332-3644-B3E0-E446281DBD88}" destId="{D20BE7E2-FC3B-384F-8E90-4D6A2D145818}" srcOrd="0" destOrd="0" presId="urn:microsoft.com/office/officeart/2005/8/layout/radial4"/>
    <dgm:cxn modelId="{53248DA6-249D-174F-BBB1-71ACD2DF798D}" srcId="{3FC39D31-28DF-4046-AFDB-C0F9AF31C9F1}" destId="{96EA70F3-2332-3644-B3E0-E446281DBD88}" srcOrd="2" destOrd="0" parTransId="{695A1998-B26D-9E45-A100-7F335F6E40B1}" sibTransId="{7DF20A1B-7B24-6B44-B2DD-8731A3C33DD2}"/>
    <dgm:cxn modelId="{5608AEC4-D873-487D-9090-E6E07A17E6D2}" type="presOf" srcId="{02978C2B-A22A-7549-A9EB-C11DB40D0331}" destId="{AAE03A1C-ED0E-504B-9E46-30510CDE9044}" srcOrd="0" destOrd="0" presId="urn:microsoft.com/office/officeart/2005/8/layout/radial4"/>
    <dgm:cxn modelId="{5326086E-90A8-449B-928F-F75FC167FB50}" type="presOf" srcId="{E3983BE7-D009-9A45-8C75-F0B21C1F1A8E}" destId="{D20BE7E2-FC3B-384F-8E90-4D6A2D145818}" srcOrd="0" destOrd="1" presId="urn:microsoft.com/office/officeart/2005/8/layout/radial4"/>
    <dgm:cxn modelId="{748D072E-816C-483F-AE3B-A9F8119F7409}" type="presOf" srcId="{BD5F1678-72E6-AF4C-AE76-C5A68EF11AB6}" destId="{6DBE4A58-0A39-DB48-A258-6FCA987295B1}" srcOrd="0" destOrd="2" presId="urn:microsoft.com/office/officeart/2005/8/layout/radial4"/>
    <dgm:cxn modelId="{DD65A675-0674-474D-80E4-89DBFCEA3B0F}" type="presOf" srcId="{756CE84E-6190-6A4F-B92B-40E99D0693BF}" destId="{D20BE7E2-FC3B-384F-8E90-4D6A2D145818}" srcOrd="0" destOrd="2" presId="urn:microsoft.com/office/officeart/2005/8/layout/radial4"/>
    <dgm:cxn modelId="{EFB90E62-EB7B-0847-98BC-D420AFD4B04C}" srcId="{3FC39D31-28DF-4046-AFDB-C0F9AF31C9F1}" destId="{B976DD40-4E0F-164D-AD9D-9BF7CD7D86ED}" srcOrd="0" destOrd="0" parTransId="{02978C2B-A22A-7549-A9EB-C11DB40D0331}" sibTransId="{5047E97F-5444-374D-BFE0-0ABAFAF19262}"/>
    <dgm:cxn modelId="{272733E7-A776-8A43-AE9A-F447BCEF9197}" srcId="{B976DD40-4E0F-164D-AD9D-9BF7CD7D86ED}" destId="{9591C2BA-E926-E14C-B829-086333CF82BA}" srcOrd="0" destOrd="0" parTransId="{228C9DED-15A6-5C4D-8B36-8CCB861D8CE0}" sibTransId="{8B7863D2-D143-4641-9A18-6D7093B06EB0}"/>
    <dgm:cxn modelId="{9E29992F-D4D3-864B-BB72-5ED9B6889AEB}" srcId="{96EA70F3-2332-3644-B3E0-E446281DBD88}" destId="{756CE84E-6190-6A4F-B92B-40E99D0693BF}" srcOrd="1" destOrd="0" parTransId="{65BF8C53-ADC1-3441-920C-29E360BF2F26}" sibTransId="{2823DC77-293A-3D4C-BB78-4E63EA860DE3}"/>
    <dgm:cxn modelId="{AB818B4A-6B87-4984-97B0-76B2F993D02E}" type="presOf" srcId="{58F4B5D9-A0F3-D44C-9D84-FEE007980B3F}" destId="{D3E075A5-029A-AD42-82BD-C71658A899AA}" srcOrd="0" destOrd="0" presId="urn:microsoft.com/office/officeart/2005/8/layout/radial4"/>
    <dgm:cxn modelId="{166B3961-70AB-43C1-B3A1-5C613584F59D}" type="presOf" srcId="{50FF7D97-EA02-4651-86F5-008303C66E24}" destId="{56D9CFD7-7666-2E4E-9DDF-9733D80CF032}" srcOrd="0" destOrd="1" presId="urn:microsoft.com/office/officeart/2005/8/layout/radial4"/>
    <dgm:cxn modelId="{2EAB9686-7484-4575-B534-FED415C8B6A9}" type="presOf" srcId="{9591C2BA-E926-E14C-B829-086333CF82BA}" destId="{6DBE4A58-0A39-DB48-A258-6FCA987295B1}" srcOrd="0" destOrd="1" presId="urn:microsoft.com/office/officeart/2005/8/layout/radial4"/>
    <dgm:cxn modelId="{FA6BD8DC-6375-1142-A71F-46C5DDDF87BC}" srcId="{96EA70F3-2332-3644-B3E0-E446281DBD88}" destId="{E3983BE7-D009-9A45-8C75-F0B21C1F1A8E}" srcOrd="0" destOrd="0" parTransId="{306B367A-FFCA-B546-B3D7-AE1B3531992C}" sibTransId="{D38366F4-6C4D-FF45-A344-4273D4FE43B6}"/>
    <dgm:cxn modelId="{36B7D18E-639D-FD4F-936F-5D37256BD523}" srcId="{B976DD40-4E0F-164D-AD9D-9BF7CD7D86ED}" destId="{BD5F1678-72E6-AF4C-AE76-C5A68EF11AB6}" srcOrd="1" destOrd="0" parTransId="{296E85D3-7BA6-B643-BB0F-1FF55326671D}" sibTransId="{A2ED76FD-124F-2748-8C9B-7F66AFC0D616}"/>
    <dgm:cxn modelId="{F4FA59D2-EC5B-4D6B-93C9-38104410D869}" type="presOf" srcId="{EAA5AD65-3935-404C-9112-DC234B7239FA}" destId="{56D9CFD7-7666-2E4E-9DDF-9733D80CF032}" srcOrd="0" destOrd="2" presId="urn:microsoft.com/office/officeart/2005/8/layout/radial4"/>
    <dgm:cxn modelId="{2A070501-FA66-4449-8A4D-3FE175A81E68}" type="presOf" srcId="{D208C943-1600-404C-AFF7-6C5E7FE042A2}" destId="{5CC0E6DF-A992-664A-95A6-F12488BA696E}" srcOrd="0" destOrd="0" presId="urn:microsoft.com/office/officeart/2005/8/layout/radial4"/>
    <dgm:cxn modelId="{7A02B3EC-90E2-4B94-8700-53D0BA6865E9}" type="presOf" srcId="{E2730BBE-BD2C-2547-824B-9EE5D7BD8BB2}" destId="{56D9CFD7-7666-2E4E-9DDF-9733D80CF032}" srcOrd="0" destOrd="0" presId="urn:microsoft.com/office/officeart/2005/8/layout/radial4"/>
    <dgm:cxn modelId="{9A4CA121-17DA-4F1A-A3D3-EFEFF419B3FE}" type="presOf" srcId="{7CB9AFC1-14C2-40CF-93C5-BCA0A8CBDD12}" destId="{56D9CFD7-7666-2E4E-9DDF-9733D80CF032}" srcOrd="0" destOrd="3" presId="urn:microsoft.com/office/officeart/2005/8/layout/radial4"/>
    <dgm:cxn modelId="{2AD59D81-34FB-49EF-B3B5-C2B88FFD2154}" type="presOf" srcId="{695A1998-B26D-9E45-A100-7F335F6E40B1}" destId="{2DB40919-2A2A-A040-B32C-EF8A5A50F3BD}" srcOrd="0" destOrd="0" presId="urn:microsoft.com/office/officeart/2005/8/layout/radial4"/>
    <dgm:cxn modelId="{6BB57662-FCB0-8E4B-A59E-09FC06EA1E9C}" srcId="{3FC39D31-28DF-4046-AFDB-C0F9AF31C9F1}" destId="{E2730BBE-BD2C-2547-824B-9EE5D7BD8BB2}" srcOrd="1" destOrd="0" parTransId="{D208C943-1600-404C-AFF7-6C5E7FE042A2}" sibTransId="{FD8A14B4-1F82-5B4B-8F7E-229EEAC7C683}"/>
    <dgm:cxn modelId="{3A293433-D6EE-4F24-BAAF-AA62C3B56D50}" type="presOf" srcId="{3FC39D31-28DF-4046-AFDB-C0F9AF31C9F1}" destId="{D8018DC7-A310-4E44-83C0-B690B652B171}" srcOrd="0" destOrd="0" presId="urn:microsoft.com/office/officeart/2005/8/layout/radial4"/>
    <dgm:cxn modelId="{52F12E54-282D-4241-8172-6F1B5E916F64}" srcId="{E2730BBE-BD2C-2547-824B-9EE5D7BD8BB2}" destId="{50FF7D97-EA02-4651-86F5-008303C66E24}" srcOrd="0" destOrd="0" parTransId="{AE45AD1A-9388-461C-8556-0290A5378E9A}" sibTransId="{A71DF8E8-0231-4DD5-8964-ADDBF60071CE}"/>
    <dgm:cxn modelId="{7CE181B1-98AE-2E44-9EC1-1DAD20BEB29A}" srcId="{58F4B5D9-A0F3-D44C-9D84-FEE007980B3F}" destId="{3FC39D31-28DF-4046-AFDB-C0F9AF31C9F1}" srcOrd="0" destOrd="0" parTransId="{D472E49E-2EED-584C-A575-5A4EAB73B148}" sibTransId="{EF1F848D-4DA4-374D-AB02-5C595A7FCD3C}"/>
    <dgm:cxn modelId="{9876FBDA-A54A-4C4D-BD32-09771488607F}" type="presParOf" srcId="{D3E075A5-029A-AD42-82BD-C71658A899AA}" destId="{D8018DC7-A310-4E44-83C0-B690B652B171}" srcOrd="0" destOrd="0" presId="urn:microsoft.com/office/officeart/2005/8/layout/radial4"/>
    <dgm:cxn modelId="{B826CFFC-C24F-4FE7-93E5-3D309BD16731}" type="presParOf" srcId="{D3E075A5-029A-AD42-82BD-C71658A899AA}" destId="{AAE03A1C-ED0E-504B-9E46-30510CDE9044}" srcOrd="1" destOrd="0" presId="urn:microsoft.com/office/officeart/2005/8/layout/radial4"/>
    <dgm:cxn modelId="{B95A340F-88E6-4C58-8889-69325390A098}" type="presParOf" srcId="{D3E075A5-029A-AD42-82BD-C71658A899AA}" destId="{6DBE4A58-0A39-DB48-A258-6FCA987295B1}" srcOrd="2" destOrd="0" presId="urn:microsoft.com/office/officeart/2005/8/layout/radial4"/>
    <dgm:cxn modelId="{0C309FE1-754B-44F2-A4C3-7E953642B1D8}" type="presParOf" srcId="{D3E075A5-029A-AD42-82BD-C71658A899AA}" destId="{5CC0E6DF-A992-664A-95A6-F12488BA696E}" srcOrd="3" destOrd="0" presId="urn:microsoft.com/office/officeart/2005/8/layout/radial4"/>
    <dgm:cxn modelId="{24C7F19B-F6C1-4FB5-A35A-24296D15C4B4}" type="presParOf" srcId="{D3E075A5-029A-AD42-82BD-C71658A899AA}" destId="{56D9CFD7-7666-2E4E-9DDF-9733D80CF032}" srcOrd="4" destOrd="0" presId="urn:microsoft.com/office/officeart/2005/8/layout/radial4"/>
    <dgm:cxn modelId="{1A19D000-AD8F-4E04-80B5-D50C5AAA66B8}" type="presParOf" srcId="{D3E075A5-029A-AD42-82BD-C71658A899AA}" destId="{2DB40919-2A2A-A040-B32C-EF8A5A50F3BD}" srcOrd="5" destOrd="0" presId="urn:microsoft.com/office/officeart/2005/8/layout/radial4"/>
    <dgm:cxn modelId="{8012656E-1420-414A-9843-CBE08F4F2563}" type="presParOf" srcId="{D3E075A5-029A-AD42-82BD-C71658A899AA}" destId="{D20BE7E2-FC3B-384F-8E90-4D6A2D145818}" srcOrd="6" destOrd="0" presId="urn:microsoft.com/office/officeart/2005/8/layout/radial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radial4">
  <dgm:title val=""/>
  <dgm:desc val=""/>
  <dgm:catLst>
    <dgm:cat type="relationship" pri="19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t modelId="11"/>
        <dgm:pt modelId="12"/>
      </dgm:ptLst>
      <dgm:cxnLst>
        <dgm:cxn modelId="2" srcId="0" destId="1" srcOrd="0" destOrd="0"/>
        <dgm:cxn modelId="15" srcId="1" destId="11" srcOrd="0" destOrd="0"/>
        <dgm:cxn modelId="16" srcId="1" destId="12" srcOrd="1"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0"/>
              <dgm:param type="spanAng" val="360"/>
              <dgm:param type="ctrShpMap" val="fNode"/>
            </dgm:alg>
          </dgm:if>
          <dgm:else name="Name4">
            <dgm:choose name="Name5">
              <dgm:if name="Name6" axis="ch ch" ptType="node node" st="1 1" cnt="1 0" func="cnt" op="lte" val="3">
                <dgm:alg type="cycle">
                  <dgm:param type="stAng" val="-55"/>
                  <dgm:param type="spanAng" val="110"/>
                  <dgm:param type="ctrShpMap" val="fNode"/>
                </dgm:alg>
              </dgm:if>
              <dgm:else name="Name7">
                <dgm:choose name="Name8">
                  <dgm:if name="Name9" axis="ch ch" ptType="node node" st="1 1" cnt="1 0" func="cnt" op="equ" val="4">
                    <dgm:alg type="cycle">
                      <dgm:param type="stAng" val="-75"/>
                      <dgm:param type="spanAng" val="150"/>
                      <dgm:param type="ctrShpMap" val="fNode"/>
                    </dgm:alg>
                  </dgm:if>
                  <dgm:else name="Name10">
                    <dgm:alg type="cycle">
                      <dgm:param type="stAng" val="-90"/>
                      <dgm:param type="spanAng" val="180"/>
                      <dgm:param type="ctrShpMap" val="fNode"/>
                    </dgm:alg>
                  </dgm:else>
                </dgm:choose>
              </dgm:else>
            </dgm:choose>
          </dgm:else>
        </dgm:choose>
      </dgm:if>
      <dgm:else name="Name11">
        <dgm:choose name="Name12">
          <dgm:if name="Name13" axis="ch ch" ptType="node node" st="1 1" cnt="1 0" func="cnt" op="lte" val="1">
            <dgm:alg type="cycle">
              <dgm:param type="stAng" val="0"/>
              <dgm:param type="spanAng" val="-360"/>
              <dgm:param type="ctrShpMap" val="fNode"/>
            </dgm:alg>
          </dgm:if>
          <dgm:else name="Name14">
            <dgm:choose name="Name15">
              <dgm:if name="Name16" axis="ch ch" ptType="node node" st="1 1" cnt="1 0" func="cnt" op="lte" val="3">
                <dgm:alg type="cycle">
                  <dgm:param type="stAng" val="55"/>
                  <dgm:param type="spanAng" val="-110"/>
                  <dgm:param type="ctrShpMap" val="fNode"/>
                </dgm:alg>
              </dgm:if>
              <dgm:else name="Name17">
                <dgm:choose name="Name18">
                  <dgm:if name="Name19" axis="ch ch" ptType="node node" st="1 1" cnt="1 0" func="cnt" op="equ" val="4">
                    <dgm:alg type="cycle">
                      <dgm:param type="stAng" val="75"/>
                      <dgm:param type="spanAng" val="-150"/>
                      <dgm:param type="ctrShpMap" val="fNode"/>
                    </dgm:alg>
                  </dgm:if>
                  <dgm:else name="Name20">
                    <dgm:alg type="cycle">
                      <dgm:param type="stAng" val="90"/>
                      <dgm:param type="spanAng" val="-180"/>
                      <dgm:param type="ctrShpMap" val="fNode"/>
                    </dgm:alg>
                  </dgm:else>
                </dgm:choose>
              </dgm:else>
            </dgm:choose>
          </dgm:else>
        </dgm:choose>
      </dgm:else>
    </dgm:choose>
    <dgm:shape xmlns:r="http://schemas.openxmlformats.org/officeDocument/2006/relationships" r:blip="">
      <dgm:adjLst/>
    </dgm:shape>
    <dgm:presOf/>
    <dgm:constrLst>
      <dgm:constr type="w" for="ch" forName="centerShape" refType="w"/>
      <dgm:constr type="w" for="ch" forName="node" refType="w" refFor="ch" refForName="centerShape" fact="0.95"/>
      <dgm:constr type="h" for="ch" forName="parTrans" refType="w" refFor="ch" refForName="centerShape" fact="0.285"/>
      <dgm:constr type="sp" refType="w" refFor="ch" refForName="centerShape" op="equ" fact="0.23"/>
      <dgm:constr type="sibSp" refType="w" refFor="ch" refForName="node" fact="0.1"/>
      <dgm:constr type="primFontSz" for="ch" forName="node" op="equ"/>
    </dgm:constrLst>
    <dgm:choose name="Name21">
      <dgm:if name="Name22" axis="ch ch" ptType="node node" st="1 1" cnt="1 0" func="cnt" op="lte" val="5">
        <dgm:ruleLst>
          <dgm:rule type="w" for="ch" forName="centerShape" val="NaN" fact="0.27" max="NaN"/>
        </dgm:ruleLst>
      </dgm:if>
      <dgm:else name="Name23">
        <dgm:ruleLst>
          <dgm:rule type="w" for="ch" forName="centerShape" val="NaN" fact="0.27" max="NaN"/>
          <dgm:rule type="w" for="ch" forName="node" val="NaN" fact="0.7" max="NaN"/>
        </dgm:ruleLst>
      </dgm:else>
    </dgm:choose>
    <dgm:forEach name="Name24" axis="ch" ptType="node" cnt="1">
      <dgm:layoutNode name="centerShape" styleLbl="node0">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 type="primFontSz" val="65"/>
          <dgm:constr type="h" refType="w"/>
        </dgm:constrLst>
        <dgm:ruleLst>
          <dgm:rule type="primFontSz" val="5" fact="NaN" max="NaN"/>
        </dgm:ruleLst>
      </dgm:layoutNode>
      <dgm:forEach name="Name25" axis="ch">
        <dgm:forEach name="Name26" axis="self" ptType="parTrans">
          <dgm:layoutNode name="parTrans" styleLbl="bgSibTrans2D1">
            <dgm:alg type="conn">
              <dgm:param type="begPts" val="auto"/>
              <dgm:param type="endPts" val="ctr"/>
              <dgm:param type="endSty" val="noArr"/>
              <dgm:param type="begSty" val="arr"/>
            </dgm:alg>
            <dgm:shape xmlns:r="http://schemas.openxmlformats.org/officeDocument/2006/relationships" type="conn" r:blip="">
              <dgm:adjLst/>
            </dgm:shape>
            <dgm:presOf axis="self"/>
            <dgm:constrLst>
              <dgm:constr type="begPad" refType="connDist" fact="0.055"/>
              <dgm:constr type="endPad"/>
            </dgm:constrLst>
            <dgm:ruleLst/>
          </dgm:layoutNode>
        </dgm:forEach>
        <dgm:forEach name="Name27" axis="self" ptType="node">
          <dgm:layoutNode name="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h" refType="w" fact="0.8"/>
              <dgm:constr type="tMarg" refType="primFontSz" fact="0.15"/>
              <dgm:constr type="bMarg" refType="primFontSz" fact="0.15"/>
              <dgm:constr type="lMarg" refType="primFontSz" fact="0.15"/>
              <dgm:constr type="rMarg" refType="primFontSz" fact="0.15"/>
            </dgm:constrLst>
            <dgm:ruleLst>
              <dgm:rule type="primFontSz" val="5" fact="NaN" max="NaN"/>
            </dgm:ruleLst>
          </dgm:layoutNode>
        </dgm:forEach>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3.xml><?xml version="1.0" encoding="utf-8"?>
<dgm:layoutDef xmlns:dgm="http://schemas.openxmlformats.org/drawingml/2006/diagram" xmlns:a="http://schemas.openxmlformats.org/drawingml/2006/main" uniqueId="urn:microsoft.com/office/officeart/2005/8/layout/radial4">
  <dgm:title val=""/>
  <dgm:desc val=""/>
  <dgm:catLst>
    <dgm:cat type="relationship" pri="19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t modelId="11"/>
        <dgm:pt modelId="12"/>
      </dgm:ptLst>
      <dgm:cxnLst>
        <dgm:cxn modelId="2" srcId="0" destId="1" srcOrd="0" destOrd="0"/>
        <dgm:cxn modelId="15" srcId="1" destId="11" srcOrd="0" destOrd="0"/>
        <dgm:cxn modelId="16" srcId="1" destId="12" srcOrd="1"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0"/>
              <dgm:param type="spanAng" val="360"/>
              <dgm:param type="ctrShpMap" val="fNode"/>
            </dgm:alg>
          </dgm:if>
          <dgm:else name="Name4">
            <dgm:choose name="Name5">
              <dgm:if name="Name6" axis="ch ch" ptType="node node" st="1 1" cnt="1 0" func="cnt" op="lte" val="3">
                <dgm:alg type="cycle">
                  <dgm:param type="stAng" val="-55"/>
                  <dgm:param type="spanAng" val="110"/>
                  <dgm:param type="ctrShpMap" val="fNode"/>
                </dgm:alg>
              </dgm:if>
              <dgm:else name="Name7">
                <dgm:choose name="Name8">
                  <dgm:if name="Name9" axis="ch ch" ptType="node node" st="1 1" cnt="1 0" func="cnt" op="equ" val="4">
                    <dgm:alg type="cycle">
                      <dgm:param type="stAng" val="-75"/>
                      <dgm:param type="spanAng" val="150"/>
                      <dgm:param type="ctrShpMap" val="fNode"/>
                    </dgm:alg>
                  </dgm:if>
                  <dgm:else name="Name10">
                    <dgm:alg type="cycle">
                      <dgm:param type="stAng" val="-90"/>
                      <dgm:param type="spanAng" val="180"/>
                      <dgm:param type="ctrShpMap" val="fNode"/>
                    </dgm:alg>
                  </dgm:else>
                </dgm:choose>
              </dgm:else>
            </dgm:choose>
          </dgm:else>
        </dgm:choose>
      </dgm:if>
      <dgm:else name="Name11">
        <dgm:choose name="Name12">
          <dgm:if name="Name13" axis="ch ch" ptType="node node" st="1 1" cnt="1 0" func="cnt" op="lte" val="1">
            <dgm:alg type="cycle">
              <dgm:param type="stAng" val="0"/>
              <dgm:param type="spanAng" val="-360"/>
              <dgm:param type="ctrShpMap" val="fNode"/>
            </dgm:alg>
          </dgm:if>
          <dgm:else name="Name14">
            <dgm:choose name="Name15">
              <dgm:if name="Name16" axis="ch ch" ptType="node node" st="1 1" cnt="1 0" func="cnt" op="lte" val="3">
                <dgm:alg type="cycle">
                  <dgm:param type="stAng" val="55"/>
                  <dgm:param type="spanAng" val="-110"/>
                  <dgm:param type="ctrShpMap" val="fNode"/>
                </dgm:alg>
              </dgm:if>
              <dgm:else name="Name17">
                <dgm:choose name="Name18">
                  <dgm:if name="Name19" axis="ch ch" ptType="node node" st="1 1" cnt="1 0" func="cnt" op="equ" val="4">
                    <dgm:alg type="cycle">
                      <dgm:param type="stAng" val="75"/>
                      <dgm:param type="spanAng" val="-150"/>
                      <dgm:param type="ctrShpMap" val="fNode"/>
                    </dgm:alg>
                  </dgm:if>
                  <dgm:else name="Name20">
                    <dgm:alg type="cycle">
                      <dgm:param type="stAng" val="90"/>
                      <dgm:param type="spanAng" val="-180"/>
                      <dgm:param type="ctrShpMap" val="fNode"/>
                    </dgm:alg>
                  </dgm:else>
                </dgm:choose>
              </dgm:else>
            </dgm:choose>
          </dgm:else>
        </dgm:choose>
      </dgm:else>
    </dgm:choose>
    <dgm:shape xmlns:r="http://schemas.openxmlformats.org/officeDocument/2006/relationships" r:blip="">
      <dgm:adjLst/>
    </dgm:shape>
    <dgm:presOf/>
    <dgm:constrLst>
      <dgm:constr type="w" for="ch" forName="centerShape" refType="w"/>
      <dgm:constr type="w" for="ch" forName="node" refType="w" refFor="ch" refForName="centerShape" fact="0.95"/>
      <dgm:constr type="h" for="ch" forName="parTrans" refType="w" refFor="ch" refForName="centerShape" fact="0.285"/>
      <dgm:constr type="sp" refType="w" refFor="ch" refForName="centerShape" op="equ" fact="0.23"/>
      <dgm:constr type="sibSp" refType="w" refFor="ch" refForName="node" fact="0.1"/>
      <dgm:constr type="primFontSz" for="ch" forName="node" op="equ"/>
    </dgm:constrLst>
    <dgm:choose name="Name21">
      <dgm:if name="Name22" axis="ch ch" ptType="node node" st="1 1" cnt="1 0" func="cnt" op="lte" val="5">
        <dgm:ruleLst>
          <dgm:rule type="w" for="ch" forName="centerShape" val="NaN" fact="0.27" max="NaN"/>
        </dgm:ruleLst>
      </dgm:if>
      <dgm:else name="Name23">
        <dgm:ruleLst>
          <dgm:rule type="w" for="ch" forName="centerShape" val="NaN" fact="0.27" max="NaN"/>
          <dgm:rule type="w" for="ch" forName="node" val="NaN" fact="0.7" max="NaN"/>
        </dgm:ruleLst>
      </dgm:else>
    </dgm:choose>
    <dgm:forEach name="Name24" axis="ch" ptType="node" cnt="1">
      <dgm:layoutNode name="centerShape" styleLbl="node0">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 type="primFontSz" val="65"/>
          <dgm:constr type="h" refType="w"/>
        </dgm:constrLst>
        <dgm:ruleLst>
          <dgm:rule type="primFontSz" val="5" fact="NaN" max="NaN"/>
        </dgm:ruleLst>
      </dgm:layoutNode>
      <dgm:forEach name="Name25" axis="ch">
        <dgm:forEach name="Name26" axis="self" ptType="parTrans">
          <dgm:layoutNode name="parTrans" styleLbl="bgSibTrans2D1">
            <dgm:alg type="conn">
              <dgm:param type="begPts" val="auto"/>
              <dgm:param type="endPts" val="ctr"/>
              <dgm:param type="endSty" val="noArr"/>
              <dgm:param type="begSty" val="arr"/>
            </dgm:alg>
            <dgm:shape xmlns:r="http://schemas.openxmlformats.org/officeDocument/2006/relationships" type="conn" r:blip="">
              <dgm:adjLst/>
            </dgm:shape>
            <dgm:presOf axis="self"/>
            <dgm:constrLst>
              <dgm:constr type="begPad" refType="connDist" fact="0.055"/>
              <dgm:constr type="endPad"/>
            </dgm:constrLst>
            <dgm:ruleLst/>
          </dgm:layoutNode>
        </dgm:forEach>
        <dgm:forEach name="Name27" axis="self" ptType="node">
          <dgm:layoutNode name="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h" refType="w" fact="0.8"/>
              <dgm:constr type="tMarg" refType="primFontSz" fact="0.15"/>
              <dgm:constr type="bMarg" refType="primFontSz" fact="0.15"/>
              <dgm:constr type="lMarg" refType="primFontSz" fact="0.15"/>
              <dgm:constr type="rMarg" refType="primFontSz" fact="0.15"/>
            </dgm:constrLst>
            <dgm:ruleLst>
              <dgm:rule type="primFontSz" val="5" fact="NaN" max="NaN"/>
            </dgm:ruleLst>
          </dgm:layoutNode>
        </dgm:forEach>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6434"/>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6434"/>
          </a:xfrm>
          <a:prstGeom prst="rect">
            <a:avLst/>
          </a:prstGeom>
        </p:spPr>
        <p:txBody>
          <a:bodyPr vert="horz" lIns="93177" tIns="46589" rIns="93177" bIns="46589" rtlCol="0"/>
          <a:lstStyle>
            <a:lvl1pPr algn="r">
              <a:defRPr sz="1200"/>
            </a:lvl1pPr>
          </a:lstStyle>
          <a:p>
            <a:fld id="{34B00F88-C19C-2B48-AFC0-CB0A384B3F8D}" type="datetimeFigureOut">
              <a:rPr lang="en-US" smtClean="0"/>
              <a:t>10/11/2016</a:t>
            </a:fld>
            <a:endParaRPr lang="en-US"/>
          </a:p>
        </p:txBody>
      </p:sp>
      <p:sp>
        <p:nvSpPr>
          <p:cNvPr id="4" name="Slide Image Placeholder 3"/>
          <p:cNvSpPr>
            <a:spLocks noGrp="1" noRot="1" noChangeAspect="1"/>
          </p:cNvSpPr>
          <p:nvPr>
            <p:ph type="sldImg" idx="2"/>
          </p:nvPr>
        </p:nvSpPr>
        <p:spPr>
          <a:xfrm>
            <a:off x="1414463" y="1162050"/>
            <a:ext cx="4181475" cy="313690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73892"/>
            <a:ext cx="5608320" cy="3660458"/>
          </a:xfrm>
          <a:prstGeom prst="rect">
            <a:avLst/>
          </a:prstGeom>
        </p:spPr>
        <p:txBody>
          <a:bodyPr vert="horz" lIns="93177" tIns="46589" rIns="93177" bIns="46589"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3037840" cy="466433"/>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6433"/>
          </a:xfrm>
          <a:prstGeom prst="rect">
            <a:avLst/>
          </a:prstGeom>
        </p:spPr>
        <p:txBody>
          <a:bodyPr vert="horz" lIns="93177" tIns="46589" rIns="93177" bIns="46589" rtlCol="0" anchor="b"/>
          <a:lstStyle>
            <a:lvl1pPr algn="r">
              <a:defRPr sz="1200"/>
            </a:lvl1pPr>
          </a:lstStyle>
          <a:p>
            <a:fld id="{8CF0695C-F6BF-9A4A-AD8F-9728E93831A6}" type="slidenum">
              <a:rPr lang="en-US" smtClean="0"/>
              <a:t>‹#›</a:t>
            </a:fld>
            <a:endParaRPr lang="en-US"/>
          </a:p>
        </p:txBody>
      </p:sp>
    </p:spTree>
    <p:extLst>
      <p:ext uri="{BB962C8B-B14F-4D97-AF65-F5344CB8AC3E}">
        <p14:creationId xmlns:p14="http://schemas.microsoft.com/office/powerpoint/2010/main" val="42958187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3" Type="http://schemas.openxmlformats.org/officeDocument/2006/relationships/hyperlink" Target="http://search.datacite.org/" TargetMode="External"/><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78.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79.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0.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81.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82.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83.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84.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85.xml.rels><?xml version="1.0" encoding="UTF-8" standalone="yes"?>
<Relationships xmlns="http://schemas.openxmlformats.org/package/2006/relationships"><Relationship Id="rId2" Type="http://schemas.openxmlformats.org/officeDocument/2006/relationships/slide" Target="../slides/slide8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3" Type="http://schemas.openxmlformats.org/officeDocument/2006/relationships/hyperlink" Target="http://www.ocul.on.ca/committees" TargetMode="External"/><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-Welcome</a:t>
            </a:r>
          </a:p>
          <a:p>
            <a:endParaRPr lang="en-US" dirty="0" smtClean="0"/>
          </a:p>
          <a:p>
            <a:r>
              <a:rPr lang="en-US" dirty="0"/>
              <a:t>We would like to begin by acknowledging that the land on which we gather is the traditional territory of the </a:t>
            </a:r>
            <a:r>
              <a:rPr lang="en-US" dirty="0" err="1"/>
              <a:t>Haudensaunee</a:t>
            </a:r>
            <a:r>
              <a:rPr lang="en-US" dirty="0"/>
              <a:t> and </a:t>
            </a:r>
            <a:r>
              <a:rPr lang="en-US" dirty="0" err="1"/>
              <a:t>Anishnaabeg</a:t>
            </a:r>
            <a:r>
              <a:rPr lang="en-US" dirty="0"/>
              <a:t>. This territory is covered by the Upper Canada Treaties and directly adjacent to </a:t>
            </a:r>
            <a:r>
              <a:rPr lang="en-US" dirty="0" err="1"/>
              <a:t>Haldiman</a:t>
            </a:r>
            <a:r>
              <a:rPr lang="en-US" dirty="0"/>
              <a:t> Treaty territory.</a:t>
            </a:r>
          </a:p>
          <a:p>
            <a:endParaRPr lang="en-US" dirty="0"/>
          </a:p>
          <a:p>
            <a:r>
              <a:rPr lang="en-US" dirty="0"/>
              <a:t>Thank you to McMaster University for hosting and to their OCUL-SP rep Anne Pottier for all of her help in the organization and planning for this day.</a:t>
            </a:r>
          </a:p>
          <a:p>
            <a:endParaRPr lang="en-US" dirty="0"/>
          </a:p>
          <a:p>
            <a:r>
              <a:rPr lang="en-US" dirty="0"/>
              <a:t>-Run through agenda</a:t>
            </a:r>
          </a:p>
          <a:p>
            <a:r>
              <a:rPr lang="en-US" dirty="0"/>
              <a:t>-Introduce OCUL and SP staff</a:t>
            </a:r>
          </a:p>
          <a:p>
            <a:endParaRPr lang="en-US" baseline="0" dirty="0" smtClean="0"/>
          </a:p>
          <a:p>
            <a:r>
              <a:rPr lang="en-US" baseline="0" dirty="0" smtClean="0"/>
              <a:t>We encourage you to tweet throughout the presentation! Our hashtag is #</a:t>
            </a:r>
            <a:r>
              <a:rPr lang="en-US" baseline="0" dirty="0" err="1" smtClean="0"/>
              <a:t>SPonTheRoad</a:t>
            </a:r>
            <a:r>
              <a:rPr lang="en-US" baseline="0" dirty="0" smtClean="0"/>
              <a:t>.  We have set aside about a half hour at the end of our presentation for questions, so please keep them in mind if they come up while we’re speaking – we’d love to hear from you. </a:t>
            </a:r>
          </a:p>
        </p:txBody>
      </p:sp>
      <p:sp>
        <p:nvSpPr>
          <p:cNvPr id="4" name="Slide Number Placeholder 3"/>
          <p:cNvSpPr>
            <a:spLocks noGrp="1"/>
          </p:cNvSpPr>
          <p:nvPr>
            <p:ph type="sldNum" sz="quarter" idx="10"/>
          </p:nvPr>
        </p:nvSpPr>
        <p:spPr/>
        <p:txBody>
          <a:bodyPr/>
          <a:lstStyle/>
          <a:p>
            <a:fld id="{8CF0695C-F6BF-9A4A-AD8F-9728E93831A6}" type="slidenum">
              <a:rPr lang="en-US" smtClean="0"/>
              <a:t>1</a:t>
            </a:fld>
            <a:endParaRPr lang="en-US"/>
          </a:p>
        </p:txBody>
      </p:sp>
    </p:spTree>
    <p:extLst>
      <p:ext uri="{BB962C8B-B14F-4D97-AF65-F5344CB8AC3E}">
        <p14:creationId xmlns:p14="http://schemas.microsoft.com/office/powerpoint/2010/main" val="290339034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8CF0695C-F6BF-9A4A-AD8F-9728E93831A6}" type="slidenum">
              <a:rPr lang="en-US" smtClean="0"/>
              <a:t>10</a:t>
            </a:fld>
            <a:endParaRPr lang="en-US"/>
          </a:p>
        </p:txBody>
      </p:sp>
    </p:spTree>
    <p:extLst>
      <p:ext uri="{BB962C8B-B14F-4D97-AF65-F5344CB8AC3E}">
        <p14:creationId xmlns:p14="http://schemas.microsoft.com/office/powerpoint/2010/main" val="307040157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7"/>
        <p:cNvGrpSpPr/>
        <p:nvPr/>
      </p:nvGrpSpPr>
      <p:grpSpPr>
        <a:xfrm>
          <a:off x="0" y="0"/>
          <a:ext cx="0" cy="0"/>
          <a:chOff x="0" y="0"/>
          <a:chExt cx="0" cy="0"/>
        </a:xfrm>
      </p:grpSpPr>
      <p:sp>
        <p:nvSpPr>
          <p:cNvPr id="218" name="Shape 218"/>
          <p:cNvSpPr txBox="1">
            <a:spLocks noGrp="1"/>
          </p:cNvSpPr>
          <p:nvPr>
            <p:ph type="body" idx="1"/>
          </p:nvPr>
        </p:nvSpPr>
        <p:spPr>
          <a:xfrm>
            <a:off x="701041" y="4415790"/>
            <a:ext cx="5608319" cy="4183380"/>
          </a:xfrm>
          <a:prstGeom prst="rect">
            <a:avLst/>
          </a:prstGeom>
          <a:noFill/>
          <a:ln>
            <a:noFill/>
          </a:ln>
        </p:spPr>
        <p:txBody>
          <a:bodyPr lIns="93162" tIns="93162" rIns="93162" bIns="93162" anchor="ctr" anchorCtr="0">
            <a:noAutofit/>
          </a:bodyPr>
          <a:lstStyle/>
          <a:p>
            <a:pPr>
              <a:buClr>
                <a:schemeClr val="dk1"/>
              </a:buClr>
            </a:pPr>
            <a:r>
              <a:rPr lang="en-US"/>
              <a:t>Scholars Portal is the service arm of OCUL.</a:t>
            </a:r>
          </a:p>
          <a:p>
            <a:pPr>
              <a:buClr>
                <a:schemeClr val="dk1"/>
              </a:buClr>
            </a:pPr>
            <a:endParaRPr/>
          </a:p>
          <a:p>
            <a:pPr>
              <a:buClr>
                <a:schemeClr val="dk1"/>
              </a:buClr>
            </a:pPr>
            <a:r>
              <a:rPr lang="en-US"/>
              <a:t>Scholars Portal was established in 2002 as a way to implement OCUL’s planning and direction.</a:t>
            </a:r>
          </a:p>
          <a:p>
            <a:pPr>
              <a:buClr>
                <a:schemeClr val="dk1"/>
              </a:buClr>
            </a:pPr>
            <a:endParaRPr/>
          </a:p>
          <a:p>
            <a:pPr>
              <a:buClr>
                <a:schemeClr val="dk1"/>
              </a:buClr>
            </a:pPr>
            <a:r>
              <a:rPr lang="en-US"/>
              <a:t>We provide a wide variety of services to students, librarians, faculty and staff at OCUL member institutions.</a:t>
            </a:r>
          </a:p>
          <a:p>
            <a:endParaRPr/>
          </a:p>
        </p:txBody>
      </p:sp>
      <p:sp>
        <p:nvSpPr>
          <p:cNvPr id="219" name="Shape 219"/>
          <p:cNvSpPr>
            <a:spLocks noGrp="1" noRot="1" noChangeAspect="1"/>
          </p:cNvSpPr>
          <p:nvPr>
            <p:ph type="sldImg" idx="2"/>
          </p:nvPr>
        </p:nvSpPr>
        <p:spPr>
          <a:xfrm>
            <a:off x="1181100" y="696913"/>
            <a:ext cx="4648200" cy="348615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60178790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3"/>
        <p:cNvGrpSpPr/>
        <p:nvPr/>
      </p:nvGrpSpPr>
      <p:grpSpPr>
        <a:xfrm>
          <a:off x="0" y="0"/>
          <a:ext cx="0" cy="0"/>
          <a:chOff x="0" y="0"/>
          <a:chExt cx="0" cy="0"/>
        </a:xfrm>
      </p:grpSpPr>
      <p:sp>
        <p:nvSpPr>
          <p:cNvPr id="224" name="Shape 224"/>
          <p:cNvSpPr>
            <a:spLocks noGrp="1" noRot="1" noChangeAspect="1"/>
          </p:cNvSpPr>
          <p:nvPr>
            <p:ph type="sldImg" idx="2"/>
          </p:nvPr>
        </p:nvSpPr>
        <p:spPr>
          <a:xfrm>
            <a:off x="1181100" y="696913"/>
            <a:ext cx="4648200" cy="348615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25" name="Shape 225"/>
          <p:cNvSpPr txBox="1">
            <a:spLocks noGrp="1"/>
          </p:cNvSpPr>
          <p:nvPr>
            <p:ph type="body" idx="1"/>
          </p:nvPr>
        </p:nvSpPr>
        <p:spPr>
          <a:xfrm>
            <a:off x="701040" y="4415790"/>
            <a:ext cx="5608320" cy="4183380"/>
          </a:xfrm>
          <a:prstGeom prst="rect">
            <a:avLst/>
          </a:prstGeom>
        </p:spPr>
        <p:txBody>
          <a:bodyPr lIns="93162" tIns="93162" rIns="93162" bIns="93162" anchor="t" anchorCtr="0">
            <a:noAutofit/>
          </a:bodyPr>
          <a:lstStyle/>
          <a:p>
            <a:r>
              <a:rPr lang="en-US" dirty="0"/>
              <a:t>Infographic about the team at Scholars Portal and OCUL! </a:t>
            </a:r>
          </a:p>
          <a:p>
            <a:r>
              <a:rPr lang="en-US" dirty="0"/>
              <a:t>We wanted to share with you a little bit about us.  As you can see, about half of SP/OCUL staff are librarians by training. The rest are mostly tech people -- programmers, software engineers, systems support -- and OCUL also has some business and administration </a:t>
            </a:r>
            <a:r>
              <a:rPr lang="en-US" dirty="0" smtClean="0"/>
              <a:t>professionals (licensing staff!). </a:t>
            </a:r>
          </a:p>
          <a:p>
            <a:r>
              <a:rPr lang="en-US" dirty="0" smtClean="0"/>
              <a:t>Scholars </a:t>
            </a:r>
            <a:r>
              <a:rPr lang="en-US" dirty="0"/>
              <a:t>Portal staff are also known as the Scholars Portal Operational Team, or SPOT.</a:t>
            </a:r>
          </a:p>
        </p:txBody>
      </p:sp>
    </p:spTree>
    <p:extLst>
      <p:ext uri="{BB962C8B-B14F-4D97-AF65-F5344CB8AC3E}">
        <p14:creationId xmlns:p14="http://schemas.microsoft.com/office/powerpoint/2010/main" val="402083255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1"/>
        <p:cNvGrpSpPr/>
        <p:nvPr/>
      </p:nvGrpSpPr>
      <p:grpSpPr>
        <a:xfrm>
          <a:off x="0" y="0"/>
          <a:ext cx="0" cy="0"/>
          <a:chOff x="0" y="0"/>
          <a:chExt cx="0" cy="0"/>
        </a:xfrm>
      </p:grpSpPr>
      <p:sp>
        <p:nvSpPr>
          <p:cNvPr id="232" name="Shape 232"/>
          <p:cNvSpPr>
            <a:spLocks noGrp="1" noRot="1" noChangeAspect="1"/>
          </p:cNvSpPr>
          <p:nvPr>
            <p:ph type="sldImg" idx="2"/>
          </p:nvPr>
        </p:nvSpPr>
        <p:spPr>
          <a:xfrm>
            <a:off x="1181100" y="696913"/>
            <a:ext cx="4648200" cy="348615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33" name="Shape 233"/>
          <p:cNvSpPr txBox="1">
            <a:spLocks noGrp="1"/>
          </p:cNvSpPr>
          <p:nvPr>
            <p:ph type="body" idx="1"/>
          </p:nvPr>
        </p:nvSpPr>
        <p:spPr>
          <a:xfrm>
            <a:off x="701040" y="4415790"/>
            <a:ext cx="5608320" cy="4183380"/>
          </a:xfrm>
          <a:prstGeom prst="rect">
            <a:avLst/>
          </a:prstGeom>
        </p:spPr>
        <p:txBody>
          <a:bodyPr lIns="93162" tIns="93162" rIns="93162" bIns="93162" anchor="t" anchorCtr="0">
            <a:noAutofit/>
          </a:bodyPr>
          <a:lstStyle/>
          <a:p>
            <a:pPr>
              <a:lnSpc>
                <a:spcPct val="115000"/>
              </a:lnSpc>
              <a:buClr>
                <a:schemeClr val="dk1"/>
              </a:buClr>
              <a:buSzPct val="91666"/>
            </a:pPr>
            <a:r>
              <a:rPr lang="en-US" dirty="0">
                <a:solidFill>
                  <a:schemeClr val="dk1"/>
                </a:solidFill>
              </a:rPr>
              <a:t>The Scholars Portal Operational Team (SPOT) gets direction from a few places. Highlighted in red is our more direct support line, and that’s the OCUL-Scholars Portal committee, which as we discussed earlier provides guidance to SP. </a:t>
            </a:r>
          </a:p>
          <a:p>
            <a:pPr>
              <a:lnSpc>
                <a:spcPct val="115000"/>
              </a:lnSpc>
              <a:buClr>
                <a:schemeClr val="dk1"/>
              </a:buClr>
              <a:buSzPct val="91666"/>
            </a:pPr>
            <a:endParaRPr dirty="0">
              <a:solidFill>
                <a:schemeClr val="dk1"/>
              </a:solidFill>
            </a:endParaRPr>
          </a:p>
          <a:p>
            <a:pPr>
              <a:lnSpc>
                <a:spcPct val="115000"/>
              </a:lnSpc>
              <a:buClr>
                <a:schemeClr val="dk1"/>
              </a:buClr>
              <a:buSzPct val="91666"/>
            </a:pPr>
            <a:r>
              <a:rPr lang="en-US" dirty="0">
                <a:solidFill>
                  <a:schemeClr val="dk1"/>
                </a:solidFill>
              </a:rPr>
              <a:t>The central SP budget comes from OCUL via membership fees determined according to the SP cost allocation formula. This is used for core services (services that everyone uses).Other services are not part of the central budget because schools can either opt-in or opt-out. We also have projects funded by grants, such as the Enabling Change Grant from the Ontario Government used to fund ACE. Also there are some services that SP provides to schools outside of OCUL. For example, CRKN schools have access to EBOUND/ACUP titles on SP Books, and a number of schools subscribe to our data services. These schools pay for the service on a cost-recovery basis, so this funding gets rolled into the central budget. </a:t>
            </a:r>
          </a:p>
          <a:p>
            <a:pPr>
              <a:lnSpc>
                <a:spcPct val="115000"/>
              </a:lnSpc>
              <a:buClr>
                <a:schemeClr val="dk1"/>
              </a:buClr>
              <a:buSzPct val="91666"/>
            </a:pPr>
            <a:endParaRPr dirty="0">
              <a:solidFill>
                <a:schemeClr val="dk1"/>
              </a:solidFill>
            </a:endParaRPr>
          </a:p>
          <a:p>
            <a:endParaRPr dirty="0"/>
          </a:p>
        </p:txBody>
      </p:sp>
    </p:spTree>
    <p:extLst>
      <p:ext uri="{BB962C8B-B14F-4D97-AF65-F5344CB8AC3E}">
        <p14:creationId xmlns:p14="http://schemas.microsoft.com/office/powerpoint/2010/main" val="268724388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2"/>
        <p:cNvGrpSpPr/>
        <p:nvPr/>
      </p:nvGrpSpPr>
      <p:grpSpPr>
        <a:xfrm>
          <a:off x="0" y="0"/>
          <a:ext cx="0" cy="0"/>
          <a:chOff x="0" y="0"/>
          <a:chExt cx="0" cy="0"/>
        </a:xfrm>
      </p:grpSpPr>
      <p:sp>
        <p:nvSpPr>
          <p:cNvPr id="263" name="Shape 263"/>
          <p:cNvSpPr txBox="1">
            <a:spLocks noGrp="1"/>
          </p:cNvSpPr>
          <p:nvPr>
            <p:ph type="body" idx="1"/>
          </p:nvPr>
        </p:nvSpPr>
        <p:spPr>
          <a:xfrm>
            <a:off x="701041" y="4415790"/>
            <a:ext cx="5608319" cy="4183380"/>
          </a:xfrm>
          <a:prstGeom prst="rect">
            <a:avLst/>
          </a:prstGeom>
          <a:noFill/>
          <a:ln>
            <a:noFill/>
          </a:ln>
        </p:spPr>
        <p:txBody>
          <a:bodyPr lIns="93162" tIns="93162" rIns="93162" bIns="93162" anchor="ctr" anchorCtr="0">
            <a:noAutofit/>
          </a:bodyPr>
          <a:lstStyle/>
          <a:p>
            <a:pPr>
              <a:buClr>
                <a:schemeClr val="dk1"/>
              </a:buClr>
              <a:buSzPct val="91666"/>
            </a:pPr>
            <a:r>
              <a:rPr lang="en-US">
                <a:solidFill>
                  <a:schemeClr val="dk1"/>
                </a:solidFill>
              </a:rPr>
              <a:t>SP acts on the strategic directions determined by OCUL</a:t>
            </a:r>
          </a:p>
        </p:txBody>
      </p:sp>
      <p:sp>
        <p:nvSpPr>
          <p:cNvPr id="264" name="Shape 264"/>
          <p:cNvSpPr>
            <a:spLocks noGrp="1" noRot="1" noChangeAspect="1"/>
          </p:cNvSpPr>
          <p:nvPr>
            <p:ph type="sldImg" idx="2"/>
          </p:nvPr>
        </p:nvSpPr>
        <p:spPr>
          <a:xfrm>
            <a:off x="1181100" y="696913"/>
            <a:ext cx="4648200" cy="348615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85899882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8CF0695C-F6BF-9A4A-AD8F-9728E93831A6}" type="slidenum">
              <a:rPr lang="en-US" smtClean="0"/>
              <a:t>15</a:t>
            </a:fld>
            <a:endParaRPr lang="en-US"/>
          </a:p>
        </p:txBody>
      </p:sp>
    </p:spTree>
    <p:extLst>
      <p:ext uri="{BB962C8B-B14F-4D97-AF65-F5344CB8AC3E}">
        <p14:creationId xmlns:p14="http://schemas.microsoft.com/office/powerpoint/2010/main" val="353450757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8CF0695C-F6BF-9A4A-AD8F-9728E93831A6}" type="slidenum">
              <a:rPr lang="en-US" smtClean="0"/>
              <a:t>16</a:t>
            </a:fld>
            <a:endParaRPr lang="en-US"/>
          </a:p>
        </p:txBody>
      </p:sp>
    </p:spTree>
    <p:extLst>
      <p:ext uri="{BB962C8B-B14F-4D97-AF65-F5344CB8AC3E}">
        <p14:creationId xmlns:p14="http://schemas.microsoft.com/office/powerpoint/2010/main" val="240723201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3"/>
        <p:cNvGrpSpPr/>
        <p:nvPr/>
      </p:nvGrpSpPr>
      <p:grpSpPr>
        <a:xfrm>
          <a:off x="0" y="0"/>
          <a:ext cx="0" cy="0"/>
          <a:chOff x="0" y="0"/>
          <a:chExt cx="0" cy="0"/>
        </a:xfrm>
      </p:grpSpPr>
      <p:sp>
        <p:nvSpPr>
          <p:cNvPr id="284" name="Shape 284"/>
          <p:cNvSpPr>
            <a:spLocks noGrp="1" noRot="1" noChangeAspect="1"/>
          </p:cNvSpPr>
          <p:nvPr>
            <p:ph type="sldImg" idx="2"/>
          </p:nvPr>
        </p:nvSpPr>
        <p:spPr>
          <a:xfrm>
            <a:off x="1181100" y="696913"/>
            <a:ext cx="4648200" cy="348615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85" name="Shape 285"/>
          <p:cNvSpPr txBox="1">
            <a:spLocks noGrp="1"/>
          </p:cNvSpPr>
          <p:nvPr>
            <p:ph type="body" idx="1"/>
          </p:nvPr>
        </p:nvSpPr>
        <p:spPr>
          <a:xfrm>
            <a:off x="701040" y="4415790"/>
            <a:ext cx="5608320" cy="4183380"/>
          </a:xfrm>
          <a:prstGeom prst="rect">
            <a:avLst/>
          </a:prstGeom>
        </p:spPr>
        <p:txBody>
          <a:bodyPr lIns="93162" tIns="93162" rIns="93162" bIns="93162" anchor="t" anchorCtr="0">
            <a:noAutofit/>
          </a:bodyPr>
          <a:lstStyle/>
          <a:p>
            <a:r>
              <a:rPr lang="en-US" dirty="0"/>
              <a:t>Content repositories</a:t>
            </a:r>
          </a:p>
          <a:p>
            <a:r>
              <a:rPr lang="en-US" dirty="0"/>
              <a:t>Member services – services for libraries and end</a:t>
            </a:r>
            <a:r>
              <a:rPr lang="en-US" baseline="0" dirty="0"/>
              <a:t> users</a:t>
            </a:r>
            <a:endParaRPr dirty="0"/>
          </a:p>
        </p:txBody>
      </p:sp>
    </p:spTree>
    <p:extLst>
      <p:ext uri="{BB962C8B-B14F-4D97-AF65-F5344CB8AC3E}">
        <p14:creationId xmlns:p14="http://schemas.microsoft.com/office/powerpoint/2010/main" val="252727186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6"/>
        <p:cNvGrpSpPr/>
        <p:nvPr/>
      </p:nvGrpSpPr>
      <p:grpSpPr>
        <a:xfrm>
          <a:off x="0" y="0"/>
          <a:ext cx="0" cy="0"/>
          <a:chOff x="0" y="0"/>
          <a:chExt cx="0" cy="0"/>
        </a:xfrm>
      </p:grpSpPr>
      <p:sp>
        <p:nvSpPr>
          <p:cNvPr id="327" name="Shape 327"/>
          <p:cNvSpPr txBox="1">
            <a:spLocks noGrp="1"/>
          </p:cNvSpPr>
          <p:nvPr>
            <p:ph type="body" idx="1"/>
          </p:nvPr>
        </p:nvSpPr>
        <p:spPr>
          <a:xfrm>
            <a:off x="701041" y="4415790"/>
            <a:ext cx="5608319" cy="4183380"/>
          </a:xfrm>
          <a:prstGeom prst="rect">
            <a:avLst/>
          </a:prstGeom>
          <a:noFill/>
          <a:ln>
            <a:noFill/>
          </a:ln>
        </p:spPr>
        <p:txBody>
          <a:bodyPr lIns="93162" tIns="93162" rIns="93162" bIns="93162" anchor="ctr" anchorCtr="0">
            <a:noAutofit/>
          </a:bodyPr>
          <a:lstStyle/>
          <a:p>
            <a:pPr>
              <a:lnSpc>
                <a:spcPct val="115000"/>
              </a:lnSpc>
              <a:buClr>
                <a:schemeClr val="dk1"/>
              </a:buClr>
              <a:buSzPct val="91666"/>
            </a:pPr>
            <a:r>
              <a:rPr lang="en-US" dirty="0">
                <a:solidFill>
                  <a:schemeClr val="dk1"/>
                </a:solidFill>
              </a:rPr>
              <a:t>-Ask a Librarian began five years ago</a:t>
            </a:r>
          </a:p>
          <a:p>
            <a:pPr>
              <a:lnSpc>
                <a:spcPct val="115000"/>
              </a:lnSpc>
              <a:buClr>
                <a:schemeClr val="dk1"/>
              </a:buClr>
              <a:buSzPct val="91666"/>
            </a:pPr>
            <a:r>
              <a:rPr lang="en-US" dirty="0">
                <a:solidFill>
                  <a:schemeClr val="dk1"/>
                </a:solidFill>
              </a:rPr>
              <a:t>-</a:t>
            </a:r>
            <a:r>
              <a:rPr lang="en-US" dirty="0" err="1">
                <a:solidFill>
                  <a:schemeClr val="dk1"/>
                </a:solidFill>
              </a:rPr>
              <a:t>Consortial</a:t>
            </a:r>
            <a:r>
              <a:rPr lang="en-US" dirty="0">
                <a:solidFill>
                  <a:schemeClr val="dk1"/>
                </a:solidFill>
              </a:rPr>
              <a:t> chat reference service which </a:t>
            </a:r>
            <a:r>
              <a:rPr lang="en-US" i="1" dirty="0">
                <a:solidFill>
                  <a:schemeClr val="dk1"/>
                </a:solidFill>
              </a:rPr>
              <a:t>fourteen</a:t>
            </a:r>
            <a:r>
              <a:rPr lang="en-US" dirty="0">
                <a:solidFill>
                  <a:schemeClr val="dk1"/>
                </a:solidFill>
              </a:rPr>
              <a:t> schools now participate in. When the service is open, students see a “click to chat” button. They fill out their status and question, and then all online operators will see the question come into the system. If there is a staff member from that students’ library online, they will take the chat. Otherwise, whoever’s available will take it.</a:t>
            </a:r>
          </a:p>
          <a:p>
            <a:pPr>
              <a:lnSpc>
                <a:spcPct val="115000"/>
              </a:lnSpc>
              <a:buClr>
                <a:schemeClr val="dk1"/>
              </a:buClr>
              <a:buSzPct val="91666"/>
            </a:pPr>
            <a:r>
              <a:rPr lang="en-US" dirty="0">
                <a:solidFill>
                  <a:schemeClr val="dk1"/>
                </a:solidFill>
              </a:rPr>
              <a:t>-French pilot service </a:t>
            </a:r>
          </a:p>
          <a:p>
            <a:pPr>
              <a:lnSpc>
                <a:spcPct val="115000"/>
              </a:lnSpc>
              <a:buClr>
                <a:schemeClr val="dk1"/>
              </a:buClr>
              <a:buSzPct val="91666"/>
            </a:pPr>
            <a:r>
              <a:rPr lang="en-US" dirty="0">
                <a:solidFill>
                  <a:schemeClr val="dk1"/>
                </a:solidFill>
              </a:rPr>
              <a:t>-new software</a:t>
            </a:r>
          </a:p>
          <a:p>
            <a:pPr>
              <a:lnSpc>
                <a:spcPct val="115000"/>
              </a:lnSpc>
            </a:pPr>
            <a:endParaRPr dirty="0">
              <a:solidFill>
                <a:schemeClr val="dk1"/>
              </a:solidFill>
            </a:endParaRPr>
          </a:p>
          <a:p>
            <a:pPr>
              <a:lnSpc>
                <a:spcPct val="115000"/>
              </a:lnSpc>
            </a:pPr>
            <a:r>
              <a:rPr lang="en-US" dirty="0">
                <a:solidFill>
                  <a:schemeClr val="dk1"/>
                </a:solidFill>
              </a:rPr>
              <a:t>-ACE was a pilot project starting in 2012 when we got an Enabling Change grant, and became a service in 2014. Currently 18 participating universities.</a:t>
            </a:r>
          </a:p>
          <a:p>
            <a:pPr>
              <a:lnSpc>
                <a:spcPct val="115000"/>
              </a:lnSpc>
            </a:pPr>
            <a:r>
              <a:rPr lang="en-US" dirty="0">
                <a:solidFill>
                  <a:schemeClr val="dk1"/>
                </a:solidFill>
              </a:rPr>
              <a:t>-The concept behind ACE is very simple: students across the province are using their accessibility offices to request scanning of library materials. Why don’t we do this collaboratively? </a:t>
            </a:r>
          </a:p>
          <a:p>
            <a:pPr>
              <a:lnSpc>
                <a:spcPct val="115000"/>
              </a:lnSpc>
            </a:pPr>
            <a:r>
              <a:rPr lang="en-US" dirty="0">
                <a:solidFill>
                  <a:schemeClr val="dk1"/>
                </a:solidFill>
              </a:rPr>
              <a:t>-We’ve taken it a step further than that and centralized a lot of the work. Books are scanned here at the University of Toronto by our partners, the Internet Archive (mostly from U of T collections, sometimes shipped to us by the requesting library).</a:t>
            </a:r>
          </a:p>
          <a:p>
            <a:pPr>
              <a:lnSpc>
                <a:spcPct val="115000"/>
              </a:lnSpc>
            </a:pPr>
            <a:r>
              <a:rPr lang="en-US" dirty="0">
                <a:solidFill>
                  <a:schemeClr val="dk1"/>
                </a:solidFill>
              </a:rPr>
              <a:t>-This may look familiar to you – it is built on top of the Scholars Portal books infrastructure.</a:t>
            </a:r>
          </a:p>
          <a:p>
            <a:pPr>
              <a:lnSpc>
                <a:spcPct val="115000"/>
              </a:lnSpc>
            </a:pPr>
            <a:endParaRPr dirty="0">
              <a:solidFill>
                <a:schemeClr val="dk1"/>
              </a:solidFill>
            </a:endParaRPr>
          </a:p>
          <a:p>
            <a:pPr>
              <a:lnSpc>
                <a:spcPct val="115000"/>
              </a:lnSpc>
            </a:pPr>
            <a:r>
              <a:rPr lang="en-US" dirty="0">
                <a:solidFill>
                  <a:schemeClr val="dk1"/>
                </a:solidFill>
              </a:rPr>
              <a:t>-RACER is a very well-known and well-used service – it was the second service of Scholars Portal.</a:t>
            </a:r>
          </a:p>
          <a:p>
            <a:pPr>
              <a:lnSpc>
                <a:spcPct val="115000"/>
              </a:lnSpc>
            </a:pPr>
            <a:r>
              <a:rPr lang="en-US" dirty="0">
                <a:solidFill>
                  <a:schemeClr val="dk1"/>
                </a:solidFill>
              </a:rPr>
              <a:t>-Interlibrary loan management system.</a:t>
            </a:r>
          </a:p>
          <a:p>
            <a:pPr>
              <a:lnSpc>
                <a:spcPct val="115000"/>
              </a:lnSpc>
            </a:pPr>
            <a:r>
              <a:rPr lang="en-US" dirty="0">
                <a:solidFill>
                  <a:schemeClr val="dk1"/>
                </a:solidFill>
              </a:rPr>
              <a:t>-For the most part, those that work with RACER know how it works, and the rest of us are blissfully oblivious, but suffice it to say – it is a huge system that automates a lot of the interlibrary loan process. </a:t>
            </a:r>
          </a:p>
        </p:txBody>
      </p:sp>
      <p:sp>
        <p:nvSpPr>
          <p:cNvPr id="328" name="Shape 328"/>
          <p:cNvSpPr>
            <a:spLocks noGrp="1" noRot="1" noChangeAspect="1"/>
          </p:cNvSpPr>
          <p:nvPr>
            <p:ph type="sldImg" idx="2"/>
          </p:nvPr>
        </p:nvSpPr>
        <p:spPr>
          <a:xfrm>
            <a:off x="1181100" y="696913"/>
            <a:ext cx="4648200" cy="348615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68105939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7"/>
        <p:cNvGrpSpPr/>
        <p:nvPr/>
      </p:nvGrpSpPr>
      <p:grpSpPr>
        <a:xfrm>
          <a:off x="0" y="0"/>
          <a:ext cx="0" cy="0"/>
          <a:chOff x="0" y="0"/>
          <a:chExt cx="0" cy="0"/>
        </a:xfrm>
      </p:grpSpPr>
      <p:sp>
        <p:nvSpPr>
          <p:cNvPr id="338" name="Shape 338"/>
          <p:cNvSpPr txBox="1">
            <a:spLocks noGrp="1"/>
          </p:cNvSpPr>
          <p:nvPr>
            <p:ph type="body" idx="1"/>
          </p:nvPr>
        </p:nvSpPr>
        <p:spPr>
          <a:xfrm>
            <a:off x="701040" y="4415790"/>
            <a:ext cx="5608320" cy="4183380"/>
          </a:xfrm>
          <a:prstGeom prst="rect">
            <a:avLst/>
          </a:prstGeom>
          <a:noFill/>
          <a:ln>
            <a:noFill/>
          </a:ln>
        </p:spPr>
        <p:txBody>
          <a:bodyPr lIns="93162" tIns="93162" rIns="93162" bIns="93162" anchor="ctr" anchorCtr="0">
            <a:noAutofit/>
          </a:bodyPr>
          <a:lstStyle/>
          <a:p>
            <a:r>
              <a:rPr lang="en-US" dirty="0"/>
              <a:t>SFX</a:t>
            </a:r>
          </a:p>
          <a:p>
            <a:r>
              <a:rPr lang="en-US" dirty="0" err="1"/>
              <a:t>OpenURL</a:t>
            </a:r>
            <a:r>
              <a:rPr lang="en-US" dirty="0"/>
              <a:t> resolver, connects metadata records to full-text articles</a:t>
            </a:r>
          </a:p>
          <a:p>
            <a:r>
              <a:rPr lang="en-US" dirty="0"/>
              <a:t>SP manages the knowledge base that powers SFX for most OCUL schools that use it</a:t>
            </a:r>
          </a:p>
          <a:p>
            <a:r>
              <a:rPr lang="en-US" dirty="0"/>
              <a:t>SFX started in 2002 to help power SP Journals</a:t>
            </a:r>
          </a:p>
          <a:p>
            <a:endParaRPr dirty="0"/>
          </a:p>
          <a:p>
            <a:r>
              <a:rPr lang="en-US" dirty="0"/>
              <a:t>OUR</a:t>
            </a:r>
          </a:p>
          <a:p>
            <a:pPr>
              <a:lnSpc>
                <a:spcPct val="115000"/>
              </a:lnSpc>
              <a:buClr>
                <a:schemeClr val="dk1"/>
              </a:buClr>
              <a:buSzPct val="91666"/>
            </a:pPr>
            <a:r>
              <a:rPr lang="en-US" dirty="0">
                <a:solidFill>
                  <a:schemeClr val="dk1"/>
                </a:solidFill>
              </a:rPr>
              <a:t>OUR keeps track of licenses and displays permissions for common copying &amp; sharing activities.</a:t>
            </a:r>
          </a:p>
          <a:p>
            <a:pPr>
              <a:lnSpc>
                <a:spcPct val="115000"/>
              </a:lnSpc>
              <a:buClr>
                <a:schemeClr val="dk1"/>
              </a:buClr>
              <a:buSzPct val="91666"/>
            </a:pPr>
            <a:r>
              <a:rPr lang="en-US" dirty="0">
                <a:solidFill>
                  <a:schemeClr val="dk1"/>
                </a:solidFill>
              </a:rPr>
              <a:t>-This info can be pulled in to SFX or 360 Link resolver, so that at the article level a user can see their permissions</a:t>
            </a:r>
          </a:p>
          <a:p>
            <a:pPr>
              <a:lnSpc>
                <a:spcPct val="115000"/>
              </a:lnSpc>
              <a:buClr>
                <a:schemeClr val="dk1"/>
              </a:buClr>
              <a:buSzPct val="91666"/>
            </a:pPr>
            <a:r>
              <a:rPr lang="en-US" dirty="0">
                <a:solidFill>
                  <a:schemeClr val="dk1"/>
                </a:solidFill>
              </a:rPr>
              <a:t>-Automated mapping! Just associate a license with a target in SFX!</a:t>
            </a:r>
          </a:p>
          <a:p>
            <a:pPr>
              <a:lnSpc>
                <a:spcPct val="115000"/>
              </a:lnSpc>
            </a:pPr>
            <a:r>
              <a:rPr lang="en-US" dirty="0">
                <a:solidFill>
                  <a:schemeClr val="dk1"/>
                </a:solidFill>
              </a:rPr>
              <a:t>-This is another service that has moved beyond OCUL. Because so many licenses are negotiated at the CRKN level, schools across the country get a database full of their own licenses. So the other big consortiums in Canada – COPPUL, CAUL and BCI, now used it. We recently created an instance for OCLS which they have named College Library Electronic Access Rights or CLEAR.</a:t>
            </a:r>
          </a:p>
        </p:txBody>
      </p:sp>
      <p:sp>
        <p:nvSpPr>
          <p:cNvPr id="339" name="Shape 339"/>
          <p:cNvSpPr>
            <a:spLocks noGrp="1" noRot="1" noChangeAspect="1"/>
          </p:cNvSpPr>
          <p:nvPr>
            <p:ph type="sldImg" idx="2"/>
          </p:nvPr>
        </p:nvSpPr>
        <p:spPr>
          <a:xfrm>
            <a:off x="1181100" y="696913"/>
            <a:ext cx="4648200" cy="348615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09059953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8CF0695C-F6BF-9A4A-AD8F-9728E93831A6}" type="slidenum">
              <a:rPr lang="en-US" smtClean="0"/>
              <a:t>2</a:t>
            </a:fld>
            <a:endParaRPr lang="en-US"/>
          </a:p>
        </p:txBody>
      </p:sp>
    </p:spTree>
    <p:extLst>
      <p:ext uri="{BB962C8B-B14F-4D97-AF65-F5344CB8AC3E}">
        <p14:creationId xmlns:p14="http://schemas.microsoft.com/office/powerpoint/2010/main" val="11650414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5"/>
        <p:cNvGrpSpPr/>
        <p:nvPr/>
      </p:nvGrpSpPr>
      <p:grpSpPr>
        <a:xfrm>
          <a:off x="0" y="0"/>
          <a:ext cx="0" cy="0"/>
          <a:chOff x="0" y="0"/>
          <a:chExt cx="0" cy="0"/>
        </a:xfrm>
      </p:grpSpPr>
      <p:sp>
        <p:nvSpPr>
          <p:cNvPr id="346" name="Shape 346"/>
          <p:cNvSpPr txBox="1">
            <a:spLocks noGrp="1"/>
          </p:cNvSpPr>
          <p:nvPr>
            <p:ph type="body" idx="1"/>
          </p:nvPr>
        </p:nvSpPr>
        <p:spPr>
          <a:xfrm>
            <a:off x="701041" y="4415790"/>
            <a:ext cx="5608319" cy="4183380"/>
          </a:xfrm>
          <a:prstGeom prst="rect">
            <a:avLst/>
          </a:prstGeom>
          <a:noFill/>
          <a:ln>
            <a:noFill/>
          </a:ln>
        </p:spPr>
        <p:txBody>
          <a:bodyPr lIns="93162" tIns="93162" rIns="93162" bIns="93162" anchor="ctr" anchorCtr="0">
            <a:noAutofit/>
          </a:bodyPr>
          <a:lstStyle/>
          <a:p>
            <a:r>
              <a:rPr lang="en-US"/>
              <a:t>OLRC</a:t>
            </a:r>
          </a:p>
          <a:p>
            <a:r>
              <a:rPr lang="en-US"/>
              <a:t>-five geographically distributed nodes across the province</a:t>
            </a:r>
          </a:p>
          <a:p>
            <a:r>
              <a:rPr lang="en-US"/>
              <a:t>-each file you upload is copied and stored at three different nodes for additional preservation security</a:t>
            </a:r>
          </a:p>
          <a:p>
            <a:r>
              <a:rPr lang="en-US"/>
              <a:t>-working on more user-friendly interfaces… kind of like Dropbox for your library</a:t>
            </a:r>
          </a:p>
          <a:p>
            <a:endParaRPr/>
          </a:p>
          <a:p>
            <a:pPr>
              <a:lnSpc>
                <a:spcPct val="115000"/>
              </a:lnSpc>
              <a:buClr>
                <a:schemeClr val="dk1"/>
              </a:buClr>
              <a:buSzPct val="91666"/>
            </a:pPr>
            <a:r>
              <a:rPr lang="en-US">
                <a:solidFill>
                  <a:schemeClr val="dk1"/>
                </a:solidFill>
              </a:rPr>
              <a:t>-OJS is the Open Journal System and OMP is the Open Monograph Press.</a:t>
            </a:r>
          </a:p>
          <a:p>
            <a:pPr>
              <a:lnSpc>
                <a:spcPct val="115000"/>
              </a:lnSpc>
              <a:buClr>
                <a:schemeClr val="dk1"/>
              </a:buClr>
              <a:buSzPct val="91666"/>
            </a:pPr>
            <a:r>
              <a:rPr lang="en-US">
                <a:solidFill>
                  <a:schemeClr val="dk1"/>
                </a:solidFill>
              </a:rPr>
              <a:t>-Both of these free and open source systems were developed by the Public Knowledge Project, based at Simon Fraser University.</a:t>
            </a:r>
          </a:p>
          <a:p>
            <a:pPr>
              <a:lnSpc>
                <a:spcPct val="115000"/>
              </a:lnSpc>
              <a:buClr>
                <a:schemeClr val="dk1"/>
              </a:buClr>
              <a:buSzPct val="91666"/>
            </a:pPr>
            <a:r>
              <a:rPr lang="en-US">
                <a:solidFill>
                  <a:schemeClr val="dk1"/>
                </a:solidFill>
              </a:rPr>
              <a:t>-Schools can and do host their own instances of these tools, but they also have the option to pay Scholars Portal a hosting fee, which means we manage the infrastructure and support. </a:t>
            </a:r>
          </a:p>
          <a:p>
            <a:pPr>
              <a:lnSpc>
                <a:spcPct val="115000"/>
              </a:lnSpc>
              <a:buClr>
                <a:schemeClr val="dk1"/>
              </a:buClr>
              <a:buSzPct val="91666"/>
            </a:pPr>
            <a:r>
              <a:rPr lang="en-US">
                <a:solidFill>
                  <a:schemeClr val="dk1"/>
                </a:solidFill>
              </a:rPr>
              <a:t>-OCUL is a development partner with PKP so we, and in fact staff from OCUL schools, have done work on the interface, and on a number of plug-ins. Also a node on the PKP-PLN</a:t>
            </a:r>
          </a:p>
          <a:p>
            <a:pPr>
              <a:lnSpc>
                <a:spcPct val="115000"/>
              </a:lnSpc>
            </a:pPr>
            <a:r>
              <a:rPr lang="en-US">
                <a:solidFill>
                  <a:schemeClr val="dk1"/>
                </a:solidFill>
              </a:rPr>
              <a:t>-Our first OMP instance is from the University of Windsor. It is very good looking.</a:t>
            </a:r>
          </a:p>
        </p:txBody>
      </p:sp>
      <p:sp>
        <p:nvSpPr>
          <p:cNvPr id="347" name="Shape 347"/>
          <p:cNvSpPr>
            <a:spLocks noGrp="1" noRot="1" noChangeAspect="1"/>
          </p:cNvSpPr>
          <p:nvPr>
            <p:ph type="sldImg" idx="2"/>
          </p:nvPr>
        </p:nvSpPr>
        <p:spPr>
          <a:xfrm>
            <a:off x="1181100" y="696913"/>
            <a:ext cx="4648200" cy="348615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22654876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3"/>
        <p:cNvGrpSpPr/>
        <p:nvPr/>
      </p:nvGrpSpPr>
      <p:grpSpPr>
        <a:xfrm>
          <a:off x="0" y="0"/>
          <a:ext cx="0" cy="0"/>
          <a:chOff x="0" y="0"/>
          <a:chExt cx="0" cy="0"/>
        </a:xfrm>
      </p:grpSpPr>
      <p:sp>
        <p:nvSpPr>
          <p:cNvPr id="354" name="Shape 354"/>
          <p:cNvSpPr txBox="1">
            <a:spLocks noGrp="1"/>
          </p:cNvSpPr>
          <p:nvPr>
            <p:ph type="body" idx="1"/>
          </p:nvPr>
        </p:nvSpPr>
        <p:spPr>
          <a:xfrm>
            <a:off x="701040" y="4415790"/>
            <a:ext cx="5608320" cy="4183380"/>
          </a:xfrm>
          <a:prstGeom prst="rect">
            <a:avLst/>
          </a:prstGeom>
          <a:noFill/>
          <a:ln>
            <a:noFill/>
          </a:ln>
        </p:spPr>
        <p:txBody>
          <a:bodyPr lIns="93162" tIns="93162" rIns="93162" bIns="93162" anchor="ctr" anchorCtr="0">
            <a:noAutofit/>
          </a:bodyPr>
          <a:lstStyle/>
          <a:p>
            <a:pPr>
              <a:buClr>
                <a:schemeClr val="dk1"/>
              </a:buClr>
            </a:pPr>
            <a:r>
              <a:rPr lang="en-US"/>
              <a:t>Journals</a:t>
            </a:r>
          </a:p>
          <a:p>
            <a:pPr marL="349415" indent="-142354">
              <a:buChar char="•"/>
            </a:pPr>
            <a:r>
              <a:rPr lang="en-US"/>
              <a:t>Our first service! Started in 2002</a:t>
            </a:r>
          </a:p>
          <a:p>
            <a:pPr marL="349415" indent="-142354">
              <a:buChar char="•"/>
            </a:pPr>
            <a:r>
              <a:rPr lang="en-US"/>
              <a:t>Loading commercial and open access content – over 45 million articles</a:t>
            </a:r>
          </a:p>
          <a:p>
            <a:pPr marL="349415" indent="-142354">
              <a:buChar char="•"/>
            </a:pPr>
            <a:r>
              <a:rPr lang="en-US"/>
              <a:t>Certified as a Trustworthy Digital Repository in 2013</a:t>
            </a:r>
          </a:p>
          <a:p>
            <a:pPr marL="349415" indent="-142354">
              <a:buChar char="•"/>
            </a:pPr>
            <a:r>
              <a:rPr lang="en-US"/>
              <a:t>COUNTER-compliant usage reports available</a:t>
            </a:r>
          </a:p>
          <a:p>
            <a:endParaRPr/>
          </a:p>
          <a:p>
            <a:pPr>
              <a:buClr>
                <a:schemeClr val="dk1"/>
              </a:buClr>
            </a:pPr>
            <a:r>
              <a:rPr lang="en-US"/>
              <a:t>Books</a:t>
            </a:r>
          </a:p>
          <a:p>
            <a:pPr marL="465887" indent="-232943">
              <a:buChar char="•"/>
            </a:pPr>
            <a:r>
              <a:rPr lang="en-US"/>
              <a:t>Began in 2009, now hosting over 700,000 titles (mostly public domain)</a:t>
            </a:r>
          </a:p>
          <a:p>
            <a:pPr marL="465887" indent="-232943">
              <a:buChar char="•"/>
            </a:pPr>
            <a:r>
              <a:rPr lang="en-US"/>
              <a:t>Content from commercial vendors, university presses, public domain collections (Internet Archive)</a:t>
            </a:r>
          </a:p>
          <a:p>
            <a:pPr marL="465887" indent="-232943">
              <a:buChar char="•"/>
            </a:pPr>
            <a:r>
              <a:rPr lang="en-US"/>
              <a:t>eBOUND Canadian University Press titles available to CRKN subscribers</a:t>
            </a:r>
          </a:p>
        </p:txBody>
      </p:sp>
      <p:sp>
        <p:nvSpPr>
          <p:cNvPr id="355" name="Shape 355"/>
          <p:cNvSpPr>
            <a:spLocks noGrp="1" noRot="1" noChangeAspect="1"/>
          </p:cNvSpPr>
          <p:nvPr>
            <p:ph type="sldImg" idx="2"/>
          </p:nvPr>
        </p:nvSpPr>
        <p:spPr>
          <a:xfrm>
            <a:off x="1181100" y="696913"/>
            <a:ext cx="4648200" cy="348615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40868933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9"/>
        <p:cNvGrpSpPr/>
        <p:nvPr/>
      </p:nvGrpSpPr>
      <p:grpSpPr>
        <a:xfrm>
          <a:off x="0" y="0"/>
          <a:ext cx="0" cy="0"/>
          <a:chOff x="0" y="0"/>
          <a:chExt cx="0" cy="0"/>
        </a:xfrm>
      </p:grpSpPr>
      <p:sp>
        <p:nvSpPr>
          <p:cNvPr id="360" name="Shape 360"/>
          <p:cNvSpPr txBox="1">
            <a:spLocks noGrp="1"/>
          </p:cNvSpPr>
          <p:nvPr>
            <p:ph type="body" idx="1"/>
          </p:nvPr>
        </p:nvSpPr>
        <p:spPr>
          <a:xfrm>
            <a:off x="701040" y="4415790"/>
            <a:ext cx="5608320" cy="4183380"/>
          </a:xfrm>
          <a:prstGeom prst="rect">
            <a:avLst/>
          </a:prstGeom>
          <a:noFill/>
          <a:ln>
            <a:noFill/>
          </a:ln>
        </p:spPr>
        <p:txBody>
          <a:bodyPr lIns="93162" tIns="93162" rIns="93162" bIns="93162" anchor="ctr" anchorCtr="0">
            <a:noAutofit/>
          </a:bodyPr>
          <a:lstStyle/>
          <a:p>
            <a:r>
              <a:rPr lang="en-US"/>
              <a:t>odesi</a:t>
            </a:r>
          </a:p>
          <a:p>
            <a:pPr>
              <a:lnSpc>
                <a:spcPct val="115000"/>
              </a:lnSpc>
              <a:buClr>
                <a:schemeClr val="dk1"/>
              </a:buClr>
              <a:buSzPct val="91666"/>
            </a:pPr>
            <a:r>
              <a:rPr lang="en-US">
                <a:solidFill>
                  <a:schemeClr val="dk1"/>
                </a:solidFill>
              </a:rPr>
              <a:t>-A social science microdata repository with 3,000 downloadable datasets and freely available metadata records for over 10,000 other sets</a:t>
            </a:r>
          </a:p>
          <a:p>
            <a:r>
              <a:rPr lang="en-US">
                <a:solidFill>
                  <a:schemeClr val="dk1"/>
                </a:solidFill>
              </a:rPr>
              <a:t>Since much of the data is publicly available elsewhere, the datasets can be viewed freely online by anyone but the large datasets are only downloadable to OCUL users </a:t>
            </a:r>
          </a:p>
          <a:p>
            <a:endParaRPr>
              <a:solidFill>
                <a:schemeClr val="dk1"/>
              </a:solidFill>
            </a:endParaRPr>
          </a:p>
          <a:p>
            <a:r>
              <a:rPr lang="en-US">
                <a:solidFill>
                  <a:schemeClr val="dk1"/>
                </a:solidFill>
              </a:rPr>
              <a:t>Dataverse</a:t>
            </a:r>
          </a:p>
          <a:p>
            <a:r>
              <a:rPr lang="en-US">
                <a:solidFill>
                  <a:schemeClr val="dk1"/>
                </a:solidFill>
              </a:rPr>
              <a:t>-over 600 studies deposited from researchers at 13 Ontario universities</a:t>
            </a:r>
          </a:p>
          <a:p>
            <a:r>
              <a:rPr lang="en-US">
                <a:solidFill>
                  <a:schemeClr val="dk1"/>
                </a:solidFill>
              </a:rPr>
              <a:t>-upgraded interface -- will be hearing about that in update</a:t>
            </a:r>
          </a:p>
          <a:p>
            <a:endParaRPr>
              <a:solidFill>
                <a:schemeClr val="dk1"/>
              </a:solidFill>
            </a:endParaRPr>
          </a:p>
          <a:p>
            <a:r>
              <a:rPr lang="en-US">
                <a:solidFill>
                  <a:schemeClr val="dk1"/>
                </a:solidFill>
              </a:rPr>
              <a:t>GeoPortal</a:t>
            </a:r>
          </a:p>
          <a:p>
            <a:r>
              <a:rPr lang="en-US">
                <a:solidFill>
                  <a:schemeClr val="dk1"/>
                </a:solidFill>
              </a:rPr>
              <a:t>-our GIS interface</a:t>
            </a:r>
          </a:p>
          <a:p>
            <a:r>
              <a:rPr lang="en-US">
                <a:solidFill>
                  <a:schemeClr val="dk1"/>
                </a:solidFill>
              </a:rPr>
              <a:t>-Allows users to search, preview, add layers, clip, and download geospatial data</a:t>
            </a:r>
          </a:p>
          <a:p>
            <a:r>
              <a:rPr lang="en-US">
                <a:solidFill>
                  <a:schemeClr val="dk1"/>
                </a:solidFill>
              </a:rPr>
              <a:t>-went live in 2012, collection has expanded rapidly since. Loaded local collections for some OCUL members.</a:t>
            </a:r>
          </a:p>
          <a:p>
            <a:r>
              <a:rPr lang="en-US">
                <a:solidFill>
                  <a:schemeClr val="dk1"/>
                </a:solidFill>
              </a:rPr>
              <a:t>New: we’re in the process of loading a large collection of historical topographical maps so watch out for those!</a:t>
            </a:r>
          </a:p>
        </p:txBody>
      </p:sp>
      <p:sp>
        <p:nvSpPr>
          <p:cNvPr id="361" name="Shape 361"/>
          <p:cNvSpPr>
            <a:spLocks noGrp="1" noRot="1" noChangeAspect="1"/>
          </p:cNvSpPr>
          <p:nvPr>
            <p:ph type="sldImg" idx="2"/>
          </p:nvPr>
        </p:nvSpPr>
        <p:spPr>
          <a:xfrm>
            <a:off x="1181100" y="696913"/>
            <a:ext cx="4648200" cy="348615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93723053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OCUL Historical Topographic Map Digitization Project</a:t>
            </a:r>
            <a:endParaRPr lang="en-US" dirty="0"/>
          </a:p>
          <a:p>
            <a:r>
              <a:rPr lang="en-US" b="1" dirty="0"/>
              <a:t> </a:t>
            </a:r>
            <a:endParaRPr lang="en-US" dirty="0"/>
          </a:p>
          <a:p>
            <a:pPr lvl="0"/>
            <a:r>
              <a:rPr lang="en-US" dirty="0"/>
              <a:t>The project aims to make over 1000 historical topographic maps of Ontario available through the </a:t>
            </a:r>
            <a:r>
              <a:rPr lang="en-US" dirty="0" err="1"/>
              <a:t>GeoPortal</a:t>
            </a:r>
            <a:r>
              <a:rPr lang="en-US" dirty="0"/>
              <a:t>.</a:t>
            </a:r>
          </a:p>
          <a:p>
            <a:pPr lvl="0"/>
            <a:r>
              <a:rPr lang="en-US" dirty="0"/>
              <a:t>These maps date from between 1906 and 1977, and show both natural and man-made features such as terrain, administrative boundaries, roads, railways, waterways, buildings, and land formations.</a:t>
            </a:r>
          </a:p>
          <a:p>
            <a:pPr lvl="0"/>
            <a:r>
              <a:rPr lang="en-US" dirty="0"/>
              <a:t>The maps are extremely valuable to researchers as they document change over time; however, they had been scattered and were not readily available at all OCUL Geo Community Institutions.</a:t>
            </a:r>
          </a:p>
          <a:p>
            <a:pPr lvl="0"/>
            <a:r>
              <a:rPr lang="en-US" dirty="0"/>
              <a:t>Since beginning this project, maps have been located, scanned and georeferenced by members of the OCUL Geo community, with the help of student staff.</a:t>
            </a:r>
          </a:p>
          <a:p>
            <a:pPr lvl="0"/>
            <a:r>
              <a:rPr lang="en-US" dirty="0"/>
              <a:t>Metadata and service creation is ongoing – we hope to have the collection available on the </a:t>
            </a:r>
            <a:r>
              <a:rPr lang="en-US" dirty="0" err="1"/>
              <a:t>GeoPortal</a:t>
            </a:r>
            <a:r>
              <a:rPr lang="en-US" dirty="0"/>
              <a:t> in early 2017.</a:t>
            </a:r>
          </a:p>
          <a:p>
            <a:r>
              <a:rPr lang="en-US" dirty="0" smtClean="0"/>
              <a:t>This map shows</a:t>
            </a:r>
            <a:r>
              <a:rPr lang="en-US" baseline="0" dirty="0" smtClean="0"/>
              <a:t> Hamilton in 1931</a:t>
            </a:r>
            <a:endParaRPr lang="en-US" dirty="0"/>
          </a:p>
        </p:txBody>
      </p:sp>
      <p:sp>
        <p:nvSpPr>
          <p:cNvPr id="4" name="Slide Number Placeholder 3"/>
          <p:cNvSpPr>
            <a:spLocks noGrp="1"/>
          </p:cNvSpPr>
          <p:nvPr>
            <p:ph type="sldNum" sz="quarter" idx="10"/>
          </p:nvPr>
        </p:nvSpPr>
        <p:spPr/>
        <p:txBody>
          <a:bodyPr/>
          <a:lstStyle/>
          <a:p>
            <a:fld id="{8CF0695C-F6BF-9A4A-AD8F-9728E93831A6}" type="slidenum">
              <a:rPr lang="en-US" smtClean="0"/>
              <a:t>23</a:t>
            </a:fld>
            <a:endParaRPr lang="en-US"/>
          </a:p>
        </p:txBody>
      </p:sp>
    </p:spTree>
    <p:extLst>
      <p:ext uri="{BB962C8B-B14F-4D97-AF65-F5344CB8AC3E}">
        <p14:creationId xmlns:p14="http://schemas.microsoft.com/office/powerpoint/2010/main" val="332557470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0"/>
        <p:cNvGrpSpPr/>
        <p:nvPr/>
      </p:nvGrpSpPr>
      <p:grpSpPr>
        <a:xfrm>
          <a:off x="0" y="0"/>
          <a:ext cx="0" cy="0"/>
          <a:chOff x="0" y="0"/>
          <a:chExt cx="0" cy="0"/>
        </a:xfrm>
      </p:grpSpPr>
      <p:sp>
        <p:nvSpPr>
          <p:cNvPr id="371" name="Shape 371"/>
          <p:cNvSpPr>
            <a:spLocks noGrp="1" noRot="1" noChangeAspect="1"/>
          </p:cNvSpPr>
          <p:nvPr>
            <p:ph type="sldImg" idx="2"/>
          </p:nvPr>
        </p:nvSpPr>
        <p:spPr>
          <a:xfrm>
            <a:off x="1181100" y="696913"/>
            <a:ext cx="4648200" cy="348615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72" name="Shape 372"/>
          <p:cNvSpPr txBox="1">
            <a:spLocks noGrp="1"/>
          </p:cNvSpPr>
          <p:nvPr>
            <p:ph type="body" idx="1"/>
          </p:nvPr>
        </p:nvSpPr>
        <p:spPr>
          <a:xfrm>
            <a:off x="701040" y="4415790"/>
            <a:ext cx="5608320" cy="4183380"/>
          </a:xfrm>
          <a:prstGeom prst="rect">
            <a:avLst/>
          </a:prstGeom>
        </p:spPr>
        <p:txBody>
          <a:bodyPr lIns="93162" tIns="93162" rIns="93162" bIns="93162" anchor="t" anchorCtr="0">
            <a:noAutofit/>
          </a:bodyPr>
          <a:lstStyle/>
          <a:p>
            <a:pPr>
              <a:buClr>
                <a:schemeClr val="dk1"/>
              </a:buClr>
              <a:buSzPct val="100000"/>
            </a:pPr>
            <a:endParaRPr dirty="0">
              <a:solidFill>
                <a:schemeClr val="dk1"/>
              </a:solidFill>
            </a:endParaRPr>
          </a:p>
          <a:p>
            <a:r>
              <a:rPr lang="en-US" dirty="0">
                <a:solidFill>
                  <a:schemeClr val="dk1"/>
                </a:solidFill>
              </a:rPr>
              <a:t> </a:t>
            </a:r>
          </a:p>
          <a:p>
            <a:pPr>
              <a:buClr>
                <a:schemeClr val="dk1"/>
              </a:buClr>
              <a:buSzPct val="100000"/>
            </a:pPr>
            <a:r>
              <a:rPr lang="en-US" dirty="0">
                <a:solidFill>
                  <a:schemeClr val="dk1"/>
                </a:solidFill>
              </a:rPr>
              <a:t>This is now you can become involved:</a:t>
            </a:r>
          </a:p>
          <a:p>
            <a:pPr marL="465887" indent="-232943">
              <a:lnSpc>
                <a:spcPct val="115000"/>
              </a:lnSpc>
              <a:buClr>
                <a:schemeClr val="dk1"/>
              </a:buClr>
            </a:pPr>
            <a:r>
              <a:rPr lang="en-US" dirty="0">
                <a:solidFill>
                  <a:schemeClr val="dk1"/>
                </a:solidFill>
              </a:rPr>
              <a:t>Join one of the OCUL Communities</a:t>
            </a:r>
          </a:p>
          <a:p>
            <a:pPr marL="465887" indent="-232943">
              <a:lnSpc>
                <a:spcPct val="115000"/>
              </a:lnSpc>
              <a:buClr>
                <a:schemeClr val="dk1"/>
              </a:buClr>
            </a:pPr>
            <a:r>
              <a:rPr lang="en-US" dirty="0">
                <a:solidFill>
                  <a:schemeClr val="dk1"/>
                </a:solidFill>
              </a:rPr>
              <a:t>Talk to your Standing Committee reps</a:t>
            </a:r>
          </a:p>
          <a:p>
            <a:pPr marL="465887" indent="-232943">
              <a:lnSpc>
                <a:spcPct val="115000"/>
              </a:lnSpc>
              <a:buClr>
                <a:schemeClr val="dk1"/>
              </a:buClr>
            </a:pPr>
            <a:r>
              <a:rPr lang="en-US" dirty="0">
                <a:solidFill>
                  <a:schemeClr val="dk1"/>
                </a:solidFill>
              </a:rPr>
              <a:t>Attend another OCUL or Scholars Portal webinar</a:t>
            </a:r>
          </a:p>
          <a:p>
            <a:pPr marL="465887" indent="-232943">
              <a:lnSpc>
                <a:spcPct val="115000"/>
              </a:lnSpc>
              <a:buClr>
                <a:schemeClr val="dk1"/>
              </a:buClr>
            </a:pPr>
            <a:r>
              <a:rPr lang="en-US" dirty="0">
                <a:solidFill>
                  <a:schemeClr val="dk1"/>
                </a:solidFill>
              </a:rPr>
              <a:t>Consider making it know within your library that you are willing to do OCUL projects</a:t>
            </a:r>
          </a:p>
          <a:p>
            <a:pPr marL="465887" indent="-232943">
              <a:lnSpc>
                <a:spcPct val="115000"/>
              </a:lnSpc>
              <a:buClr>
                <a:schemeClr val="dk1"/>
              </a:buClr>
            </a:pPr>
            <a:r>
              <a:rPr lang="en-US" dirty="0">
                <a:solidFill>
                  <a:schemeClr val="dk1"/>
                </a:solidFill>
              </a:rPr>
              <a:t>Answer one of our surveys</a:t>
            </a:r>
          </a:p>
          <a:p>
            <a:pPr marL="465887" indent="-232943">
              <a:lnSpc>
                <a:spcPct val="115000"/>
              </a:lnSpc>
              <a:buClr>
                <a:schemeClr val="dk1"/>
              </a:buClr>
            </a:pPr>
            <a:r>
              <a:rPr lang="en-US" dirty="0">
                <a:solidFill>
                  <a:schemeClr val="dk1"/>
                </a:solidFill>
              </a:rPr>
              <a:t>Join one of our </a:t>
            </a:r>
            <a:r>
              <a:rPr lang="en-US" dirty="0" err="1">
                <a:solidFill>
                  <a:schemeClr val="dk1"/>
                </a:solidFill>
              </a:rPr>
              <a:t>listservs</a:t>
            </a:r>
            <a:endParaRPr lang="en-US" dirty="0">
              <a:solidFill>
                <a:schemeClr val="dk1"/>
              </a:solidFill>
            </a:endParaRPr>
          </a:p>
          <a:p>
            <a:pPr marL="465887" indent="-310591">
              <a:buClr>
                <a:schemeClr val="dk1"/>
              </a:buClr>
              <a:buSzPct val="100000"/>
              <a:buFont typeface="Calibri"/>
            </a:pPr>
            <a:r>
              <a:rPr lang="en-US" dirty="0">
                <a:solidFill>
                  <a:schemeClr val="dk1"/>
                </a:solidFill>
                <a:latin typeface="Calibri"/>
                <a:ea typeface="Calibri"/>
                <a:cs typeface="Calibri"/>
                <a:sym typeface="Calibri"/>
              </a:rPr>
              <a:t>Attend in person or watch the live stream of our annual Scholars Portal Day</a:t>
            </a:r>
          </a:p>
        </p:txBody>
      </p:sp>
    </p:spTree>
    <p:extLst>
      <p:ext uri="{BB962C8B-B14F-4D97-AF65-F5344CB8AC3E}">
        <p14:creationId xmlns:p14="http://schemas.microsoft.com/office/powerpoint/2010/main" val="419361420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8CF0695C-F6BF-9A4A-AD8F-9728E93831A6}" type="slidenum">
              <a:rPr lang="en-US" smtClean="0"/>
              <a:t>25</a:t>
            </a:fld>
            <a:endParaRPr lang="en-US"/>
          </a:p>
        </p:txBody>
      </p:sp>
    </p:spTree>
    <p:extLst>
      <p:ext uri="{BB962C8B-B14F-4D97-AF65-F5344CB8AC3E}">
        <p14:creationId xmlns:p14="http://schemas.microsoft.com/office/powerpoint/2010/main" val="315448714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6"/>
        <p:cNvGrpSpPr/>
        <p:nvPr/>
      </p:nvGrpSpPr>
      <p:grpSpPr>
        <a:xfrm>
          <a:off x="0" y="0"/>
          <a:ext cx="0" cy="0"/>
          <a:chOff x="0" y="0"/>
          <a:chExt cx="0" cy="0"/>
        </a:xfrm>
      </p:grpSpPr>
      <p:sp>
        <p:nvSpPr>
          <p:cNvPr id="57" name="Shape 57"/>
          <p:cNvSpPr>
            <a:spLocks noGrp="1" noRot="1" noChangeAspect="1"/>
          </p:cNvSpPr>
          <p:nvPr>
            <p:ph type="sldImg" idx="2"/>
          </p:nvPr>
        </p:nvSpPr>
        <p:spPr>
          <a:xfrm>
            <a:off x="1181100" y="696913"/>
            <a:ext cx="4648200" cy="348615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58" name="Shape 58"/>
          <p:cNvSpPr txBox="1">
            <a:spLocks noGrp="1"/>
          </p:cNvSpPr>
          <p:nvPr>
            <p:ph type="body" idx="1"/>
          </p:nvPr>
        </p:nvSpPr>
        <p:spPr>
          <a:xfrm>
            <a:off x="701040" y="4415790"/>
            <a:ext cx="5608320" cy="4183380"/>
          </a:xfrm>
          <a:prstGeom prst="rect">
            <a:avLst/>
          </a:prstGeom>
        </p:spPr>
        <p:txBody>
          <a:bodyPr lIns="93162" tIns="93162" rIns="93162" bIns="93162" anchor="t" anchorCtr="0">
            <a:noAutofit/>
          </a:bodyPr>
          <a:lstStyle/>
          <a:p>
            <a:endParaRPr/>
          </a:p>
        </p:txBody>
      </p:sp>
    </p:spTree>
    <p:extLst>
      <p:ext uri="{BB962C8B-B14F-4D97-AF65-F5344CB8AC3E}">
        <p14:creationId xmlns:p14="http://schemas.microsoft.com/office/powerpoint/2010/main" val="2775748514"/>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3"/>
        <p:cNvGrpSpPr/>
        <p:nvPr/>
      </p:nvGrpSpPr>
      <p:grpSpPr>
        <a:xfrm>
          <a:off x="0" y="0"/>
          <a:ext cx="0" cy="0"/>
          <a:chOff x="0" y="0"/>
          <a:chExt cx="0" cy="0"/>
        </a:xfrm>
      </p:grpSpPr>
      <p:sp>
        <p:nvSpPr>
          <p:cNvPr id="64" name="Shape 64"/>
          <p:cNvSpPr>
            <a:spLocks noGrp="1" noRot="1" noChangeAspect="1"/>
          </p:cNvSpPr>
          <p:nvPr>
            <p:ph type="sldImg" idx="2"/>
          </p:nvPr>
        </p:nvSpPr>
        <p:spPr>
          <a:xfrm>
            <a:off x="1181100" y="696913"/>
            <a:ext cx="4648200" cy="348615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65" name="Shape 65"/>
          <p:cNvSpPr txBox="1">
            <a:spLocks noGrp="1"/>
          </p:cNvSpPr>
          <p:nvPr>
            <p:ph type="body" idx="1"/>
          </p:nvPr>
        </p:nvSpPr>
        <p:spPr>
          <a:xfrm>
            <a:off x="701040" y="4415790"/>
            <a:ext cx="5608320" cy="4183380"/>
          </a:xfrm>
          <a:prstGeom prst="rect">
            <a:avLst/>
          </a:prstGeom>
        </p:spPr>
        <p:txBody>
          <a:bodyPr lIns="93162" tIns="93162" rIns="93162" bIns="93162" anchor="t" anchorCtr="0">
            <a:noAutofit/>
          </a:bodyPr>
          <a:lstStyle/>
          <a:p>
            <a:r>
              <a:rPr lang="en-GB"/>
              <a:t>Released at end of September</a:t>
            </a:r>
          </a:p>
        </p:txBody>
      </p:sp>
    </p:spTree>
    <p:extLst>
      <p:ext uri="{BB962C8B-B14F-4D97-AF65-F5344CB8AC3E}">
        <p14:creationId xmlns:p14="http://schemas.microsoft.com/office/powerpoint/2010/main" val="441839385"/>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9"/>
        <p:cNvGrpSpPr/>
        <p:nvPr/>
      </p:nvGrpSpPr>
      <p:grpSpPr>
        <a:xfrm>
          <a:off x="0" y="0"/>
          <a:ext cx="0" cy="0"/>
          <a:chOff x="0" y="0"/>
          <a:chExt cx="0" cy="0"/>
        </a:xfrm>
      </p:grpSpPr>
      <p:sp>
        <p:nvSpPr>
          <p:cNvPr id="70" name="Shape 70"/>
          <p:cNvSpPr>
            <a:spLocks noGrp="1" noRot="1" noChangeAspect="1"/>
          </p:cNvSpPr>
          <p:nvPr>
            <p:ph type="sldImg" idx="2"/>
          </p:nvPr>
        </p:nvSpPr>
        <p:spPr>
          <a:xfrm>
            <a:off x="1181100" y="696913"/>
            <a:ext cx="4648200" cy="348615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71" name="Shape 71"/>
          <p:cNvSpPr txBox="1">
            <a:spLocks noGrp="1"/>
          </p:cNvSpPr>
          <p:nvPr>
            <p:ph type="body" idx="1"/>
          </p:nvPr>
        </p:nvSpPr>
        <p:spPr>
          <a:xfrm>
            <a:off x="701040" y="4415790"/>
            <a:ext cx="5608320" cy="4183380"/>
          </a:xfrm>
          <a:prstGeom prst="rect">
            <a:avLst/>
          </a:prstGeom>
        </p:spPr>
        <p:txBody>
          <a:bodyPr lIns="93162" tIns="93162" rIns="93162" bIns="93162" anchor="t" anchorCtr="0">
            <a:noAutofit/>
          </a:bodyPr>
          <a:lstStyle/>
          <a:p>
            <a:r>
              <a:rPr lang="en-CA" dirty="0" err="1" smtClean="0"/>
              <a:t>DataCite</a:t>
            </a:r>
            <a:r>
              <a:rPr lang="en-CA" dirty="0" smtClean="0"/>
              <a:t> Canada</a:t>
            </a:r>
            <a:r>
              <a:rPr lang="en-CA" baseline="0" dirty="0" smtClean="0"/>
              <a:t> DOIs</a:t>
            </a:r>
          </a:p>
          <a:p>
            <a:endParaRPr lang="en-CA" sz="2000" dirty="0"/>
          </a:p>
          <a:p>
            <a:r>
              <a:rPr lang="en-GB" sz="2000" dirty="0"/>
              <a:t>DOI minting for new data deposits</a:t>
            </a:r>
          </a:p>
          <a:p>
            <a:r>
              <a:rPr lang="en-GB" sz="2000" dirty="0"/>
              <a:t>Currently provided free for OCUL</a:t>
            </a:r>
          </a:p>
          <a:p>
            <a:r>
              <a:rPr lang="en-GB" sz="2000" dirty="0"/>
              <a:t>DOIs get indexed in </a:t>
            </a:r>
            <a:r>
              <a:rPr lang="en-GB" sz="2000" dirty="0" err="1"/>
              <a:t>DataCite</a:t>
            </a:r>
            <a:r>
              <a:rPr lang="en-GB" sz="2000" dirty="0"/>
              <a:t> Search </a:t>
            </a:r>
            <a:r>
              <a:rPr lang="en-GB" sz="2000" u="sng" dirty="0">
                <a:solidFill>
                  <a:schemeClr val="hlink"/>
                </a:solidFill>
                <a:hlinkClick r:id="rId3"/>
              </a:rPr>
              <a:t>http://search.datacite.org/</a:t>
            </a:r>
            <a:r>
              <a:rPr lang="en-GB" sz="2000" dirty="0"/>
              <a:t> (API support)</a:t>
            </a:r>
          </a:p>
          <a:p>
            <a:endParaRPr lang="en-CA" baseline="0" dirty="0" smtClean="0"/>
          </a:p>
          <a:p>
            <a:r>
              <a:rPr lang="en-CA" baseline="0" dirty="0" smtClean="0"/>
              <a:t>Extended Metadata Support </a:t>
            </a:r>
          </a:p>
          <a:p>
            <a:endParaRPr lang="en-CA" sz="2000" dirty="0"/>
          </a:p>
          <a:p>
            <a:r>
              <a:rPr lang="en-GB" sz="2000" dirty="0"/>
              <a:t>Health &amp; Life Sciences, Geosciences, Social Sciences, Astronomy, Journals</a:t>
            </a:r>
          </a:p>
          <a:p>
            <a:r>
              <a:rPr lang="en-GB" sz="2000" dirty="0"/>
              <a:t>Standards supported: DDI, Dublin Core, </a:t>
            </a:r>
            <a:r>
              <a:rPr lang="en-GB" sz="2000" dirty="0" err="1"/>
              <a:t>DataCite</a:t>
            </a:r>
            <a:r>
              <a:rPr lang="en-GB" sz="2000" dirty="0"/>
              <a:t>, other-local JSON</a:t>
            </a:r>
          </a:p>
          <a:p>
            <a:r>
              <a:rPr lang="en-GB" sz="2000" dirty="0"/>
              <a:t>Harvesting and Export support (OAI-PMH, API support)</a:t>
            </a:r>
          </a:p>
          <a:p>
            <a:endParaRPr lang="en-GB" sz="2000" dirty="0"/>
          </a:p>
          <a:p>
            <a:r>
              <a:rPr lang="en-GB" sz="2000" dirty="0"/>
              <a:t>Institutional </a:t>
            </a:r>
            <a:r>
              <a:rPr lang="en-GB" sz="2000" dirty="0" err="1"/>
              <a:t>Dataverses</a:t>
            </a:r>
            <a:endParaRPr lang="en-GB" sz="2000" dirty="0"/>
          </a:p>
          <a:p>
            <a:endParaRPr lang="en-GB" sz="2000" dirty="0"/>
          </a:p>
          <a:p>
            <a:r>
              <a:rPr lang="en-GB" sz="2000" dirty="0"/>
              <a:t>Scholars Portal </a:t>
            </a:r>
            <a:r>
              <a:rPr lang="en-GB" sz="2000" dirty="0" err="1"/>
              <a:t>Dataverse</a:t>
            </a:r>
            <a:r>
              <a:rPr lang="en-GB" sz="2000" dirty="0"/>
              <a:t> is now setup with Institutional </a:t>
            </a:r>
            <a:r>
              <a:rPr lang="en-GB" sz="2000" dirty="0" err="1"/>
              <a:t>Dataverses</a:t>
            </a:r>
            <a:endParaRPr lang="en-GB" sz="2000" dirty="0"/>
          </a:p>
          <a:p>
            <a:r>
              <a:rPr lang="en-GB" sz="2000" dirty="0" err="1"/>
              <a:t>Dataverses</a:t>
            </a:r>
            <a:r>
              <a:rPr lang="en-GB" sz="2000" dirty="0"/>
              <a:t> within </a:t>
            </a:r>
            <a:r>
              <a:rPr lang="en-GB" sz="2000" dirty="0" err="1"/>
              <a:t>Dataverses</a:t>
            </a:r>
            <a:r>
              <a:rPr lang="en-GB" sz="2000" dirty="0"/>
              <a:t> now supported</a:t>
            </a:r>
          </a:p>
          <a:p>
            <a:endParaRPr lang="en-GB" sz="2000" dirty="0"/>
          </a:p>
          <a:p>
            <a:endParaRPr lang="en-GB" sz="2000" dirty="0"/>
          </a:p>
          <a:p>
            <a:endParaRPr lang="en-GB" sz="2000" dirty="0"/>
          </a:p>
          <a:p>
            <a:endParaRPr lang="en-CA" baseline="0" dirty="0" smtClean="0"/>
          </a:p>
        </p:txBody>
      </p:sp>
    </p:spTree>
    <p:extLst>
      <p:ext uri="{BB962C8B-B14F-4D97-AF65-F5344CB8AC3E}">
        <p14:creationId xmlns:p14="http://schemas.microsoft.com/office/powerpoint/2010/main" val="3279074216"/>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5"/>
        <p:cNvGrpSpPr/>
        <p:nvPr/>
      </p:nvGrpSpPr>
      <p:grpSpPr>
        <a:xfrm>
          <a:off x="0" y="0"/>
          <a:ext cx="0" cy="0"/>
          <a:chOff x="0" y="0"/>
          <a:chExt cx="0" cy="0"/>
        </a:xfrm>
      </p:grpSpPr>
      <p:sp>
        <p:nvSpPr>
          <p:cNvPr id="76" name="Shape 76"/>
          <p:cNvSpPr>
            <a:spLocks noGrp="1" noRot="1" noChangeAspect="1"/>
          </p:cNvSpPr>
          <p:nvPr>
            <p:ph type="sldImg" idx="2"/>
          </p:nvPr>
        </p:nvSpPr>
        <p:spPr>
          <a:xfrm>
            <a:off x="1181100" y="696913"/>
            <a:ext cx="4648200" cy="348615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77" name="Shape 77"/>
          <p:cNvSpPr txBox="1">
            <a:spLocks noGrp="1"/>
          </p:cNvSpPr>
          <p:nvPr>
            <p:ph type="body" idx="1"/>
          </p:nvPr>
        </p:nvSpPr>
        <p:spPr>
          <a:xfrm>
            <a:off x="701040" y="4415790"/>
            <a:ext cx="5608320" cy="4183380"/>
          </a:xfrm>
          <a:prstGeom prst="rect">
            <a:avLst/>
          </a:prstGeom>
        </p:spPr>
        <p:txBody>
          <a:bodyPr lIns="93162" tIns="93162" rIns="93162" bIns="93162" anchor="t" anchorCtr="0">
            <a:noAutofit/>
          </a:bodyPr>
          <a:lstStyle/>
          <a:p>
            <a:r>
              <a:rPr lang="en-GB"/>
              <a:t>Support for institutional dataverses can be provided by SP</a:t>
            </a:r>
          </a:p>
          <a:p>
            <a:pPr>
              <a:buClr>
                <a:schemeClr val="dk1"/>
              </a:buClr>
              <a:buSzPct val="100000"/>
            </a:pPr>
            <a:r>
              <a:rPr lang="en-GB">
                <a:solidFill>
                  <a:schemeClr val="dk1"/>
                </a:solidFill>
              </a:rPr>
              <a:t>Hide for Trent/UOIT</a:t>
            </a:r>
          </a:p>
        </p:txBody>
      </p:sp>
    </p:spTree>
    <p:extLst>
      <p:ext uri="{BB962C8B-B14F-4D97-AF65-F5344CB8AC3E}">
        <p14:creationId xmlns:p14="http://schemas.microsoft.com/office/powerpoint/2010/main" val="376832951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8CF0695C-F6BF-9A4A-AD8F-9728E93831A6}" type="slidenum">
              <a:rPr lang="en-US" smtClean="0"/>
              <a:t>3</a:t>
            </a:fld>
            <a:endParaRPr lang="en-US"/>
          </a:p>
        </p:txBody>
      </p:sp>
    </p:spTree>
    <p:extLst>
      <p:ext uri="{BB962C8B-B14F-4D97-AF65-F5344CB8AC3E}">
        <p14:creationId xmlns:p14="http://schemas.microsoft.com/office/powerpoint/2010/main" val="2443883934"/>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3"/>
        <p:cNvGrpSpPr/>
        <p:nvPr/>
      </p:nvGrpSpPr>
      <p:grpSpPr>
        <a:xfrm>
          <a:off x="0" y="0"/>
          <a:ext cx="0" cy="0"/>
          <a:chOff x="0" y="0"/>
          <a:chExt cx="0" cy="0"/>
        </a:xfrm>
      </p:grpSpPr>
      <p:sp>
        <p:nvSpPr>
          <p:cNvPr id="84" name="Shape 84"/>
          <p:cNvSpPr>
            <a:spLocks noGrp="1" noRot="1" noChangeAspect="1"/>
          </p:cNvSpPr>
          <p:nvPr>
            <p:ph type="sldImg" idx="2"/>
          </p:nvPr>
        </p:nvSpPr>
        <p:spPr>
          <a:xfrm>
            <a:off x="1181100" y="696913"/>
            <a:ext cx="4648200" cy="348615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85" name="Shape 85"/>
          <p:cNvSpPr txBox="1">
            <a:spLocks noGrp="1"/>
          </p:cNvSpPr>
          <p:nvPr>
            <p:ph type="body" idx="1"/>
          </p:nvPr>
        </p:nvSpPr>
        <p:spPr>
          <a:xfrm>
            <a:off x="701040" y="4415790"/>
            <a:ext cx="5608320" cy="4183380"/>
          </a:xfrm>
          <a:prstGeom prst="rect">
            <a:avLst/>
          </a:prstGeom>
        </p:spPr>
        <p:txBody>
          <a:bodyPr lIns="93162" tIns="93162" rIns="93162" bIns="93162" anchor="t" anchorCtr="0">
            <a:noAutofit/>
          </a:bodyPr>
          <a:lstStyle/>
          <a:p>
            <a:r>
              <a:rPr lang="en-GB"/>
              <a:t>For those that already have accounts</a:t>
            </a:r>
          </a:p>
          <a:p>
            <a:r>
              <a:rPr lang="en-GB"/>
              <a:t>Hide for Trent/UOIT</a:t>
            </a:r>
          </a:p>
        </p:txBody>
      </p:sp>
    </p:spTree>
    <p:extLst>
      <p:ext uri="{BB962C8B-B14F-4D97-AF65-F5344CB8AC3E}">
        <p14:creationId xmlns:p14="http://schemas.microsoft.com/office/powerpoint/2010/main" val="3277143980"/>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1"/>
        <p:cNvGrpSpPr/>
        <p:nvPr/>
      </p:nvGrpSpPr>
      <p:grpSpPr>
        <a:xfrm>
          <a:off x="0" y="0"/>
          <a:ext cx="0" cy="0"/>
          <a:chOff x="0" y="0"/>
          <a:chExt cx="0" cy="0"/>
        </a:xfrm>
      </p:grpSpPr>
      <p:sp>
        <p:nvSpPr>
          <p:cNvPr id="92" name="Shape 92"/>
          <p:cNvSpPr>
            <a:spLocks noGrp="1" noRot="1" noChangeAspect="1"/>
          </p:cNvSpPr>
          <p:nvPr>
            <p:ph type="sldImg" idx="2"/>
          </p:nvPr>
        </p:nvSpPr>
        <p:spPr>
          <a:xfrm>
            <a:off x="1181100" y="696913"/>
            <a:ext cx="4648200" cy="348615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93" name="Shape 93"/>
          <p:cNvSpPr txBox="1">
            <a:spLocks noGrp="1"/>
          </p:cNvSpPr>
          <p:nvPr>
            <p:ph type="body" idx="1"/>
          </p:nvPr>
        </p:nvSpPr>
        <p:spPr>
          <a:xfrm>
            <a:off x="701040" y="4415790"/>
            <a:ext cx="5608320" cy="4183380"/>
          </a:xfrm>
          <a:prstGeom prst="rect">
            <a:avLst/>
          </a:prstGeom>
        </p:spPr>
        <p:txBody>
          <a:bodyPr lIns="93162" tIns="93162" rIns="93162" bIns="93162" anchor="t" anchorCtr="0">
            <a:noAutofit/>
          </a:bodyPr>
          <a:lstStyle/>
          <a:p>
            <a:r>
              <a:rPr lang="en-GB"/>
              <a:t>Formed June 2016</a:t>
            </a:r>
          </a:p>
          <a:p>
            <a:r>
              <a:rPr lang="en-GB"/>
              <a:t>Hide for Trent/Peterborough</a:t>
            </a:r>
          </a:p>
        </p:txBody>
      </p:sp>
    </p:spTree>
    <p:extLst>
      <p:ext uri="{BB962C8B-B14F-4D97-AF65-F5344CB8AC3E}">
        <p14:creationId xmlns:p14="http://schemas.microsoft.com/office/powerpoint/2010/main" val="1572628653"/>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3"/>
        <p:cNvGrpSpPr/>
        <p:nvPr/>
      </p:nvGrpSpPr>
      <p:grpSpPr>
        <a:xfrm>
          <a:off x="0" y="0"/>
          <a:ext cx="0" cy="0"/>
          <a:chOff x="0" y="0"/>
          <a:chExt cx="0" cy="0"/>
        </a:xfrm>
      </p:grpSpPr>
      <p:sp>
        <p:nvSpPr>
          <p:cNvPr id="104" name="Shape 104"/>
          <p:cNvSpPr>
            <a:spLocks noGrp="1" noRot="1" noChangeAspect="1"/>
          </p:cNvSpPr>
          <p:nvPr>
            <p:ph type="sldImg" idx="2"/>
          </p:nvPr>
        </p:nvSpPr>
        <p:spPr>
          <a:xfrm>
            <a:off x="1181100" y="696913"/>
            <a:ext cx="4648200" cy="348615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05" name="Shape 105"/>
          <p:cNvSpPr txBox="1">
            <a:spLocks noGrp="1"/>
          </p:cNvSpPr>
          <p:nvPr>
            <p:ph type="body" idx="1"/>
          </p:nvPr>
        </p:nvSpPr>
        <p:spPr>
          <a:xfrm>
            <a:off x="701040" y="4415790"/>
            <a:ext cx="5608320" cy="4183380"/>
          </a:xfrm>
          <a:prstGeom prst="rect">
            <a:avLst/>
          </a:prstGeom>
        </p:spPr>
        <p:txBody>
          <a:bodyPr lIns="93162" tIns="93162" rIns="93162" bIns="93162" anchor="t" anchorCtr="0">
            <a:noAutofit/>
          </a:bodyPr>
          <a:lstStyle/>
          <a:p>
            <a:r>
              <a:rPr lang="en-GB"/>
              <a:t>OCUL is working closely to support the Portage vision for a national research data management framework</a:t>
            </a:r>
          </a:p>
          <a:p>
            <a:endParaRPr/>
          </a:p>
          <a:p>
            <a:r>
              <a:rPr lang="en-GB"/>
              <a:t>OLRC for archival data storage</a:t>
            </a:r>
          </a:p>
        </p:txBody>
      </p:sp>
    </p:spTree>
    <p:extLst>
      <p:ext uri="{BB962C8B-B14F-4D97-AF65-F5344CB8AC3E}">
        <p14:creationId xmlns:p14="http://schemas.microsoft.com/office/powerpoint/2010/main" val="1502594230"/>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
        <p:cNvGrpSpPr/>
        <p:nvPr/>
      </p:nvGrpSpPr>
      <p:grpSpPr>
        <a:xfrm>
          <a:off x="0" y="0"/>
          <a:ext cx="0" cy="0"/>
          <a:chOff x="0" y="0"/>
          <a:chExt cx="0" cy="0"/>
        </a:xfrm>
      </p:grpSpPr>
      <p:sp>
        <p:nvSpPr>
          <p:cNvPr id="117" name="Shape 117"/>
          <p:cNvSpPr>
            <a:spLocks noGrp="1" noRot="1" noChangeAspect="1"/>
          </p:cNvSpPr>
          <p:nvPr>
            <p:ph type="sldImg" idx="2"/>
          </p:nvPr>
        </p:nvSpPr>
        <p:spPr>
          <a:xfrm>
            <a:off x="1181100" y="696913"/>
            <a:ext cx="4648200" cy="348615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18" name="Shape 118"/>
          <p:cNvSpPr txBox="1">
            <a:spLocks noGrp="1"/>
          </p:cNvSpPr>
          <p:nvPr>
            <p:ph type="body" idx="1"/>
          </p:nvPr>
        </p:nvSpPr>
        <p:spPr>
          <a:xfrm>
            <a:off x="701040" y="4415790"/>
            <a:ext cx="5608320" cy="4183380"/>
          </a:xfrm>
          <a:prstGeom prst="rect">
            <a:avLst/>
          </a:prstGeom>
        </p:spPr>
        <p:txBody>
          <a:bodyPr lIns="93162" tIns="93162" rIns="93162" bIns="93162" anchor="t" anchorCtr="0">
            <a:noAutofit/>
          </a:bodyPr>
          <a:lstStyle/>
          <a:p>
            <a:endParaRPr/>
          </a:p>
        </p:txBody>
      </p:sp>
    </p:spTree>
    <p:extLst>
      <p:ext uri="{BB962C8B-B14F-4D97-AF65-F5344CB8AC3E}">
        <p14:creationId xmlns:p14="http://schemas.microsoft.com/office/powerpoint/2010/main" val="1841450020"/>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8CF0695C-F6BF-9A4A-AD8F-9728E93831A6}" type="slidenum">
              <a:rPr lang="en-US" smtClean="0"/>
              <a:t>34</a:t>
            </a:fld>
            <a:endParaRPr lang="en-US"/>
          </a:p>
        </p:txBody>
      </p:sp>
    </p:spTree>
    <p:extLst>
      <p:ext uri="{BB962C8B-B14F-4D97-AF65-F5344CB8AC3E}">
        <p14:creationId xmlns:p14="http://schemas.microsoft.com/office/powerpoint/2010/main" val="2685012078"/>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a:t>
            </a:r>
            <a:r>
              <a:rPr lang="en-US" baseline="0" dirty="0" smtClean="0"/>
              <a:t> field of digital preservation responds to the basic need to ensure that digital objects (both born digital and digitized) can be accessed into the future. </a:t>
            </a:r>
          </a:p>
          <a:p>
            <a:endParaRPr lang="en-US" baseline="0" dirty="0" smtClean="0"/>
          </a:p>
          <a:p>
            <a:r>
              <a:rPr lang="en-US" baseline="0" dirty="0" smtClean="0"/>
              <a:t>This need extends from the fact that quickly-changing technological norms create risks for access that must be managed early – from the time of the object’s creation onward. </a:t>
            </a:r>
          </a:p>
          <a:p>
            <a:endParaRPr lang="en-US" baseline="0" dirty="0" smtClean="0"/>
          </a:p>
          <a:p>
            <a:r>
              <a:rPr lang="en-US" baseline="0" dirty="0" smtClean="0"/>
              <a:t>It is no longer assumed that a digital object, unlike a physical object, can survive years of benign neglect before preservation processes kick in. </a:t>
            </a:r>
            <a:endParaRPr lang="en-US" dirty="0"/>
          </a:p>
        </p:txBody>
      </p:sp>
      <p:sp>
        <p:nvSpPr>
          <p:cNvPr id="4" name="Slide Number Placeholder 3"/>
          <p:cNvSpPr>
            <a:spLocks noGrp="1"/>
          </p:cNvSpPr>
          <p:nvPr>
            <p:ph type="sldNum" sz="quarter" idx="10"/>
          </p:nvPr>
        </p:nvSpPr>
        <p:spPr/>
        <p:txBody>
          <a:bodyPr/>
          <a:lstStyle/>
          <a:p>
            <a:fld id="{FC0DFC3C-9AAB-034C-843E-1BCE0940B1C8}" type="slidenum">
              <a:rPr lang="en-US" smtClean="0"/>
              <a:t>35</a:t>
            </a:fld>
            <a:endParaRPr lang="en-US"/>
          </a:p>
        </p:txBody>
      </p:sp>
    </p:spTree>
    <p:extLst>
      <p:ext uri="{BB962C8B-B14F-4D97-AF65-F5344CB8AC3E}">
        <p14:creationId xmlns:p14="http://schemas.microsoft.com/office/powerpoint/2010/main" val="219340997"/>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Digital preservation is a set of interlocking</a:t>
            </a:r>
            <a:r>
              <a:rPr lang="en-US" baseline="0" dirty="0" smtClean="0"/>
              <a:t> theories and practices that work to keep digital objects authentic, available and reliable over time. </a:t>
            </a:r>
            <a:endParaRPr lang="en-US" dirty="0" smtClean="0"/>
          </a:p>
          <a:p>
            <a:endParaRPr lang="en-US" dirty="0" smtClean="0"/>
          </a:p>
          <a:p>
            <a:r>
              <a:rPr lang="en-US" dirty="0" smtClean="0"/>
              <a:t>Authenticity means maintaining the record’s identity</a:t>
            </a:r>
            <a:r>
              <a:rPr lang="en-US" baseline="0" dirty="0" smtClean="0"/>
              <a:t> (what it is, where it came from) and integrity (its unaltered state) over time. This is achieved through contextual metadata that describes the object and using fixity checksums and other processes that verify it remains unchanged. A checksum will tell you a file has been altered somehow – signaling that you need to retrieved a non-corrupted copy from a backup or other source. </a:t>
            </a:r>
          </a:p>
          <a:p>
            <a:endParaRPr lang="en-US" baseline="0" dirty="0" smtClean="0"/>
          </a:p>
          <a:p>
            <a:r>
              <a:rPr lang="en-US" baseline="0" dirty="0" smtClean="0"/>
              <a:t>Availability ensures that records are accessible into the future by periodically migrating copies of digital objects to new formats. </a:t>
            </a:r>
          </a:p>
          <a:p>
            <a:endParaRPr lang="en-US" baseline="0" dirty="0" smtClean="0"/>
          </a:p>
          <a:p>
            <a:r>
              <a:rPr lang="en-US" baseline="0" dirty="0" smtClean="0"/>
              <a:t>Reliability is a combination of these two ideas: a reliable digital object can be trusted when proof of authenticity and availability are transparent. Part of this trust comes from the policies, processes and workflows of the digital repository that holds these objects. The need for reliability has led to standards such as the Trusted Digital Repository certification standard, which will be discussed in a moment. </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FC0DFC3C-9AAB-034C-843E-1BCE0940B1C8}" type="slidenum">
              <a:rPr lang="en-US" smtClean="0"/>
              <a:t>36</a:t>
            </a:fld>
            <a:endParaRPr lang="en-US"/>
          </a:p>
        </p:txBody>
      </p:sp>
    </p:spTree>
    <p:extLst>
      <p:ext uri="{BB962C8B-B14F-4D97-AF65-F5344CB8AC3E}">
        <p14:creationId xmlns:p14="http://schemas.microsoft.com/office/powerpoint/2010/main" val="521316533"/>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Scholars Portal has a number of</a:t>
            </a:r>
            <a:r>
              <a:rPr lang="en-US" baseline="0" dirty="0" smtClean="0"/>
              <a:t> digital preservation services that are in operation and development to continue the preservation of member resources into the future. </a:t>
            </a:r>
            <a:endParaRPr lang="en-US" dirty="0"/>
          </a:p>
        </p:txBody>
      </p:sp>
      <p:sp>
        <p:nvSpPr>
          <p:cNvPr id="4" name="Slide Number Placeholder 3"/>
          <p:cNvSpPr>
            <a:spLocks noGrp="1"/>
          </p:cNvSpPr>
          <p:nvPr>
            <p:ph type="sldNum" sz="quarter" idx="10"/>
          </p:nvPr>
        </p:nvSpPr>
        <p:spPr/>
        <p:txBody>
          <a:bodyPr/>
          <a:lstStyle/>
          <a:p>
            <a:fld id="{FC0DFC3C-9AAB-034C-843E-1BCE0940B1C8}" type="slidenum">
              <a:rPr lang="en-US" smtClean="0"/>
              <a:t>37</a:t>
            </a:fld>
            <a:endParaRPr lang="en-US"/>
          </a:p>
        </p:txBody>
      </p:sp>
    </p:spTree>
    <p:extLst>
      <p:ext uri="{BB962C8B-B14F-4D97-AF65-F5344CB8AC3E}">
        <p14:creationId xmlns:p14="http://schemas.microsoft.com/office/powerpoint/2010/main" val="4200754090"/>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465887">
              <a:defRPr/>
            </a:pPr>
            <a:r>
              <a:rPr lang="en-US" dirty="0" smtClean="0"/>
              <a:t>As the first Trusted</a:t>
            </a:r>
            <a:r>
              <a:rPr lang="en-US" baseline="0" dirty="0" smtClean="0"/>
              <a:t> Digital Repository to be certified in Canada in 2013, t</a:t>
            </a:r>
            <a:r>
              <a:rPr lang="en-US" dirty="0" smtClean="0"/>
              <a:t>he achievement</a:t>
            </a:r>
            <a:r>
              <a:rPr lang="en-US" baseline="0" dirty="0" smtClean="0"/>
              <a:t> of certification was a major milestone. It provides a guiding foundation of policy, infrastructure, and practice upon which future preservation initiatives and services can be built. </a:t>
            </a:r>
          </a:p>
          <a:p>
            <a:pPr defTabSz="465887">
              <a:defRPr/>
            </a:pPr>
            <a:endParaRPr lang="en-US" baseline="0" dirty="0" smtClean="0"/>
          </a:p>
          <a:p>
            <a:pPr defTabSz="465887">
              <a:defRPr/>
            </a:pPr>
            <a:r>
              <a:rPr lang="en-US" baseline="0" dirty="0" smtClean="0"/>
              <a:t>Auditing was completed by the Center for Research Libraries. TDR status is an ongoing process and stands as a commitment to the long-term stewardship of valuable digital materials. </a:t>
            </a:r>
          </a:p>
          <a:p>
            <a:pPr defTabSz="465887">
              <a:defRPr/>
            </a:pPr>
            <a:endParaRPr lang="en-US" baseline="0" dirty="0" smtClean="0"/>
          </a:p>
          <a:p>
            <a:pPr defTabSz="465887">
              <a:defRPr/>
            </a:pPr>
            <a:r>
              <a:rPr lang="en-US" baseline="0" dirty="0" smtClean="0"/>
              <a:t>TDR documentation is available online through </a:t>
            </a:r>
            <a:r>
              <a:rPr lang="en-US" baseline="0" dirty="0" err="1" smtClean="0"/>
              <a:t>SpotDocs</a:t>
            </a:r>
            <a:r>
              <a:rPr lang="en-US" baseline="0" dirty="0" smtClean="0"/>
              <a:t>. The documentation is currently undergoing a refreshing process to ensure documentation reflects current practice and new projects, and to maintain TDR status. The process is being conducted with input from the OCUL digital curation community. </a:t>
            </a:r>
            <a:endParaRPr lang="en-US" dirty="0"/>
          </a:p>
        </p:txBody>
      </p:sp>
      <p:sp>
        <p:nvSpPr>
          <p:cNvPr id="4" name="Slide Number Placeholder 3"/>
          <p:cNvSpPr>
            <a:spLocks noGrp="1"/>
          </p:cNvSpPr>
          <p:nvPr>
            <p:ph type="sldNum" sz="quarter" idx="10"/>
          </p:nvPr>
        </p:nvSpPr>
        <p:spPr/>
        <p:txBody>
          <a:bodyPr/>
          <a:lstStyle/>
          <a:p>
            <a:fld id="{FC0DFC3C-9AAB-034C-843E-1BCE0940B1C8}" type="slidenum">
              <a:rPr lang="en-US" smtClean="0"/>
              <a:t>38</a:t>
            </a:fld>
            <a:endParaRPr lang="en-US"/>
          </a:p>
        </p:txBody>
      </p:sp>
    </p:spTree>
    <p:extLst>
      <p:ext uri="{BB962C8B-B14F-4D97-AF65-F5344CB8AC3E}">
        <p14:creationId xmlns:p14="http://schemas.microsoft.com/office/powerpoint/2010/main" val="1629189990"/>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content in the journals</a:t>
            </a:r>
            <a:r>
              <a:rPr lang="en-US" baseline="0" dirty="0" smtClean="0"/>
              <a:t> platform was the first to be preserved using the TDR. Currently, over 30 million articles are preserved. </a:t>
            </a:r>
          </a:p>
          <a:p>
            <a:endParaRPr lang="en-US" baseline="0" dirty="0" smtClean="0"/>
          </a:p>
          <a:p>
            <a:r>
              <a:rPr lang="en-US" baseline="0" dirty="0" smtClean="0"/>
              <a:t>The preservation workflow uses scripts developed in-house to capture articles and metadata and process them for preservation. </a:t>
            </a:r>
          </a:p>
          <a:p>
            <a:endParaRPr lang="en-US" baseline="0" dirty="0" smtClean="0"/>
          </a:p>
          <a:p>
            <a:r>
              <a:rPr lang="en-US" baseline="0" dirty="0" smtClean="0"/>
              <a:t>The preservation status of an article is visible to users via the journals platform – when looking at an article, users can click on the “Preservation Status” button to see the associated preservation metadata about that article, including fixity checksums. </a:t>
            </a:r>
            <a:endParaRPr lang="en-US" dirty="0"/>
          </a:p>
        </p:txBody>
      </p:sp>
      <p:sp>
        <p:nvSpPr>
          <p:cNvPr id="4" name="Slide Number Placeholder 3"/>
          <p:cNvSpPr>
            <a:spLocks noGrp="1"/>
          </p:cNvSpPr>
          <p:nvPr>
            <p:ph type="sldNum" sz="quarter" idx="10"/>
          </p:nvPr>
        </p:nvSpPr>
        <p:spPr/>
        <p:txBody>
          <a:bodyPr/>
          <a:lstStyle/>
          <a:p>
            <a:fld id="{FC0DFC3C-9AAB-034C-843E-1BCE0940B1C8}" type="slidenum">
              <a:rPr lang="en-US" smtClean="0"/>
              <a:t>39</a:t>
            </a:fld>
            <a:endParaRPr lang="en-US"/>
          </a:p>
        </p:txBody>
      </p:sp>
    </p:spTree>
    <p:extLst>
      <p:ext uri="{BB962C8B-B14F-4D97-AF65-F5344CB8AC3E}">
        <p14:creationId xmlns:p14="http://schemas.microsoft.com/office/powerpoint/2010/main" val="108938946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29698" name="Notes Placeholder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altLang="en-US" smtClean="0"/>
              <a:t>OCUL, or the Ontario Council of University Libraries, is a consortium of all the libraries at Ontario’s 21 universities. It has a province wide reach from Lakehead University to the University of Windsor in the south and reaching as far east as Ottawa and Carleton in Ottawa and of course all the universities in between.  </a:t>
            </a:r>
          </a:p>
          <a:p>
            <a:pPr>
              <a:spcBef>
                <a:spcPct val="0"/>
              </a:spcBef>
            </a:pPr>
            <a:endParaRPr lang="en-US" altLang="en-US" smtClean="0"/>
          </a:p>
        </p:txBody>
      </p:sp>
      <p:sp>
        <p:nvSpPr>
          <p:cNvPr id="29699" name="Slide Number Placeholder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57066" indent="-291179" eaLnBrk="0" hangingPunct="0">
              <a:defRPr sz="2400">
                <a:solidFill>
                  <a:schemeClr val="tx1"/>
                </a:solidFill>
                <a:latin typeface="Arial" panose="020B0604020202020204" pitchFamily="34" charset="0"/>
                <a:ea typeface="ＭＳ Ｐゴシック" panose="020B0600070205080204" pitchFamily="34" charset="-128"/>
              </a:defRPr>
            </a:lvl2pPr>
            <a:lvl3pPr marL="1164717" indent="-232943" eaLnBrk="0" hangingPunct="0">
              <a:defRPr sz="2400">
                <a:solidFill>
                  <a:schemeClr val="tx1"/>
                </a:solidFill>
                <a:latin typeface="Arial" panose="020B0604020202020204" pitchFamily="34" charset="0"/>
                <a:ea typeface="ＭＳ Ｐゴシック" panose="020B0600070205080204" pitchFamily="34" charset="-128"/>
              </a:defRPr>
            </a:lvl3pPr>
            <a:lvl4pPr marL="1630604" indent="-232943" eaLnBrk="0" hangingPunct="0">
              <a:defRPr sz="2400">
                <a:solidFill>
                  <a:schemeClr val="tx1"/>
                </a:solidFill>
                <a:latin typeface="Arial" panose="020B0604020202020204" pitchFamily="34" charset="0"/>
                <a:ea typeface="ＭＳ Ｐゴシック" panose="020B0600070205080204" pitchFamily="34" charset="-128"/>
              </a:defRPr>
            </a:lvl4pPr>
            <a:lvl5pPr marL="2096491" indent="-232943" eaLnBrk="0" hangingPunct="0">
              <a:defRPr sz="2400">
                <a:solidFill>
                  <a:schemeClr val="tx1"/>
                </a:solidFill>
                <a:latin typeface="Arial" panose="020B0604020202020204" pitchFamily="34" charset="0"/>
                <a:ea typeface="ＭＳ Ｐゴシック" panose="020B0600070205080204" pitchFamily="34" charset="-128"/>
              </a:defRPr>
            </a:lvl5pPr>
            <a:lvl6pPr marL="2562377" indent="-232943" defTabSz="465887"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3028264" indent="-232943" defTabSz="465887"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94151" indent="-232943" defTabSz="465887"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960038" indent="-232943" defTabSz="465887"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fld id="{F34BD1ED-65A5-4F48-BD90-D428396FED30}" type="slidenum">
              <a:rPr lang="en-US" altLang="en-US" sz="1200">
                <a:solidFill>
                  <a:prstClr val="black"/>
                </a:solidFill>
              </a:rPr>
              <a:pPr eaLnBrk="1" hangingPunct="1"/>
              <a:t>4</a:t>
            </a:fld>
            <a:endParaRPr lang="en-US" altLang="en-US" sz="1200">
              <a:solidFill>
                <a:prstClr val="black"/>
              </a:solidFill>
            </a:endParaRPr>
          </a:p>
        </p:txBody>
      </p:sp>
    </p:spTree>
    <p:extLst>
      <p:ext uri="{BB962C8B-B14F-4D97-AF65-F5344CB8AC3E}">
        <p14:creationId xmlns:p14="http://schemas.microsoft.com/office/powerpoint/2010/main" val="3163584732"/>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a:t>
            </a:r>
            <a:r>
              <a:rPr lang="en-US" baseline="0" dirty="0" smtClean="0"/>
              <a:t> project-in-progress is the preservation of e-books, which is taking place as part of the broader books redevelopment project.</a:t>
            </a:r>
          </a:p>
          <a:p>
            <a:endParaRPr lang="en-US" baseline="0" dirty="0" smtClean="0"/>
          </a:p>
          <a:p>
            <a:r>
              <a:rPr lang="en-US" baseline="0" dirty="0" smtClean="0"/>
              <a:t>We are currently investigating e-books preservation best practices to help design policies, procedures and workflows for books preservation.</a:t>
            </a:r>
          </a:p>
          <a:p>
            <a:endParaRPr lang="en-US" baseline="0" dirty="0" smtClean="0"/>
          </a:p>
          <a:p>
            <a:r>
              <a:rPr lang="en-US" baseline="0" dirty="0" smtClean="0"/>
              <a:t>The goal is to fully integrate eligible books content into the TDR </a:t>
            </a:r>
            <a:endParaRPr lang="en-US" dirty="0"/>
          </a:p>
        </p:txBody>
      </p:sp>
      <p:sp>
        <p:nvSpPr>
          <p:cNvPr id="4" name="Slide Number Placeholder 3"/>
          <p:cNvSpPr>
            <a:spLocks noGrp="1"/>
          </p:cNvSpPr>
          <p:nvPr>
            <p:ph type="sldNum" sz="quarter" idx="10"/>
          </p:nvPr>
        </p:nvSpPr>
        <p:spPr/>
        <p:txBody>
          <a:bodyPr/>
          <a:lstStyle/>
          <a:p>
            <a:fld id="{FC0DFC3C-9AAB-034C-843E-1BCE0940B1C8}" type="slidenum">
              <a:rPr lang="en-US" smtClean="0"/>
              <a:t>40</a:t>
            </a:fld>
            <a:endParaRPr lang="en-US"/>
          </a:p>
        </p:txBody>
      </p:sp>
    </p:spTree>
    <p:extLst>
      <p:ext uri="{BB962C8B-B14F-4D97-AF65-F5344CB8AC3E}">
        <p14:creationId xmlns:p14="http://schemas.microsoft.com/office/powerpoint/2010/main" val="437405348"/>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Another in-progress</a:t>
            </a:r>
            <a:r>
              <a:rPr lang="en-US" baseline="0" dirty="0" smtClean="0"/>
              <a:t> project is the preservation of research data.</a:t>
            </a:r>
          </a:p>
          <a:p>
            <a:endParaRPr lang="en-US" baseline="0" dirty="0" smtClean="0"/>
          </a:p>
          <a:p>
            <a:r>
              <a:rPr lang="en-US" baseline="0" dirty="0" smtClean="0"/>
              <a:t>Scholars Portal contracted </a:t>
            </a:r>
            <a:r>
              <a:rPr lang="en-US" baseline="0" dirty="0" err="1" smtClean="0"/>
              <a:t>Artefactual</a:t>
            </a:r>
            <a:r>
              <a:rPr lang="en-US" baseline="0" dirty="0" smtClean="0"/>
              <a:t> systems to integrate </a:t>
            </a:r>
            <a:r>
              <a:rPr lang="en-US" baseline="0" dirty="0" err="1" smtClean="0"/>
              <a:t>dataverse</a:t>
            </a:r>
            <a:r>
              <a:rPr lang="en-US" baseline="0" dirty="0" smtClean="0"/>
              <a:t> and </a:t>
            </a:r>
            <a:r>
              <a:rPr lang="en-US" baseline="0" dirty="0" err="1" smtClean="0"/>
              <a:t>Archivematica</a:t>
            </a:r>
            <a:r>
              <a:rPr lang="en-US" baseline="0" dirty="0" smtClean="0"/>
              <a:t>. Functional requirements were developed in cooperation with Canadian </a:t>
            </a:r>
            <a:r>
              <a:rPr lang="en-US" baseline="0" dirty="0" err="1" smtClean="0"/>
              <a:t>dataverse</a:t>
            </a:r>
            <a:r>
              <a:rPr lang="en-US" baseline="0" dirty="0" smtClean="0"/>
              <a:t> users. </a:t>
            </a:r>
          </a:p>
          <a:p>
            <a:endParaRPr lang="en-US" baseline="0" dirty="0" smtClean="0"/>
          </a:p>
          <a:p>
            <a:r>
              <a:rPr lang="en-US" baseline="0" dirty="0" smtClean="0"/>
              <a:t>The goal is to automate the transfer of studies from </a:t>
            </a:r>
            <a:r>
              <a:rPr lang="en-US" baseline="0" dirty="0" err="1" smtClean="0"/>
              <a:t>Dataverse</a:t>
            </a:r>
            <a:r>
              <a:rPr lang="en-US" baseline="0" dirty="0" smtClean="0"/>
              <a:t> to </a:t>
            </a:r>
            <a:r>
              <a:rPr lang="en-US" baseline="0" dirty="0" err="1" smtClean="0"/>
              <a:t>Archivematica</a:t>
            </a:r>
            <a:r>
              <a:rPr lang="en-US" baseline="0" dirty="0" smtClean="0"/>
              <a:t> and then onto storage for long-term preservation. </a:t>
            </a:r>
            <a:r>
              <a:rPr lang="en-US" baseline="0" dirty="0" err="1" smtClean="0"/>
              <a:t>Dataverse</a:t>
            </a:r>
            <a:r>
              <a:rPr lang="en-US" baseline="0" dirty="0" smtClean="0"/>
              <a:t> does not have any robust native preservation capabilities.</a:t>
            </a:r>
          </a:p>
          <a:p>
            <a:endParaRPr lang="en-US" baseline="0" dirty="0" smtClean="0"/>
          </a:p>
          <a:p>
            <a:r>
              <a:rPr lang="en-US" baseline="0" dirty="0" smtClean="0"/>
              <a:t>The integration is currently being tested. The results of this test will be reported on for the broader research data community in Canada. </a:t>
            </a:r>
          </a:p>
        </p:txBody>
      </p:sp>
      <p:sp>
        <p:nvSpPr>
          <p:cNvPr id="4" name="Slide Number Placeholder 3"/>
          <p:cNvSpPr>
            <a:spLocks noGrp="1"/>
          </p:cNvSpPr>
          <p:nvPr>
            <p:ph type="sldNum" sz="quarter" idx="10"/>
          </p:nvPr>
        </p:nvSpPr>
        <p:spPr/>
        <p:txBody>
          <a:bodyPr/>
          <a:lstStyle/>
          <a:p>
            <a:fld id="{FC0DFC3C-9AAB-034C-843E-1BCE0940B1C8}" type="slidenum">
              <a:rPr lang="en-US" smtClean="0"/>
              <a:t>41</a:t>
            </a:fld>
            <a:endParaRPr lang="en-US"/>
          </a:p>
        </p:txBody>
      </p:sp>
    </p:spTree>
    <p:extLst>
      <p:ext uri="{BB962C8B-B14F-4D97-AF65-F5344CB8AC3E}">
        <p14:creationId xmlns:p14="http://schemas.microsoft.com/office/powerpoint/2010/main" val="2272134837"/>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Finally, a</a:t>
            </a:r>
            <a:r>
              <a:rPr lang="en-US" baseline="0" dirty="0" smtClean="0"/>
              <a:t> new project in the early stages of development is to enable cloud-hosted preservation for OCUL members.</a:t>
            </a:r>
          </a:p>
          <a:p>
            <a:endParaRPr lang="en-US" baseline="0" dirty="0" smtClean="0"/>
          </a:p>
          <a:p>
            <a:r>
              <a:rPr lang="en-US" baseline="0" dirty="0" smtClean="0"/>
              <a:t>SP is currently working with a pilot partner through the OCUL digital curation community to determine needs, develop terms, and scope out what hosted preservation services might look like. There are lots of options and ways to design hosted preservation services, so we are interested in finding out how to best meet member needs with this service. </a:t>
            </a:r>
          </a:p>
          <a:p>
            <a:endParaRPr lang="en-US" baseline="0" dirty="0" smtClean="0"/>
          </a:p>
          <a:p>
            <a:r>
              <a:rPr lang="en-US" baseline="0" dirty="0" smtClean="0"/>
              <a:t>The core vision is a hosted instance of </a:t>
            </a:r>
            <a:r>
              <a:rPr lang="en-US" baseline="0" dirty="0" err="1" smtClean="0"/>
              <a:t>Archivematica</a:t>
            </a:r>
            <a:r>
              <a:rPr lang="en-US" baseline="0" dirty="0" smtClean="0"/>
              <a:t> that is available to members. Storage will use the OLRC.</a:t>
            </a:r>
          </a:p>
          <a:p>
            <a:endParaRPr lang="en-US" baseline="0" dirty="0" smtClean="0"/>
          </a:p>
          <a:p>
            <a:r>
              <a:rPr lang="en-US" baseline="0" dirty="0" smtClean="0"/>
              <a:t>After the initial scoping process, the pilot is set to hopefully begin in Spring 2017. </a:t>
            </a:r>
            <a:endParaRPr lang="en-US" dirty="0"/>
          </a:p>
        </p:txBody>
      </p:sp>
      <p:sp>
        <p:nvSpPr>
          <p:cNvPr id="4" name="Slide Number Placeholder 3"/>
          <p:cNvSpPr>
            <a:spLocks noGrp="1"/>
          </p:cNvSpPr>
          <p:nvPr>
            <p:ph type="sldNum" sz="quarter" idx="10"/>
          </p:nvPr>
        </p:nvSpPr>
        <p:spPr/>
        <p:txBody>
          <a:bodyPr/>
          <a:lstStyle/>
          <a:p>
            <a:fld id="{FC0DFC3C-9AAB-034C-843E-1BCE0940B1C8}" type="slidenum">
              <a:rPr lang="en-US" smtClean="0"/>
              <a:t>42</a:t>
            </a:fld>
            <a:endParaRPr lang="en-US"/>
          </a:p>
        </p:txBody>
      </p:sp>
    </p:spTree>
    <p:extLst>
      <p:ext uri="{BB962C8B-B14F-4D97-AF65-F5344CB8AC3E}">
        <p14:creationId xmlns:p14="http://schemas.microsoft.com/office/powerpoint/2010/main" val="2681991582"/>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8CF0695C-F6BF-9A4A-AD8F-9728E93831A6}" type="slidenum">
              <a:rPr lang="en-US" smtClean="0"/>
              <a:t>43</a:t>
            </a:fld>
            <a:endParaRPr lang="en-US"/>
          </a:p>
        </p:txBody>
      </p:sp>
    </p:spTree>
    <p:extLst>
      <p:ext uri="{BB962C8B-B14F-4D97-AF65-F5344CB8AC3E}">
        <p14:creationId xmlns:p14="http://schemas.microsoft.com/office/powerpoint/2010/main" val="371955225"/>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8CF0695C-F6BF-9A4A-AD8F-9728E93831A6}" type="slidenum">
              <a:rPr lang="en-US" smtClean="0"/>
              <a:t>44</a:t>
            </a:fld>
            <a:endParaRPr lang="en-US"/>
          </a:p>
        </p:txBody>
      </p:sp>
    </p:spTree>
    <p:extLst>
      <p:ext uri="{BB962C8B-B14F-4D97-AF65-F5344CB8AC3E}">
        <p14:creationId xmlns:p14="http://schemas.microsoft.com/office/powerpoint/2010/main" val="2442088749"/>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8CF0695C-F6BF-9A4A-AD8F-9728E93831A6}" type="slidenum">
              <a:rPr lang="en-US" smtClean="0"/>
              <a:t>45</a:t>
            </a:fld>
            <a:endParaRPr lang="en-US"/>
          </a:p>
        </p:txBody>
      </p:sp>
    </p:spTree>
    <p:extLst>
      <p:ext uri="{BB962C8B-B14F-4D97-AF65-F5344CB8AC3E}">
        <p14:creationId xmlns:p14="http://schemas.microsoft.com/office/powerpoint/2010/main" val="1000476479"/>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465887">
              <a:defRPr/>
            </a:pPr>
            <a:r>
              <a:rPr lang="en" dirty="0"/>
              <a:t>Multi-site, widely distributed</a:t>
            </a:r>
            <a:r>
              <a:rPr lang="en-US" dirty="0"/>
              <a:t>. </a:t>
            </a:r>
            <a:r>
              <a:rPr lang="en" dirty="0"/>
              <a:t>~420 km between most distant nodes, as crow flies</a:t>
            </a:r>
          </a:p>
          <a:p>
            <a:endParaRPr lang="en" dirty="0"/>
          </a:p>
        </p:txBody>
      </p:sp>
      <p:sp>
        <p:nvSpPr>
          <p:cNvPr id="4" name="Slide Number Placeholder 3"/>
          <p:cNvSpPr>
            <a:spLocks noGrp="1"/>
          </p:cNvSpPr>
          <p:nvPr>
            <p:ph type="sldNum" sz="quarter" idx="10"/>
          </p:nvPr>
        </p:nvSpPr>
        <p:spPr/>
        <p:txBody>
          <a:bodyPr/>
          <a:lstStyle/>
          <a:p>
            <a:fld id="{A1C87F27-2139-354D-A73A-61355157ECC2}" type="slidenum">
              <a:rPr lang="en-US" smtClean="0">
                <a:solidFill>
                  <a:prstClr val="black"/>
                </a:solidFill>
              </a:rPr>
              <a:pPr/>
              <a:t>46</a:t>
            </a:fld>
            <a:endParaRPr lang="en-US">
              <a:solidFill>
                <a:prstClr val="black"/>
              </a:solidFill>
            </a:endParaRPr>
          </a:p>
        </p:txBody>
      </p:sp>
    </p:spTree>
    <p:extLst>
      <p:ext uri="{BB962C8B-B14F-4D97-AF65-F5344CB8AC3E}">
        <p14:creationId xmlns:p14="http://schemas.microsoft.com/office/powerpoint/2010/main" val="380119784"/>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1C87F27-2139-354D-A73A-61355157ECC2}" type="slidenum">
              <a:rPr lang="en-US" smtClean="0">
                <a:solidFill>
                  <a:prstClr val="black"/>
                </a:solidFill>
              </a:rPr>
              <a:pPr/>
              <a:t>47</a:t>
            </a:fld>
            <a:endParaRPr lang="en-US">
              <a:solidFill>
                <a:prstClr val="black"/>
              </a:solidFill>
            </a:endParaRPr>
          </a:p>
        </p:txBody>
      </p:sp>
    </p:spTree>
    <p:extLst>
      <p:ext uri="{BB962C8B-B14F-4D97-AF65-F5344CB8AC3E}">
        <p14:creationId xmlns:p14="http://schemas.microsoft.com/office/powerpoint/2010/main" val="3644025343"/>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 dirty="0"/>
          </a:p>
        </p:txBody>
      </p:sp>
      <p:sp>
        <p:nvSpPr>
          <p:cNvPr id="4" name="Slide Number Placeholder 3"/>
          <p:cNvSpPr>
            <a:spLocks noGrp="1"/>
          </p:cNvSpPr>
          <p:nvPr>
            <p:ph type="sldNum" sz="quarter" idx="10"/>
          </p:nvPr>
        </p:nvSpPr>
        <p:spPr/>
        <p:txBody>
          <a:bodyPr/>
          <a:lstStyle/>
          <a:p>
            <a:fld id="{A1C87F27-2139-354D-A73A-61355157ECC2}" type="slidenum">
              <a:rPr lang="en-US" smtClean="0">
                <a:solidFill>
                  <a:prstClr val="black"/>
                </a:solidFill>
              </a:rPr>
              <a:pPr/>
              <a:t>48</a:t>
            </a:fld>
            <a:endParaRPr lang="en-US">
              <a:solidFill>
                <a:prstClr val="black"/>
              </a:solidFill>
            </a:endParaRPr>
          </a:p>
        </p:txBody>
      </p:sp>
    </p:spTree>
    <p:extLst>
      <p:ext uri="{BB962C8B-B14F-4D97-AF65-F5344CB8AC3E}">
        <p14:creationId xmlns:p14="http://schemas.microsoft.com/office/powerpoint/2010/main" val="4023135899"/>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 dirty="0"/>
          </a:p>
        </p:txBody>
      </p:sp>
      <p:sp>
        <p:nvSpPr>
          <p:cNvPr id="4" name="Slide Number Placeholder 3"/>
          <p:cNvSpPr>
            <a:spLocks noGrp="1"/>
          </p:cNvSpPr>
          <p:nvPr>
            <p:ph type="sldNum" sz="quarter" idx="10"/>
          </p:nvPr>
        </p:nvSpPr>
        <p:spPr/>
        <p:txBody>
          <a:bodyPr/>
          <a:lstStyle/>
          <a:p>
            <a:fld id="{A1C87F27-2139-354D-A73A-61355157ECC2}" type="slidenum">
              <a:rPr lang="en-US" smtClean="0">
                <a:solidFill>
                  <a:prstClr val="black"/>
                </a:solidFill>
              </a:rPr>
              <a:pPr/>
              <a:t>49</a:t>
            </a:fld>
            <a:endParaRPr lang="en-US">
              <a:solidFill>
                <a:prstClr val="black"/>
              </a:solidFill>
            </a:endParaRPr>
          </a:p>
        </p:txBody>
      </p:sp>
    </p:spTree>
    <p:extLst>
      <p:ext uri="{BB962C8B-B14F-4D97-AF65-F5344CB8AC3E}">
        <p14:creationId xmlns:p14="http://schemas.microsoft.com/office/powerpoint/2010/main" val="82275061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30721" name="Shape 100"/>
          <p:cNvSpPr>
            <a:spLocks noGrp="1" noRot="1" noChangeAspect="1" noTextEdit="1"/>
          </p:cNvSpPr>
          <p:nvPr>
            <p:ph type="sldImg" idx="2"/>
          </p:nvPr>
        </p:nvSpPr>
        <p:spPr bwMode="auto">
          <a:custGeom>
            <a:avLst/>
            <a:gdLst>
              <a:gd name="T0" fmla="*/ 0 w 120000"/>
              <a:gd name="T1" fmla="*/ 0 h 120000"/>
              <a:gd name="T2" fmla="*/ 120000 w 120000"/>
              <a:gd name="T3" fmla="*/ 0 h 120000"/>
              <a:gd name="T4" fmla="*/ 120000 w 120000"/>
              <a:gd name="T5" fmla="*/ 120000 h 120000"/>
              <a:gd name="T6" fmla="*/ 0 w 120000"/>
              <a:gd name="T7" fmla="*/ 120000 h 120000"/>
              <a:gd name="T8" fmla="*/ 0 w 120000"/>
              <a:gd name="T9" fmla="*/ 0 h 120000"/>
              <a:gd name="T10" fmla="*/ 0 w 120000"/>
              <a:gd name="T11" fmla="*/ 0 h 120000"/>
              <a:gd name="T12" fmla="*/ 120000 w 120000"/>
              <a:gd name="T13" fmla="*/ 120000 h 120000"/>
            </a:gdLst>
            <a:ahLst/>
            <a:cxnLst>
              <a:cxn ang="0">
                <a:pos x="T0" y="T1"/>
              </a:cxn>
              <a:cxn ang="0">
                <a:pos x="T2" y="T3"/>
              </a:cxn>
              <a:cxn ang="0">
                <a:pos x="T4" y="T5"/>
              </a:cxn>
              <a:cxn ang="0">
                <a:pos x="T6" y="T7"/>
              </a:cxn>
              <a:cxn ang="0">
                <a:pos x="T8" y="T9"/>
              </a:cxn>
            </a:cxnLst>
            <a:rect l="T10" t="T11" r="T12" b="T13"/>
            <a:pathLst>
              <a:path w="120000" h="120000" extrusionOk="0">
                <a:moveTo>
                  <a:pt x="0" y="0"/>
                </a:moveTo>
                <a:lnTo>
                  <a:pt x="120000" y="0"/>
                </a:lnTo>
                <a:lnTo>
                  <a:pt x="120000" y="120000"/>
                </a:lnTo>
                <a:lnTo>
                  <a:pt x="0" y="120000"/>
                </a:lnTo>
                <a:lnTo>
                  <a:pt x="0" y="0"/>
                </a:lnTo>
                <a:close/>
              </a:path>
            </a:pathLst>
          </a:custGeom>
          <a:noFill/>
          <a:ln>
            <a:solidFill>
              <a:srgbClr val="000000"/>
            </a:solidFill>
            <a:round/>
            <a:headEnd/>
            <a:tailEnd/>
          </a:ln>
          <a:extLst>
            <a:ext uri="{909E8E84-426E-40dd-AFC4-6F175D3DCCD1}">
              <a14:hiddenFill xmlns:a14="http://schemas.microsoft.com/office/drawing/2010/main" xmlns="">
                <a:solidFill>
                  <a:srgbClr val="FFFFFF"/>
                </a:solidFill>
              </a14:hiddenFill>
            </a:ext>
          </a:extLst>
        </p:spPr>
      </p:sp>
      <p:sp>
        <p:nvSpPr>
          <p:cNvPr id="30722" name="Shape 101"/>
          <p:cNvSpPr txBox="1">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93162" tIns="93162" rIns="93162" bIns="93162" numCol="1" anchor="t" anchorCtr="0" compatLnSpc="1">
            <a:prstTxWarp prst="textNoShape">
              <a:avLst/>
            </a:prstTxWarp>
          </a:bodyPr>
          <a:lstStyle/>
          <a:p>
            <a:pPr>
              <a:lnSpc>
                <a:spcPct val="115000"/>
              </a:lnSpc>
              <a:spcBef>
                <a:spcPct val="0"/>
              </a:spcBef>
              <a:buClr>
                <a:srgbClr val="000000"/>
              </a:buClr>
              <a:buSzPct val="92000"/>
            </a:pPr>
            <a:r>
              <a:rPr lang="en-US" altLang="en-US" smtClean="0">
                <a:solidFill>
                  <a:srgbClr val="000000"/>
                </a:solidFill>
                <a:sym typeface="Calibri" panose="020F0502020204030204" pitchFamily="34" charset="0"/>
              </a:rPr>
              <a:t>The total university student population in Ontario is over 466,000 – this is about 1/3 of all the university students in Canada.</a:t>
            </a:r>
          </a:p>
          <a:p>
            <a:pPr>
              <a:lnSpc>
                <a:spcPct val="115000"/>
              </a:lnSpc>
              <a:spcBef>
                <a:spcPct val="0"/>
              </a:spcBef>
              <a:buClr>
                <a:srgbClr val="000000"/>
              </a:buClr>
              <a:buSzPct val="92000"/>
            </a:pPr>
            <a:r>
              <a:rPr lang="en-US" altLang="en-US" smtClean="0">
                <a:solidFill>
                  <a:srgbClr val="000000"/>
                </a:solidFill>
                <a:sym typeface="Calibri" panose="020F0502020204030204" pitchFamily="34" charset="0"/>
              </a:rPr>
              <a:t>As you can see the population at the Ontario universities varies considerably. So there is a diversity of needs for our members and their communities.</a:t>
            </a:r>
          </a:p>
        </p:txBody>
      </p:sp>
    </p:spTree>
    <p:extLst>
      <p:ext uri="{BB962C8B-B14F-4D97-AF65-F5344CB8AC3E}">
        <p14:creationId xmlns:p14="http://schemas.microsoft.com/office/powerpoint/2010/main" val="476548653"/>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8CF0695C-F6BF-9A4A-AD8F-9728E93831A6}" type="slidenum">
              <a:rPr lang="en-US" smtClean="0"/>
              <a:t>50</a:t>
            </a:fld>
            <a:endParaRPr lang="en-US"/>
          </a:p>
        </p:txBody>
      </p:sp>
    </p:spTree>
    <p:extLst>
      <p:ext uri="{BB962C8B-B14F-4D97-AF65-F5344CB8AC3E}">
        <p14:creationId xmlns:p14="http://schemas.microsoft.com/office/powerpoint/2010/main" val="2510820350"/>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 dirty="0" smtClean="0"/>
              <a:t>These are unpublished, </a:t>
            </a:r>
            <a:r>
              <a:rPr lang="en-US" dirty="0" smtClean="0"/>
              <a:t>but approved by the Executive</a:t>
            </a:r>
            <a:r>
              <a:rPr lang="en" dirty="0" smtClean="0"/>
              <a:t>. </a:t>
            </a:r>
            <a:endParaRPr lang="en-US" dirty="0" smtClean="0"/>
          </a:p>
          <a:p>
            <a:endParaRPr lang="en-US" dirty="0" smtClean="0"/>
          </a:p>
          <a:p>
            <a:r>
              <a:rPr lang="en" dirty="0" smtClean="0"/>
              <a:t>These figures place us solidly above some commercial services such as Amazon </a:t>
            </a:r>
            <a:r>
              <a:rPr lang="en" dirty="0" err="1" smtClean="0"/>
              <a:t>Glacer</a:t>
            </a:r>
            <a:r>
              <a:rPr lang="en" dirty="0" smtClean="0"/>
              <a:t> et al. as we heard about yesterday and all generally know about. For a variety of reasons, most of us in Ontario are not interested in using those as they are hosted in data </a:t>
            </a:r>
            <a:r>
              <a:rPr lang="en" dirty="0" err="1" smtClean="0"/>
              <a:t>centres</a:t>
            </a:r>
            <a:r>
              <a:rPr lang="en" dirty="0" smtClean="0"/>
              <a:t> outside Canada, among other reasons. Happy to speak more about why we want a Canadian solution in Q&amp;A if there is interest.</a:t>
            </a:r>
          </a:p>
          <a:p>
            <a:r>
              <a:rPr lang="en" dirty="0" smtClean="0"/>
              <a:t>At the other end of the cost spectrum there are </a:t>
            </a:r>
            <a:r>
              <a:rPr lang="en" dirty="0" err="1" smtClean="0"/>
              <a:t>DuraCloud</a:t>
            </a:r>
            <a:r>
              <a:rPr lang="en" dirty="0" smtClean="0"/>
              <a:t>, DPN, and others. Granted, we are not including the costs of operating OCUL and Scholars Portal. Those are in some sense existing costs to which OLRC adds a small increment.</a:t>
            </a:r>
          </a:p>
        </p:txBody>
      </p:sp>
      <p:sp>
        <p:nvSpPr>
          <p:cNvPr id="4" name="Slide Number Placeholder 3"/>
          <p:cNvSpPr>
            <a:spLocks noGrp="1"/>
          </p:cNvSpPr>
          <p:nvPr>
            <p:ph type="sldNum" sz="quarter" idx="10"/>
          </p:nvPr>
        </p:nvSpPr>
        <p:spPr/>
        <p:txBody>
          <a:bodyPr/>
          <a:lstStyle/>
          <a:p>
            <a:fld id="{A1C87F27-2139-354D-A73A-61355157ECC2}" type="slidenum">
              <a:rPr lang="en-US" smtClean="0">
                <a:solidFill>
                  <a:prstClr val="black"/>
                </a:solidFill>
              </a:rPr>
              <a:pPr/>
              <a:t>51</a:t>
            </a:fld>
            <a:endParaRPr lang="en-US">
              <a:solidFill>
                <a:prstClr val="black"/>
              </a:solidFill>
            </a:endParaRPr>
          </a:p>
        </p:txBody>
      </p:sp>
    </p:spTree>
    <p:extLst>
      <p:ext uri="{BB962C8B-B14F-4D97-AF65-F5344CB8AC3E}">
        <p14:creationId xmlns:p14="http://schemas.microsoft.com/office/powerpoint/2010/main" val="3522324306"/>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8CF0695C-F6BF-9A4A-AD8F-9728E93831A6}" type="slidenum">
              <a:rPr lang="en-US" smtClean="0"/>
              <a:t>52</a:t>
            </a:fld>
            <a:endParaRPr lang="en-US"/>
          </a:p>
        </p:txBody>
      </p:sp>
    </p:spTree>
    <p:extLst>
      <p:ext uri="{BB962C8B-B14F-4D97-AF65-F5344CB8AC3E}">
        <p14:creationId xmlns:p14="http://schemas.microsoft.com/office/powerpoint/2010/main" val="1453822330"/>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8CF0695C-F6BF-9A4A-AD8F-9728E93831A6}" type="slidenum">
              <a:rPr lang="en-US" smtClean="0">
                <a:solidFill>
                  <a:prstClr val="black"/>
                </a:solidFill>
              </a:rPr>
              <a:pPr/>
              <a:t>53</a:t>
            </a:fld>
            <a:endParaRPr lang="en-US">
              <a:solidFill>
                <a:prstClr val="black"/>
              </a:solidFill>
            </a:endParaRPr>
          </a:p>
        </p:txBody>
      </p:sp>
    </p:spTree>
    <p:extLst>
      <p:ext uri="{BB962C8B-B14F-4D97-AF65-F5344CB8AC3E}">
        <p14:creationId xmlns:p14="http://schemas.microsoft.com/office/powerpoint/2010/main" val="3332822715"/>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8CF0695C-F6BF-9A4A-AD8F-9728E93831A6}" type="slidenum">
              <a:rPr lang="en-US" smtClean="0"/>
              <a:t>54</a:t>
            </a:fld>
            <a:endParaRPr lang="en-US"/>
          </a:p>
        </p:txBody>
      </p:sp>
    </p:spTree>
    <p:extLst>
      <p:ext uri="{BB962C8B-B14F-4D97-AF65-F5344CB8AC3E}">
        <p14:creationId xmlns:p14="http://schemas.microsoft.com/office/powerpoint/2010/main" val="1429339"/>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8CF0695C-F6BF-9A4A-AD8F-9728E93831A6}" type="slidenum">
              <a:rPr lang="en-US" smtClean="0"/>
              <a:t>55</a:t>
            </a:fld>
            <a:endParaRPr lang="en-US"/>
          </a:p>
        </p:txBody>
      </p:sp>
    </p:spTree>
    <p:extLst>
      <p:ext uri="{BB962C8B-B14F-4D97-AF65-F5344CB8AC3E}">
        <p14:creationId xmlns:p14="http://schemas.microsoft.com/office/powerpoint/2010/main" val="53492899"/>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8CF0695C-F6BF-9A4A-AD8F-9728E93831A6}" type="slidenum">
              <a:rPr lang="en-US" smtClean="0"/>
              <a:t>56</a:t>
            </a:fld>
            <a:endParaRPr lang="en-US"/>
          </a:p>
        </p:txBody>
      </p:sp>
    </p:spTree>
    <p:extLst>
      <p:ext uri="{BB962C8B-B14F-4D97-AF65-F5344CB8AC3E}">
        <p14:creationId xmlns:p14="http://schemas.microsoft.com/office/powerpoint/2010/main" val="584098342"/>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8CF0695C-F6BF-9A4A-AD8F-9728E93831A6}" type="slidenum">
              <a:rPr lang="en-US" smtClean="0"/>
              <a:t>57</a:t>
            </a:fld>
            <a:endParaRPr lang="en-US"/>
          </a:p>
        </p:txBody>
      </p:sp>
    </p:spTree>
    <p:extLst>
      <p:ext uri="{BB962C8B-B14F-4D97-AF65-F5344CB8AC3E}">
        <p14:creationId xmlns:p14="http://schemas.microsoft.com/office/powerpoint/2010/main" val="2928382717"/>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8CF0695C-F6BF-9A4A-AD8F-9728E93831A6}" type="slidenum">
              <a:rPr lang="en-US" smtClean="0"/>
              <a:t>58</a:t>
            </a:fld>
            <a:endParaRPr lang="en-US"/>
          </a:p>
        </p:txBody>
      </p:sp>
    </p:spTree>
    <p:extLst>
      <p:ext uri="{BB962C8B-B14F-4D97-AF65-F5344CB8AC3E}">
        <p14:creationId xmlns:p14="http://schemas.microsoft.com/office/powerpoint/2010/main" val="3721065673"/>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8CF0695C-F6BF-9A4A-AD8F-9728E93831A6}" type="slidenum">
              <a:rPr lang="en-US" smtClean="0"/>
              <a:t>59</a:t>
            </a:fld>
            <a:endParaRPr lang="en-US"/>
          </a:p>
        </p:txBody>
      </p:sp>
    </p:spTree>
    <p:extLst>
      <p:ext uri="{BB962C8B-B14F-4D97-AF65-F5344CB8AC3E}">
        <p14:creationId xmlns:p14="http://schemas.microsoft.com/office/powerpoint/2010/main" val="215939049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32769" name="Shape 113"/>
          <p:cNvSpPr>
            <a:spLocks noGrp="1" noRot="1" noChangeAspect="1" noTextEdit="1"/>
          </p:cNvSpPr>
          <p:nvPr>
            <p:ph type="sldImg" idx="2"/>
          </p:nvPr>
        </p:nvSpPr>
        <p:spPr bwMode="auto">
          <a:custGeom>
            <a:avLst/>
            <a:gdLst>
              <a:gd name="T0" fmla="*/ 0 w 120000"/>
              <a:gd name="T1" fmla="*/ 0 h 120000"/>
              <a:gd name="T2" fmla="*/ 120000 w 120000"/>
              <a:gd name="T3" fmla="*/ 0 h 120000"/>
              <a:gd name="T4" fmla="*/ 120000 w 120000"/>
              <a:gd name="T5" fmla="*/ 120000 h 120000"/>
              <a:gd name="T6" fmla="*/ 0 w 120000"/>
              <a:gd name="T7" fmla="*/ 120000 h 120000"/>
              <a:gd name="T8" fmla="*/ 0 w 120000"/>
              <a:gd name="T9" fmla="*/ 0 h 120000"/>
              <a:gd name="T10" fmla="*/ 0 w 120000"/>
              <a:gd name="T11" fmla="*/ 0 h 120000"/>
              <a:gd name="T12" fmla="*/ 120000 w 120000"/>
              <a:gd name="T13" fmla="*/ 120000 h 120000"/>
            </a:gdLst>
            <a:ahLst/>
            <a:cxnLst>
              <a:cxn ang="0">
                <a:pos x="T0" y="T1"/>
              </a:cxn>
              <a:cxn ang="0">
                <a:pos x="T2" y="T3"/>
              </a:cxn>
              <a:cxn ang="0">
                <a:pos x="T4" y="T5"/>
              </a:cxn>
              <a:cxn ang="0">
                <a:pos x="T6" y="T7"/>
              </a:cxn>
              <a:cxn ang="0">
                <a:pos x="T8" y="T9"/>
              </a:cxn>
            </a:cxnLst>
            <a:rect l="T10" t="T11" r="T12" b="T13"/>
            <a:pathLst>
              <a:path w="120000" h="120000" extrusionOk="0">
                <a:moveTo>
                  <a:pt x="0" y="0"/>
                </a:moveTo>
                <a:lnTo>
                  <a:pt x="120000" y="0"/>
                </a:lnTo>
                <a:lnTo>
                  <a:pt x="120000" y="120000"/>
                </a:lnTo>
                <a:lnTo>
                  <a:pt x="0" y="120000"/>
                </a:lnTo>
                <a:lnTo>
                  <a:pt x="0" y="0"/>
                </a:lnTo>
                <a:close/>
              </a:path>
            </a:pathLst>
          </a:custGeom>
          <a:noFill/>
          <a:ln>
            <a:solidFill>
              <a:srgbClr val="000000"/>
            </a:solidFill>
            <a:round/>
            <a:headEnd/>
            <a:tailEnd/>
          </a:ln>
          <a:extLst>
            <a:ext uri="{909E8E84-426E-40dd-AFC4-6F175D3DCCD1}">
              <a14:hiddenFill xmlns:a14="http://schemas.microsoft.com/office/drawing/2010/main" xmlns="">
                <a:solidFill>
                  <a:srgbClr val="FFFFFF"/>
                </a:solidFill>
              </a14:hiddenFill>
            </a:ext>
          </a:extLst>
        </p:spPr>
      </p:sp>
      <p:sp>
        <p:nvSpPr>
          <p:cNvPr id="32770" name="Shape 114"/>
          <p:cNvSpPr txBox="1">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93162" tIns="93162" rIns="93162" bIns="93162" numCol="1" anchor="t" anchorCtr="0" compatLnSpc="1">
            <a:prstTxWarp prst="textNoShape">
              <a:avLst/>
            </a:prstTxWarp>
          </a:bodyPr>
          <a:lstStyle/>
          <a:p>
            <a:pPr>
              <a:spcBef>
                <a:spcPct val="0"/>
              </a:spcBef>
              <a:buClr>
                <a:srgbClr val="000000"/>
              </a:buClr>
            </a:pPr>
            <a:r>
              <a:rPr lang="en-US" altLang="en-US" dirty="0" smtClean="0">
                <a:solidFill>
                  <a:srgbClr val="000000"/>
                </a:solidFill>
              </a:rPr>
              <a:t>The universities come together through OCUL to do many things, all focused around three core principles: Collaboration, Innovation and Service Delivery.</a:t>
            </a:r>
          </a:p>
          <a:p>
            <a:pPr>
              <a:spcBef>
                <a:spcPct val="0"/>
              </a:spcBef>
            </a:pPr>
            <a:r>
              <a:rPr lang="en-US" altLang="en-US" dirty="0" smtClean="0"/>
              <a:t>You can see this reflected in our Mission and Vision statements. The key OCUL activities include:</a:t>
            </a:r>
          </a:p>
          <a:p>
            <a:pPr>
              <a:spcBef>
                <a:spcPct val="0"/>
              </a:spcBef>
            </a:pPr>
            <a:r>
              <a:rPr lang="en-US" altLang="en-US" b="1" dirty="0" smtClean="0"/>
              <a:t>Collections</a:t>
            </a:r>
            <a:r>
              <a:rPr lang="en-US" altLang="en-US" dirty="0" smtClean="0"/>
              <a:t> - Licensing </a:t>
            </a:r>
            <a:r>
              <a:rPr lang="en-US" altLang="en-US" dirty="0" err="1" smtClean="0"/>
              <a:t>eresources</a:t>
            </a:r>
            <a:r>
              <a:rPr lang="en-US" altLang="en-US" dirty="0" smtClean="0"/>
              <a:t> on behalf of members</a:t>
            </a:r>
          </a:p>
          <a:p>
            <a:pPr>
              <a:spcBef>
                <a:spcPct val="0"/>
              </a:spcBef>
            </a:pPr>
            <a:r>
              <a:rPr lang="en-US" altLang="en-US" b="1" dirty="0" smtClean="0"/>
              <a:t>Scholars Portal -</a:t>
            </a:r>
            <a:r>
              <a:rPr lang="en-US" altLang="en-US" dirty="0" smtClean="0"/>
              <a:t> shared technological infrastructure</a:t>
            </a:r>
          </a:p>
          <a:p>
            <a:pPr>
              <a:spcBef>
                <a:spcPct val="0"/>
              </a:spcBef>
            </a:pPr>
            <a:r>
              <a:rPr lang="en-US" altLang="en-US" b="1" dirty="0" smtClean="0"/>
              <a:t>Member services</a:t>
            </a:r>
            <a:r>
              <a:rPr lang="en-US" altLang="en-US" dirty="0" smtClean="0"/>
              <a:t> - which includes collaborative planning, advocacy, professional development, partnerships and research.</a:t>
            </a:r>
            <a:endParaRPr lang="en-US" altLang="en-US" dirty="0" smtClean="0">
              <a:solidFill>
                <a:srgbClr val="000000"/>
              </a:solidFill>
            </a:endParaRPr>
          </a:p>
          <a:p>
            <a:pPr>
              <a:spcBef>
                <a:spcPct val="0"/>
              </a:spcBef>
              <a:buClr>
                <a:srgbClr val="000000"/>
              </a:buClr>
            </a:pPr>
            <a:endParaRPr lang="en-US" altLang="en-US" dirty="0" smtClean="0">
              <a:solidFill>
                <a:srgbClr val="000000"/>
              </a:solidFill>
            </a:endParaRPr>
          </a:p>
          <a:p>
            <a:pPr>
              <a:spcBef>
                <a:spcPct val="0"/>
              </a:spcBef>
              <a:buClr>
                <a:srgbClr val="000000"/>
              </a:buClr>
            </a:pPr>
            <a:r>
              <a:rPr lang="en-US" altLang="en-US" dirty="0" smtClean="0">
                <a:solidFill>
                  <a:srgbClr val="000000"/>
                </a:solidFill>
              </a:rPr>
              <a:t>The impact of OCUL’s collaboration isn’t just about the collective outcomes. By coming together and discussing ideas, innovations, practices, this knowledge is also often taken back to individual institutions and implemented at a local level. OCUL is a hub for innovation and knowledge sharing that then moves outwards and is put into a local context. </a:t>
            </a:r>
          </a:p>
          <a:p>
            <a:pPr>
              <a:spcBef>
                <a:spcPct val="0"/>
              </a:spcBef>
              <a:buClr>
                <a:srgbClr val="000000"/>
              </a:buClr>
            </a:pPr>
            <a:r>
              <a:rPr lang="en-US" altLang="en-US" dirty="0" smtClean="0">
                <a:solidFill>
                  <a:srgbClr val="000000"/>
                </a:solidFill>
              </a:rPr>
              <a:t> </a:t>
            </a:r>
          </a:p>
          <a:p>
            <a:pPr>
              <a:spcBef>
                <a:spcPct val="0"/>
              </a:spcBef>
              <a:buClr>
                <a:srgbClr val="000000"/>
              </a:buClr>
            </a:pPr>
            <a:r>
              <a:rPr lang="en-US" altLang="en-US" dirty="0" smtClean="0">
                <a:solidFill>
                  <a:srgbClr val="000000"/>
                </a:solidFill>
              </a:rPr>
              <a:t>Like any organization of this type, OCUL’s success is due to committed member involvement. OCUL endeavors to make it as easy as possible for all university libraries to be involved, and for its activities to be fair and equitable. </a:t>
            </a:r>
          </a:p>
          <a:p>
            <a:pPr>
              <a:spcBef>
                <a:spcPct val="0"/>
              </a:spcBef>
            </a:pPr>
            <a:endParaRPr lang="en-US" altLang="en-US" dirty="0" smtClean="0"/>
          </a:p>
        </p:txBody>
      </p:sp>
    </p:spTree>
    <p:extLst>
      <p:ext uri="{BB962C8B-B14F-4D97-AF65-F5344CB8AC3E}">
        <p14:creationId xmlns:p14="http://schemas.microsoft.com/office/powerpoint/2010/main" val="670398636"/>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8CF0695C-F6BF-9A4A-AD8F-9728E93831A6}" type="slidenum">
              <a:rPr lang="en-US" smtClean="0"/>
              <a:t>60</a:t>
            </a:fld>
            <a:endParaRPr lang="en-US"/>
          </a:p>
        </p:txBody>
      </p:sp>
    </p:spTree>
    <p:extLst>
      <p:ext uri="{BB962C8B-B14F-4D97-AF65-F5344CB8AC3E}">
        <p14:creationId xmlns:p14="http://schemas.microsoft.com/office/powerpoint/2010/main" val="3028196016"/>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People are buying</a:t>
            </a:r>
            <a:r>
              <a:rPr lang="en-US" baseline="0" dirty="0" smtClean="0"/>
              <a:t> books in more granular ways. Need backend that supports this. Title by title access.</a:t>
            </a:r>
            <a:endParaRPr lang="en-US" dirty="0"/>
          </a:p>
        </p:txBody>
      </p:sp>
      <p:sp>
        <p:nvSpPr>
          <p:cNvPr id="4" name="Slide Number Placeholder 3"/>
          <p:cNvSpPr>
            <a:spLocks noGrp="1"/>
          </p:cNvSpPr>
          <p:nvPr>
            <p:ph type="sldNum" sz="quarter" idx="10"/>
          </p:nvPr>
        </p:nvSpPr>
        <p:spPr/>
        <p:txBody>
          <a:bodyPr/>
          <a:lstStyle/>
          <a:p>
            <a:fld id="{8CF0695C-F6BF-9A4A-AD8F-9728E93831A6}" type="slidenum">
              <a:rPr lang="en-US" smtClean="0">
                <a:solidFill>
                  <a:prstClr val="black"/>
                </a:solidFill>
              </a:rPr>
              <a:pPr/>
              <a:t>61</a:t>
            </a:fld>
            <a:endParaRPr lang="en-US">
              <a:solidFill>
                <a:prstClr val="black"/>
              </a:solidFill>
            </a:endParaRPr>
          </a:p>
        </p:txBody>
      </p:sp>
    </p:spTree>
    <p:extLst>
      <p:ext uri="{BB962C8B-B14F-4D97-AF65-F5344CB8AC3E}">
        <p14:creationId xmlns:p14="http://schemas.microsoft.com/office/powerpoint/2010/main" val="4007762304"/>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8CF0695C-F6BF-9A4A-AD8F-9728E93831A6}" type="slidenum">
              <a:rPr lang="en-US" smtClean="0"/>
              <a:t>62</a:t>
            </a:fld>
            <a:endParaRPr lang="en-US"/>
          </a:p>
        </p:txBody>
      </p:sp>
    </p:spTree>
    <p:extLst>
      <p:ext uri="{BB962C8B-B14F-4D97-AF65-F5344CB8AC3E}">
        <p14:creationId xmlns:p14="http://schemas.microsoft.com/office/powerpoint/2010/main" val="4035397420"/>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8CF0695C-F6BF-9A4A-AD8F-9728E93831A6}" type="slidenum">
              <a:rPr lang="en-US" smtClean="0"/>
              <a:t>63</a:t>
            </a:fld>
            <a:endParaRPr lang="en-US"/>
          </a:p>
        </p:txBody>
      </p:sp>
    </p:spTree>
    <p:extLst>
      <p:ext uri="{BB962C8B-B14F-4D97-AF65-F5344CB8AC3E}">
        <p14:creationId xmlns:p14="http://schemas.microsoft.com/office/powerpoint/2010/main" val="3519794223"/>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8CF0695C-F6BF-9A4A-AD8F-9728E93831A6}" type="slidenum">
              <a:rPr lang="en-US" smtClean="0"/>
              <a:t>64</a:t>
            </a:fld>
            <a:endParaRPr lang="en-US"/>
          </a:p>
        </p:txBody>
      </p:sp>
    </p:spTree>
    <p:extLst>
      <p:ext uri="{BB962C8B-B14F-4D97-AF65-F5344CB8AC3E}">
        <p14:creationId xmlns:p14="http://schemas.microsoft.com/office/powerpoint/2010/main" val="3202372019"/>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8CF0695C-F6BF-9A4A-AD8F-9728E93831A6}" type="slidenum">
              <a:rPr lang="en-US" smtClean="0"/>
              <a:t>65</a:t>
            </a:fld>
            <a:endParaRPr lang="en-US"/>
          </a:p>
        </p:txBody>
      </p:sp>
    </p:spTree>
    <p:extLst>
      <p:ext uri="{BB962C8B-B14F-4D97-AF65-F5344CB8AC3E}">
        <p14:creationId xmlns:p14="http://schemas.microsoft.com/office/powerpoint/2010/main" val="780393913"/>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8CF0695C-F6BF-9A4A-AD8F-9728E93831A6}" type="slidenum">
              <a:rPr lang="en-US" smtClean="0"/>
              <a:t>66</a:t>
            </a:fld>
            <a:endParaRPr lang="en-US"/>
          </a:p>
        </p:txBody>
      </p:sp>
    </p:spTree>
    <p:extLst>
      <p:ext uri="{BB962C8B-B14F-4D97-AF65-F5344CB8AC3E}">
        <p14:creationId xmlns:p14="http://schemas.microsoft.com/office/powerpoint/2010/main" val="3763420269"/>
      </p:ext>
    </p:extLst>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1"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56322" name="Notes Placeholder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dirty="0" smtClean="0">
              <a:ea typeface="ＭＳ Ｐゴシック" panose="020B0600070205080204" pitchFamily="34" charset="-128"/>
            </a:endParaRPr>
          </a:p>
        </p:txBody>
      </p:sp>
      <p:sp>
        <p:nvSpPr>
          <p:cNvPr id="56323" name="Slide Number Placeholder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71450" indent="-296711" eaLnBrk="0" hangingPunct="0">
              <a:defRPr sz="2400">
                <a:solidFill>
                  <a:schemeClr val="tx1"/>
                </a:solidFill>
                <a:latin typeface="Arial" panose="020B0604020202020204" pitchFamily="34" charset="0"/>
                <a:ea typeface="ＭＳ Ｐゴシック" panose="020B0600070205080204" pitchFamily="34" charset="-128"/>
              </a:defRPr>
            </a:lvl2pPr>
            <a:lvl3pPr marL="1186847" indent="-237369" eaLnBrk="0" hangingPunct="0">
              <a:defRPr sz="2400">
                <a:solidFill>
                  <a:schemeClr val="tx1"/>
                </a:solidFill>
                <a:latin typeface="Arial" panose="020B0604020202020204" pitchFamily="34" charset="0"/>
                <a:ea typeface="ＭＳ Ｐゴシック" panose="020B0600070205080204" pitchFamily="34" charset="-128"/>
              </a:defRPr>
            </a:lvl3pPr>
            <a:lvl4pPr marL="1661585" indent="-237369" eaLnBrk="0" hangingPunct="0">
              <a:defRPr sz="2400">
                <a:solidFill>
                  <a:schemeClr val="tx1"/>
                </a:solidFill>
                <a:latin typeface="Arial" panose="020B0604020202020204" pitchFamily="34" charset="0"/>
                <a:ea typeface="ＭＳ Ｐゴシック" panose="020B0600070205080204" pitchFamily="34" charset="-128"/>
              </a:defRPr>
            </a:lvl4pPr>
            <a:lvl5pPr marL="2136324" indent="-237369" eaLnBrk="0" hangingPunct="0">
              <a:defRPr sz="2400">
                <a:solidFill>
                  <a:schemeClr val="tx1"/>
                </a:solidFill>
                <a:latin typeface="Arial" panose="020B0604020202020204" pitchFamily="34" charset="0"/>
                <a:ea typeface="ＭＳ Ｐゴシック" panose="020B0600070205080204" pitchFamily="34" charset="-128"/>
              </a:defRPr>
            </a:lvl5pPr>
            <a:lvl6pPr marL="2611062" indent="-237369" defTabSz="474739"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3085801" indent="-237369" defTabSz="474739"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560540" indent="-237369" defTabSz="474739"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4035279" indent="-237369" defTabSz="474739"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fld id="{DEEE2030-160C-46FF-8EA8-E117ABFCE81A}" type="slidenum">
              <a:rPr lang="en-US" altLang="en-US" sz="1200">
                <a:solidFill>
                  <a:prstClr val="black"/>
                </a:solidFill>
              </a:rPr>
              <a:pPr eaLnBrk="1" hangingPunct="1"/>
              <a:t>67</a:t>
            </a:fld>
            <a:endParaRPr lang="en-US" altLang="en-US" sz="1200">
              <a:solidFill>
                <a:prstClr val="black"/>
              </a:solidFill>
            </a:endParaRPr>
          </a:p>
        </p:txBody>
      </p:sp>
    </p:spTree>
    <p:extLst>
      <p:ext uri="{BB962C8B-B14F-4D97-AF65-F5344CB8AC3E}">
        <p14:creationId xmlns:p14="http://schemas.microsoft.com/office/powerpoint/2010/main" val="1168769513"/>
      </p:ext>
    </p:extLst>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89"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3" name="Notes Placeholder 2"/>
          <p:cNvSpPr>
            <a:spLocks noGrp="1"/>
          </p:cNvSpPr>
          <p:nvPr>
            <p:ph type="body" idx="1"/>
          </p:nvPr>
        </p:nvSpPr>
        <p:spPr/>
        <p:txBody>
          <a:bodyPr wrap="square" numCol="1" anchor="t" anchorCtr="0" compatLnSpc="1">
            <a:prstTxWarp prst="textNoShape">
              <a:avLst/>
            </a:prstTxWarp>
          </a:bodyPr>
          <a:lstStyle/>
          <a:p>
            <a:pPr>
              <a:lnSpc>
                <a:spcPct val="90000"/>
              </a:lnSpc>
              <a:spcBef>
                <a:spcPts val="416"/>
              </a:spcBef>
            </a:pPr>
            <a:endParaRPr lang="en-GB" altLang="en-US" dirty="0" smtClean="0">
              <a:ea typeface="ＭＳ Ｐゴシック" panose="020B0600070205080204" pitchFamily="34" charset="-128"/>
            </a:endParaRPr>
          </a:p>
          <a:p>
            <a:pPr>
              <a:lnSpc>
                <a:spcPct val="90000"/>
              </a:lnSpc>
              <a:spcBef>
                <a:spcPts val="416"/>
              </a:spcBef>
            </a:pPr>
            <a:r>
              <a:rPr lang="en-GB" altLang="en-US" dirty="0" smtClean="0">
                <a:ea typeface="ＭＳ Ｐゴシック" panose="020B0600070205080204" pitchFamily="34" charset="-128"/>
              </a:rPr>
              <a:t>Have been thinking /exploring for a while...</a:t>
            </a:r>
          </a:p>
          <a:p>
            <a:pPr>
              <a:lnSpc>
                <a:spcPct val="90000"/>
              </a:lnSpc>
              <a:spcBef>
                <a:spcPts val="416"/>
              </a:spcBef>
              <a:buClr>
                <a:srgbClr val="000000"/>
              </a:buClr>
              <a:buFontTx/>
              <a:buChar char="•"/>
            </a:pPr>
            <a:r>
              <a:rPr lang="en-GB" altLang="en-US" dirty="0" smtClean="0">
                <a:solidFill>
                  <a:srgbClr val="000000"/>
                </a:solidFill>
                <a:ea typeface="ＭＳ Ｐゴシック" panose="020B0600070205080204" pitchFamily="34" charset="-128"/>
                <a:sym typeface="Calibri" panose="020F0502020204030204" pitchFamily="34" charset="0"/>
              </a:rPr>
              <a:t>In 2012/13 the idea of a Universal Resource </a:t>
            </a:r>
            <a:r>
              <a:rPr lang="en-GB" altLang="en-US" dirty="0" err="1" smtClean="0">
                <a:solidFill>
                  <a:srgbClr val="000000"/>
                </a:solidFill>
                <a:ea typeface="ＭＳ Ｐゴシック" panose="020B0600070205080204" pitchFamily="34" charset="-128"/>
                <a:sym typeface="Calibri" panose="020F0502020204030204" pitchFamily="34" charset="0"/>
              </a:rPr>
              <a:t>Mgmt</a:t>
            </a:r>
            <a:r>
              <a:rPr lang="en-GB" altLang="en-US" dirty="0" smtClean="0">
                <a:solidFill>
                  <a:srgbClr val="000000"/>
                </a:solidFill>
                <a:ea typeface="ＭＳ Ｐゴシック" panose="020B0600070205080204" pitchFamily="34" charset="-128"/>
                <a:sym typeface="Calibri" panose="020F0502020204030204" pitchFamily="34" charset="0"/>
              </a:rPr>
              <a:t> (URM) was taking hold within OCUL partly because there were questions about the long-term future of SFX and RACER within SP. Also, some member libraries were anticipating replacing their library management systems. </a:t>
            </a:r>
          </a:p>
          <a:p>
            <a:pPr>
              <a:lnSpc>
                <a:spcPct val="90000"/>
              </a:lnSpc>
              <a:spcBef>
                <a:spcPts val="416"/>
              </a:spcBef>
              <a:buClr>
                <a:srgbClr val="000000"/>
              </a:buClr>
              <a:buFontTx/>
              <a:buChar char="•"/>
            </a:pPr>
            <a:r>
              <a:rPr lang="en-GB" altLang="en-US" dirty="0" smtClean="0">
                <a:solidFill>
                  <a:srgbClr val="000000"/>
                </a:solidFill>
                <a:ea typeface="ＭＳ Ｐゴシック" panose="020B0600070205080204" pitchFamily="34" charset="-128"/>
                <a:sym typeface="Calibri" panose="020F0502020204030204" pitchFamily="34" charset="0"/>
              </a:rPr>
              <a:t>We knew that other libraries and other consortia had made the decision to proceed with the web scale systems but the OCUL Directors weren’t sure what direction to be taking. So we started a number of conversations within OCUL, and held a Summit in Feb. 2013</a:t>
            </a:r>
          </a:p>
          <a:p>
            <a:pPr>
              <a:lnSpc>
                <a:spcPct val="90000"/>
              </a:lnSpc>
              <a:spcBef>
                <a:spcPts val="416"/>
              </a:spcBef>
              <a:buClr>
                <a:srgbClr val="000000"/>
              </a:buClr>
              <a:buFontTx/>
              <a:buChar char="•"/>
            </a:pPr>
            <a:r>
              <a:rPr lang="en-GB" altLang="en-US" dirty="0" smtClean="0">
                <a:solidFill>
                  <a:srgbClr val="000000"/>
                </a:solidFill>
                <a:ea typeface="ＭＳ Ｐゴシック" panose="020B0600070205080204" pitchFamily="34" charset="-128"/>
                <a:sym typeface="Calibri" panose="020F0502020204030204" pitchFamily="34" charset="0"/>
              </a:rPr>
              <a:t>The summit led to a Report to Directors and then to the formation of the Collaborative Approaches Task Force. </a:t>
            </a:r>
          </a:p>
          <a:p>
            <a:pPr>
              <a:lnSpc>
                <a:spcPct val="90000"/>
              </a:lnSpc>
              <a:spcBef>
                <a:spcPts val="416"/>
              </a:spcBef>
              <a:buClr>
                <a:srgbClr val="000000"/>
              </a:buClr>
              <a:buFontTx/>
              <a:buChar char="•"/>
            </a:pPr>
            <a:r>
              <a:rPr lang="en-GB" altLang="en-US" dirty="0" smtClean="0">
                <a:solidFill>
                  <a:srgbClr val="000000"/>
                </a:solidFill>
                <a:ea typeface="ＭＳ Ｐゴシック" panose="020B0600070205080204" pitchFamily="34" charset="-128"/>
                <a:sym typeface="Calibri" panose="020F0502020204030204" pitchFamily="34" charset="0"/>
              </a:rPr>
              <a:t>That</a:t>
            </a:r>
            <a:r>
              <a:rPr lang="en-GB" altLang="en-US" baseline="0" dirty="0" smtClean="0">
                <a:solidFill>
                  <a:srgbClr val="000000"/>
                </a:solidFill>
                <a:ea typeface="ＭＳ Ｐゴシック" panose="020B0600070205080204" pitchFamily="34" charset="-128"/>
                <a:sym typeface="Calibri" panose="020F0502020204030204" pitchFamily="34" charset="0"/>
              </a:rPr>
              <a:t> task force did more consultations in 2013/14 and produced a report, after which it became apparent that we needed a full-blown project to move forward</a:t>
            </a:r>
            <a:endParaRPr lang="en-GB" altLang="en-US" dirty="0" smtClean="0">
              <a:solidFill>
                <a:srgbClr val="000000"/>
              </a:solidFill>
              <a:ea typeface="ＭＳ Ｐゴシック" panose="020B0600070205080204" pitchFamily="34" charset="-128"/>
              <a:sym typeface="Calibri" panose="020F0502020204030204" pitchFamily="34" charset="0"/>
            </a:endParaRPr>
          </a:p>
          <a:p>
            <a:endParaRPr lang="en-US" altLang="en-US" dirty="0" smtClean="0">
              <a:ea typeface="ＭＳ Ｐゴシック" panose="020B0600070205080204" pitchFamily="34" charset="-128"/>
            </a:endParaRPr>
          </a:p>
        </p:txBody>
      </p:sp>
      <p:sp>
        <p:nvSpPr>
          <p:cNvPr id="63491" name="Slide Number Placeholder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71450" indent="-296711" eaLnBrk="0" hangingPunct="0">
              <a:defRPr sz="2400">
                <a:solidFill>
                  <a:schemeClr val="tx1"/>
                </a:solidFill>
                <a:latin typeface="Arial" panose="020B0604020202020204" pitchFamily="34" charset="0"/>
                <a:ea typeface="ＭＳ Ｐゴシック" panose="020B0600070205080204" pitchFamily="34" charset="-128"/>
              </a:defRPr>
            </a:lvl2pPr>
            <a:lvl3pPr marL="1186847" indent="-237369" eaLnBrk="0" hangingPunct="0">
              <a:defRPr sz="2400">
                <a:solidFill>
                  <a:schemeClr val="tx1"/>
                </a:solidFill>
                <a:latin typeface="Arial" panose="020B0604020202020204" pitchFamily="34" charset="0"/>
                <a:ea typeface="ＭＳ Ｐゴシック" panose="020B0600070205080204" pitchFamily="34" charset="-128"/>
              </a:defRPr>
            </a:lvl3pPr>
            <a:lvl4pPr marL="1661585" indent="-237369" eaLnBrk="0" hangingPunct="0">
              <a:defRPr sz="2400">
                <a:solidFill>
                  <a:schemeClr val="tx1"/>
                </a:solidFill>
                <a:latin typeface="Arial" panose="020B0604020202020204" pitchFamily="34" charset="0"/>
                <a:ea typeface="ＭＳ Ｐゴシック" panose="020B0600070205080204" pitchFamily="34" charset="-128"/>
              </a:defRPr>
            </a:lvl4pPr>
            <a:lvl5pPr marL="2136324" indent="-237369" eaLnBrk="0" hangingPunct="0">
              <a:defRPr sz="2400">
                <a:solidFill>
                  <a:schemeClr val="tx1"/>
                </a:solidFill>
                <a:latin typeface="Arial" panose="020B0604020202020204" pitchFamily="34" charset="0"/>
                <a:ea typeface="ＭＳ Ｐゴシック" panose="020B0600070205080204" pitchFamily="34" charset="-128"/>
              </a:defRPr>
            </a:lvl5pPr>
            <a:lvl6pPr marL="2611062" indent="-237369" defTabSz="474739"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3085801" indent="-237369" defTabSz="474739"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560540" indent="-237369" defTabSz="474739"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4035279" indent="-237369" defTabSz="474739"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fld id="{E8D19E8A-570A-45B7-A307-B8FA63CE95F0}" type="slidenum">
              <a:rPr lang="en-US" altLang="en-US" sz="1200">
                <a:solidFill>
                  <a:prstClr val="black"/>
                </a:solidFill>
              </a:rPr>
              <a:pPr eaLnBrk="1" hangingPunct="1"/>
              <a:t>68</a:t>
            </a:fld>
            <a:endParaRPr lang="en-US" altLang="en-US" sz="1200">
              <a:solidFill>
                <a:prstClr val="black"/>
              </a:solidFill>
            </a:endParaRPr>
          </a:p>
        </p:txBody>
      </p:sp>
    </p:spTree>
    <p:extLst>
      <p:ext uri="{BB962C8B-B14F-4D97-AF65-F5344CB8AC3E}">
        <p14:creationId xmlns:p14="http://schemas.microsoft.com/office/powerpoint/2010/main" val="2936229420"/>
      </p:ext>
    </p:extLst>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7"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3" name="Notes Placeholder 2"/>
          <p:cNvSpPr>
            <a:spLocks noGrp="1"/>
          </p:cNvSpPr>
          <p:nvPr>
            <p:ph type="body" idx="1"/>
          </p:nvPr>
        </p:nvSpPr>
        <p:spPr/>
        <p:txBody>
          <a:bodyPr/>
          <a:lstStyle/>
          <a:p>
            <a:pPr>
              <a:lnSpc>
                <a:spcPct val="90000"/>
              </a:lnSpc>
              <a:defRPr/>
            </a:pPr>
            <a:endParaRPr lang="en-GB" dirty="0" smtClean="0">
              <a:solidFill>
                <a:schemeClr val="dk1"/>
              </a:solidFill>
              <a:ea typeface="Calibri"/>
              <a:cs typeface="Calibri"/>
              <a:sym typeface="Calibri"/>
            </a:endParaRPr>
          </a:p>
          <a:p>
            <a:pPr>
              <a:lnSpc>
                <a:spcPct val="90000"/>
              </a:lnSpc>
              <a:defRPr/>
            </a:pPr>
            <a:r>
              <a:rPr lang="en-GB" dirty="0" smtClean="0">
                <a:solidFill>
                  <a:schemeClr val="dk1"/>
                </a:solidFill>
                <a:ea typeface="Calibri"/>
                <a:cs typeface="Calibri"/>
                <a:sym typeface="Calibri"/>
              </a:rPr>
              <a:t>In the Fall of 2014 a project charter was developed which included this vision statement for the project</a:t>
            </a:r>
          </a:p>
          <a:p>
            <a:pPr>
              <a:lnSpc>
                <a:spcPct val="90000"/>
              </a:lnSpc>
              <a:defRPr/>
            </a:pPr>
            <a:r>
              <a:rPr lang="en-GB" dirty="0" smtClean="0">
                <a:solidFill>
                  <a:schemeClr val="dk1"/>
                </a:solidFill>
                <a:ea typeface="Calibri"/>
                <a:cs typeface="Calibri"/>
                <a:sym typeface="Calibri"/>
              </a:rPr>
              <a:t>(copied on this slide and the next. )</a:t>
            </a:r>
          </a:p>
          <a:p>
            <a:pPr marL="171434" indent="-171434">
              <a:lnSpc>
                <a:spcPct val="90000"/>
              </a:lnSpc>
              <a:spcBef>
                <a:spcPts val="416"/>
              </a:spcBef>
              <a:buClr>
                <a:schemeClr val="dk1"/>
              </a:buClr>
              <a:buSzPct val="100000"/>
              <a:buFont typeface="Arial"/>
              <a:buChar char="•"/>
              <a:defRPr/>
            </a:pPr>
            <a:r>
              <a:rPr lang="en-GB" dirty="0" smtClean="0">
                <a:solidFill>
                  <a:schemeClr val="dk1"/>
                </a:solidFill>
                <a:ea typeface="Calibri"/>
                <a:cs typeface="Calibri"/>
                <a:sym typeface="Calibri"/>
              </a:rPr>
              <a:t>I wont read the slides, in the interests of time, but I will note a couple of things: </a:t>
            </a:r>
          </a:p>
          <a:p>
            <a:pPr marL="646172" lvl="1" indent="-184620">
              <a:lnSpc>
                <a:spcPct val="90000"/>
              </a:lnSpc>
              <a:spcBef>
                <a:spcPts val="416"/>
              </a:spcBef>
              <a:buClr>
                <a:schemeClr val="dk1"/>
              </a:buClr>
              <a:buSzPct val="100000"/>
              <a:buFont typeface="Arial"/>
              <a:buChar char="•"/>
              <a:defRPr/>
            </a:pPr>
            <a:r>
              <a:rPr lang="en-GB" dirty="0" smtClean="0">
                <a:solidFill>
                  <a:schemeClr val="dk1"/>
                </a:solidFill>
                <a:ea typeface="Calibri"/>
                <a:cs typeface="Calibri"/>
                <a:sym typeface="Calibri"/>
              </a:rPr>
              <a:t>The vision incorporates both the user end and the staff end. </a:t>
            </a:r>
          </a:p>
          <a:p>
            <a:pPr marL="646172" lvl="1" indent="-184620">
              <a:lnSpc>
                <a:spcPct val="90000"/>
              </a:lnSpc>
              <a:spcBef>
                <a:spcPts val="416"/>
              </a:spcBef>
              <a:buClr>
                <a:schemeClr val="dk1"/>
              </a:buClr>
              <a:buSzPct val="100000"/>
              <a:buFont typeface="Arial"/>
              <a:buChar char="•"/>
              <a:defRPr/>
            </a:pPr>
            <a:r>
              <a:rPr lang="en-GB" dirty="0" smtClean="0">
                <a:solidFill>
                  <a:schemeClr val="dk1"/>
                </a:solidFill>
                <a:ea typeface="Calibri"/>
                <a:cs typeface="Calibri"/>
                <a:sym typeface="Calibri"/>
              </a:rPr>
              <a:t>For the users the emphasis is on seamless use of and access to all types of content from an Ontario-wide library collection. The resources in this collection are incorporated into their research, learning and teaching activities.</a:t>
            </a:r>
          </a:p>
          <a:p>
            <a:pPr>
              <a:defRPr/>
            </a:pPr>
            <a:endParaRPr lang="en-US" dirty="0"/>
          </a:p>
        </p:txBody>
      </p:sp>
      <p:sp>
        <p:nvSpPr>
          <p:cNvPr id="65539" name="Slide Number Placeholder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71450" indent="-296711" eaLnBrk="0" hangingPunct="0">
              <a:defRPr sz="2400">
                <a:solidFill>
                  <a:schemeClr val="tx1"/>
                </a:solidFill>
                <a:latin typeface="Arial" panose="020B0604020202020204" pitchFamily="34" charset="0"/>
                <a:ea typeface="ＭＳ Ｐゴシック" panose="020B0600070205080204" pitchFamily="34" charset="-128"/>
              </a:defRPr>
            </a:lvl2pPr>
            <a:lvl3pPr marL="1186847" indent="-237369" eaLnBrk="0" hangingPunct="0">
              <a:defRPr sz="2400">
                <a:solidFill>
                  <a:schemeClr val="tx1"/>
                </a:solidFill>
                <a:latin typeface="Arial" panose="020B0604020202020204" pitchFamily="34" charset="0"/>
                <a:ea typeface="ＭＳ Ｐゴシック" panose="020B0600070205080204" pitchFamily="34" charset="-128"/>
              </a:defRPr>
            </a:lvl3pPr>
            <a:lvl4pPr marL="1661585" indent="-237369" eaLnBrk="0" hangingPunct="0">
              <a:defRPr sz="2400">
                <a:solidFill>
                  <a:schemeClr val="tx1"/>
                </a:solidFill>
                <a:latin typeface="Arial" panose="020B0604020202020204" pitchFamily="34" charset="0"/>
                <a:ea typeface="ＭＳ Ｐゴシック" panose="020B0600070205080204" pitchFamily="34" charset="-128"/>
              </a:defRPr>
            </a:lvl4pPr>
            <a:lvl5pPr marL="2136324" indent="-237369" eaLnBrk="0" hangingPunct="0">
              <a:defRPr sz="2400">
                <a:solidFill>
                  <a:schemeClr val="tx1"/>
                </a:solidFill>
                <a:latin typeface="Arial" panose="020B0604020202020204" pitchFamily="34" charset="0"/>
                <a:ea typeface="ＭＳ Ｐゴシック" panose="020B0600070205080204" pitchFamily="34" charset="-128"/>
              </a:defRPr>
            </a:lvl5pPr>
            <a:lvl6pPr marL="2611062" indent="-237369" defTabSz="474739"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3085801" indent="-237369" defTabSz="474739"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560540" indent="-237369" defTabSz="474739"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4035279" indent="-237369" defTabSz="474739"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fld id="{CB388D97-C020-4897-9A85-46E6BF9313CA}" type="slidenum">
              <a:rPr lang="en-US" altLang="en-US" sz="1200">
                <a:solidFill>
                  <a:prstClr val="black"/>
                </a:solidFill>
              </a:rPr>
              <a:pPr eaLnBrk="1" hangingPunct="1"/>
              <a:t>69</a:t>
            </a:fld>
            <a:endParaRPr lang="en-US" altLang="en-US" sz="1200">
              <a:solidFill>
                <a:prstClr val="black"/>
              </a:solidFill>
            </a:endParaRPr>
          </a:p>
        </p:txBody>
      </p:sp>
    </p:spTree>
    <p:extLst>
      <p:ext uri="{BB962C8B-B14F-4D97-AF65-F5344CB8AC3E}">
        <p14:creationId xmlns:p14="http://schemas.microsoft.com/office/powerpoint/2010/main" val="149942170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33793" name="Shape 119"/>
          <p:cNvSpPr>
            <a:spLocks noGrp="1" noRot="1" noChangeAspect="1" noTextEdit="1"/>
          </p:cNvSpPr>
          <p:nvPr>
            <p:ph type="sldImg" idx="2"/>
          </p:nvPr>
        </p:nvSpPr>
        <p:spPr bwMode="auto">
          <a:custGeom>
            <a:avLst/>
            <a:gdLst>
              <a:gd name="T0" fmla="*/ 0 w 120000"/>
              <a:gd name="T1" fmla="*/ 0 h 120000"/>
              <a:gd name="T2" fmla="*/ 120000 w 120000"/>
              <a:gd name="T3" fmla="*/ 0 h 120000"/>
              <a:gd name="T4" fmla="*/ 120000 w 120000"/>
              <a:gd name="T5" fmla="*/ 120000 h 120000"/>
              <a:gd name="T6" fmla="*/ 0 w 120000"/>
              <a:gd name="T7" fmla="*/ 120000 h 120000"/>
              <a:gd name="T8" fmla="*/ 0 w 120000"/>
              <a:gd name="T9" fmla="*/ 0 h 120000"/>
              <a:gd name="T10" fmla="*/ 0 w 120000"/>
              <a:gd name="T11" fmla="*/ 0 h 120000"/>
              <a:gd name="T12" fmla="*/ 120000 w 120000"/>
              <a:gd name="T13" fmla="*/ 120000 h 120000"/>
            </a:gdLst>
            <a:ahLst/>
            <a:cxnLst>
              <a:cxn ang="0">
                <a:pos x="T0" y="T1"/>
              </a:cxn>
              <a:cxn ang="0">
                <a:pos x="T2" y="T3"/>
              </a:cxn>
              <a:cxn ang="0">
                <a:pos x="T4" y="T5"/>
              </a:cxn>
              <a:cxn ang="0">
                <a:pos x="T6" y="T7"/>
              </a:cxn>
              <a:cxn ang="0">
                <a:pos x="T8" y="T9"/>
              </a:cxn>
            </a:cxnLst>
            <a:rect l="T10" t="T11" r="T12" b="T13"/>
            <a:pathLst>
              <a:path w="120000" h="120000" extrusionOk="0">
                <a:moveTo>
                  <a:pt x="0" y="0"/>
                </a:moveTo>
                <a:lnTo>
                  <a:pt x="120000" y="0"/>
                </a:lnTo>
                <a:lnTo>
                  <a:pt x="120000" y="120000"/>
                </a:lnTo>
                <a:lnTo>
                  <a:pt x="0" y="120000"/>
                </a:lnTo>
                <a:lnTo>
                  <a:pt x="0" y="0"/>
                </a:lnTo>
                <a:close/>
              </a:path>
            </a:pathLst>
          </a:custGeom>
          <a:noFill/>
          <a:ln>
            <a:solidFill>
              <a:srgbClr val="000000"/>
            </a:solidFill>
            <a:round/>
            <a:headEnd/>
            <a:tailEnd/>
          </a:ln>
          <a:extLst>
            <a:ext uri="{909E8E84-426E-40dd-AFC4-6F175D3DCCD1}">
              <a14:hiddenFill xmlns:a14="http://schemas.microsoft.com/office/drawing/2010/main" xmlns="">
                <a:solidFill>
                  <a:srgbClr val="FFFFFF"/>
                </a:solidFill>
              </a14:hiddenFill>
            </a:ext>
          </a:extLst>
        </p:spPr>
      </p:sp>
      <p:sp>
        <p:nvSpPr>
          <p:cNvPr id="33794" name="Shape 120"/>
          <p:cNvSpPr txBox="1">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93162" tIns="93162" rIns="93162" bIns="93162" numCol="1" anchor="t" anchorCtr="0" compatLnSpc="1">
            <a:prstTxWarp prst="textNoShape">
              <a:avLst/>
            </a:prstTxWarp>
          </a:bodyPr>
          <a:lstStyle/>
          <a:p>
            <a:pPr>
              <a:lnSpc>
                <a:spcPct val="115000"/>
              </a:lnSpc>
              <a:spcBef>
                <a:spcPct val="0"/>
              </a:spcBef>
            </a:pPr>
            <a:r>
              <a:rPr lang="en-US" altLang="en-US" dirty="0" smtClean="0">
                <a:solidFill>
                  <a:srgbClr val="000000"/>
                </a:solidFill>
              </a:rPr>
              <a:t>This is a diagram of how OCUL is governed and I want to talk briefly about these groups and their roles to give you an idea of how OCUL works. Each of the libraries in OCUL is represented by its Chief Librarian or University Librarian who sit on the Council, and these representatives are also known as the OCUL Directors. The Directors make all the substantive long term decisions about OCUL activities and directions. They approve the budgets and distribution of funds. </a:t>
            </a:r>
            <a:r>
              <a:rPr lang="en-US" altLang="en-US" dirty="0" smtClean="0"/>
              <a:t>The Executive Committee is made up of five OCUL directors and the OCUL Executive Director is charged with making sure the decisions and priorities identified by the Council are implemented.</a:t>
            </a:r>
          </a:p>
          <a:p>
            <a:pPr>
              <a:lnSpc>
                <a:spcPct val="115000"/>
              </a:lnSpc>
              <a:spcBef>
                <a:spcPct val="0"/>
              </a:spcBef>
            </a:pPr>
            <a:endParaRPr lang="en-US" altLang="en-US" dirty="0" smtClean="0">
              <a:solidFill>
                <a:srgbClr val="000000"/>
              </a:solidFill>
              <a:sym typeface="Calibri" panose="020F0502020204030204" pitchFamily="34" charset="0"/>
            </a:endParaRPr>
          </a:p>
          <a:p>
            <a:pPr>
              <a:lnSpc>
                <a:spcPct val="115000"/>
              </a:lnSpc>
              <a:spcBef>
                <a:spcPct val="0"/>
              </a:spcBef>
            </a:pPr>
            <a:r>
              <a:rPr lang="en-US" altLang="en-US" dirty="0" smtClean="0">
                <a:solidFill>
                  <a:srgbClr val="000000"/>
                </a:solidFill>
                <a:sym typeface="Calibri" panose="020F0502020204030204" pitchFamily="34" charset="0"/>
              </a:rPr>
              <a:t>OCUL also has three standing committee that are concerned with operational aspects, and on organizational planning and assessment. </a:t>
            </a:r>
          </a:p>
          <a:p>
            <a:pPr>
              <a:spcBef>
                <a:spcPct val="0"/>
              </a:spcBef>
            </a:pPr>
            <a:r>
              <a:rPr lang="en-US" altLang="en-US" dirty="0" smtClean="0"/>
              <a:t>The first of the Standing Committees, OCUL Planning and Assessment, is charged with strategic oversight of OCUL and Scholars Portal activities. It meets to discuss new opportunities; it looks forward to new advise the Directors of new OCUL priorities and evaluates how OCUL is doing in relation to its strategic goals.</a:t>
            </a:r>
          </a:p>
          <a:p>
            <a:pPr>
              <a:lnSpc>
                <a:spcPct val="115000"/>
              </a:lnSpc>
              <a:spcBef>
                <a:spcPct val="0"/>
              </a:spcBef>
            </a:pPr>
            <a:endParaRPr lang="en-US" altLang="en-US" dirty="0" smtClean="0">
              <a:solidFill>
                <a:srgbClr val="000000"/>
              </a:solidFill>
              <a:sym typeface="Calibri" panose="020F0502020204030204" pitchFamily="34" charset="0"/>
            </a:endParaRPr>
          </a:p>
          <a:p>
            <a:pPr>
              <a:spcBef>
                <a:spcPct val="0"/>
              </a:spcBef>
              <a:buClr>
                <a:srgbClr val="000000"/>
              </a:buClr>
            </a:pPr>
            <a:r>
              <a:rPr lang="en-US" altLang="en-US" dirty="0" smtClean="0">
                <a:solidFill>
                  <a:srgbClr val="000000"/>
                </a:solidFill>
              </a:rPr>
              <a:t>The OCUL Information Resources Committee provides operational guidance for OCUL’s </a:t>
            </a:r>
            <a:r>
              <a:rPr lang="en-US" altLang="en-US" dirty="0" err="1" smtClean="0">
                <a:solidFill>
                  <a:srgbClr val="000000"/>
                </a:solidFill>
              </a:rPr>
              <a:t>consortial</a:t>
            </a:r>
            <a:r>
              <a:rPr lang="en-US" altLang="en-US" dirty="0" smtClean="0">
                <a:solidFill>
                  <a:srgbClr val="000000"/>
                </a:solidFill>
              </a:rPr>
              <a:t> </a:t>
            </a:r>
            <a:r>
              <a:rPr lang="en-US" altLang="en-US" dirty="0" err="1" smtClean="0">
                <a:solidFill>
                  <a:srgbClr val="000000"/>
                </a:solidFill>
              </a:rPr>
              <a:t>eresources</a:t>
            </a:r>
            <a:r>
              <a:rPr lang="en-US" altLang="en-US" dirty="0" smtClean="0">
                <a:solidFill>
                  <a:srgbClr val="000000"/>
                </a:solidFill>
              </a:rPr>
              <a:t> activities. This includes</a:t>
            </a:r>
            <a:r>
              <a:rPr lang="en-US" altLang="en-US" baseline="0" dirty="0" smtClean="0">
                <a:solidFill>
                  <a:srgbClr val="000000"/>
                </a:solidFill>
              </a:rPr>
              <a:t> c</a:t>
            </a:r>
            <a:r>
              <a:rPr lang="en-US" altLang="en-US" dirty="0" smtClean="0">
                <a:solidFill>
                  <a:srgbClr val="000000"/>
                </a:solidFill>
              </a:rPr>
              <a:t>ollective licensing of our 180 electronic resources from around 70 different vendors renewing annually</a:t>
            </a:r>
          </a:p>
          <a:p>
            <a:pPr>
              <a:lnSpc>
                <a:spcPct val="115000"/>
              </a:lnSpc>
              <a:spcBef>
                <a:spcPct val="0"/>
              </a:spcBef>
              <a:buClr>
                <a:srgbClr val="000000"/>
              </a:buClr>
            </a:pPr>
            <a:r>
              <a:rPr lang="en-US" altLang="en-US" dirty="0" smtClean="0">
                <a:solidFill>
                  <a:srgbClr val="000000"/>
                </a:solidFill>
              </a:rPr>
              <a:t>In addition to licensing OCUL IR is also concerned with issues of Scholarly Communication and broad collections issues</a:t>
            </a:r>
          </a:p>
          <a:p>
            <a:pPr>
              <a:lnSpc>
                <a:spcPct val="115000"/>
              </a:lnSpc>
              <a:spcBef>
                <a:spcPct val="0"/>
              </a:spcBef>
            </a:pPr>
            <a:endParaRPr lang="en-US" altLang="en-US" dirty="0" smtClean="0">
              <a:solidFill>
                <a:srgbClr val="000000"/>
              </a:solidFill>
              <a:sym typeface="Calibri" panose="020F0502020204030204" pitchFamily="34" charset="0"/>
            </a:endParaRPr>
          </a:p>
          <a:p>
            <a:pPr>
              <a:spcBef>
                <a:spcPct val="0"/>
              </a:spcBef>
              <a:buClr>
                <a:srgbClr val="000000"/>
              </a:buClr>
            </a:pPr>
            <a:r>
              <a:rPr lang="en-US" altLang="en-US" dirty="0" smtClean="0">
                <a:solidFill>
                  <a:srgbClr val="000000"/>
                </a:solidFill>
              </a:rPr>
              <a:t>OCUL Scholars Portal Committee provides guidance to Scholars Portal.</a:t>
            </a:r>
            <a:r>
              <a:rPr lang="en-US" altLang="en-US" baseline="0" dirty="0" smtClean="0">
                <a:solidFill>
                  <a:srgbClr val="000000"/>
                </a:solidFill>
              </a:rPr>
              <a:t> </a:t>
            </a:r>
            <a:r>
              <a:rPr lang="en-US" altLang="en-US" dirty="0" smtClean="0">
                <a:solidFill>
                  <a:srgbClr val="000000"/>
                </a:solidFill>
              </a:rPr>
              <a:t>This includes:</a:t>
            </a:r>
          </a:p>
          <a:p>
            <a:pPr>
              <a:spcBef>
                <a:spcPct val="0"/>
              </a:spcBef>
            </a:pPr>
            <a:r>
              <a:rPr lang="en-US" altLang="en-US" dirty="0" smtClean="0">
                <a:solidFill>
                  <a:srgbClr val="000000"/>
                </a:solidFill>
              </a:rPr>
              <a:t>Assessment and development of services</a:t>
            </a:r>
          </a:p>
          <a:p>
            <a:pPr>
              <a:spcBef>
                <a:spcPct val="0"/>
              </a:spcBef>
            </a:pPr>
            <a:r>
              <a:rPr lang="en-US" altLang="en-US" dirty="0" smtClean="0">
                <a:solidFill>
                  <a:srgbClr val="000000"/>
                </a:solidFill>
              </a:rPr>
              <a:t>Promoting local awareness of Scholars Portal</a:t>
            </a:r>
          </a:p>
          <a:p>
            <a:pPr>
              <a:spcBef>
                <a:spcPct val="0"/>
              </a:spcBef>
            </a:pPr>
            <a:r>
              <a:rPr lang="en-US" altLang="en-US" dirty="0" smtClean="0">
                <a:solidFill>
                  <a:srgbClr val="000000"/>
                </a:solidFill>
              </a:rPr>
              <a:t>Identifying opportunities for training and knowledge sharing</a:t>
            </a:r>
          </a:p>
          <a:p>
            <a:pPr>
              <a:spcBef>
                <a:spcPct val="0"/>
              </a:spcBef>
            </a:pPr>
            <a:endParaRPr lang="en-US" altLang="en-US" dirty="0" smtClean="0"/>
          </a:p>
        </p:txBody>
      </p:sp>
    </p:spTree>
    <p:extLst>
      <p:ext uri="{BB962C8B-B14F-4D97-AF65-F5344CB8AC3E}">
        <p14:creationId xmlns:p14="http://schemas.microsoft.com/office/powerpoint/2010/main" val="810225428"/>
      </p:ext>
    </p:extLst>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1"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3" name="Notes Placeholder 2"/>
          <p:cNvSpPr>
            <a:spLocks noGrp="1"/>
          </p:cNvSpPr>
          <p:nvPr>
            <p:ph type="body" idx="1"/>
          </p:nvPr>
        </p:nvSpPr>
        <p:spPr/>
        <p:txBody>
          <a:bodyPr wrap="square" numCol="1" anchor="t" anchorCtr="0" compatLnSpc="1">
            <a:prstTxWarp prst="textNoShape">
              <a:avLst/>
            </a:prstTxWarp>
          </a:bodyPr>
          <a:lstStyle/>
          <a:p>
            <a:pPr>
              <a:lnSpc>
                <a:spcPct val="90000"/>
              </a:lnSpc>
              <a:spcBef>
                <a:spcPct val="0"/>
              </a:spcBef>
              <a:buClr>
                <a:srgbClr val="000000"/>
              </a:buClr>
            </a:pPr>
            <a:r>
              <a:rPr lang="en-GB" altLang="en-US" dirty="0" smtClean="0">
                <a:solidFill>
                  <a:srgbClr val="000000"/>
                </a:solidFill>
                <a:ea typeface="ＭＳ Ｐゴシック" panose="020B0600070205080204" pitchFamily="34" charset="-128"/>
                <a:sym typeface="Calibri" panose="020F0502020204030204" pitchFamily="34" charset="0"/>
              </a:rPr>
              <a:t>On the staff side the vision is that collaboration has become a natural way to work for OCUL library staff. And this could mean several things : working with library staff at other </a:t>
            </a:r>
            <a:r>
              <a:rPr lang="en-GB" altLang="en-US" dirty="0" err="1" smtClean="0">
                <a:solidFill>
                  <a:srgbClr val="000000"/>
                </a:solidFill>
                <a:ea typeface="ＭＳ Ｐゴシック" panose="020B0600070205080204" pitchFamily="34" charset="-128"/>
                <a:sym typeface="Calibri" panose="020F0502020204030204" pitchFamily="34" charset="0"/>
              </a:rPr>
              <a:t>insts</a:t>
            </a:r>
            <a:r>
              <a:rPr lang="en-GB" altLang="en-US" dirty="0" smtClean="0">
                <a:solidFill>
                  <a:srgbClr val="000000"/>
                </a:solidFill>
                <a:ea typeface="ＭＳ Ｐゴシック" panose="020B0600070205080204" pitchFamily="34" charset="-128"/>
                <a:sym typeface="Calibri" panose="020F0502020204030204" pitchFamily="34" charset="0"/>
              </a:rPr>
              <a:t>, working on common OCUL-wide policies for everyone, or working on behalf of another </a:t>
            </a:r>
            <a:r>
              <a:rPr lang="en-GB" altLang="en-US" dirty="0" err="1" smtClean="0">
                <a:solidFill>
                  <a:srgbClr val="000000"/>
                </a:solidFill>
                <a:ea typeface="ＭＳ Ｐゴシック" panose="020B0600070205080204" pitchFamily="34" charset="-128"/>
                <a:sym typeface="Calibri" panose="020F0502020204030204" pitchFamily="34" charset="0"/>
              </a:rPr>
              <a:t>inst</a:t>
            </a:r>
            <a:r>
              <a:rPr lang="en-GB" altLang="en-US" dirty="0" smtClean="0">
                <a:solidFill>
                  <a:srgbClr val="000000"/>
                </a:solidFill>
                <a:ea typeface="ＭＳ Ｐゴシック" panose="020B0600070205080204" pitchFamily="34" charset="-128"/>
                <a:sym typeface="Calibri" panose="020F0502020204030204" pitchFamily="34" charset="0"/>
              </a:rPr>
              <a:t> for the good of the OCUL community</a:t>
            </a:r>
          </a:p>
          <a:p>
            <a:pPr marL="171434" indent="-171434">
              <a:lnSpc>
                <a:spcPct val="90000"/>
              </a:lnSpc>
              <a:spcBef>
                <a:spcPts val="416"/>
              </a:spcBef>
            </a:pPr>
            <a:endParaRPr lang="en-GB" altLang="en-US" dirty="0" smtClean="0">
              <a:solidFill>
                <a:srgbClr val="000000"/>
              </a:solidFill>
              <a:ea typeface="ＭＳ Ｐゴシック" panose="020B0600070205080204" pitchFamily="34" charset="-128"/>
              <a:sym typeface="Calibri" panose="020F0502020204030204" pitchFamily="34" charset="0"/>
            </a:endParaRPr>
          </a:p>
          <a:p>
            <a:pPr marL="171434" indent="-171434">
              <a:lnSpc>
                <a:spcPct val="90000"/>
              </a:lnSpc>
              <a:spcBef>
                <a:spcPts val="416"/>
              </a:spcBef>
              <a:buSzPct val="25000"/>
            </a:pPr>
            <a:r>
              <a:rPr lang="en-GB" altLang="en-US" dirty="0" smtClean="0">
                <a:solidFill>
                  <a:srgbClr val="000000"/>
                </a:solidFill>
                <a:ea typeface="ＭＳ Ｐゴシック" panose="020B0600070205080204" pitchFamily="34" charset="-128"/>
                <a:sym typeface="Calibri" panose="020F0502020204030204" pitchFamily="34" charset="0"/>
              </a:rPr>
              <a:t>Notice no mention of specific technology – this is</a:t>
            </a:r>
            <a:r>
              <a:rPr lang="en-GB" altLang="en-US" baseline="0" dirty="0" smtClean="0">
                <a:solidFill>
                  <a:srgbClr val="000000"/>
                </a:solidFill>
                <a:ea typeface="ＭＳ Ｐゴシック" panose="020B0600070205080204" pitchFamily="34" charset="-128"/>
                <a:sym typeface="Calibri" panose="020F0502020204030204" pitchFamily="34" charset="0"/>
              </a:rPr>
              <a:t> deliberate</a:t>
            </a:r>
            <a:endParaRPr lang="en-GB" altLang="en-US" dirty="0" smtClean="0">
              <a:solidFill>
                <a:srgbClr val="000000"/>
              </a:solidFill>
              <a:ea typeface="ＭＳ Ｐゴシック" panose="020B0600070205080204" pitchFamily="34" charset="-128"/>
              <a:sym typeface="Calibri" panose="020F0502020204030204" pitchFamily="34" charset="0"/>
            </a:endParaRPr>
          </a:p>
          <a:p>
            <a:pPr marL="171434" indent="-171434"/>
            <a:endParaRPr lang="en-US" altLang="en-US" dirty="0" smtClean="0">
              <a:ea typeface="ＭＳ Ｐゴシック" panose="020B0600070205080204" pitchFamily="34" charset="-128"/>
            </a:endParaRPr>
          </a:p>
        </p:txBody>
      </p:sp>
      <p:sp>
        <p:nvSpPr>
          <p:cNvPr id="66563" name="Slide Number Placeholder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71450" indent="-296711" eaLnBrk="0" hangingPunct="0">
              <a:defRPr sz="2400">
                <a:solidFill>
                  <a:schemeClr val="tx1"/>
                </a:solidFill>
                <a:latin typeface="Arial" panose="020B0604020202020204" pitchFamily="34" charset="0"/>
                <a:ea typeface="ＭＳ Ｐゴシック" panose="020B0600070205080204" pitchFamily="34" charset="-128"/>
              </a:defRPr>
            </a:lvl2pPr>
            <a:lvl3pPr marL="1186847" indent="-237369" eaLnBrk="0" hangingPunct="0">
              <a:defRPr sz="2400">
                <a:solidFill>
                  <a:schemeClr val="tx1"/>
                </a:solidFill>
                <a:latin typeface="Arial" panose="020B0604020202020204" pitchFamily="34" charset="0"/>
                <a:ea typeface="ＭＳ Ｐゴシック" panose="020B0600070205080204" pitchFamily="34" charset="-128"/>
              </a:defRPr>
            </a:lvl3pPr>
            <a:lvl4pPr marL="1661585" indent="-237369" eaLnBrk="0" hangingPunct="0">
              <a:defRPr sz="2400">
                <a:solidFill>
                  <a:schemeClr val="tx1"/>
                </a:solidFill>
                <a:latin typeface="Arial" panose="020B0604020202020204" pitchFamily="34" charset="0"/>
                <a:ea typeface="ＭＳ Ｐゴシック" panose="020B0600070205080204" pitchFamily="34" charset="-128"/>
              </a:defRPr>
            </a:lvl4pPr>
            <a:lvl5pPr marL="2136324" indent="-237369" eaLnBrk="0" hangingPunct="0">
              <a:defRPr sz="2400">
                <a:solidFill>
                  <a:schemeClr val="tx1"/>
                </a:solidFill>
                <a:latin typeface="Arial" panose="020B0604020202020204" pitchFamily="34" charset="0"/>
                <a:ea typeface="ＭＳ Ｐゴシック" panose="020B0600070205080204" pitchFamily="34" charset="-128"/>
              </a:defRPr>
            </a:lvl5pPr>
            <a:lvl6pPr marL="2611062" indent="-237369" defTabSz="474739"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3085801" indent="-237369" defTabSz="474739"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560540" indent="-237369" defTabSz="474739"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4035279" indent="-237369" defTabSz="474739"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fld id="{FDE42988-875D-448F-AF1F-B29CCCE7400F}" type="slidenum">
              <a:rPr lang="en-US" altLang="en-US" sz="1200">
                <a:solidFill>
                  <a:prstClr val="black"/>
                </a:solidFill>
              </a:rPr>
              <a:pPr eaLnBrk="1" hangingPunct="1"/>
              <a:t>70</a:t>
            </a:fld>
            <a:endParaRPr lang="en-US" altLang="en-US" sz="1200">
              <a:solidFill>
                <a:prstClr val="black"/>
              </a:solidFill>
            </a:endParaRPr>
          </a:p>
        </p:txBody>
      </p:sp>
    </p:spTree>
    <p:extLst>
      <p:ext uri="{BB962C8B-B14F-4D97-AF65-F5344CB8AC3E}">
        <p14:creationId xmlns:p14="http://schemas.microsoft.com/office/powerpoint/2010/main" val="2832223436"/>
      </p:ext>
    </p:extLst>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5"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3" name="Notes Placeholder 2"/>
          <p:cNvSpPr>
            <a:spLocks noGrp="1"/>
          </p:cNvSpPr>
          <p:nvPr>
            <p:ph type="body" idx="1"/>
          </p:nvPr>
        </p:nvSpPr>
        <p:spPr/>
        <p:txBody>
          <a:bodyPr/>
          <a:lstStyle/>
          <a:p>
            <a:pPr>
              <a:buSzPct val="25000"/>
              <a:defRPr/>
            </a:pPr>
            <a:endParaRPr lang="en-GB" dirty="0" smtClean="0">
              <a:solidFill>
                <a:schemeClr val="dk1"/>
              </a:solidFill>
              <a:ea typeface="Calibri"/>
              <a:cs typeface="Calibri"/>
              <a:sym typeface="Calibri"/>
            </a:endParaRPr>
          </a:p>
          <a:p>
            <a:pPr>
              <a:buSzPct val="25000"/>
              <a:defRPr/>
            </a:pPr>
            <a:r>
              <a:rPr lang="en-GB" dirty="0" smtClean="0">
                <a:solidFill>
                  <a:schemeClr val="dk1"/>
                </a:solidFill>
                <a:ea typeface="Calibri"/>
                <a:cs typeface="Calibri"/>
                <a:sym typeface="Calibri"/>
              </a:rPr>
              <a:t>3 key things to achieve the vision and what we are hoping to achieve with this project</a:t>
            </a:r>
          </a:p>
        </p:txBody>
      </p:sp>
      <p:sp>
        <p:nvSpPr>
          <p:cNvPr id="67587" name="Slide Number Placeholder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71450" indent="-296711" eaLnBrk="0" hangingPunct="0">
              <a:defRPr sz="2400">
                <a:solidFill>
                  <a:schemeClr val="tx1"/>
                </a:solidFill>
                <a:latin typeface="Arial" panose="020B0604020202020204" pitchFamily="34" charset="0"/>
                <a:ea typeface="ＭＳ Ｐゴシック" panose="020B0600070205080204" pitchFamily="34" charset="-128"/>
              </a:defRPr>
            </a:lvl2pPr>
            <a:lvl3pPr marL="1186847" indent="-237369" eaLnBrk="0" hangingPunct="0">
              <a:defRPr sz="2400">
                <a:solidFill>
                  <a:schemeClr val="tx1"/>
                </a:solidFill>
                <a:latin typeface="Arial" panose="020B0604020202020204" pitchFamily="34" charset="0"/>
                <a:ea typeface="ＭＳ Ｐゴシック" panose="020B0600070205080204" pitchFamily="34" charset="-128"/>
              </a:defRPr>
            </a:lvl3pPr>
            <a:lvl4pPr marL="1661585" indent="-237369" eaLnBrk="0" hangingPunct="0">
              <a:defRPr sz="2400">
                <a:solidFill>
                  <a:schemeClr val="tx1"/>
                </a:solidFill>
                <a:latin typeface="Arial" panose="020B0604020202020204" pitchFamily="34" charset="0"/>
                <a:ea typeface="ＭＳ Ｐゴシック" panose="020B0600070205080204" pitchFamily="34" charset="-128"/>
              </a:defRPr>
            </a:lvl4pPr>
            <a:lvl5pPr marL="2136324" indent="-237369" eaLnBrk="0" hangingPunct="0">
              <a:defRPr sz="2400">
                <a:solidFill>
                  <a:schemeClr val="tx1"/>
                </a:solidFill>
                <a:latin typeface="Arial" panose="020B0604020202020204" pitchFamily="34" charset="0"/>
                <a:ea typeface="ＭＳ Ｐゴシック" panose="020B0600070205080204" pitchFamily="34" charset="-128"/>
              </a:defRPr>
            </a:lvl5pPr>
            <a:lvl6pPr marL="2611062" indent="-237369" defTabSz="474739"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3085801" indent="-237369" defTabSz="474739"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560540" indent="-237369" defTabSz="474739"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4035279" indent="-237369" defTabSz="474739"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fld id="{02A648CD-2FB2-438C-A9EA-B586732A964F}" type="slidenum">
              <a:rPr lang="en-US" altLang="en-US" sz="1200">
                <a:solidFill>
                  <a:prstClr val="black"/>
                </a:solidFill>
              </a:rPr>
              <a:pPr eaLnBrk="1" hangingPunct="1"/>
              <a:t>71</a:t>
            </a:fld>
            <a:endParaRPr lang="en-US" altLang="en-US" sz="1200">
              <a:solidFill>
                <a:prstClr val="black"/>
              </a:solidFill>
            </a:endParaRPr>
          </a:p>
        </p:txBody>
      </p:sp>
    </p:spTree>
    <p:extLst>
      <p:ext uri="{BB962C8B-B14F-4D97-AF65-F5344CB8AC3E}">
        <p14:creationId xmlns:p14="http://schemas.microsoft.com/office/powerpoint/2010/main" val="3217250752"/>
      </p:ext>
    </p:extLst>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09"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3" name="Notes Placeholder 2"/>
          <p:cNvSpPr>
            <a:spLocks noGrp="1"/>
          </p:cNvSpPr>
          <p:nvPr>
            <p:ph type="body" idx="1"/>
          </p:nvPr>
        </p:nvSpPr>
        <p:spPr/>
        <p:txBody>
          <a:bodyPr wrap="square" numCol="1" anchor="t" anchorCtr="0" compatLnSpc="1">
            <a:prstTxWarp prst="textNoShape">
              <a:avLst/>
            </a:prstTxWarp>
          </a:bodyPr>
          <a:lstStyle/>
          <a:p>
            <a:pPr>
              <a:lnSpc>
                <a:spcPct val="90000"/>
              </a:lnSpc>
              <a:spcBef>
                <a:spcPct val="0"/>
              </a:spcBef>
              <a:buSzPct val="25000"/>
            </a:pPr>
            <a:endParaRPr lang="en-GB" altLang="en-US" dirty="0" smtClean="0">
              <a:solidFill>
                <a:srgbClr val="000000"/>
              </a:solidFill>
              <a:ea typeface="ＭＳ Ｐゴシック" panose="020B0600070205080204" pitchFamily="34" charset="-128"/>
              <a:sym typeface="Calibri" panose="020F0502020204030204" pitchFamily="34" charset="0"/>
            </a:endParaRPr>
          </a:p>
          <a:p>
            <a:pPr>
              <a:lnSpc>
                <a:spcPct val="90000"/>
              </a:lnSpc>
              <a:spcBef>
                <a:spcPct val="0"/>
              </a:spcBef>
              <a:buSzPct val="25000"/>
            </a:pPr>
            <a:r>
              <a:rPr lang="en-GB" altLang="en-US" dirty="0" smtClean="0">
                <a:solidFill>
                  <a:srgbClr val="000000"/>
                </a:solidFill>
                <a:ea typeface="ＭＳ Ｐゴシック" panose="020B0600070205080204" pitchFamily="34" charset="-128"/>
                <a:sym typeface="Calibri" panose="020F0502020204030204" pitchFamily="34" charset="0"/>
              </a:rPr>
              <a:t>Going in to some details about the project…</a:t>
            </a:r>
          </a:p>
          <a:p>
            <a:pPr>
              <a:lnSpc>
                <a:spcPct val="90000"/>
              </a:lnSpc>
              <a:spcBef>
                <a:spcPct val="0"/>
              </a:spcBef>
              <a:buSzPct val="25000"/>
            </a:pPr>
            <a:endParaRPr lang="en-GB" altLang="en-US" dirty="0" smtClean="0">
              <a:solidFill>
                <a:srgbClr val="000000"/>
              </a:solidFill>
              <a:ea typeface="ＭＳ Ｐゴシック" panose="020B0600070205080204" pitchFamily="34" charset="-128"/>
              <a:sym typeface="Calibri" panose="020F0502020204030204" pitchFamily="34" charset="0"/>
            </a:endParaRPr>
          </a:p>
          <a:p>
            <a:pPr>
              <a:lnSpc>
                <a:spcPct val="90000"/>
              </a:lnSpc>
              <a:spcBef>
                <a:spcPct val="0"/>
              </a:spcBef>
              <a:buSzPct val="25000"/>
            </a:pPr>
            <a:r>
              <a:rPr lang="en-GB" altLang="en-US" dirty="0" smtClean="0">
                <a:solidFill>
                  <a:srgbClr val="000000"/>
                </a:solidFill>
                <a:ea typeface="ＭＳ Ｐゴシック" panose="020B0600070205080204" pitchFamily="34" charset="-128"/>
                <a:sym typeface="Calibri" panose="020F0502020204030204" pitchFamily="34" charset="0"/>
              </a:rPr>
              <a:t>Overall timeline:</a:t>
            </a:r>
          </a:p>
          <a:p>
            <a:pPr>
              <a:lnSpc>
                <a:spcPct val="90000"/>
              </a:lnSpc>
              <a:spcBef>
                <a:spcPct val="0"/>
              </a:spcBef>
              <a:buSzPct val="25000"/>
            </a:pPr>
            <a:r>
              <a:rPr lang="en-GB" altLang="en-US" dirty="0" smtClean="0">
                <a:solidFill>
                  <a:srgbClr val="000000"/>
                </a:solidFill>
                <a:ea typeface="ＭＳ Ｐゴシック" panose="020B0600070205080204" pitchFamily="34" charset="-128"/>
                <a:sym typeface="Calibri" panose="020F0502020204030204" pitchFamily="34" charset="0"/>
              </a:rPr>
              <a:t>Phase 1 began in the Fall of 2014 with recruiting a project  manager, writing a project charter and populating the working groups and steering committee. </a:t>
            </a:r>
          </a:p>
          <a:p>
            <a:pPr marL="698921" lvl="1" indent="-237369">
              <a:lnSpc>
                <a:spcPct val="90000"/>
              </a:lnSpc>
              <a:spcBef>
                <a:spcPts val="416"/>
              </a:spcBef>
              <a:buClr>
                <a:srgbClr val="000000"/>
              </a:buClr>
              <a:buFontTx/>
              <a:buChar char="•"/>
            </a:pPr>
            <a:r>
              <a:rPr lang="en-GB" altLang="en-US" dirty="0" smtClean="0">
                <a:solidFill>
                  <a:srgbClr val="000000"/>
                </a:solidFill>
                <a:ea typeface="ＭＳ Ｐゴシック" panose="020B0600070205080204" pitchFamily="34" charset="-128"/>
                <a:sym typeface="Calibri" panose="020F0502020204030204" pitchFamily="34" charset="0"/>
              </a:rPr>
              <a:t>The main goal of Phase 1 was to conduct a feasibility study and develop a compelling business case for the Directors, and that work took from January – July. </a:t>
            </a:r>
          </a:p>
          <a:p>
            <a:pPr marL="698921" lvl="1" indent="-237369">
              <a:lnSpc>
                <a:spcPct val="90000"/>
              </a:lnSpc>
              <a:spcBef>
                <a:spcPts val="416"/>
              </a:spcBef>
              <a:buClr>
                <a:srgbClr val="000000"/>
              </a:buClr>
              <a:buFontTx/>
              <a:buChar char="•"/>
            </a:pPr>
            <a:r>
              <a:rPr lang="en-GB" altLang="en-US" dirty="0" smtClean="0">
                <a:solidFill>
                  <a:srgbClr val="000000"/>
                </a:solidFill>
                <a:ea typeface="ＭＳ Ｐゴシック" panose="020B0600070205080204" pitchFamily="34" charset="-128"/>
                <a:sym typeface="Calibri" panose="020F0502020204030204" pitchFamily="34" charset="0"/>
              </a:rPr>
              <a:t>In July, 18 of 21 libraries decided to opt in to phase 2. 3 libraries chose not to participate but have expressed support for the project</a:t>
            </a:r>
          </a:p>
          <a:p>
            <a:pPr marL="461552" lvl="1">
              <a:lnSpc>
                <a:spcPct val="90000"/>
              </a:lnSpc>
              <a:spcBef>
                <a:spcPts val="416"/>
              </a:spcBef>
              <a:buClr>
                <a:srgbClr val="000000"/>
              </a:buClr>
            </a:pPr>
            <a:r>
              <a:rPr lang="en-GB" altLang="en-US" dirty="0" smtClean="0">
                <a:solidFill>
                  <a:srgbClr val="000000"/>
                </a:solidFill>
                <a:ea typeface="ＭＳ Ｐゴシック" panose="020B0600070205080204" pitchFamily="34" charset="-128"/>
                <a:sym typeface="Calibri" panose="020F0502020204030204" pitchFamily="34" charset="0"/>
              </a:rPr>
              <a:t>We</a:t>
            </a:r>
            <a:r>
              <a:rPr lang="en-GB" altLang="en-US" baseline="0" dirty="0" smtClean="0">
                <a:solidFill>
                  <a:srgbClr val="000000"/>
                </a:solidFill>
                <a:ea typeface="ＭＳ Ｐゴシック" panose="020B0600070205080204" pitchFamily="34" charset="-128"/>
                <a:sym typeface="Calibri" panose="020F0502020204030204" pitchFamily="34" charset="0"/>
              </a:rPr>
              <a:t> are currently in P2 which began last August and will end this Fall with a business plan presented to Directors and their decision to move ahead with P3</a:t>
            </a:r>
          </a:p>
          <a:p>
            <a:pPr marL="461552" lvl="1">
              <a:lnSpc>
                <a:spcPct val="90000"/>
              </a:lnSpc>
              <a:spcBef>
                <a:spcPts val="416"/>
              </a:spcBef>
              <a:buClr>
                <a:srgbClr val="000000"/>
              </a:buClr>
            </a:pPr>
            <a:r>
              <a:rPr lang="en-GB" altLang="en-US" baseline="0" dirty="0" smtClean="0">
                <a:solidFill>
                  <a:srgbClr val="000000"/>
                </a:solidFill>
                <a:ea typeface="ＭＳ Ｐゴシック" panose="020B0600070205080204" pitchFamily="34" charset="-128"/>
                <a:sym typeface="Calibri" panose="020F0502020204030204" pitchFamily="34" charset="0"/>
              </a:rPr>
              <a:t>And then P3 the procurement and implementation phase, which will probably take about 18 months to complete</a:t>
            </a:r>
          </a:p>
          <a:p>
            <a:pPr marL="461552" lvl="1">
              <a:lnSpc>
                <a:spcPct val="90000"/>
              </a:lnSpc>
              <a:spcBef>
                <a:spcPts val="416"/>
              </a:spcBef>
              <a:buClr>
                <a:srgbClr val="000000"/>
              </a:buClr>
            </a:pPr>
            <a:endParaRPr lang="en-GB" altLang="en-US" baseline="0" dirty="0" smtClean="0">
              <a:solidFill>
                <a:srgbClr val="000000"/>
              </a:solidFill>
              <a:ea typeface="ＭＳ Ｐゴシック" panose="020B0600070205080204" pitchFamily="34" charset="-128"/>
              <a:sym typeface="Calibri" panose="020F0502020204030204" pitchFamily="34" charset="0"/>
            </a:endParaRPr>
          </a:p>
          <a:p>
            <a:pPr marL="461552" lvl="1">
              <a:lnSpc>
                <a:spcPct val="90000"/>
              </a:lnSpc>
              <a:spcBef>
                <a:spcPts val="416"/>
              </a:spcBef>
              <a:buClr>
                <a:srgbClr val="000000"/>
              </a:buClr>
            </a:pPr>
            <a:r>
              <a:rPr lang="en-GB" altLang="en-US" baseline="0" dirty="0" smtClean="0">
                <a:solidFill>
                  <a:srgbClr val="000000"/>
                </a:solidFill>
                <a:ea typeface="ＭＳ Ｐゴシック" panose="020B0600070205080204" pitchFamily="34" charset="-128"/>
                <a:sym typeface="Calibri" panose="020F0502020204030204" pitchFamily="34" charset="0"/>
              </a:rPr>
              <a:t>Now will go into some details of work that was done in P1 and P2 </a:t>
            </a:r>
          </a:p>
          <a:p>
            <a:endParaRPr lang="en-US" altLang="en-US" dirty="0" smtClean="0">
              <a:ea typeface="ＭＳ Ｐゴシック" panose="020B0600070205080204" pitchFamily="34" charset="-128"/>
            </a:endParaRPr>
          </a:p>
        </p:txBody>
      </p:sp>
      <p:sp>
        <p:nvSpPr>
          <p:cNvPr id="68611" name="Slide Number Placeholder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71450" indent="-296711" eaLnBrk="0" hangingPunct="0">
              <a:defRPr sz="2400">
                <a:solidFill>
                  <a:schemeClr val="tx1"/>
                </a:solidFill>
                <a:latin typeface="Arial" panose="020B0604020202020204" pitchFamily="34" charset="0"/>
                <a:ea typeface="ＭＳ Ｐゴシック" panose="020B0600070205080204" pitchFamily="34" charset="-128"/>
              </a:defRPr>
            </a:lvl2pPr>
            <a:lvl3pPr marL="1186847" indent="-237369" eaLnBrk="0" hangingPunct="0">
              <a:defRPr sz="2400">
                <a:solidFill>
                  <a:schemeClr val="tx1"/>
                </a:solidFill>
                <a:latin typeface="Arial" panose="020B0604020202020204" pitchFamily="34" charset="0"/>
                <a:ea typeface="ＭＳ Ｐゴシック" panose="020B0600070205080204" pitchFamily="34" charset="-128"/>
              </a:defRPr>
            </a:lvl3pPr>
            <a:lvl4pPr marL="1661585" indent="-237369" eaLnBrk="0" hangingPunct="0">
              <a:defRPr sz="2400">
                <a:solidFill>
                  <a:schemeClr val="tx1"/>
                </a:solidFill>
                <a:latin typeface="Arial" panose="020B0604020202020204" pitchFamily="34" charset="0"/>
                <a:ea typeface="ＭＳ Ｐゴシック" panose="020B0600070205080204" pitchFamily="34" charset="-128"/>
              </a:defRPr>
            </a:lvl4pPr>
            <a:lvl5pPr marL="2136324" indent="-237369" eaLnBrk="0" hangingPunct="0">
              <a:defRPr sz="2400">
                <a:solidFill>
                  <a:schemeClr val="tx1"/>
                </a:solidFill>
                <a:latin typeface="Arial" panose="020B0604020202020204" pitchFamily="34" charset="0"/>
                <a:ea typeface="ＭＳ Ｐゴシック" panose="020B0600070205080204" pitchFamily="34" charset="-128"/>
              </a:defRPr>
            </a:lvl5pPr>
            <a:lvl6pPr marL="2611062" indent="-237369" defTabSz="474739"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3085801" indent="-237369" defTabSz="474739"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560540" indent="-237369" defTabSz="474739"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4035279" indent="-237369" defTabSz="474739"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fld id="{9FE28701-5380-4021-A7B0-FDC8B96475F7}" type="slidenum">
              <a:rPr lang="en-US" altLang="en-US" sz="1200">
                <a:solidFill>
                  <a:prstClr val="black"/>
                </a:solidFill>
              </a:rPr>
              <a:pPr eaLnBrk="1" hangingPunct="1"/>
              <a:t>72</a:t>
            </a:fld>
            <a:endParaRPr lang="en-US" altLang="en-US" sz="1200">
              <a:solidFill>
                <a:prstClr val="black"/>
              </a:solidFill>
            </a:endParaRPr>
          </a:p>
        </p:txBody>
      </p:sp>
    </p:spTree>
    <p:extLst>
      <p:ext uri="{BB962C8B-B14F-4D97-AF65-F5344CB8AC3E}">
        <p14:creationId xmlns:p14="http://schemas.microsoft.com/office/powerpoint/2010/main" val="3280969202"/>
      </p:ext>
    </p:extLst>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762E45B-B9EB-4302-A269-788435E92FC6}" type="slidenum">
              <a:rPr lang="en-US" altLang="en-US" smtClean="0">
                <a:solidFill>
                  <a:prstClr val="black"/>
                </a:solidFill>
              </a:rPr>
              <a:pPr/>
              <a:t>73</a:t>
            </a:fld>
            <a:endParaRPr lang="en-US" altLang="en-US">
              <a:solidFill>
                <a:prstClr val="black"/>
              </a:solidFill>
            </a:endParaRPr>
          </a:p>
        </p:txBody>
      </p:sp>
    </p:spTree>
    <p:extLst>
      <p:ext uri="{BB962C8B-B14F-4D97-AF65-F5344CB8AC3E}">
        <p14:creationId xmlns:p14="http://schemas.microsoft.com/office/powerpoint/2010/main" val="428675966"/>
      </p:ext>
    </p:extLst>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spcBef>
                <a:spcPct val="0"/>
              </a:spcBef>
              <a:buClr>
                <a:srgbClr val="000000"/>
              </a:buClr>
            </a:pPr>
            <a:r>
              <a:rPr lang="en-GB" altLang="en-US" dirty="0" smtClean="0">
                <a:solidFill>
                  <a:srgbClr val="000000"/>
                </a:solidFill>
                <a:ea typeface="ＭＳ Ｐゴシック" panose="020B0600070205080204" pitchFamily="34" charset="-128"/>
                <a:sym typeface="Calibri" panose="020F0502020204030204" pitchFamily="34" charset="0"/>
              </a:rPr>
              <a:t>* note for each school who participated where possible*</a:t>
            </a:r>
          </a:p>
          <a:p>
            <a:pPr marL="171434" indent="-171434">
              <a:spcBef>
                <a:spcPct val="0"/>
              </a:spcBef>
              <a:buClr>
                <a:srgbClr val="000000"/>
              </a:buClr>
              <a:buFontTx/>
              <a:buChar char="•"/>
            </a:pPr>
            <a:endParaRPr lang="en-GB" altLang="en-US" dirty="0" smtClean="0">
              <a:solidFill>
                <a:srgbClr val="000000"/>
              </a:solidFill>
              <a:ea typeface="ＭＳ Ｐゴシック" panose="020B0600070205080204" pitchFamily="34" charset="-128"/>
              <a:sym typeface="Calibri" panose="020F0502020204030204" pitchFamily="34" charset="0"/>
            </a:endParaRPr>
          </a:p>
          <a:p>
            <a:pPr marL="171434" indent="-171434">
              <a:spcBef>
                <a:spcPct val="0"/>
              </a:spcBef>
              <a:buClr>
                <a:srgbClr val="000000"/>
              </a:buClr>
              <a:buFontTx/>
              <a:buChar char="•"/>
            </a:pPr>
            <a:r>
              <a:rPr lang="en-GB" altLang="en-US" dirty="0" smtClean="0">
                <a:solidFill>
                  <a:srgbClr val="000000"/>
                </a:solidFill>
                <a:ea typeface="ＭＳ Ｐゴシック" panose="020B0600070205080204" pitchFamily="34" charset="-128"/>
                <a:sym typeface="Calibri" panose="020F0502020204030204" pitchFamily="34" charset="0"/>
              </a:rPr>
              <a:t>Our Phase 1 Project Team consisted of 5 working groups, + the steering committee</a:t>
            </a:r>
            <a:r>
              <a:rPr lang="en-GB" altLang="en-US" baseline="0" dirty="0" smtClean="0">
                <a:solidFill>
                  <a:srgbClr val="000000"/>
                </a:solidFill>
                <a:ea typeface="ＭＳ Ｐゴシック" panose="020B0600070205080204" pitchFamily="34" charset="-128"/>
                <a:sym typeface="Calibri" panose="020F0502020204030204" pitchFamily="34" charset="0"/>
              </a:rPr>
              <a:t> (Shared Vision Task Force)</a:t>
            </a:r>
            <a:endParaRPr lang="en-US" dirty="0" smtClean="0"/>
          </a:p>
          <a:p>
            <a:endParaRPr lang="en-US" dirty="0" smtClean="0"/>
          </a:p>
          <a:p>
            <a:pPr indent="-297650">
              <a:buClr>
                <a:schemeClr val="dk1"/>
              </a:buClr>
              <a:buSzPct val="100000"/>
              <a:buFont typeface="Noto Sans Symbols"/>
              <a:buChar char="▪"/>
              <a:defRPr/>
            </a:pPr>
            <a:r>
              <a:rPr lang="en-GB" sz="2400" dirty="0">
                <a:solidFill>
                  <a:schemeClr val="dk1"/>
                </a:solidFill>
                <a:ea typeface="Calibri"/>
                <a:cs typeface="Calibri"/>
                <a:sym typeface="Calibri"/>
              </a:rPr>
              <a:t>Project Manager participated in all of the working groups and was on the steering committee</a:t>
            </a:r>
          </a:p>
          <a:p>
            <a:pPr indent="-297650">
              <a:buClr>
                <a:schemeClr val="dk1"/>
              </a:buClr>
              <a:buSzPct val="100000"/>
              <a:buFont typeface="Noto Sans Symbols"/>
              <a:buChar char="▪"/>
              <a:defRPr/>
            </a:pPr>
            <a:endParaRPr lang="en-GB" sz="2400" dirty="0">
              <a:solidFill>
                <a:schemeClr val="dk1"/>
              </a:solidFill>
              <a:ea typeface="Calibri"/>
              <a:cs typeface="Calibri"/>
              <a:sym typeface="Calibri"/>
            </a:endParaRPr>
          </a:p>
          <a:p>
            <a:pPr>
              <a:spcBef>
                <a:spcPts val="652"/>
              </a:spcBef>
              <a:buClr>
                <a:schemeClr val="dk1"/>
              </a:buClr>
              <a:buSzPct val="100000"/>
              <a:defRPr/>
            </a:pPr>
            <a:r>
              <a:rPr lang="en-GB" sz="2400" b="1" dirty="0">
                <a:solidFill>
                  <a:schemeClr val="dk1"/>
                </a:solidFill>
                <a:ea typeface="Calibri"/>
                <a:cs typeface="Calibri"/>
                <a:sym typeface="Calibri"/>
              </a:rPr>
              <a:t>Steering Committee - Shared Vision Task Force</a:t>
            </a:r>
            <a:r>
              <a:rPr lang="en-GB" altLang="en-US" b="1" dirty="0" smtClean="0">
                <a:solidFill>
                  <a:srgbClr val="000000"/>
                </a:solidFill>
                <a:ea typeface="ＭＳ Ｐゴシック" panose="020B0600070205080204" pitchFamily="34" charset="-128"/>
                <a:sym typeface="Calibri" panose="020F0502020204030204" pitchFamily="34" charset="0"/>
              </a:rPr>
              <a:t> </a:t>
            </a:r>
            <a:endParaRPr lang="en-US" altLang="en-US" b="1" dirty="0" smtClean="0">
              <a:ea typeface="ＭＳ Ｐゴシック" panose="020B0600070205080204" pitchFamily="34" charset="-128"/>
            </a:endParaRPr>
          </a:p>
          <a:p>
            <a:pPr lvl="1" indent="-226473">
              <a:spcBef>
                <a:spcPts val="574"/>
              </a:spcBef>
              <a:buClr>
                <a:srgbClr val="000000"/>
              </a:buClr>
              <a:buFont typeface="Noto Sans Symbols" charset="0"/>
              <a:buChar char="✓"/>
            </a:pPr>
            <a:r>
              <a:rPr lang="en-GB" altLang="en-US" b="0" dirty="0" smtClean="0">
                <a:solidFill>
                  <a:srgbClr val="000000"/>
                </a:solidFill>
                <a:ea typeface="ＭＳ Ｐゴシック" panose="020B0600070205080204" pitchFamily="34" charset="-128"/>
                <a:sym typeface="Calibri" panose="020F0502020204030204" pitchFamily="34" charset="0"/>
              </a:rPr>
              <a:t>Formation and oversight of working groups</a:t>
            </a:r>
          </a:p>
          <a:p>
            <a:pPr lvl="1" indent="-226473">
              <a:spcBef>
                <a:spcPts val="574"/>
              </a:spcBef>
              <a:buClr>
                <a:srgbClr val="000000"/>
              </a:buClr>
              <a:buFont typeface="Noto Sans Symbols" charset="0"/>
              <a:buChar char="✓"/>
            </a:pPr>
            <a:r>
              <a:rPr lang="en-GB" altLang="en-US" sz="2400" dirty="0">
                <a:solidFill>
                  <a:srgbClr val="000000"/>
                </a:solidFill>
                <a:ea typeface="ＭＳ Ｐゴシック" panose="020B0600070205080204" pitchFamily="34" charset="-128"/>
                <a:sym typeface="Calibri" panose="020F0502020204030204" pitchFamily="34" charset="0"/>
              </a:rPr>
              <a:t>Submitted a Business Case to directors, incorporating information from the working groups</a:t>
            </a:r>
          </a:p>
          <a:p>
            <a:pPr>
              <a:spcBef>
                <a:spcPts val="652"/>
              </a:spcBef>
              <a:buClr>
                <a:schemeClr val="dk1"/>
              </a:buClr>
              <a:buSzPct val="100000"/>
              <a:defRPr/>
            </a:pPr>
            <a:endParaRPr lang="en-GB" sz="2400" dirty="0">
              <a:solidFill>
                <a:schemeClr val="dk1"/>
              </a:solidFill>
              <a:ea typeface="Calibri"/>
              <a:cs typeface="Calibri"/>
              <a:sym typeface="Calibri"/>
            </a:endParaRPr>
          </a:p>
          <a:p>
            <a:pPr marL="200590" lvl="1">
              <a:spcBef>
                <a:spcPts val="571"/>
              </a:spcBef>
              <a:buClr>
                <a:schemeClr val="dk1"/>
              </a:buClr>
              <a:buSzPct val="100000"/>
              <a:defRPr/>
            </a:pPr>
            <a:r>
              <a:rPr lang="en-GB" sz="2400" b="1" dirty="0">
                <a:solidFill>
                  <a:schemeClr val="dk1"/>
                </a:solidFill>
                <a:ea typeface="Calibri"/>
                <a:cs typeface="Calibri"/>
                <a:sym typeface="Calibri"/>
              </a:rPr>
              <a:t>Market Research </a:t>
            </a:r>
          </a:p>
          <a:p>
            <a:pPr lvl="1">
              <a:spcBef>
                <a:spcPts val="574"/>
              </a:spcBef>
              <a:buClr>
                <a:srgbClr val="000000"/>
              </a:buClr>
              <a:buFont typeface="Noto Sans Symbols" charset="0"/>
              <a:buChar char="✓"/>
            </a:pPr>
            <a:r>
              <a:rPr lang="en-GB" altLang="en-US" dirty="0" smtClean="0">
                <a:solidFill>
                  <a:srgbClr val="000000"/>
                </a:solidFill>
                <a:ea typeface="ＭＳ Ｐゴシック" panose="020B0600070205080204" pitchFamily="34" charset="-128"/>
                <a:sym typeface="Calibri" panose="020F0502020204030204" pitchFamily="34" charset="0"/>
              </a:rPr>
              <a:t>Request For Information (RFI) issued and results </a:t>
            </a:r>
            <a:r>
              <a:rPr lang="en-GB" altLang="en-US" dirty="0" err="1" smtClean="0">
                <a:solidFill>
                  <a:srgbClr val="000000"/>
                </a:solidFill>
                <a:ea typeface="ＭＳ Ｐゴシック" panose="020B0600070205080204" pitchFamily="34" charset="-128"/>
                <a:sym typeface="Calibri" panose="020F0502020204030204" pitchFamily="34" charset="0"/>
              </a:rPr>
              <a:t>analyzed</a:t>
            </a:r>
            <a:r>
              <a:rPr lang="en-GB" altLang="en-US" dirty="0" smtClean="0">
                <a:solidFill>
                  <a:srgbClr val="000000"/>
                </a:solidFill>
                <a:ea typeface="ＭＳ Ｐゴシック" panose="020B0600070205080204" pitchFamily="34" charset="-128"/>
                <a:sym typeface="Calibri" panose="020F0502020204030204" pitchFamily="34" charset="0"/>
              </a:rPr>
              <a:t> </a:t>
            </a:r>
          </a:p>
          <a:p>
            <a:pPr lvl="1">
              <a:spcBef>
                <a:spcPts val="574"/>
              </a:spcBef>
              <a:buClr>
                <a:srgbClr val="000000"/>
              </a:buClr>
              <a:buFont typeface="Noto Sans Symbols" charset="0"/>
              <a:buChar char="✓"/>
            </a:pPr>
            <a:r>
              <a:rPr lang="en-GB" altLang="en-US" dirty="0" smtClean="0">
                <a:solidFill>
                  <a:srgbClr val="000000"/>
                </a:solidFill>
                <a:ea typeface="ＭＳ Ｐゴシック" panose="020B0600070205080204" pitchFamily="34" charset="-128"/>
                <a:sym typeface="Calibri" panose="020F0502020204030204" pitchFamily="34" charset="0"/>
              </a:rPr>
              <a:t>Consultations with consortia</a:t>
            </a:r>
          </a:p>
          <a:p>
            <a:pPr lvl="1">
              <a:spcBef>
                <a:spcPts val="574"/>
              </a:spcBef>
              <a:buClr>
                <a:srgbClr val="000000"/>
              </a:buClr>
              <a:buFont typeface="Noto Sans Symbols" charset="0"/>
              <a:buChar char="✓"/>
            </a:pPr>
            <a:r>
              <a:rPr lang="en-GB" altLang="en-US" dirty="0" smtClean="0">
                <a:solidFill>
                  <a:srgbClr val="000000"/>
                </a:solidFill>
                <a:ea typeface="ＭＳ Ｐゴシック" panose="020B0600070205080204" pitchFamily="34" charset="-128"/>
                <a:sym typeface="Calibri" panose="020F0502020204030204" pitchFamily="34" charset="0"/>
              </a:rPr>
              <a:t>Literature review</a:t>
            </a:r>
          </a:p>
          <a:p>
            <a:pPr lvl="1">
              <a:spcBef>
                <a:spcPts val="574"/>
              </a:spcBef>
              <a:buClr>
                <a:srgbClr val="000000"/>
              </a:buClr>
              <a:buFont typeface="Noto Sans Symbols" charset="0"/>
              <a:buChar char="✓"/>
            </a:pPr>
            <a:r>
              <a:rPr lang="en-GB" altLang="en-US" dirty="0" smtClean="0">
                <a:solidFill>
                  <a:srgbClr val="000000"/>
                </a:solidFill>
                <a:ea typeface="ＭＳ Ｐゴシック" panose="020B0600070205080204" pitchFamily="34" charset="-128"/>
                <a:sym typeface="Calibri" panose="020F0502020204030204" pitchFamily="34" charset="0"/>
              </a:rPr>
              <a:t>Development of collaboration models</a:t>
            </a:r>
            <a:endParaRPr lang="en-GB" sz="2400" b="1" dirty="0">
              <a:solidFill>
                <a:schemeClr val="dk1"/>
              </a:solidFill>
              <a:ea typeface="Calibri"/>
              <a:cs typeface="Calibri"/>
              <a:sym typeface="Calibri"/>
            </a:endParaRPr>
          </a:p>
          <a:p>
            <a:pPr marL="200590" lvl="1">
              <a:spcBef>
                <a:spcPts val="571"/>
              </a:spcBef>
              <a:buClr>
                <a:schemeClr val="dk1"/>
              </a:buClr>
              <a:buSzPct val="100000"/>
              <a:defRPr/>
            </a:pPr>
            <a:endParaRPr lang="en-GB" sz="2400" dirty="0">
              <a:solidFill>
                <a:schemeClr val="dk1"/>
              </a:solidFill>
              <a:ea typeface="Calibri"/>
              <a:cs typeface="Calibri"/>
              <a:sym typeface="Calibri"/>
            </a:endParaRPr>
          </a:p>
          <a:p>
            <a:pPr marL="200590" lvl="1">
              <a:spcBef>
                <a:spcPts val="571"/>
              </a:spcBef>
              <a:buClr>
                <a:schemeClr val="dk1"/>
              </a:buClr>
              <a:buSzPct val="100000"/>
              <a:defRPr/>
            </a:pPr>
            <a:r>
              <a:rPr lang="en-GB" sz="2400" b="1" dirty="0">
                <a:solidFill>
                  <a:schemeClr val="dk1"/>
                </a:solidFill>
                <a:ea typeface="Calibri"/>
                <a:cs typeface="Calibri"/>
                <a:sym typeface="Calibri"/>
              </a:rPr>
              <a:t>Total Cost of Ownership</a:t>
            </a:r>
          </a:p>
          <a:p>
            <a:pPr lvl="1">
              <a:spcBef>
                <a:spcPts val="574"/>
              </a:spcBef>
              <a:buClr>
                <a:srgbClr val="000000"/>
              </a:buClr>
              <a:buFont typeface="Noto Sans Symbols" charset="0"/>
              <a:buChar char="✓"/>
            </a:pPr>
            <a:r>
              <a:rPr lang="en-GB" altLang="en-US" sz="2400" dirty="0">
                <a:solidFill>
                  <a:srgbClr val="000000"/>
                </a:solidFill>
                <a:ea typeface="ＭＳ Ｐゴシック" panose="020B0600070205080204" pitchFamily="34" charset="-128"/>
                <a:sym typeface="Calibri" panose="020F0502020204030204" pitchFamily="34" charset="0"/>
              </a:rPr>
              <a:t>TCO survey asking about</a:t>
            </a:r>
          </a:p>
          <a:p>
            <a:pPr lvl="2">
              <a:spcBef>
                <a:spcPts val="484"/>
              </a:spcBef>
              <a:buClr>
                <a:srgbClr val="000000"/>
              </a:buClr>
              <a:buSzPct val="25000"/>
            </a:pPr>
            <a:r>
              <a:rPr lang="en-GB" altLang="en-US" dirty="0" smtClean="0">
                <a:solidFill>
                  <a:srgbClr val="000000"/>
                </a:solidFill>
                <a:ea typeface="ＭＳ Ｐゴシック" panose="020B0600070205080204" pitchFamily="34" charset="-128"/>
                <a:sym typeface="Calibri" panose="020F0502020204030204" pitchFamily="34" charset="0"/>
              </a:rPr>
              <a:t>Hardware </a:t>
            </a:r>
          </a:p>
          <a:p>
            <a:pPr lvl="2">
              <a:spcBef>
                <a:spcPts val="484"/>
              </a:spcBef>
              <a:buClr>
                <a:srgbClr val="000000"/>
              </a:buClr>
              <a:buSzPct val="25000"/>
            </a:pPr>
            <a:r>
              <a:rPr lang="en-GB" altLang="en-US" dirty="0" smtClean="0">
                <a:solidFill>
                  <a:srgbClr val="000000"/>
                </a:solidFill>
                <a:ea typeface="ＭＳ Ｐゴシック" panose="020B0600070205080204" pitchFamily="34" charset="-128"/>
                <a:sym typeface="Calibri" panose="020F0502020204030204" pitchFamily="34" charset="0"/>
              </a:rPr>
              <a:t>Software </a:t>
            </a:r>
          </a:p>
          <a:p>
            <a:pPr lvl="2">
              <a:spcBef>
                <a:spcPts val="484"/>
              </a:spcBef>
              <a:buClr>
                <a:srgbClr val="000000"/>
              </a:buClr>
              <a:buSzPct val="25000"/>
            </a:pPr>
            <a:r>
              <a:rPr lang="en-GB" altLang="en-US" dirty="0" smtClean="0">
                <a:solidFill>
                  <a:srgbClr val="000000"/>
                </a:solidFill>
                <a:ea typeface="ＭＳ Ｐゴシック" panose="020B0600070205080204" pitchFamily="34" charset="-128"/>
                <a:sym typeface="Calibri" panose="020F0502020204030204" pitchFamily="34" charset="0"/>
              </a:rPr>
              <a:t>Human Resources </a:t>
            </a:r>
          </a:p>
          <a:p>
            <a:pPr lvl="2">
              <a:spcBef>
                <a:spcPts val="484"/>
              </a:spcBef>
              <a:buClr>
                <a:srgbClr val="000000"/>
              </a:buClr>
              <a:buSzPct val="25000"/>
            </a:pPr>
            <a:r>
              <a:rPr lang="en-GB" altLang="en-US" dirty="0" smtClean="0">
                <a:solidFill>
                  <a:srgbClr val="000000"/>
                </a:solidFill>
                <a:ea typeface="ＭＳ Ｐゴシック" panose="020B0600070205080204" pitchFamily="34" charset="-128"/>
                <a:sym typeface="Calibri" panose="020F0502020204030204" pitchFamily="34" charset="0"/>
              </a:rPr>
              <a:t>Facilities </a:t>
            </a:r>
          </a:p>
          <a:p>
            <a:pPr lvl="2">
              <a:spcBef>
                <a:spcPts val="484"/>
              </a:spcBef>
              <a:buClr>
                <a:srgbClr val="000000"/>
              </a:buClr>
              <a:buSzPct val="25000"/>
            </a:pPr>
            <a:r>
              <a:rPr lang="en-GB" altLang="en-US" dirty="0" smtClean="0">
                <a:solidFill>
                  <a:srgbClr val="000000"/>
                </a:solidFill>
                <a:ea typeface="ＭＳ Ｐゴシック" panose="020B0600070205080204" pitchFamily="34" charset="-128"/>
                <a:sym typeface="Calibri" panose="020F0502020204030204" pitchFamily="34" charset="0"/>
              </a:rPr>
              <a:t>Affiliated Institutions  (colleges, hospitals)</a:t>
            </a:r>
          </a:p>
          <a:p>
            <a:pPr lvl="1">
              <a:spcBef>
                <a:spcPts val="574"/>
              </a:spcBef>
              <a:buClr>
                <a:srgbClr val="000000"/>
              </a:buClr>
              <a:buFont typeface="Noto Sans Symbols" charset="0"/>
              <a:buChar char="✓"/>
            </a:pPr>
            <a:r>
              <a:rPr lang="en-GB" altLang="en-US" sz="2400" dirty="0">
                <a:solidFill>
                  <a:srgbClr val="000000"/>
                </a:solidFill>
                <a:ea typeface="ＭＳ Ｐゴシック" panose="020B0600070205080204" pitchFamily="34" charset="-128"/>
                <a:sym typeface="Calibri" panose="020F0502020204030204" pitchFamily="34" charset="0"/>
              </a:rPr>
              <a:t>18 responses collated and </a:t>
            </a:r>
            <a:r>
              <a:rPr lang="en-GB" altLang="en-US" sz="2400" dirty="0" err="1">
                <a:solidFill>
                  <a:srgbClr val="000000"/>
                </a:solidFill>
                <a:ea typeface="ＭＳ Ｐゴシック" panose="020B0600070205080204" pitchFamily="34" charset="-128"/>
                <a:sym typeface="Calibri" panose="020F0502020204030204" pitchFamily="34" charset="0"/>
              </a:rPr>
              <a:t>analyzed</a:t>
            </a:r>
            <a:endParaRPr lang="en-GB" altLang="en-US" sz="2400" dirty="0">
              <a:solidFill>
                <a:srgbClr val="000000"/>
              </a:solidFill>
              <a:ea typeface="ＭＳ Ｐゴシック" panose="020B0600070205080204" pitchFamily="34" charset="-128"/>
              <a:sym typeface="Calibri" panose="020F0502020204030204" pitchFamily="34" charset="0"/>
            </a:endParaRPr>
          </a:p>
          <a:p>
            <a:pPr marL="200590" lvl="1">
              <a:spcBef>
                <a:spcPts val="571"/>
              </a:spcBef>
              <a:buClr>
                <a:schemeClr val="dk1"/>
              </a:buClr>
              <a:buSzPct val="100000"/>
              <a:defRPr/>
            </a:pPr>
            <a:endParaRPr lang="en-GB" sz="2400" dirty="0">
              <a:solidFill>
                <a:schemeClr val="dk1"/>
              </a:solidFill>
              <a:ea typeface="Calibri"/>
              <a:cs typeface="Calibri"/>
              <a:sym typeface="Calibri"/>
            </a:endParaRPr>
          </a:p>
          <a:p>
            <a:pPr marL="200590" lvl="1">
              <a:spcBef>
                <a:spcPts val="571"/>
              </a:spcBef>
              <a:buClr>
                <a:schemeClr val="dk1"/>
              </a:buClr>
              <a:buSzPct val="100000"/>
              <a:defRPr/>
            </a:pPr>
            <a:r>
              <a:rPr lang="en-GB" sz="2400" b="1" dirty="0">
                <a:solidFill>
                  <a:schemeClr val="dk1"/>
                </a:solidFill>
                <a:ea typeface="Calibri"/>
                <a:cs typeface="Calibri"/>
                <a:sym typeface="Calibri"/>
              </a:rPr>
              <a:t>Shared Workflow/Business Processes</a:t>
            </a:r>
          </a:p>
          <a:p>
            <a:pPr lvl="1">
              <a:lnSpc>
                <a:spcPct val="90000"/>
              </a:lnSpc>
              <a:spcBef>
                <a:spcPct val="0"/>
              </a:spcBef>
              <a:buSzPct val="25000"/>
            </a:pPr>
            <a:r>
              <a:rPr lang="en-GB" altLang="en-US" sz="2400" dirty="0">
                <a:solidFill>
                  <a:srgbClr val="000000"/>
                </a:solidFill>
                <a:ea typeface="ＭＳ Ｐゴシック" panose="020B0600070205080204" pitchFamily="34" charset="-128"/>
                <a:sym typeface="Calibri" panose="020F0502020204030204" pitchFamily="34" charset="0"/>
              </a:rPr>
              <a:t>This WG focused on member libraries’ current workflow and business process: to identify commonalities and differences, and to develop sample models</a:t>
            </a:r>
          </a:p>
          <a:p>
            <a:pPr lvl="1">
              <a:lnSpc>
                <a:spcPct val="90000"/>
              </a:lnSpc>
              <a:spcBef>
                <a:spcPts val="312"/>
              </a:spcBef>
            </a:pPr>
            <a:endParaRPr lang="en-GB" altLang="en-US" sz="2400" dirty="0">
              <a:solidFill>
                <a:srgbClr val="000000"/>
              </a:solidFill>
              <a:ea typeface="ＭＳ Ｐゴシック" panose="020B0600070205080204" pitchFamily="34" charset="-128"/>
              <a:sym typeface="Calibri" panose="020F0502020204030204" pitchFamily="34" charset="0"/>
            </a:endParaRPr>
          </a:p>
          <a:p>
            <a:pPr lvl="1">
              <a:lnSpc>
                <a:spcPct val="90000"/>
              </a:lnSpc>
              <a:spcBef>
                <a:spcPts val="312"/>
              </a:spcBef>
              <a:buSzPct val="25000"/>
            </a:pPr>
            <a:r>
              <a:rPr lang="en-GB" altLang="en-US" sz="2400" dirty="0">
                <a:solidFill>
                  <a:srgbClr val="000000"/>
                </a:solidFill>
                <a:ea typeface="ＭＳ Ｐゴシック" panose="020B0600070205080204" pitchFamily="34" charset="-128"/>
                <a:sym typeface="Calibri" panose="020F0502020204030204" pitchFamily="34" charset="0"/>
              </a:rPr>
              <a:t>They did 2 surveys</a:t>
            </a:r>
          </a:p>
          <a:p>
            <a:pPr lvl="1">
              <a:lnSpc>
                <a:spcPct val="90000"/>
              </a:lnSpc>
              <a:spcBef>
                <a:spcPts val="312"/>
              </a:spcBef>
            </a:pPr>
            <a:endParaRPr lang="en-GB" altLang="en-US" sz="2400" dirty="0">
              <a:solidFill>
                <a:srgbClr val="000000"/>
              </a:solidFill>
              <a:ea typeface="ＭＳ Ｐゴシック" panose="020B0600070205080204" pitchFamily="34" charset="-128"/>
              <a:sym typeface="Calibri" panose="020F0502020204030204" pitchFamily="34" charset="0"/>
            </a:endParaRPr>
          </a:p>
          <a:p>
            <a:pPr lvl="1">
              <a:lnSpc>
                <a:spcPct val="90000"/>
              </a:lnSpc>
              <a:spcBef>
                <a:spcPts val="312"/>
              </a:spcBef>
              <a:buSzPct val="25000"/>
            </a:pPr>
            <a:r>
              <a:rPr lang="en-GB" altLang="en-US" sz="2400" dirty="0">
                <a:solidFill>
                  <a:srgbClr val="000000"/>
                </a:solidFill>
                <a:ea typeface="ＭＳ Ｐゴシック" panose="020B0600070205080204" pitchFamily="34" charset="-128"/>
                <a:sym typeface="Calibri" panose="020F0502020204030204" pitchFamily="34" charset="0"/>
              </a:rPr>
              <a:t>Some themes which emerged from Survey #1: (identifying current workflows and pain points)</a:t>
            </a:r>
          </a:p>
          <a:p>
            <a:pPr lvl="1">
              <a:lnSpc>
                <a:spcPct val="90000"/>
              </a:lnSpc>
              <a:spcBef>
                <a:spcPts val="312"/>
              </a:spcBef>
              <a:buClr>
                <a:srgbClr val="000000"/>
              </a:buClr>
              <a:buFontTx/>
              <a:buChar char="•"/>
            </a:pPr>
            <a:r>
              <a:rPr lang="en-GB" altLang="en-US" sz="2400" dirty="0">
                <a:solidFill>
                  <a:srgbClr val="000000"/>
                </a:solidFill>
                <a:ea typeface="ＭＳ Ｐゴシック" panose="020B0600070205080204" pitchFamily="34" charset="-128"/>
                <a:sym typeface="Calibri" panose="020F0502020204030204" pitchFamily="34" charset="0"/>
              </a:rPr>
              <a:t>the impact on workflow of decreased print ordering</a:t>
            </a:r>
          </a:p>
          <a:p>
            <a:pPr lvl="1">
              <a:lnSpc>
                <a:spcPct val="90000"/>
              </a:lnSpc>
              <a:spcBef>
                <a:spcPts val="312"/>
              </a:spcBef>
              <a:buClr>
                <a:srgbClr val="000000"/>
              </a:buClr>
              <a:buFontTx/>
              <a:buChar char="•"/>
            </a:pPr>
            <a:r>
              <a:rPr lang="en-GB" altLang="en-US" sz="2400" dirty="0">
                <a:solidFill>
                  <a:srgbClr val="000000"/>
                </a:solidFill>
                <a:ea typeface="ＭＳ Ｐゴシック" panose="020B0600070205080204" pitchFamily="34" charset="-128"/>
                <a:sym typeface="Calibri" panose="020F0502020204030204" pitchFamily="34" charset="0"/>
              </a:rPr>
              <a:t>the challenge of maintaining current processes and staff knowledge as staffing numbers decrease</a:t>
            </a:r>
          </a:p>
          <a:p>
            <a:pPr lvl="1">
              <a:lnSpc>
                <a:spcPct val="90000"/>
              </a:lnSpc>
              <a:spcBef>
                <a:spcPts val="312"/>
              </a:spcBef>
              <a:buClr>
                <a:srgbClr val="000000"/>
              </a:buClr>
              <a:buFontTx/>
              <a:buChar char="•"/>
            </a:pPr>
            <a:r>
              <a:rPr lang="en-GB" altLang="en-US" sz="2400" dirty="0">
                <a:solidFill>
                  <a:srgbClr val="000000"/>
                </a:solidFill>
                <a:ea typeface="ＭＳ Ｐゴシック" panose="020B0600070205080204" pitchFamily="34" charset="-128"/>
                <a:sym typeface="Calibri" panose="020F0502020204030204" pitchFamily="34" charset="0"/>
              </a:rPr>
              <a:t>an increasing focus on managing the end of the print material lifecycle as available space diminishes </a:t>
            </a:r>
          </a:p>
          <a:p>
            <a:pPr lvl="1">
              <a:lnSpc>
                <a:spcPct val="90000"/>
              </a:lnSpc>
              <a:spcBef>
                <a:spcPts val="312"/>
              </a:spcBef>
            </a:pPr>
            <a:endParaRPr lang="en-GB" altLang="en-US" sz="2400" dirty="0">
              <a:solidFill>
                <a:srgbClr val="000000"/>
              </a:solidFill>
              <a:ea typeface="ＭＳ Ｐゴシック" panose="020B0600070205080204" pitchFamily="34" charset="-128"/>
              <a:sym typeface="Calibri" panose="020F0502020204030204" pitchFamily="34" charset="0"/>
            </a:endParaRPr>
          </a:p>
          <a:p>
            <a:pPr lvl="1">
              <a:lnSpc>
                <a:spcPct val="90000"/>
              </a:lnSpc>
              <a:spcBef>
                <a:spcPts val="312"/>
              </a:spcBef>
              <a:buSzPct val="25000"/>
            </a:pPr>
            <a:r>
              <a:rPr lang="en-GB" altLang="en-US" sz="2400" dirty="0">
                <a:solidFill>
                  <a:srgbClr val="000000"/>
                </a:solidFill>
                <a:ea typeface="ＭＳ Ｐゴシック" panose="020B0600070205080204" pitchFamily="34" charset="-128"/>
                <a:sym typeface="Calibri" panose="020F0502020204030204" pitchFamily="34" charset="0"/>
              </a:rPr>
              <a:t>Survey #2 focused on potential opportunities for more collaboration in workflow. Some of the areas we identified included: </a:t>
            </a:r>
          </a:p>
          <a:p>
            <a:pPr lvl="1">
              <a:lnSpc>
                <a:spcPct val="90000"/>
              </a:lnSpc>
              <a:spcBef>
                <a:spcPts val="312"/>
              </a:spcBef>
              <a:buSzPct val="25000"/>
            </a:pPr>
            <a:r>
              <a:rPr lang="en-GB" altLang="en-US" sz="2400" dirty="0">
                <a:solidFill>
                  <a:srgbClr val="000000"/>
                </a:solidFill>
                <a:ea typeface="ＭＳ Ｐゴシック" panose="020B0600070205080204" pitchFamily="34" charset="-128"/>
                <a:sym typeface="Calibri" panose="020F0502020204030204" pitchFamily="34" charset="0"/>
              </a:rPr>
              <a:t>1. Authority control</a:t>
            </a:r>
          </a:p>
          <a:p>
            <a:pPr lvl="1">
              <a:lnSpc>
                <a:spcPct val="90000"/>
              </a:lnSpc>
              <a:spcBef>
                <a:spcPts val="312"/>
              </a:spcBef>
              <a:buSzPct val="25000"/>
            </a:pPr>
            <a:r>
              <a:rPr lang="en-GB" altLang="en-US" sz="2400" dirty="0">
                <a:solidFill>
                  <a:srgbClr val="000000"/>
                </a:solidFill>
                <a:ea typeface="ＭＳ Ｐゴシック" panose="020B0600070205080204" pitchFamily="34" charset="-128"/>
                <a:sym typeface="Calibri" panose="020F0502020204030204" pitchFamily="34" charset="0"/>
              </a:rPr>
              <a:t>2. Expanded knowledge base</a:t>
            </a:r>
          </a:p>
          <a:p>
            <a:pPr lvl="1">
              <a:lnSpc>
                <a:spcPct val="90000"/>
              </a:lnSpc>
              <a:spcBef>
                <a:spcPts val="312"/>
              </a:spcBef>
              <a:buSzPct val="25000"/>
            </a:pPr>
            <a:r>
              <a:rPr lang="en-GB" altLang="en-US" sz="2400" dirty="0">
                <a:solidFill>
                  <a:srgbClr val="000000"/>
                </a:solidFill>
                <a:ea typeface="ＭＳ Ｐゴシック" panose="020B0600070205080204" pitchFamily="34" charset="-128"/>
                <a:sym typeface="Calibri" panose="020F0502020204030204" pitchFamily="34" charset="0"/>
              </a:rPr>
              <a:t>3. Record loading </a:t>
            </a:r>
          </a:p>
          <a:p>
            <a:pPr lvl="1">
              <a:lnSpc>
                <a:spcPct val="90000"/>
              </a:lnSpc>
              <a:spcBef>
                <a:spcPts val="312"/>
              </a:spcBef>
              <a:buSzPct val="25000"/>
            </a:pPr>
            <a:r>
              <a:rPr lang="en-GB" altLang="en-US" sz="2400" dirty="0">
                <a:solidFill>
                  <a:srgbClr val="000000"/>
                </a:solidFill>
                <a:ea typeface="ＭＳ Ｐゴシック" panose="020B0600070205080204" pitchFamily="34" charset="-128"/>
                <a:sym typeface="Calibri" panose="020F0502020204030204" pitchFamily="34" charset="0"/>
              </a:rPr>
              <a:t>4. Display OCUL collections in one search interface (shared Discovery)</a:t>
            </a:r>
          </a:p>
          <a:p>
            <a:pPr lvl="1">
              <a:lnSpc>
                <a:spcPct val="90000"/>
              </a:lnSpc>
              <a:spcBef>
                <a:spcPts val="312"/>
              </a:spcBef>
              <a:buSzPct val="25000"/>
            </a:pPr>
            <a:endParaRPr lang="en-GB" altLang="en-US" sz="2400" dirty="0">
              <a:solidFill>
                <a:srgbClr val="000000"/>
              </a:solidFill>
              <a:ea typeface="ＭＳ Ｐゴシック" panose="020B0600070205080204" pitchFamily="34" charset="-128"/>
              <a:sym typeface="Calibri" panose="020F0502020204030204" pitchFamily="34" charset="0"/>
            </a:endParaRPr>
          </a:p>
          <a:p>
            <a:pPr marL="200590" lvl="1">
              <a:spcBef>
                <a:spcPts val="571"/>
              </a:spcBef>
              <a:buClr>
                <a:schemeClr val="dk1"/>
              </a:buClr>
              <a:buSzPct val="100000"/>
              <a:defRPr/>
            </a:pPr>
            <a:r>
              <a:rPr lang="en-GB" sz="2400" b="1" dirty="0">
                <a:solidFill>
                  <a:schemeClr val="dk1"/>
                </a:solidFill>
                <a:ea typeface="Calibri"/>
                <a:cs typeface="Calibri"/>
                <a:sym typeface="Calibri"/>
              </a:rPr>
              <a:t>Shared Print Management and Preservation</a:t>
            </a:r>
          </a:p>
          <a:p>
            <a:pPr marL="990009" lvl="1" indent="-524123">
              <a:spcBef>
                <a:spcPts val="484"/>
              </a:spcBef>
              <a:buClr>
                <a:srgbClr val="000000"/>
              </a:buClr>
              <a:buFont typeface="Noto Sans Symbols" charset="0"/>
              <a:buChar char="✓"/>
            </a:pPr>
            <a:r>
              <a:rPr lang="en-GB" altLang="en-US" sz="2000" dirty="0">
                <a:solidFill>
                  <a:srgbClr val="000000"/>
                </a:solidFill>
                <a:ea typeface="ＭＳ Ｐゴシック" panose="020B0600070205080204" pitchFamily="34" charset="-128"/>
                <a:sym typeface="Calibri" panose="020F0502020204030204" pitchFamily="34" charset="0"/>
              </a:rPr>
              <a:t>Consultations within OCUL, including</a:t>
            </a:r>
          </a:p>
          <a:p>
            <a:pPr marL="1397660" lvl="2" indent="-530593">
              <a:spcBef>
                <a:spcPts val="408"/>
              </a:spcBef>
              <a:buClr>
                <a:srgbClr val="000000"/>
              </a:buClr>
              <a:buFont typeface="Arial" panose="020B0604020202020204" pitchFamily="34" charset="0"/>
              <a:buChar char="•"/>
            </a:pPr>
            <a:r>
              <a:rPr lang="en-GB" altLang="en-US" sz="1800" dirty="0">
                <a:solidFill>
                  <a:srgbClr val="000000"/>
                </a:solidFill>
                <a:ea typeface="ＭＳ Ｐゴシック" panose="020B0600070205080204" pitchFamily="34" charset="-128"/>
                <a:sym typeface="Calibri" panose="020F0502020204030204" pitchFamily="34" charset="0"/>
              </a:rPr>
              <a:t>E-Resources librarians</a:t>
            </a:r>
          </a:p>
          <a:p>
            <a:pPr marL="1397660" lvl="2" indent="-530593">
              <a:spcBef>
                <a:spcPts val="408"/>
              </a:spcBef>
              <a:buClr>
                <a:srgbClr val="000000"/>
              </a:buClr>
              <a:buFont typeface="Arial" panose="020B0604020202020204" pitchFamily="34" charset="0"/>
              <a:buChar char="•"/>
            </a:pPr>
            <a:r>
              <a:rPr lang="en-GB" altLang="en-US" sz="1800" dirty="0">
                <a:solidFill>
                  <a:srgbClr val="000000"/>
                </a:solidFill>
                <a:ea typeface="ＭＳ Ｐゴシック" panose="020B0600070205080204" pitchFamily="34" charset="-128"/>
                <a:sym typeface="Calibri" panose="020F0502020204030204" pitchFamily="34" charset="0"/>
              </a:rPr>
              <a:t>Groups within OCUL participating in smaller-scale collaborations (shared ILS, print storage)</a:t>
            </a:r>
          </a:p>
          <a:p>
            <a:pPr marL="1397660" lvl="2" indent="-530593">
              <a:spcBef>
                <a:spcPts val="408"/>
              </a:spcBef>
              <a:buClr>
                <a:srgbClr val="000000"/>
              </a:buClr>
              <a:buFont typeface="Arial" panose="020B0604020202020204" pitchFamily="34" charset="0"/>
              <a:buChar char="•"/>
            </a:pPr>
            <a:r>
              <a:rPr lang="en-GB" altLang="en-US" sz="1800" dirty="0">
                <a:solidFill>
                  <a:srgbClr val="000000"/>
                </a:solidFill>
                <a:ea typeface="ＭＳ Ｐゴシック" panose="020B0600070205080204" pitchFamily="34" charset="-128"/>
                <a:sym typeface="Calibri" panose="020F0502020204030204" pitchFamily="34" charset="0"/>
              </a:rPr>
              <a:t>Library staff specializing in law and government documents</a:t>
            </a:r>
          </a:p>
          <a:p>
            <a:pPr marL="990009" lvl="1" indent="-524123">
              <a:spcBef>
                <a:spcPts val="484"/>
              </a:spcBef>
              <a:buClr>
                <a:srgbClr val="000000"/>
              </a:buClr>
              <a:buFont typeface="Noto Sans Symbols" charset="0"/>
              <a:buChar char="✓"/>
            </a:pPr>
            <a:r>
              <a:rPr lang="en-GB" altLang="en-US" sz="2000" dirty="0">
                <a:solidFill>
                  <a:srgbClr val="000000"/>
                </a:solidFill>
                <a:ea typeface="ＭＳ Ｐゴシック" panose="020B0600070205080204" pitchFamily="34" charset="-128"/>
                <a:sym typeface="Calibri" panose="020F0502020204030204" pitchFamily="34" charset="0"/>
              </a:rPr>
              <a:t>Examination of existing shared print programs</a:t>
            </a:r>
          </a:p>
          <a:p>
            <a:pPr marL="1397660" lvl="2" indent="-530593">
              <a:spcBef>
                <a:spcPts val="408"/>
              </a:spcBef>
              <a:buClr>
                <a:srgbClr val="000000"/>
              </a:buClr>
              <a:buFont typeface="Arial" panose="020B0604020202020204" pitchFamily="34" charset="0"/>
              <a:buChar char="•"/>
            </a:pPr>
            <a:r>
              <a:rPr lang="en-GB" altLang="en-US" sz="1800" dirty="0">
                <a:solidFill>
                  <a:srgbClr val="000000"/>
                </a:solidFill>
                <a:ea typeface="ＭＳ Ｐゴシック" panose="020B0600070205080204" pitchFamily="34" charset="-128"/>
                <a:sym typeface="Calibri" panose="020F0502020204030204" pitchFamily="34" charset="0"/>
              </a:rPr>
              <a:t>Suggestions for matches based on takeaways and needs from consultations</a:t>
            </a:r>
          </a:p>
          <a:p>
            <a:pPr marL="200590" lvl="1">
              <a:spcBef>
                <a:spcPts val="571"/>
              </a:spcBef>
              <a:buClr>
                <a:schemeClr val="dk1"/>
              </a:buClr>
              <a:buSzPct val="100000"/>
              <a:defRPr/>
            </a:pPr>
            <a:endParaRPr lang="en-GB" sz="2400" b="1" dirty="0">
              <a:solidFill>
                <a:schemeClr val="dk1"/>
              </a:solidFill>
              <a:ea typeface="Calibri"/>
              <a:cs typeface="Calibri"/>
              <a:sym typeface="Calibri"/>
            </a:endParaRPr>
          </a:p>
          <a:p>
            <a:pPr marL="200590" lvl="1">
              <a:spcBef>
                <a:spcPts val="571"/>
              </a:spcBef>
              <a:buClr>
                <a:schemeClr val="dk1"/>
              </a:buClr>
              <a:buSzPct val="100000"/>
              <a:defRPr/>
            </a:pPr>
            <a:endParaRPr lang="en-GB" sz="2400" b="1" dirty="0">
              <a:solidFill>
                <a:schemeClr val="dk1"/>
              </a:solidFill>
              <a:ea typeface="Calibri"/>
              <a:cs typeface="Calibri"/>
              <a:sym typeface="Calibri"/>
            </a:endParaRPr>
          </a:p>
          <a:p>
            <a:pPr marL="200590" lvl="1">
              <a:spcBef>
                <a:spcPts val="571"/>
              </a:spcBef>
              <a:buClr>
                <a:schemeClr val="dk1"/>
              </a:buClr>
              <a:buSzPct val="100000"/>
              <a:defRPr/>
            </a:pPr>
            <a:r>
              <a:rPr lang="en-GB" sz="2400" b="1" dirty="0">
                <a:solidFill>
                  <a:schemeClr val="dk1"/>
                </a:solidFill>
                <a:ea typeface="Calibri"/>
                <a:cs typeface="Calibri"/>
                <a:sym typeface="Calibri"/>
              </a:rPr>
              <a:t>Communications</a:t>
            </a:r>
          </a:p>
          <a:p>
            <a:pPr marL="200590" lvl="1">
              <a:spcBef>
                <a:spcPts val="571"/>
              </a:spcBef>
              <a:buClr>
                <a:schemeClr val="dk1"/>
              </a:buClr>
              <a:buSzPct val="100000"/>
              <a:defRPr/>
            </a:pPr>
            <a:r>
              <a:rPr lang="en-GB" altLang="en-US" sz="2400" dirty="0">
                <a:solidFill>
                  <a:srgbClr val="000000"/>
                </a:solidFill>
                <a:ea typeface="ＭＳ Ｐゴシック" panose="020B0600070205080204" pitchFamily="34" charset="-128"/>
                <a:sym typeface="Calibri" panose="020F0502020204030204" pitchFamily="34" charset="0"/>
              </a:rPr>
              <a:t>Communications Team focused on internal communications for the Project, as well as some external stakeholder:</a:t>
            </a:r>
          </a:p>
        </p:txBody>
      </p:sp>
      <p:sp>
        <p:nvSpPr>
          <p:cNvPr id="4" name="Slide Number Placeholder 3"/>
          <p:cNvSpPr>
            <a:spLocks noGrp="1"/>
          </p:cNvSpPr>
          <p:nvPr>
            <p:ph type="sldNum" sz="quarter" idx="10"/>
          </p:nvPr>
        </p:nvSpPr>
        <p:spPr/>
        <p:txBody>
          <a:bodyPr/>
          <a:lstStyle/>
          <a:p>
            <a:fld id="{3762E45B-B9EB-4302-A269-788435E92FC6}" type="slidenum">
              <a:rPr lang="en-US" altLang="en-US" smtClean="0">
                <a:solidFill>
                  <a:prstClr val="black"/>
                </a:solidFill>
              </a:rPr>
              <a:pPr/>
              <a:t>74</a:t>
            </a:fld>
            <a:endParaRPr lang="en-US" altLang="en-US">
              <a:solidFill>
                <a:prstClr val="black"/>
              </a:solidFill>
            </a:endParaRPr>
          </a:p>
        </p:txBody>
      </p:sp>
    </p:spTree>
    <p:extLst>
      <p:ext uri="{BB962C8B-B14F-4D97-AF65-F5344CB8AC3E}">
        <p14:creationId xmlns:p14="http://schemas.microsoft.com/office/powerpoint/2010/main" val="518546296"/>
      </p:ext>
    </p:extLst>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69"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83970" name="Notes Placeholder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GB" altLang="en-US" dirty="0" smtClean="0">
                <a:ea typeface="ＭＳ Ｐゴシック" panose="020B0600070205080204" pitchFamily="34" charset="-128"/>
              </a:rPr>
              <a:t>One other important outcome from Phase 1 was </a:t>
            </a:r>
            <a:r>
              <a:rPr lang="en-GB" altLang="en-US" baseline="0" dirty="0" smtClean="0">
                <a:ea typeface="ＭＳ Ｐゴシック" panose="020B0600070205080204" pitchFamily="34" charset="-128"/>
              </a:rPr>
              <a:t>outlining models for Collaboration.  In Phase 1 we were still considering how deeply to collaborate and so </a:t>
            </a:r>
            <a:r>
              <a:rPr lang="en-GB" altLang="en-US" dirty="0" smtClean="0">
                <a:ea typeface="ＭＳ Ｐゴシック" panose="020B0600070205080204" pitchFamily="34" charset="-128"/>
              </a:rPr>
              <a:t>we envisaged a continuum and presented these</a:t>
            </a:r>
            <a:r>
              <a:rPr lang="en-GB" altLang="en-US" baseline="0" dirty="0" smtClean="0">
                <a:ea typeface="ＭＳ Ｐゴシック" panose="020B0600070205080204" pitchFamily="34" charset="-128"/>
              </a:rPr>
              <a:t> options to the directors [read]</a:t>
            </a:r>
            <a:endParaRPr lang="en-GB" altLang="en-US" dirty="0" smtClean="0">
              <a:ea typeface="ＭＳ Ｐゴシック" panose="020B0600070205080204" pitchFamily="34" charset="-128"/>
            </a:endParaRPr>
          </a:p>
          <a:p>
            <a:pPr>
              <a:spcBef>
                <a:spcPct val="0"/>
              </a:spcBef>
            </a:pPr>
            <a:endParaRPr lang="en-GB" altLang="en-US" dirty="0" smtClean="0">
              <a:ea typeface="ＭＳ Ｐゴシック" panose="020B0600070205080204" pitchFamily="34" charset="-128"/>
            </a:endParaRPr>
          </a:p>
          <a:p>
            <a:pPr>
              <a:spcBef>
                <a:spcPct val="0"/>
              </a:spcBef>
            </a:pPr>
            <a:r>
              <a:rPr lang="en-GB" altLang="en-US" dirty="0" smtClean="0">
                <a:ea typeface="ＭＳ Ｐゴシック" panose="020B0600070205080204" pitchFamily="34" charset="-128"/>
              </a:rPr>
              <a:t>The project team recommended that we consider the 3 more collaborative levels in the continuum [Collaboration, Partial Integration, Total Integration). One reason for this is that Cooperation and Coordination were essentially describing many existing ways that OCUL libraries already worked together -- we needed to be thinking about new ways. </a:t>
            </a:r>
          </a:p>
          <a:p>
            <a:pPr>
              <a:spcBef>
                <a:spcPct val="0"/>
              </a:spcBef>
            </a:pPr>
            <a:endParaRPr lang="en-GB" altLang="en-US" baseline="0" dirty="0" smtClean="0">
              <a:ea typeface="ＭＳ Ｐゴシック" panose="020B0600070205080204" pitchFamily="34" charset="-128"/>
            </a:endParaRPr>
          </a:p>
          <a:p>
            <a:pPr>
              <a:spcBef>
                <a:spcPct val="0"/>
              </a:spcBef>
            </a:pPr>
            <a:r>
              <a:rPr lang="en-GB" altLang="en-US" baseline="0" dirty="0" smtClean="0">
                <a:ea typeface="ＭＳ Ｐゴシック" panose="020B0600070205080204" pitchFamily="34" charset="-128"/>
              </a:rPr>
              <a:t>now that we are well along with P2 it’s been confirmed from the library directors that they would like us to be as collaborative as possible, so we really have landed on the deeper collaboration end of things. Finalizing and articulating what this might look like was part of the work that occurred in the beginning of Phase 2.</a:t>
            </a:r>
            <a:endParaRPr lang="en-GB" altLang="en-US" dirty="0" smtClean="0">
              <a:solidFill>
                <a:srgbClr val="FF0000"/>
              </a:solidFill>
              <a:ea typeface="ＭＳ Ｐゴシック" panose="020B0600070205080204" pitchFamily="34" charset="-128"/>
            </a:endParaRPr>
          </a:p>
          <a:p>
            <a:endParaRPr lang="en-US" altLang="en-US" dirty="0" smtClean="0">
              <a:ea typeface="ＭＳ Ｐゴシック" panose="020B0600070205080204" pitchFamily="34" charset="-128"/>
            </a:endParaRPr>
          </a:p>
        </p:txBody>
      </p:sp>
      <p:sp>
        <p:nvSpPr>
          <p:cNvPr id="83971" name="Slide Number Placeholder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71450" indent="-296711" eaLnBrk="0" hangingPunct="0">
              <a:defRPr sz="2400">
                <a:solidFill>
                  <a:schemeClr val="tx1"/>
                </a:solidFill>
                <a:latin typeface="Arial" panose="020B0604020202020204" pitchFamily="34" charset="0"/>
                <a:ea typeface="ＭＳ Ｐゴシック" panose="020B0600070205080204" pitchFamily="34" charset="-128"/>
              </a:defRPr>
            </a:lvl2pPr>
            <a:lvl3pPr marL="1186847" indent="-237369" eaLnBrk="0" hangingPunct="0">
              <a:defRPr sz="2400">
                <a:solidFill>
                  <a:schemeClr val="tx1"/>
                </a:solidFill>
                <a:latin typeface="Arial" panose="020B0604020202020204" pitchFamily="34" charset="0"/>
                <a:ea typeface="ＭＳ Ｐゴシック" panose="020B0600070205080204" pitchFamily="34" charset="-128"/>
              </a:defRPr>
            </a:lvl3pPr>
            <a:lvl4pPr marL="1661585" indent="-237369" eaLnBrk="0" hangingPunct="0">
              <a:defRPr sz="2400">
                <a:solidFill>
                  <a:schemeClr val="tx1"/>
                </a:solidFill>
                <a:latin typeface="Arial" panose="020B0604020202020204" pitchFamily="34" charset="0"/>
                <a:ea typeface="ＭＳ Ｐゴシック" panose="020B0600070205080204" pitchFamily="34" charset="-128"/>
              </a:defRPr>
            </a:lvl4pPr>
            <a:lvl5pPr marL="2136324" indent="-237369" eaLnBrk="0" hangingPunct="0">
              <a:defRPr sz="2400">
                <a:solidFill>
                  <a:schemeClr val="tx1"/>
                </a:solidFill>
                <a:latin typeface="Arial" panose="020B0604020202020204" pitchFamily="34" charset="0"/>
                <a:ea typeface="ＭＳ Ｐゴシック" panose="020B0600070205080204" pitchFamily="34" charset="-128"/>
              </a:defRPr>
            </a:lvl5pPr>
            <a:lvl6pPr marL="2611062" indent="-237369" defTabSz="474739"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3085801" indent="-237369" defTabSz="474739"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560540" indent="-237369" defTabSz="474739"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4035279" indent="-237369" defTabSz="474739"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fld id="{C69C975E-17B1-49E2-BF03-92BC0E8A1873}" type="slidenum">
              <a:rPr lang="en-US" altLang="en-US" sz="1200">
                <a:solidFill>
                  <a:prstClr val="black"/>
                </a:solidFill>
              </a:rPr>
              <a:pPr eaLnBrk="1" hangingPunct="1"/>
              <a:t>75</a:t>
            </a:fld>
            <a:endParaRPr lang="en-US" altLang="en-US" sz="1200">
              <a:solidFill>
                <a:prstClr val="black"/>
              </a:solidFill>
            </a:endParaRPr>
          </a:p>
        </p:txBody>
      </p:sp>
    </p:spTree>
    <p:extLst>
      <p:ext uri="{BB962C8B-B14F-4D97-AF65-F5344CB8AC3E}">
        <p14:creationId xmlns:p14="http://schemas.microsoft.com/office/powerpoint/2010/main" val="1492521393"/>
      </p:ext>
    </p:extLst>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So let’s move on to talk about P2,</a:t>
            </a:r>
            <a:r>
              <a:rPr lang="en-US" baseline="0" dirty="0" smtClean="0"/>
              <a:t> the current phase of the project</a:t>
            </a:r>
            <a:endParaRPr lang="en-US" dirty="0"/>
          </a:p>
        </p:txBody>
      </p:sp>
      <p:sp>
        <p:nvSpPr>
          <p:cNvPr id="4" name="Slide Number Placeholder 3"/>
          <p:cNvSpPr>
            <a:spLocks noGrp="1"/>
          </p:cNvSpPr>
          <p:nvPr>
            <p:ph type="sldNum" sz="quarter" idx="10"/>
          </p:nvPr>
        </p:nvSpPr>
        <p:spPr/>
        <p:txBody>
          <a:bodyPr/>
          <a:lstStyle/>
          <a:p>
            <a:fld id="{3762E45B-B9EB-4302-A269-788435E92FC6}" type="slidenum">
              <a:rPr lang="en-US" altLang="en-US" smtClean="0">
                <a:solidFill>
                  <a:prstClr val="black"/>
                </a:solidFill>
              </a:rPr>
              <a:pPr/>
              <a:t>76</a:t>
            </a:fld>
            <a:endParaRPr lang="en-US" altLang="en-US">
              <a:solidFill>
                <a:prstClr val="black"/>
              </a:solidFill>
            </a:endParaRPr>
          </a:p>
        </p:txBody>
      </p:sp>
    </p:spTree>
    <p:extLst>
      <p:ext uri="{BB962C8B-B14F-4D97-AF65-F5344CB8AC3E}">
        <p14:creationId xmlns:p14="http://schemas.microsoft.com/office/powerpoint/2010/main" val="2104875260"/>
      </p:ext>
    </p:extLst>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baseline="0" dirty="0" smtClean="0"/>
              <a:t>In the context of achieving the vision, Phase 2 is focusing on the 1</a:t>
            </a:r>
            <a:r>
              <a:rPr lang="en-CA" baseline="30000" dirty="0" smtClean="0"/>
              <a:t>st</a:t>
            </a:r>
            <a:r>
              <a:rPr lang="en-CA" baseline="0" dirty="0" smtClean="0"/>
              <a:t> key– namely, implementing shared next gen LSPs. </a:t>
            </a:r>
          </a:p>
          <a:p>
            <a:endParaRPr lang="en-CA" baseline="0" dirty="0" smtClean="0"/>
          </a:p>
          <a:p>
            <a:r>
              <a:rPr lang="en-CA" baseline="0" dirty="0" smtClean="0"/>
              <a:t>It was agreed by the directors at the end of P1 that a shared system is the foundation that will enable OCUL to move ahead with the other pieces of the vision – collaboratively managing, preserving and using all of our resources. The project team is well aware that getting to a shared system is being done with these ultimate goals in mind. </a:t>
            </a:r>
          </a:p>
        </p:txBody>
      </p:sp>
      <p:sp>
        <p:nvSpPr>
          <p:cNvPr id="4" name="Slide Number Placeholder 3"/>
          <p:cNvSpPr>
            <a:spLocks noGrp="1"/>
          </p:cNvSpPr>
          <p:nvPr>
            <p:ph type="sldNum" sz="quarter" idx="10"/>
          </p:nvPr>
        </p:nvSpPr>
        <p:spPr/>
        <p:txBody>
          <a:bodyPr/>
          <a:lstStyle/>
          <a:p>
            <a:fld id="{4C6D4FF4-7EB1-4A49-A6BC-3E3BCE3C92EB}" type="slidenum">
              <a:rPr lang="en-US" altLang="en-US" smtClean="0">
                <a:solidFill>
                  <a:prstClr val="black"/>
                </a:solidFill>
              </a:rPr>
              <a:pPr/>
              <a:t>77</a:t>
            </a:fld>
            <a:endParaRPr lang="en-US" altLang="en-US">
              <a:solidFill>
                <a:prstClr val="black"/>
              </a:solidFill>
            </a:endParaRPr>
          </a:p>
        </p:txBody>
      </p:sp>
    </p:spTree>
    <p:extLst>
      <p:ext uri="{BB962C8B-B14F-4D97-AF65-F5344CB8AC3E}">
        <p14:creationId xmlns:p14="http://schemas.microsoft.com/office/powerpoint/2010/main" val="3308108804"/>
      </p:ext>
    </p:extLst>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7"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91138" name="Notes Placeholder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pPr>
              <a:spcBef>
                <a:spcPts val="416"/>
              </a:spcBef>
              <a:buSzPct val="25000"/>
            </a:pPr>
            <a:r>
              <a:rPr lang="en-GB" altLang="en-US" dirty="0" smtClean="0">
                <a:solidFill>
                  <a:srgbClr val="000000"/>
                </a:solidFill>
                <a:ea typeface="ＭＳ Ｐゴシック" panose="020B0600070205080204" pitchFamily="34" charset="-128"/>
                <a:sym typeface="Calibri" panose="020F0502020204030204" pitchFamily="34" charset="0"/>
              </a:rPr>
              <a:t>As mentioned, 18 libraries are participating in this phase. </a:t>
            </a:r>
          </a:p>
          <a:p>
            <a:pPr>
              <a:spcBef>
                <a:spcPts val="416"/>
              </a:spcBef>
              <a:buSzPct val="25000"/>
            </a:pPr>
            <a:endParaRPr lang="en-GB" altLang="en-US" dirty="0" smtClean="0">
              <a:solidFill>
                <a:srgbClr val="000000"/>
              </a:solidFill>
              <a:ea typeface="ＭＳ Ｐゴシック" panose="020B0600070205080204" pitchFamily="34" charset="-128"/>
              <a:sym typeface="Calibri" panose="020F0502020204030204" pitchFamily="34" charset="0"/>
            </a:endParaRPr>
          </a:p>
          <a:p>
            <a:pPr>
              <a:spcBef>
                <a:spcPts val="416"/>
              </a:spcBef>
              <a:buSzPct val="25000"/>
            </a:pPr>
            <a:r>
              <a:rPr lang="en-GB" altLang="en-US" dirty="0" smtClean="0">
                <a:solidFill>
                  <a:srgbClr val="000000"/>
                </a:solidFill>
                <a:ea typeface="ＭＳ Ｐゴシック" panose="020B0600070205080204" pitchFamily="34" charset="-128"/>
                <a:sym typeface="Calibri" panose="020F0502020204030204" pitchFamily="34" charset="0"/>
              </a:rPr>
              <a:t>The main focus of Phase 2 is producing a business plan for the OCUL directors. The business plan will lay out the details of how the goals of Collaborative Futures are to be achieved and will include a budget, metrics for success,, various funding models. </a:t>
            </a:r>
          </a:p>
          <a:p>
            <a:pPr>
              <a:spcBef>
                <a:spcPts val="416"/>
              </a:spcBef>
              <a:buClr>
                <a:srgbClr val="000000"/>
              </a:buClr>
              <a:buSzPct val="25000"/>
            </a:pPr>
            <a:r>
              <a:rPr lang="en-GB" altLang="en-US" dirty="0" smtClean="0">
                <a:solidFill>
                  <a:srgbClr val="000000"/>
                </a:solidFill>
                <a:ea typeface="ＭＳ Ｐゴシック" panose="020B0600070205080204" pitchFamily="34" charset="-128"/>
                <a:sym typeface="Calibri" panose="020F0502020204030204" pitchFamily="34" charset="0"/>
              </a:rPr>
              <a:t>To support the business plan the project team is having conversations with potential suppliers to get pricing estimates and to arrange for product demonstrations that will be made available to the wider OCUL community. </a:t>
            </a:r>
          </a:p>
          <a:p>
            <a:pPr>
              <a:spcBef>
                <a:spcPts val="416"/>
              </a:spcBef>
              <a:buSzPct val="25000"/>
            </a:pPr>
            <a:r>
              <a:rPr lang="en-GB" altLang="en-US" dirty="0" smtClean="0">
                <a:solidFill>
                  <a:srgbClr val="000000"/>
                </a:solidFill>
                <a:ea typeface="ＭＳ Ｐゴシック" panose="020B0600070205080204" pitchFamily="34" charset="-128"/>
                <a:sym typeface="Calibri" panose="020F0502020204030204" pitchFamily="34" charset="0"/>
              </a:rPr>
              <a:t>Additional deliverables from Phase 2 are: </a:t>
            </a:r>
          </a:p>
          <a:p>
            <a:pPr>
              <a:spcBef>
                <a:spcPts val="416"/>
              </a:spcBef>
              <a:buSzPct val="25000"/>
            </a:pPr>
            <a:r>
              <a:rPr lang="en-GB" altLang="en-US" dirty="0" smtClean="0">
                <a:solidFill>
                  <a:srgbClr val="000000"/>
                </a:solidFill>
                <a:ea typeface="ＭＳ Ｐゴシック" panose="020B0600070205080204" pitchFamily="34" charset="-128"/>
                <a:sym typeface="Calibri" panose="020F0502020204030204" pitchFamily="34" charset="0"/>
              </a:rPr>
              <a:t>technology and functional requirements; draft templates for Memoranda of Understanding (MOU)</a:t>
            </a:r>
          </a:p>
          <a:p>
            <a:pPr>
              <a:spcBef>
                <a:spcPts val="416"/>
              </a:spcBef>
              <a:buSzPct val="25000"/>
            </a:pPr>
            <a:endParaRPr lang="en-GB" altLang="en-US" dirty="0" smtClean="0">
              <a:solidFill>
                <a:srgbClr val="000000"/>
              </a:solidFill>
              <a:ea typeface="ＭＳ Ｐゴシック" panose="020B0600070205080204" pitchFamily="34" charset="-128"/>
              <a:sym typeface="Calibri" panose="020F0502020204030204" pitchFamily="34" charset="0"/>
            </a:endParaRPr>
          </a:p>
          <a:p>
            <a:pPr>
              <a:spcBef>
                <a:spcPts val="416"/>
              </a:spcBef>
              <a:buSzPct val="25000"/>
            </a:pPr>
            <a:r>
              <a:rPr lang="en-GB" altLang="en-US" dirty="0" smtClean="0">
                <a:solidFill>
                  <a:srgbClr val="000000"/>
                </a:solidFill>
                <a:ea typeface="ＭＳ Ｐゴシック" panose="020B0600070205080204" pitchFamily="34" charset="-128"/>
                <a:sym typeface="Calibri" panose="020F0502020204030204" pitchFamily="34" charset="0"/>
              </a:rPr>
              <a:t>In the fall of this year, directors will meet to review the business plan and decide whether their </a:t>
            </a:r>
            <a:r>
              <a:rPr lang="en-GB" altLang="en-US" dirty="0" err="1" smtClean="0">
                <a:solidFill>
                  <a:srgbClr val="000000"/>
                </a:solidFill>
                <a:ea typeface="ＭＳ Ｐゴシック" panose="020B0600070205080204" pitchFamily="34" charset="-128"/>
                <a:sym typeface="Calibri" panose="020F0502020204030204" pitchFamily="34" charset="0"/>
              </a:rPr>
              <a:t>inst</a:t>
            </a:r>
            <a:r>
              <a:rPr lang="en-GB" altLang="en-US" dirty="0" smtClean="0">
                <a:solidFill>
                  <a:srgbClr val="000000"/>
                </a:solidFill>
                <a:ea typeface="ＭＳ Ｐゴシック" panose="020B0600070205080204" pitchFamily="34" charset="-128"/>
                <a:sym typeface="Calibri" panose="020F0502020204030204" pitchFamily="34" charset="0"/>
              </a:rPr>
              <a:t> will participate in P3. </a:t>
            </a:r>
          </a:p>
        </p:txBody>
      </p:sp>
      <p:sp>
        <p:nvSpPr>
          <p:cNvPr id="91139" name="Slide Number Placeholder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71450" indent="-296711" eaLnBrk="0" hangingPunct="0">
              <a:defRPr sz="2400">
                <a:solidFill>
                  <a:schemeClr val="tx1"/>
                </a:solidFill>
                <a:latin typeface="Arial" panose="020B0604020202020204" pitchFamily="34" charset="0"/>
                <a:ea typeface="ＭＳ Ｐゴシック" panose="020B0600070205080204" pitchFamily="34" charset="-128"/>
              </a:defRPr>
            </a:lvl2pPr>
            <a:lvl3pPr marL="1186847" indent="-237369" eaLnBrk="0" hangingPunct="0">
              <a:defRPr sz="2400">
                <a:solidFill>
                  <a:schemeClr val="tx1"/>
                </a:solidFill>
                <a:latin typeface="Arial" panose="020B0604020202020204" pitchFamily="34" charset="0"/>
                <a:ea typeface="ＭＳ Ｐゴシック" panose="020B0600070205080204" pitchFamily="34" charset="-128"/>
              </a:defRPr>
            </a:lvl3pPr>
            <a:lvl4pPr marL="1661585" indent="-237369" eaLnBrk="0" hangingPunct="0">
              <a:defRPr sz="2400">
                <a:solidFill>
                  <a:schemeClr val="tx1"/>
                </a:solidFill>
                <a:latin typeface="Arial" panose="020B0604020202020204" pitchFamily="34" charset="0"/>
                <a:ea typeface="ＭＳ Ｐゴシック" panose="020B0600070205080204" pitchFamily="34" charset="-128"/>
              </a:defRPr>
            </a:lvl4pPr>
            <a:lvl5pPr marL="2136324" indent="-237369" eaLnBrk="0" hangingPunct="0">
              <a:defRPr sz="2400">
                <a:solidFill>
                  <a:schemeClr val="tx1"/>
                </a:solidFill>
                <a:latin typeface="Arial" panose="020B0604020202020204" pitchFamily="34" charset="0"/>
                <a:ea typeface="ＭＳ Ｐゴシック" panose="020B0600070205080204" pitchFamily="34" charset="-128"/>
              </a:defRPr>
            </a:lvl5pPr>
            <a:lvl6pPr marL="2611062" indent="-237369" defTabSz="474739"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3085801" indent="-237369" defTabSz="474739"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560540" indent="-237369" defTabSz="474739"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4035279" indent="-237369" defTabSz="474739"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fld id="{E342012B-2D7E-477A-BCC4-7D401F33017C}" type="slidenum">
              <a:rPr lang="en-US" altLang="en-US" sz="1200">
                <a:solidFill>
                  <a:prstClr val="black"/>
                </a:solidFill>
              </a:rPr>
              <a:pPr eaLnBrk="1" hangingPunct="1"/>
              <a:t>78</a:t>
            </a:fld>
            <a:endParaRPr lang="en-US" altLang="en-US" sz="1200">
              <a:solidFill>
                <a:prstClr val="black"/>
              </a:solidFill>
            </a:endParaRPr>
          </a:p>
        </p:txBody>
      </p:sp>
    </p:spTree>
    <p:extLst>
      <p:ext uri="{BB962C8B-B14F-4D97-AF65-F5344CB8AC3E}">
        <p14:creationId xmlns:p14="http://schemas.microsoft.com/office/powerpoint/2010/main" val="836258478"/>
      </p:ext>
    </p:extLst>
  </p:cSld>
  <p:clrMapOvr>
    <a:masterClrMapping/>
  </p:clrMapOvr>
</p:notes>
</file>

<file path=ppt/notesSlides/notesSlide7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465887" eaLnBrk="0" fontAlgn="base" hangingPunct="0">
              <a:spcBef>
                <a:spcPct val="30000"/>
              </a:spcBef>
              <a:spcAft>
                <a:spcPct val="0"/>
              </a:spcAft>
              <a:defRPr/>
            </a:pPr>
            <a:r>
              <a:rPr lang="en-US" altLang="en-US" dirty="0" smtClean="0">
                <a:latin typeface="Calibri" pitchFamily="34" charset="0"/>
                <a:ea typeface="ＭＳ Ｐゴシック" pitchFamily="34" charset="-128"/>
              </a:rPr>
              <a:t>Structure of the project team</a:t>
            </a:r>
            <a:r>
              <a:rPr lang="en-US" altLang="en-US" baseline="0" dirty="0" smtClean="0">
                <a:latin typeface="Calibri" pitchFamily="34" charset="0"/>
                <a:ea typeface="ＭＳ Ｐゴシック" pitchFamily="34" charset="-128"/>
              </a:rPr>
              <a:t> in Phase 2  is very similar to Phase 1, with a steering committee and several working groups, project manager. For this phase we have 3 WGs: Shared LSP Requirements, MOU/Participant Agreements, and Communications. </a:t>
            </a:r>
          </a:p>
          <a:p>
            <a:pPr defTabSz="465887" eaLnBrk="0" fontAlgn="base" hangingPunct="0">
              <a:spcBef>
                <a:spcPct val="30000"/>
              </a:spcBef>
              <a:spcAft>
                <a:spcPct val="0"/>
              </a:spcAft>
              <a:defRPr/>
            </a:pPr>
            <a:endParaRPr lang="en-US" altLang="en-US" baseline="0" dirty="0" smtClean="0">
              <a:latin typeface="Calibri" pitchFamily="34" charset="0"/>
              <a:ea typeface="ＭＳ Ｐゴシック" pitchFamily="34" charset="-128"/>
            </a:endParaRPr>
          </a:p>
          <a:p>
            <a:pPr defTabSz="465887" eaLnBrk="0" fontAlgn="base" hangingPunct="0">
              <a:spcBef>
                <a:spcPct val="30000"/>
              </a:spcBef>
              <a:spcAft>
                <a:spcPct val="0"/>
              </a:spcAft>
              <a:defRPr/>
            </a:pPr>
            <a:r>
              <a:rPr lang="en-US" altLang="en-US" baseline="0" dirty="0" smtClean="0">
                <a:latin typeface="Calibri" pitchFamily="34" charset="0"/>
                <a:ea typeface="ＭＳ Ｐゴシック" pitchFamily="34" charset="-128"/>
              </a:rPr>
              <a:t>We also have  2 individual positions ‘at large’:</a:t>
            </a:r>
          </a:p>
          <a:p>
            <a:pPr defTabSz="465887" eaLnBrk="0" fontAlgn="base" hangingPunct="0">
              <a:spcBef>
                <a:spcPct val="30000"/>
              </a:spcBef>
              <a:spcAft>
                <a:spcPct val="0"/>
              </a:spcAft>
              <a:defRPr/>
            </a:pPr>
            <a:r>
              <a:rPr lang="en-US" altLang="en-US" baseline="0" dirty="0" smtClean="0">
                <a:latin typeface="Calibri" pitchFamily="34" charset="0"/>
                <a:ea typeface="ＭＳ Ｐゴシック" pitchFamily="34" charset="-128"/>
              </a:rPr>
              <a:t>Business Plan Writer –James Ciesla from Western </a:t>
            </a:r>
          </a:p>
          <a:p>
            <a:pPr defTabSz="465887" eaLnBrk="0" fontAlgn="base" hangingPunct="0">
              <a:spcBef>
                <a:spcPct val="30000"/>
              </a:spcBef>
              <a:spcAft>
                <a:spcPct val="0"/>
              </a:spcAft>
              <a:defRPr/>
            </a:pPr>
            <a:r>
              <a:rPr lang="en-US" altLang="en-US" baseline="0" dirty="0" smtClean="0">
                <a:latin typeface="Calibri" pitchFamily="34" charset="0"/>
                <a:ea typeface="ＭＳ Ｐゴシック" pitchFamily="34" charset="-128"/>
              </a:rPr>
              <a:t>Procurement Consultant – Mabel Wang</a:t>
            </a:r>
          </a:p>
          <a:p>
            <a:pPr marL="200590" lvl="1">
              <a:spcBef>
                <a:spcPts val="571"/>
              </a:spcBef>
              <a:buClr>
                <a:schemeClr val="dk1"/>
              </a:buClr>
              <a:buSzPct val="100000"/>
              <a:defRPr/>
            </a:pPr>
            <a:endParaRPr lang="en-GB" sz="2400" b="1" dirty="0">
              <a:solidFill>
                <a:schemeClr val="dk1"/>
              </a:solidFill>
              <a:ea typeface="Calibri"/>
              <a:cs typeface="Calibri"/>
              <a:sym typeface="Calibri"/>
            </a:endParaRPr>
          </a:p>
        </p:txBody>
      </p:sp>
      <p:sp>
        <p:nvSpPr>
          <p:cNvPr id="4" name="Slide Number Placeholder 3"/>
          <p:cNvSpPr>
            <a:spLocks noGrp="1"/>
          </p:cNvSpPr>
          <p:nvPr>
            <p:ph type="sldNum" sz="quarter" idx="10"/>
          </p:nvPr>
        </p:nvSpPr>
        <p:spPr/>
        <p:txBody>
          <a:bodyPr/>
          <a:lstStyle/>
          <a:p>
            <a:fld id="{3762E45B-B9EB-4302-A269-788435E92FC6}" type="slidenum">
              <a:rPr lang="en-US" altLang="en-US" smtClean="0">
                <a:solidFill>
                  <a:prstClr val="black"/>
                </a:solidFill>
              </a:rPr>
              <a:pPr/>
              <a:t>79</a:t>
            </a:fld>
            <a:endParaRPr lang="en-US" altLang="en-US">
              <a:solidFill>
                <a:prstClr val="black"/>
              </a:solidFill>
            </a:endParaRPr>
          </a:p>
        </p:txBody>
      </p:sp>
    </p:spTree>
    <p:extLst>
      <p:ext uri="{BB962C8B-B14F-4D97-AF65-F5344CB8AC3E}">
        <p14:creationId xmlns:p14="http://schemas.microsoft.com/office/powerpoint/2010/main" val="101437614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38913" name="Shape 174"/>
          <p:cNvSpPr>
            <a:spLocks noGrp="1" noRot="1" noChangeAspect="1" noTextEdit="1"/>
          </p:cNvSpPr>
          <p:nvPr>
            <p:ph type="sldImg" idx="2"/>
          </p:nvPr>
        </p:nvSpPr>
        <p:spPr bwMode="auto">
          <a:custGeom>
            <a:avLst/>
            <a:gdLst>
              <a:gd name="T0" fmla="*/ 0 w 120000"/>
              <a:gd name="T1" fmla="*/ 0 h 120000"/>
              <a:gd name="T2" fmla="*/ 120000 w 120000"/>
              <a:gd name="T3" fmla="*/ 0 h 120000"/>
              <a:gd name="T4" fmla="*/ 120000 w 120000"/>
              <a:gd name="T5" fmla="*/ 120000 h 120000"/>
              <a:gd name="T6" fmla="*/ 0 w 120000"/>
              <a:gd name="T7" fmla="*/ 120000 h 120000"/>
              <a:gd name="T8" fmla="*/ 0 w 120000"/>
              <a:gd name="T9" fmla="*/ 0 h 120000"/>
              <a:gd name="T10" fmla="*/ 0 w 120000"/>
              <a:gd name="T11" fmla="*/ 0 h 120000"/>
              <a:gd name="T12" fmla="*/ 120000 w 120000"/>
              <a:gd name="T13" fmla="*/ 120000 h 120000"/>
            </a:gdLst>
            <a:ahLst/>
            <a:cxnLst>
              <a:cxn ang="0">
                <a:pos x="T0" y="T1"/>
              </a:cxn>
              <a:cxn ang="0">
                <a:pos x="T2" y="T3"/>
              </a:cxn>
              <a:cxn ang="0">
                <a:pos x="T4" y="T5"/>
              </a:cxn>
              <a:cxn ang="0">
                <a:pos x="T6" y="T7"/>
              </a:cxn>
              <a:cxn ang="0">
                <a:pos x="T8" y="T9"/>
              </a:cxn>
            </a:cxnLst>
            <a:rect l="T10" t="T11" r="T12" b="T13"/>
            <a:pathLst>
              <a:path w="120000" h="120000" extrusionOk="0">
                <a:moveTo>
                  <a:pt x="0" y="0"/>
                </a:moveTo>
                <a:lnTo>
                  <a:pt x="120000" y="0"/>
                </a:lnTo>
                <a:lnTo>
                  <a:pt x="120000" y="120000"/>
                </a:lnTo>
                <a:lnTo>
                  <a:pt x="0" y="120000"/>
                </a:lnTo>
                <a:lnTo>
                  <a:pt x="0" y="0"/>
                </a:lnTo>
                <a:close/>
              </a:path>
            </a:pathLst>
          </a:custGeom>
          <a:noFill/>
          <a:ln>
            <a:solidFill>
              <a:srgbClr val="000000"/>
            </a:solidFill>
            <a:round/>
            <a:headEnd/>
            <a:tailEnd/>
          </a:ln>
          <a:extLst>
            <a:ext uri="{909E8E84-426E-40dd-AFC4-6F175D3DCCD1}">
              <a14:hiddenFill xmlns:a14="http://schemas.microsoft.com/office/drawing/2010/main" xmlns="">
                <a:solidFill>
                  <a:srgbClr val="FFFFFF"/>
                </a:solidFill>
              </a14:hiddenFill>
            </a:ext>
          </a:extLst>
        </p:spPr>
      </p:sp>
      <p:sp>
        <p:nvSpPr>
          <p:cNvPr id="38914" name="Shape 175"/>
          <p:cNvSpPr txBox="1">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93162" tIns="93162" rIns="93162" bIns="93162" numCol="1" anchor="t" anchorCtr="0" compatLnSpc="1">
            <a:prstTxWarp prst="textNoShape">
              <a:avLst/>
            </a:prstTxWarp>
          </a:bodyPr>
          <a:lstStyle/>
          <a:p>
            <a:pPr>
              <a:spcBef>
                <a:spcPct val="0"/>
              </a:spcBef>
              <a:buClr>
                <a:srgbClr val="000000"/>
              </a:buClr>
            </a:pPr>
            <a:r>
              <a:rPr lang="en-US" altLang="en-US" dirty="0" smtClean="0">
                <a:solidFill>
                  <a:srgbClr val="000000"/>
                </a:solidFill>
              </a:rPr>
              <a:t>These communities are often where people first become involved with OCUL and are where they are able to contribute to and maintain interest in a topic they are either directly responsible for at the schools, or one they have a keen interest in.</a:t>
            </a:r>
          </a:p>
          <a:p>
            <a:pPr>
              <a:spcBef>
                <a:spcPct val="0"/>
              </a:spcBef>
              <a:buClr>
                <a:srgbClr val="000000"/>
              </a:buClr>
            </a:pPr>
            <a:r>
              <a:rPr lang="en-US" altLang="en-US" dirty="0" smtClean="0">
                <a:solidFill>
                  <a:srgbClr val="000000"/>
                </a:solidFill>
              </a:rPr>
              <a:t> </a:t>
            </a:r>
          </a:p>
          <a:p>
            <a:pPr>
              <a:spcBef>
                <a:spcPct val="0"/>
              </a:spcBef>
            </a:pPr>
            <a:r>
              <a:rPr lang="en-US" altLang="en-US" dirty="0" smtClean="0">
                <a:solidFill>
                  <a:srgbClr val="000000"/>
                </a:solidFill>
              </a:rPr>
              <a:t>Membership in the OCUL Communities is open to anyone within an OCUL institution. OCUL welcomes anyone who is interested.</a:t>
            </a:r>
          </a:p>
          <a:p>
            <a:pPr>
              <a:spcBef>
                <a:spcPct val="0"/>
              </a:spcBef>
            </a:pPr>
            <a:endParaRPr lang="en-US" altLang="en-US" dirty="0" smtClean="0">
              <a:solidFill>
                <a:srgbClr val="000000"/>
              </a:solidFill>
            </a:endParaRPr>
          </a:p>
        </p:txBody>
      </p:sp>
    </p:spTree>
    <p:extLst>
      <p:ext uri="{BB962C8B-B14F-4D97-AF65-F5344CB8AC3E}">
        <p14:creationId xmlns:p14="http://schemas.microsoft.com/office/powerpoint/2010/main" val="1165017183"/>
      </p:ext>
    </p:extLst>
  </p:cSld>
  <p:clrMapOvr>
    <a:masterClrMapping/>
  </p:clrMapOvr>
</p:notes>
</file>

<file path=ppt/notesSlides/notesSlide8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Slide Image Placeholder 1"/>
          <p:cNvSpPr>
            <a:spLocks noGrp="1" noRot="1" noChangeAspect="1" noTextEdit="1"/>
          </p:cNvSpPr>
          <p:nvPr>
            <p:ph type="sldImg"/>
          </p:nvPr>
        </p:nvSpPr>
        <p:spPr bwMode="auto">
          <a:noFill/>
          <a:ln>
            <a:solidFill>
              <a:srgbClr val="000000"/>
            </a:solidFill>
            <a:miter lim="800000"/>
            <a:headEnd/>
            <a:tailEnd/>
          </a:ln>
        </p:spPr>
      </p:sp>
      <p:sp>
        <p:nvSpPr>
          <p:cNvPr id="1126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r>
              <a:rPr lang="en-CA" altLang="en-US" dirty="0" smtClean="0"/>
              <a:t>Hopefully many of you are aware that over the summer the project team drafted documentation and then sought feedback</a:t>
            </a:r>
            <a:r>
              <a:rPr lang="en-CA" altLang="en-US" baseline="0" dirty="0" smtClean="0"/>
              <a:t> for:</a:t>
            </a:r>
          </a:p>
          <a:p>
            <a:pPr eaLnBrk="1" hangingPunct="1"/>
            <a:endParaRPr lang="en-CA" altLang="en-US" baseline="0" dirty="0" smtClean="0"/>
          </a:p>
          <a:p>
            <a:pPr eaLnBrk="1" hangingPunct="1"/>
            <a:r>
              <a:rPr lang="en-CA" altLang="en-US" baseline="0" dirty="0" smtClean="0"/>
              <a:t>Priority Collaboration Outcomes (these are the high-level goals we want to achieve from a shared LSP)</a:t>
            </a:r>
          </a:p>
          <a:p>
            <a:pPr eaLnBrk="1" hangingPunct="1"/>
            <a:r>
              <a:rPr lang="en-CA" altLang="en-US" baseline="0" dirty="0" smtClean="0"/>
              <a:t>List of functional/user requirements</a:t>
            </a:r>
          </a:p>
          <a:p>
            <a:pPr eaLnBrk="1" hangingPunct="1"/>
            <a:r>
              <a:rPr lang="en-CA" altLang="en-US" baseline="0" dirty="0" smtClean="0"/>
              <a:t>MOU  </a:t>
            </a:r>
          </a:p>
          <a:p>
            <a:pPr eaLnBrk="1" hangingPunct="1"/>
            <a:endParaRPr lang="en-CA" altLang="en-US" baseline="0" dirty="0" smtClean="0"/>
          </a:p>
          <a:p>
            <a:pPr eaLnBrk="1" hangingPunct="1"/>
            <a:r>
              <a:rPr lang="en-CA" altLang="en-US" baseline="0" dirty="0" smtClean="0"/>
              <a:t>This slide has links to where you can find the most updated versions of these, which incorporate the feedback received. The outcomes and requirements may be further refined following meetings and presentations from suppliers; the MOU is just about ready to be sent to the Directors for comment</a:t>
            </a:r>
            <a:endParaRPr lang="en-CA" altLang="en-US" dirty="0" smtClean="0"/>
          </a:p>
        </p:txBody>
      </p:sp>
      <p:sp>
        <p:nvSpPr>
          <p:cNvPr id="11268" name="Slide Number Placeholder 3"/>
          <p:cNvSpPr>
            <a:spLocks noGrp="1"/>
          </p:cNvSpPr>
          <p:nvPr>
            <p:ph type="sldNum" sz="quarter" idx="5"/>
          </p:nvPr>
        </p:nvSpPr>
        <p:spPr bwMode="auto">
          <a:noFill/>
          <a:ln>
            <a:miter lim="800000"/>
            <a:headEnd/>
            <a:tailEnd/>
          </a:ln>
        </p:spPr>
        <p:txBody>
          <a:bodyPr/>
          <a:lstStyle/>
          <a:p>
            <a:fld id="{4EB01786-E1C9-432F-8355-E555E483A211}" type="slidenum">
              <a:rPr lang="en-CA" altLang="en-US">
                <a:solidFill>
                  <a:prstClr val="black"/>
                </a:solidFill>
              </a:rPr>
              <a:pPr/>
              <a:t>80</a:t>
            </a:fld>
            <a:endParaRPr lang="en-CA" altLang="en-US">
              <a:solidFill>
                <a:prstClr val="black"/>
              </a:solidFill>
            </a:endParaRPr>
          </a:p>
        </p:txBody>
      </p:sp>
    </p:spTree>
    <p:extLst>
      <p:ext uri="{BB962C8B-B14F-4D97-AF65-F5344CB8AC3E}">
        <p14:creationId xmlns:p14="http://schemas.microsoft.com/office/powerpoint/2010/main" val="1865064796"/>
      </p:ext>
    </p:extLst>
  </p:cSld>
  <p:clrMapOvr>
    <a:masterClrMapping/>
  </p:clrMapOvr>
</p:notes>
</file>

<file path=ppt/notesSlides/notesSlide8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t>For the short-term…here’s what’s happening.</a:t>
            </a:r>
          </a:p>
          <a:p>
            <a:endParaRPr lang="en-US" baseline="0" dirty="0" smtClean="0"/>
          </a:p>
          <a:p>
            <a:r>
              <a:rPr lang="en-US" baseline="0" dirty="0" smtClean="0"/>
              <a:t>check your email for information about attending the presentations online </a:t>
            </a:r>
            <a:r>
              <a:rPr lang="en-US" b="1" baseline="0" dirty="0" smtClean="0"/>
              <a:t>(Oct. 6 date for </a:t>
            </a:r>
            <a:r>
              <a:rPr lang="en-US" b="1" baseline="0" dirty="0" err="1" smtClean="0"/>
              <a:t>Relais</a:t>
            </a:r>
            <a:r>
              <a:rPr lang="en-US" b="1" baseline="0" dirty="0" smtClean="0"/>
              <a:t> not final)</a:t>
            </a:r>
          </a:p>
          <a:p>
            <a:endParaRPr lang="en-US" baseline="0" dirty="0" smtClean="0"/>
          </a:p>
          <a:p>
            <a:r>
              <a:rPr lang="en-US" baseline="0" dirty="0" smtClean="0"/>
              <a:t>OCUL directors have stated that they need financial information by October in order to prepare 2017-2018 budgets</a:t>
            </a:r>
          </a:p>
          <a:p>
            <a:r>
              <a:rPr lang="en-US" baseline="0" dirty="0" smtClean="0"/>
              <a:t>Information needed on implementation and ongoing costs but also on how OCUL will staff the shared aspects of the LSP</a:t>
            </a:r>
          </a:p>
          <a:p>
            <a:endParaRPr lang="en-US" baseline="0" dirty="0" smtClean="0"/>
          </a:p>
          <a:p>
            <a:r>
              <a:rPr lang="en-US" baseline="0" dirty="0" smtClean="0"/>
              <a:t>Simultaneously in the fall we will work with our procurement consultant to determine our path forward – how do we procure this system?</a:t>
            </a:r>
          </a:p>
          <a:p>
            <a:endParaRPr lang="en-US" baseline="0" dirty="0" smtClean="0"/>
          </a:p>
        </p:txBody>
      </p:sp>
      <p:sp>
        <p:nvSpPr>
          <p:cNvPr id="4" name="Slide Number Placeholder 3"/>
          <p:cNvSpPr>
            <a:spLocks noGrp="1"/>
          </p:cNvSpPr>
          <p:nvPr>
            <p:ph type="sldNum" sz="quarter" idx="10"/>
          </p:nvPr>
        </p:nvSpPr>
        <p:spPr/>
        <p:txBody>
          <a:bodyPr/>
          <a:lstStyle/>
          <a:p>
            <a:fld id="{4C6D4FF4-7EB1-4A49-A6BC-3E3BCE3C92EB}" type="slidenum">
              <a:rPr lang="en-US" altLang="en-US" smtClean="0">
                <a:solidFill>
                  <a:prstClr val="black"/>
                </a:solidFill>
              </a:rPr>
              <a:pPr/>
              <a:t>81</a:t>
            </a:fld>
            <a:endParaRPr lang="en-US" altLang="en-US">
              <a:solidFill>
                <a:prstClr val="black"/>
              </a:solidFill>
            </a:endParaRPr>
          </a:p>
        </p:txBody>
      </p:sp>
    </p:spTree>
    <p:extLst>
      <p:ext uri="{BB962C8B-B14F-4D97-AF65-F5344CB8AC3E}">
        <p14:creationId xmlns:p14="http://schemas.microsoft.com/office/powerpoint/2010/main" val="516651713"/>
      </p:ext>
    </p:extLst>
  </p:cSld>
  <p:clrMapOvr>
    <a:masterClrMapping/>
  </p:clrMapOvr>
</p:notes>
</file>

<file path=ppt/notesSlides/notesSlide8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465887" eaLnBrk="0" fontAlgn="base" hangingPunct="0">
              <a:spcBef>
                <a:spcPct val="30000"/>
              </a:spcBef>
              <a:spcAft>
                <a:spcPct val="0"/>
              </a:spcAft>
              <a:defRPr/>
            </a:pPr>
            <a:r>
              <a:rPr lang="en-US" dirty="0" smtClean="0"/>
              <a:t>Leave you with this thought - from the survey results </a:t>
            </a:r>
            <a:r>
              <a:rPr lang="en-US" dirty="0" smtClean="0">
                <a:sym typeface="Wingdings" pitchFamily="2" charset="2"/>
              </a:rPr>
              <a:t></a:t>
            </a:r>
            <a:endParaRPr lang="en-CA" dirty="0" smtClean="0"/>
          </a:p>
          <a:p>
            <a:endParaRPr lang="en-US" dirty="0"/>
          </a:p>
        </p:txBody>
      </p:sp>
      <p:sp>
        <p:nvSpPr>
          <p:cNvPr id="4" name="Slide Number Placeholder 3"/>
          <p:cNvSpPr>
            <a:spLocks noGrp="1"/>
          </p:cNvSpPr>
          <p:nvPr>
            <p:ph type="sldNum" sz="quarter" idx="10"/>
          </p:nvPr>
        </p:nvSpPr>
        <p:spPr/>
        <p:txBody>
          <a:bodyPr/>
          <a:lstStyle/>
          <a:p>
            <a:fld id="{4C6D4FF4-7EB1-4A49-A6BC-3E3BCE3C92EB}" type="slidenum">
              <a:rPr lang="en-US" altLang="en-US" smtClean="0">
                <a:solidFill>
                  <a:prstClr val="black"/>
                </a:solidFill>
              </a:rPr>
              <a:pPr/>
              <a:t>82</a:t>
            </a:fld>
            <a:endParaRPr lang="en-US" altLang="en-US">
              <a:solidFill>
                <a:prstClr val="black"/>
              </a:solidFill>
            </a:endParaRPr>
          </a:p>
        </p:txBody>
      </p:sp>
    </p:spTree>
    <p:extLst>
      <p:ext uri="{BB962C8B-B14F-4D97-AF65-F5344CB8AC3E}">
        <p14:creationId xmlns:p14="http://schemas.microsoft.com/office/powerpoint/2010/main" val="1192552250"/>
      </p:ext>
    </p:extLst>
  </p:cSld>
  <p:clrMapOvr>
    <a:masterClrMapping/>
  </p:clrMapOvr>
</p:notes>
</file>

<file path=ppt/notesSlides/notesSlide8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09"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94210" name="Notes Placeholder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dirty="0" smtClean="0">
              <a:ea typeface="ＭＳ Ｐゴシック" panose="020B0600070205080204" pitchFamily="34" charset="-128"/>
            </a:endParaRPr>
          </a:p>
        </p:txBody>
      </p:sp>
      <p:sp>
        <p:nvSpPr>
          <p:cNvPr id="94211" name="Slide Number Placeholder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71450" indent="-296711" eaLnBrk="0" hangingPunct="0">
              <a:defRPr sz="2400">
                <a:solidFill>
                  <a:schemeClr val="tx1"/>
                </a:solidFill>
                <a:latin typeface="Arial" panose="020B0604020202020204" pitchFamily="34" charset="0"/>
                <a:ea typeface="ＭＳ Ｐゴシック" panose="020B0600070205080204" pitchFamily="34" charset="-128"/>
              </a:defRPr>
            </a:lvl2pPr>
            <a:lvl3pPr marL="1186847" indent="-237369" eaLnBrk="0" hangingPunct="0">
              <a:defRPr sz="2400">
                <a:solidFill>
                  <a:schemeClr val="tx1"/>
                </a:solidFill>
                <a:latin typeface="Arial" panose="020B0604020202020204" pitchFamily="34" charset="0"/>
                <a:ea typeface="ＭＳ Ｐゴシック" panose="020B0600070205080204" pitchFamily="34" charset="-128"/>
              </a:defRPr>
            </a:lvl3pPr>
            <a:lvl4pPr marL="1661585" indent="-237369" eaLnBrk="0" hangingPunct="0">
              <a:defRPr sz="2400">
                <a:solidFill>
                  <a:schemeClr val="tx1"/>
                </a:solidFill>
                <a:latin typeface="Arial" panose="020B0604020202020204" pitchFamily="34" charset="0"/>
                <a:ea typeface="ＭＳ Ｐゴシック" panose="020B0600070205080204" pitchFamily="34" charset="-128"/>
              </a:defRPr>
            </a:lvl4pPr>
            <a:lvl5pPr marL="2136324" indent="-237369" eaLnBrk="0" hangingPunct="0">
              <a:defRPr sz="2400">
                <a:solidFill>
                  <a:schemeClr val="tx1"/>
                </a:solidFill>
                <a:latin typeface="Arial" panose="020B0604020202020204" pitchFamily="34" charset="0"/>
                <a:ea typeface="ＭＳ Ｐゴシック" panose="020B0600070205080204" pitchFamily="34" charset="-128"/>
              </a:defRPr>
            </a:lvl5pPr>
            <a:lvl6pPr marL="2611062" indent="-237369" defTabSz="474739"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3085801" indent="-237369" defTabSz="474739"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560540" indent="-237369" defTabSz="474739"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4035279" indent="-237369" defTabSz="474739"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fld id="{76DDC148-D436-4996-BD3C-DA657788C910}" type="slidenum">
              <a:rPr lang="en-US" altLang="en-US" sz="1200">
                <a:solidFill>
                  <a:prstClr val="black"/>
                </a:solidFill>
              </a:rPr>
              <a:pPr eaLnBrk="1" hangingPunct="1"/>
              <a:t>83</a:t>
            </a:fld>
            <a:endParaRPr lang="en-US" altLang="en-US" sz="1200">
              <a:solidFill>
                <a:prstClr val="black"/>
              </a:solidFill>
            </a:endParaRPr>
          </a:p>
        </p:txBody>
      </p:sp>
    </p:spTree>
    <p:extLst>
      <p:ext uri="{BB962C8B-B14F-4D97-AF65-F5344CB8AC3E}">
        <p14:creationId xmlns:p14="http://schemas.microsoft.com/office/powerpoint/2010/main" val="2312213735"/>
      </p:ext>
    </p:extLst>
  </p:cSld>
  <p:clrMapOvr>
    <a:masterClrMapping/>
  </p:clrMapOvr>
</p:notes>
</file>

<file path=ppt/notesSlides/notesSlide8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CF0695C-F6BF-9A4A-AD8F-9728E93831A6}" type="slidenum">
              <a:rPr lang="en-US" smtClean="0"/>
              <a:t>84</a:t>
            </a:fld>
            <a:endParaRPr lang="en-US"/>
          </a:p>
        </p:txBody>
      </p:sp>
    </p:spTree>
    <p:extLst>
      <p:ext uri="{BB962C8B-B14F-4D97-AF65-F5344CB8AC3E}">
        <p14:creationId xmlns:p14="http://schemas.microsoft.com/office/powerpoint/2010/main" val="3975642702"/>
      </p:ext>
    </p:extLst>
  </p:cSld>
  <p:clrMapOvr>
    <a:masterClrMapping/>
  </p:clrMapOvr>
</p:notes>
</file>

<file path=ppt/notesSlides/notesSlide8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Please remember to fill out feedback survey!</a:t>
            </a:r>
            <a:endParaRPr lang="en-US" dirty="0"/>
          </a:p>
        </p:txBody>
      </p:sp>
      <p:sp>
        <p:nvSpPr>
          <p:cNvPr id="4" name="Slide Number Placeholder 3"/>
          <p:cNvSpPr>
            <a:spLocks noGrp="1"/>
          </p:cNvSpPr>
          <p:nvPr>
            <p:ph type="sldNum" sz="quarter" idx="10"/>
          </p:nvPr>
        </p:nvSpPr>
        <p:spPr/>
        <p:txBody>
          <a:bodyPr/>
          <a:lstStyle/>
          <a:p>
            <a:fld id="{8CF0695C-F6BF-9A4A-AD8F-9728E93831A6}" type="slidenum">
              <a:rPr lang="en-US" smtClean="0"/>
              <a:t>85</a:t>
            </a:fld>
            <a:endParaRPr lang="en-US"/>
          </a:p>
        </p:txBody>
      </p:sp>
    </p:spTree>
    <p:extLst>
      <p:ext uri="{BB962C8B-B14F-4D97-AF65-F5344CB8AC3E}">
        <p14:creationId xmlns:p14="http://schemas.microsoft.com/office/powerpoint/2010/main" val="92846506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39937" name="Shape 180"/>
          <p:cNvSpPr>
            <a:spLocks noGrp="1" noRot="1" noChangeAspect="1" noTextEdit="1"/>
          </p:cNvSpPr>
          <p:nvPr>
            <p:ph type="sldImg" idx="2"/>
          </p:nvPr>
        </p:nvSpPr>
        <p:spPr bwMode="auto">
          <a:custGeom>
            <a:avLst/>
            <a:gdLst>
              <a:gd name="T0" fmla="*/ 0 w 120000"/>
              <a:gd name="T1" fmla="*/ 0 h 120000"/>
              <a:gd name="T2" fmla="*/ 120000 w 120000"/>
              <a:gd name="T3" fmla="*/ 0 h 120000"/>
              <a:gd name="T4" fmla="*/ 120000 w 120000"/>
              <a:gd name="T5" fmla="*/ 120000 h 120000"/>
              <a:gd name="T6" fmla="*/ 0 w 120000"/>
              <a:gd name="T7" fmla="*/ 120000 h 120000"/>
              <a:gd name="T8" fmla="*/ 0 w 120000"/>
              <a:gd name="T9" fmla="*/ 0 h 120000"/>
              <a:gd name="T10" fmla="*/ 0 w 120000"/>
              <a:gd name="T11" fmla="*/ 0 h 120000"/>
              <a:gd name="T12" fmla="*/ 120000 w 120000"/>
              <a:gd name="T13" fmla="*/ 120000 h 120000"/>
            </a:gdLst>
            <a:ahLst/>
            <a:cxnLst>
              <a:cxn ang="0">
                <a:pos x="T0" y="T1"/>
              </a:cxn>
              <a:cxn ang="0">
                <a:pos x="T2" y="T3"/>
              </a:cxn>
              <a:cxn ang="0">
                <a:pos x="T4" y="T5"/>
              </a:cxn>
              <a:cxn ang="0">
                <a:pos x="T6" y="T7"/>
              </a:cxn>
              <a:cxn ang="0">
                <a:pos x="T8" y="T9"/>
              </a:cxn>
            </a:cxnLst>
            <a:rect l="T10" t="T11" r="T12" b="T13"/>
            <a:pathLst>
              <a:path w="120000" h="120000" extrusionOk="0">
                <a:moveTo>
                  <a:pt x="0" y="0"/>
                </a:moveTo>
                <a:lnTo>
                  <a:pt x="120000" y="0"/>
                </a:lnTo>
                <a:lnTo>
                  <a:pt x="120000" y="120000"/>
                </a:lnTo>
                <a:lnTo>
                  <a:pt x="0" y="120000"/>
                </a:lnTo>
                <a:lnTo>
                  <a:pt x="0" y="0"/>
                </a:lnTo>
                <a:close/>
              </a:path>
            </a:pathLst>
          </a:custGeom>
          <a:noFill/>
          <a:ln>
            <a:solidFill>
              <a:srgbClr val="000000"/>
            </a:solidFill>
            <a:round/>
            <a:headEnd/>
            <a:tailEnd/>
          </a:ln>
          <a:extLst>
            <a:ext uri="{909E8E84-426E-40dd-AFC4-6F175D3DCCD1}">
              <a14:hiddenFill xmlns:a14="http://schemas.microsoft.com/office/drawing/2010/main" xmlns="">
                <a:solidFill>
                  <a:srgbClr val="FFFFFF"/>
                </a:solidFill>
              </a14:hiddenFill>
            </a:ext>
          </a:extLst>
        </p:spPr>
      </p:sp>
      <p:sp>
        <p:nvSpPr>
          <p:cNvPr id="181" name="Shape 181"/>
          <p:cNvSpPr txBox="1">
            <a:spLocks noGrp="1"/>
          </p:cNvSpPr>
          <p:nvPr>
            <p:ph type="body" idx="1"/>
          </p:nvPr>
        </p:nvSpPr>
        <p:spPr/>
        <p:txBody>
          <a:bodyPr wrap="square" lIns="93162" tIns="93162" rIns="93162" bIns="93162" numCol="1" anchor="t" anchorCtr="0" compatLnSpc="1">
            <a:prstTxWarp prst="textNoShape">
              <a:avLst/>
            </a:prstTxWarp>
            <a:noAutofit/>
          </a:bodyPr>
          <a:lstStyle/>
          <a:p>
            <a:pPr>
              <a:spcBef>
                <a:spcPct val="0"/>
              </a:spcBef>
            </a:pPr>
            <a:r>
              <a:rPr lang="en-US" altLang="en-US" dirty="0" smtClean="0"/>
              <a:t>The</a:t>
            </a:r>
            <a:r>
              <a:rPr lang="en-US" altLang="en-US" dirty="0" smtClean="0">
                <a:solidFill>
                  <a:srgbClr val="000000"/>
                </a:solidFill>
              </a:rPr>
              <a:t>re are currently 12 OCUL communities; covering a broad cross-section topics. The collective membership of these communities is over 200 people.</a:t>
            </a:r>
          </a:p>
          <a:p>
            <a:pPr>
              <a:spcBef>
                <a:spcPct val="0"/>
              </a:spcBef>
              <a:buClr>
                <a:srgbClr val="000000"/>
              </a:buClr>
            </a:pPr>
            <a:r>
              <a:rPr lang="en-US" altLang="en-US" dirty="0" smtClean="0">
                <a:solidFill>
                  <a:srgbClr val="000000"/>
                </a:solidFill>
              </a:rPr>
              <a:t> </a:t>
            </a:r>
          </a:p>
          <a:p>
            <a:pPr>
              <a:spcBef>
                <a:spcPct val="0"/>
              </a:spcBef>
              <a:buClr>
                <a:srgbClr val="000000"/>
              </a:buClr>
            </a:pPr>
            <a:r>
              <a:rPr lang="en-US" altLang="en-US" dirty="0" smtClean="0">
                <a:solidFill>
                  <a:srgbClr val="000000"/>
                </a:solidFill>
              </a:rPr>
              <a:t>You can find out more about these communities on the OCUL website at:</a:t>
            </a:r>
            <a:r>
              <a:rPr lang="en-US" altLang="en-US" dirty="0" smtClean="0">
                <a:solidFill>
                  <a:srgbClr val="000000"/>
                </a:solidFill>
                <a:hlinkClick r:id="rId3"/>
              </a:rPr>
              <a:t> </a:t>
            </a:r>
            <a:r>
              <a:rPr lang="en-US" altLang="en-US" u="sng" dirty="0" smtClean="0">
                <a:solidFill>
                  <a:srgbClr val="4BACC6"/>
                </a:solidFill>
                <a:hlinkClick r:id="rId3"/>
              </a:rPr>
              <a:t>ocul.on.ca/committees</a:t>
            </a:r>
          </a:p>
          <a:p>
            <a:pPr>
              <a:spcBef>
                <a:spcPct val="0"/>
              </a:spcBef>
            </a:pPr>
            <a:endParaRPr lang="en-US" altLang="en-US" dirty="0" smtClean="0"/>
          </a:p>
          <a:p>
            <a:pPr>
              <a:spcBef>
                <a:spcPct val="0"/>
              </a:spcBef>
            </a:pPr>
            <a:r>
              <a:rPr lang="en-US" altLang="en-US" dirty="0" smtClean="0"/>
              <a:t>You can find out what each of these communities is working on by checking out their </a:t>
            </a:r>
            <a:r>
              <a:rPr lang="en-US" altLang="en-US" dirty="0" err="1" smtClean="0"/>
              <a:t>SPOTdocs</a:t>
            </a:r>
            <a:r>
              <a:rPr lang="en-US" altLang="en-US" dirty="0" smtClean="0"/>
              <a:t> wiki space or by keeping up to date with the Annual Reports they submit to the Directors each year. </a:t>
            </a:r>
          </a:p>
          <a:p>
            <a:pPr>
              <a:spcBef>
                <a:spcPct val="0"/>
              </a:spcBef>
            </a:pPr>
            <a:endParaRPr lang="en-US" altLang="en-US" dirty="0" smtClean="0"/>
          </a:p>
          <a:p>
            <a:pPr>
              <a:spcBef>
                <a:spcPct val="0"/>
              </a:spcBef>
            </a:pPr>
            <a:r>
              <a:rPr lang="en-US" altLang="en-US" dirty="0" smtClean="0"/>
              <a:t>A couple of examples include the Geo Community Historical Map Digitization project and the Government Information document Digitization project. </a:t>
            </a:r>
          </a:p>
          <a:p>
            <a:pPr>
              <a:spcBef>
                <a:spcPct val="0"/>
              </a:spcBef>
            </a:pPr>
            <a:endParaRPr lang="en-US" altLang="en-US" dirty="0" smtClean="0"/>
          </a:p>
          <a:p>
            <a:pPr>
              <a:spcBef>
                <a:spcPct val="0"/>
              </a:spcBef>
            </a:pPr>
            <a:r>
              <a:rPr lang="en-US" altLang="en-US" dirty="0" smtClean="0"/>
              <a:t>But the work of the communities is not just about projects it is also about information sharing through webinar (</a:t>
            </a:r>
            <a:r>
              <a:rPr lang="en-US" altLang="en-US" dirty="0" err="1" smtClean="0"/>
              <a:t>eg</a:t>
            </a:r>
            <a:r>
              <a:rPr lang="en-US" altLang="en-US" dirty="0" smtClean="0"/>
              <a:t> the current series of Publishing Hosting community webinars profiling the new PKP OJS and OMP, or providing expert knowledge to other groups at request as the Accessibility Community is often asked to do.</a:t>
            </a:r>
          </a:p>
        </p:txBody>
      </p:sp>
    </p:spTree>
    <p:extLst>
      <p:ext uri="{BB962C8B-B14F-4D97-AF65-F5344CB8AC3E}">
        <p14:creationId xmlns:p14="http://schemas.microsoft.com/office/powerpoint/2010/main" val="168471605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l">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r>
              <a:rPr lang="en-US" smtClean="0"/>
              <a:t>#SPonTheRoad</a:t>
            </a:r>
            <a:endParaRPr lang="en-US"/>
          </a:p>
        </p:txBody>
      </p:sp>
      <p:sp>
        <p:nvSpPr>
          <p:cNvPr id="6" name="Slide Number Placeholder 5"/>
          <p:cNvSpPr>
            <a:spLocks noGrp="1"/>
          </p:cNvSpPr>
          <p:nvPr>
            <p:ph type="sldNum" sz="quarter" idx="12"/>
          </p:nvPr>
        </p:nvSpPr>
        <p:spPr/>
        <p:txBody>
          <a:bodyPr/>
          <a:lstStyle/>
          <a:p>
            <a:fld id="{35E3D43A-218C-F949-8F1B-14CEAD21798F}" type="slidenum">
              <a:rPr lang="en-US" smtClean="0"/>
              <a:t>‹#›</a:t>
            </a:fld>
            <a:endParaRPr lang="en-US"/>
          </a:p>
        </p:txBody>
      </p:sp>
    </p:spTree>
    <p:extLst>
      <p:ext uri="{BB962C8B-B14F-4D97-AF65-F5344CB8AC3E}">
        <p14:creationId xmlns:p14="http://schemas.microsoft.com/office/powerpoint/2010/main" val="276069832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r>
              <a:rPr lang="en-US" smtClean="0"/>
              <a:t>#SPonTheRoad</a:t>
            </a:r>
            <a:endParaRPr lang="en-US"/>
          </a:p>
        </p:txBody>
      </p:sp>
      <p:sp>
        <p:nvSpPr>
          <p:cNvPr id="6" name="Slide Number Placeholder 5"/>
          <p:cNvSpPr>
            <a:spLocks noGrp="1"/>
          </p:cNvSpPr>
          <p:nvPr>
            <p:ph type="sldNum" sz="quarter" idx="12"/>
          </p:nvPr>
        </p:nvSpPr>
        <p:spPr/>
        <p:txBody>
          <a:bodyPr/>
          <a:lstStyle/>
          <a:p>
            <a:fld id="{35E3D43A-218C-F949-8F1B-14CEAD21798F}" type="slidenum">
              <a:rPr lang="en-US" smtClean="0"/>
              <a:t>‹#›</a:t>
            </a:fld>
            <a:endParaRPr lang="en-US"/>
          </a:p>
        </p:txBody>
      </p:sp>
    </p:spTree>
    <p:extLst>
      <p:ext uri="{BB962C8B-B14F-4D97-AF65-F5344CB8AC3E}">
        <p14:creationId xmlns:p14="http://schemas.microsoft.com/office/powerpoint/2010/main" val="215874515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r>
              <a:rPr lang="en-US" smtClean="0"/>
              <a:t>#SPonTheRoad</a:t>
            </a:r>
            <a:endParaRPr lang="en-US"/>
          </a:p>
        </p:txBody>
      </p:sp>
      <p:sp>
        <p:nvSpPr>
          <p:cNvPr id="6" name="Slide Number Placeholder 5"/>
          <p:cNvSpPr>
            <a:spLocks noGrp="1"/>
          </p:cNvSpPr>
          <p:nvPr>
            <p:ph type="sldNum" sz="quarter" idx="12"/>
          </p:nvPr>
        </p:nvSpPr>
        <p:spPr/>
        <p:txBody>
          <a:bodyPr/>
          <a:lstStyle/>
          <a:p>
            <a:fld id="{35E3D43A-218C-F949-8F1B-14CEAD21798F}" type="slidenum">
              <a:rPr lang="en-US" smtClean="0"/>
              <a:t>‹#›</a:t>
            </a:fld>
            <a:endParaRPr lang="en-US"/>
          </a:p>
        </p:txBody>
      </p:sp>
    </p:spTree>
    <p:extLst>
      <p:ext uri="{BB962C8B-B14F-4D97-AF65-F5344CB8AC3E}">
        <p14:creationId xmlns:p14="http://schemas.microsoft.com/office/powerpoint/2010/main" val="384947407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
  <p:cSld name="Title and body">
    <p:spTree>
      <p:nvGrpSpPr>
        <p:cNvPr id="1" name="Shape 16"/>
        <p:cNvGrpSpPr/>
        <p:nvPr/>
      </p:nvGrpSpPr>
      <p:grpSpPr>
        <a:xfrm>
          <a:off x="0" y="0"/>
          <a:ext cx="0" cy="0"/>
          <a:chOff x="0" y="0"/>
          <a:chExt cx="0" cy="0"/>
        </a:xfrm>
      </p:grpSpPr>
      <p:sp>
        <p:nvSpPr>
          <p:cNvPr id="17" name="Shape 17"/>
          <p:cNvSpPr txBox="1">
            <a:spLocks noGrp="1"/>
          </p:cNvSpPr>
          <p:nvPr>
            <p:ph type="title"/>
          </p:nvPr>
        </p:nvSpPr>
        <p:spPr>
          <a:xfrm>
            <a:off x="311700" y="593367"/>
            <a:ext cx="8520600" cy="763600"/>
          </a:xfrm>
          <a:prstGeom prst="rect">
            <a:avLst/>
          </a:prstGeom>
        </p:spPr>
        <p:txBody>
          <a:bodyPr lIns="91425" tIns="91425" rIns="91425" bIns="91425"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18" name="Shape 18"/>
          <p:cNvSpPr txBox="1">
            <a:spLocks noGrp="1"/>
          </p:cNvSpPr>
          <p:nvPr>
            <p:ph type="body" idx="1"/>
          </p:nvPr>
        </p:nvSpPr>
        <p:spPr>
          <a:xfrm>
            <a:off x="311700" y="1536633"/>
            <a:ext cx="8520600" cy="4555200"/>
          </a:xfrm>
          <a:prstGeom prst="rect">
            <a:avLst/>
          </a:prstGeom>
        </p:spPr>
        <p:txBody>
          <a:bodyPr lIns="91425" tIns="91425" rIns="91425" bIns="91425"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19" name="Shape 19"/>
          <p:cNvSpPr txBox="1">
            <a:spLocks noGrp="1"/>
          </p:cNvSpPr>
          <p:nvPr>
            <p:ph type="sldNum" idx="12"/>
          </p:nvPr>
        </p:nvSpPr>
        <p:spPr>
          <a:xfrm>
            <a:off x="8472457" y="6217621"/>
            <a:ext cx="548700" cy="524800"/>
          </a:xfrm>
          <a:prstGeom prst="rect">
            <a:avLst/>
          </a:prstGeom>
        </p:spPr>
        <p:txBody>
          <a:bodyPr lIns="91425" tIns="91425" rIns="91425" bIns="91425" anchor="ctr" anchorCtr="0">
            <a:noAutofit/>
          </a:bodyPr>
          <a:lstStyle/>
          <a:p>
            <a:fld id="{00000000-1234-1234-1234-123412341234}" type="slidenum">
              <a:rPr lang="en-GB" smtClean="0"/>
              <a:pPr/>
              <a:t>‹#›</a:t>
            </a:fld>
            <a:endParaRPr lang="en-GB"/>
          </a:p>
        </p:txBody>
      </p:sp>
    </p:spTree>
    <p:extLst>
      <p:ext uri="{BB962C8B-B14F-4D97-AF65-F5344CB8AC3E}">
        <p14:creationId xmlns:p14="http://schemas.microsoft.com/office/powerpoint/2010/main" val="6693178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CA" smtClean="0"/>
              <a:t>Click to edit Master title style</a:t>
            </a:r>
            <a:endParaRPr lang="en-US"/>
          </a:p>
        </p:txBody>
      </p:sp>
      <p:sp>
        <p:nvSpPr>
          <p:cNvPr id="3" name="Subtitle 2"/>
          <p:cNvSpPr>
            <a:spLocks noGrp="1"/>
          </p:cNvSpPr>
          <p:nvPr>
            <p:ph type="subTitle" idx="1"/>
          </p:nvPr>
        </p:nvSpPr>
        <p:spPr>
          <a:xfrm>
            <a:off x="685800" y="3886200"/>
            <a:ext cx="7086600" cy="1752600"/>
          </a:xfrm>
        </p:spPr>
        <p:txBody>
          <a:bodyPr>
            <a:normAutofit/>
          </a:bodyPr>
          <a:lstStyle>
            <a:lvl1pPr marL="0" indent="0" algn="l">
              <a:buNone/>
              <a:defRPr sz="24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CA"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endParaRPr lang="en-US" altLang="en-US"/>
          </a:p>
        </p:txBody>
      </p:sp>
    </p:spTree>
    <p:extLst>
      <p:ext uri="{BB962C8B-B14F-4D97-AF65-F5344CB8AC3E}">
        <p14:creationId xmlns:p14="http://schemas.microsoft.com/office/powerpoint/2010/main" val="18356711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smtClean="0"/>
              <a:t>Click to edit Master title style</a:t>
            </a:r>
            <a:endParaRPr lang="en-US"/>
          </a:p>
        </p:txBody>
      </p:sp>
      <p:sp>
        <p:nvSpPr>
          <p:cNvPr id="3" name="Content Placeholder 2"/>
          <p:cNvSpPr>
            <a:spLocks noGrp="1"/>
          </p:cNvSpPr>
          <p:nvPr>
            <p:ph idx="1"/>
          </p:nvPr>
        </p:nvSpPr>
        <p:spPr/>
        <p:txBody>
          <a:body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ltLang="en-US"/>
          </a:p>
        </p:txBody>
      </p:sp>
    </p:spTree>
    <p:extLst>
      <p:ext uri="{BB962C8B-B14F-4D97-AF65-F5344CB8AC3E}">
        <p14:creationId xmlns:p14="http://schemas.microsoft.com/office/powerpoint/2010/main" val="74605922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CA"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CA"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ltLang="en-US"/>
          </a:p>
        </p:txBody>
      </p:sp>
      <p:sp>
        <p:nvSpPr>
          <p:cNvPr id="5" name="Footer Placeholder 4"/>
          <p:cNvSpPr>
            <a:spLocks noGrp="1"/>
          </p:cNvSpPr>
          <p:nvPr>
            <p:ph type="ftr" sz="quarter" idx="11"/>
          </p:nvPr>
        </p:nvSpPr>
        <p:spPr>
          <a:xfrm>
            <a:off x="3124200" y="6356350"/>
            <a:ext cx="2895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charset="0"/>
                <a:ea typeface="ＭＳ Ｐゴシック" charset="-128"/>
                <a:cs typeface="ＭＳ Ｐゴシック" charset="-128"/>
              </a:defRPr>
            </a:lvl1pPr>
          </a:lstStyle>
          <a:p>
            <a:pPr fontAlgn="base">
              <a:spcBef>
                <a:spcPct val="0"/>
              </a:spcBef>
              <a:spcAft>
                <a:spcPct val="0"/>
              </a:spcAft>
              <a:defRPr/>
            </a:pPr>
            <a:r>
              <a:rPr lang="en-US" smtClean="0">
                <a:solidFill>
                  <a:prstClr val="black"/>
                </a:solidFill>
              </a:rPr>
              <a:t>#SPonTheRoad</a:t>
            </a:r>
            <a:endParaRPr lang="en-US">
              <a:solidFill>
                <a:prstClr val="black"/>
              </a:solidFill>
            </a:endParaRPr>
          </a:p>
        </p:txBody>
      </p:sp>
      <p:sp>
        <p:nvSpPr>
          <p:cNvPr id="6" name="Slide Number Placeholder 5"/>
          <p:cNvSpPr>
            <a:spLocks noGrp="1"/>
          </p:cNvSpPr>
          <p:nvPr>
            <p:ph type="sldNum" sz="quarter" idx="12"/>
          </p:nvPr>
        </p:nvSpPr>
        <p:spPr>
          <a:xfrm>
            <a:off x="6553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panose="020F0502020204030204" pitchFamily="34" charset="0"/>
              </a:defRPr>
            </a:lvl1pPr>
          </a:lstStyle>
          <a:p>
            <a:pPr fontAlgn="base">
              <a:spcBef>
                <a:spcPct val="0"/>
              </a:spcBef>
              <a:spcAft>
                <a:spcPct val="0"/>
              </a:spcAft>
            </a:pPr>
            <a:fld id="{03090237-7966-4328-B15F-C76470DBFF09}" type="slidenum">
              <a:rPr lang="en-US" altLang="en-US">
                <a:solidFill>
                  <a:prstClr val="black"/>
                </a:solidFill>
                <a:ea typeface="ＭＳ Ｐゴシック" panose="020B0600070205080204" pitchFamily="34" charset="-128"/>
              </a:rPr>
              <a:pPr fontAlgn="base">
                <a:spcBef>
                  <a:spcPct val="0"/>
                </a:spcBef>
                <a:spcAft>
                  <a:spcPct val="0"/>
                </a:spcAft>
              </a:pPr>
              <a:t>‹#›</a:t>
            </a:fld>
            <a:endParaRPr lang="en-US" altLang="en-US">
              <a:solidFill>
                <a:prstClr val="black"/>
              </a:solidFill>
              <a:ea typeface="ＭＳ Ｐゴシック" panose="020B0600070205080204" pitchFamily="34" charset="-128"/>
            </a:endParaRPr>
          </a:p>
        </p:txBody>
      </p:sp>
    </p:spTree>
    <p:extLst>
      <p:ext uri="{BB962C8B-B14F-4D97-AF65-F5344CB8AC3E}">
        <p14:creationId xmlns:p14="http://schemas.microsoft.com/office/powerpoint/2010/main" val="390187782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5" name="Date Placeholder 3"/>
          <p:cNvSpPr>
            <a:spLocks noGrp="1"/>
          </p:cNvSpPr>
          <p:nvPr>
            <p:ph type="dt" sz="half" idx="10"/>
          </p:nvPr>
        </p:nvSpPr>
        <p:spPr/>
        <p:txBody>
          <a:bodyPr/>
          <a:lstStyle>
            <a:lvl1pPr>
              <a:defRPr/>
            </a:lvl1pPr>
          </a:lstStyle>
          <a:p>
            <a:endParaRPr lang="en-US" altLang="en-US"/>
          </a:p>
        </p:txBody>
      </p:sp>
    </p:spTree>
    <p:extLst>
      <p:ext uri="{BB962C8B-B14F-4D97-AF65-F5344CB8AC3E}">
        <p14:creationId xmlns:p14="http://schemas.microsoft.com/office/powerpoint/2010/main" val="227655787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CA"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CA"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CA"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7" name="Date Placeholder 3"/>
          <p:cNvSpPr>
            <a:spLocks noGrp="1"/>
          </p:cNvSpPr>
          <p:nvPr>
            <p:ph type="dt" sz="half" idx="10"/>
          </p:nvPr>
        </p:nvSpPr>
        <p:spPr/>
        <p:txBody>
          <a:bodyPr/>
          <a:lstStyle>
            <a:lvl1pPr>
              <a:defRPr/>
            </a:lvl1pPr>
          </a:lstStyle>
          <a:p>
            <a:endParaRPr lang="en-US" altLang="en-US"/>
          </a:p>
        </p:txBody>
      </p:sp>
    </p:spTree>
    <p:extLst>
      <p:ext uri="{BB962C8B-B14F-4D97-AF65-F5344CB8AC3E}">
        <p14:creationId xmlns:p14="http://schemas.microsoft.com/office/powerpoint/2010/main" val="243910517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endParaRPr lang="en-US" altLang="en-US"/>
          </a:p>
        </p:txBody>
      </p:sp>
    </p:spTree>
    <p:extLst>
      <p:ext uri="{BB962C8B-B14F-4D97-AF65-F5344CB8AC3E}">
        <p14:creationId xmlns:p14="http://schemas.microsoft.com/office/powerpoint/2010/main" val="60149889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endParaRPr lang="en-US" altLang="en-US"/>
          </a:p>
        </p:txBody>
      </p:sp>
    </p:spTree>
    <p:extLst>
      <p:ext uri="{BB962C8B-B14F-4D97-AF65-F5344CB8AC3E}">
        <p14:creationId xmlns:p14="http://schemas.microsoft.com/office/powerpoint/2010/main" val="368394137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r>
              <a:rPr lang="en-US" smtClean="0"/>
              <a:t>#SPonTheRoad</a:t>
            </a:r>
            <a:endParaRPr lang="en-US"/>
          </a:p>
        </p:txBody>
      </p:sp>
      <p:sp>
        <p:nvSpPr>
          <p:cNvPr id="6" name="Slide Number Placeholder 5"/>
          <p:cNvSpPr>
            <a:spLocks noGrp="1"/>
          </p:cNvSpPr>
          <p:nvPr>
            <p:ph type="sldNum" sz="quarter" idx="12"/>
          </p:nvPr>
        </p:nvSpPr>
        <p:spPr/>
        <p:txBody>
          <a:bodyPr/>
          <a:lstStyle/>
          <a:p>
            <a:fld id="{35E3D43A-218C-F949-8F1B-14CEAD21798F}" type="slidenum">
              <a:rPr lang="en-US" smtClean="0"/>
              <a:t>‹#›</a:t>
            </a:fld>
            <a:endParaRPr lang="en-US"/>
          </a:p>
        </p:txBody>
      </p:sp>
    </p:spTree>
    <p:extLst>
      <p:ext uri="{BB962C8B-B14F-4D97-AF65-F5344CB8AC3E}">
        <p14:creationId xmlns:p14="http://schemas.microsoft.com/office/powerpoint/2010/main" val="333640194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57150"/>
            <a:ext cx="3008313" cy="1162050"/>
          </a:xfrm>
        </p:spPr>
        <p:txBody>
          <a:bodyPr anchor="t"/>
          <a:lstStyle>
            <a:lvl1pPr algn="l">
              <a:defRPr sz="2000" b="1"/>
            </a:lvl1pPr>
          </a:lstStyle>
          <a:p>
            <a:r>
              <a:rPr lang="en-CA" smtClean="0"/>
              <a:t>Click to edit Master title style</a:t>
            </a:r>
            <a:endParaRPr lang="en-US"/>
          </a:p>
        </p:txBody>
      </p:sp>
      <p:sp>
        <p:nvSpPr>
          <p:cNvPr id="3" name="Content Placeholder 2"/>
          <p:cNvSpPr>
            <a:spLocks noGrp="1"/>
          </p:cNvSpPr>
          <p:nvPr>
            <p:ph idx="1"/>
          </p:nvPr>
        </p:nvSpPr>
        <p:spPr>
          <a:xfrm>
            <a:off x="3575050" y="57150"/>
            <a:ext cx="5111750" cy="60690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CA" smtClean="0"/>
              <a:t>Click to edit Master text styles</a:t>
            </a:r>
          </a:p>
        </p:txBody>
      </p:sp>
      <p:sp>
        <p:nvSpPr>
          <p:cNvPr id="5" name="Date Placeholder 3"/>
          <p:cNvSpPr>
            <a:spLocks noGrp="1"/>
          </p:cNvSpPr>
          <p:nvPr>
            <p:ph type="dt" sz="half" idx="10"/>
          </p:nvPr>
        </p:nvSpPr>
        <p:spPr/>
        <p:txBody>
          <a:bodyPr/>
          <a:lstStyle>
            <a:lvl1pPr>
              <a:defRPr/>
            </a:lvl1pPr>
          </a:lstStyle>
          <a:p>
            <a:endParaRPr lang="en-US" altLang="en-US"/>
          </a:p>
        </p:txBody>
      </p:sp>
    </p:spTree>
    <p:extLst>
      <p:ext uri="{BB962C8B-B14F-4D97-AF65-F5344CB8AC3E}">
        <p14:creationId xmlns:p14="http://schemas.microsoft.com/office/powerpoint/2010/main" val="144622291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CA"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CA" smtClean="0"/>
              <a:t>Click to edit Master text styles</a:t>
            </a:r>
          </a:p>
        </p:txBody>
      </p:sp>
      <p:sp>
        <p:nvSpPr>
          <p:cNvPr id="5" name="Date Placeholder 3"/>
          <p:cNvSpPr>
            <a:spLocks noGrp="1"/>
          </p:cNvSpPr>
          <p:nvPr>
            <p:ph type="dt" sz="half" idx="10"/>
          </p:nvPr>
        </p:nvSpPr>
        <p:spPr/>
        <p:txBody>
          <a:bodyPr/>
          <a:lstStyle>
            <a:lvl1pPr>
              <a:defRPr/>
            </a:lvl1pPr>
          </a:lstStyle>
          <a:p>
            <a:endParaRPr lang="en-US" altLang="en-US"/>
          </a:p>
        </p:txBody>
      </p:sp>
    </p:spTree>
    <p:extLst>
      <p:ext uri="{BB962C8B-B14F-4D97-AF65-F5344CB8AC3E}">
        <p14:creationId xmlns:p14="http://schemas.microsoft.com/office/powerpoint/2010/main" val="167548119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ltLang="en-US"/>
          </a:p>
        </p:txBody>
      </p:sp>
    </p:spTree>
    <p:extLst>
      <p:ext uri="{BB962C8B-B14F-4D97-AF65-F5344CB8AC3E}">
        <p14:creationId xmlns:p14="http://schemas.microsoft.com/office/powerpoint/2010/main" val="94280920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CA"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ltLang="en-US"/>
          </a:p>
        </p:txBody>
      </p:sp>
    </p:spTree>
    <p:extLst>
      <p:ext uri="{BB962C8B-B14F-4D97-AF65-F5344CB8AC3E}">
        <p14:creationId xmlns:p14="http://schemas.microsoft.com/office/powerpoint/2010/main" val="271747444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CA" smtClean="0"/>
              <a:t>Click to edit Master title style</a:t>
            </a:r>
            <a:endParaRPr lang="en-US"/>
          </a:p>
        </p:txBody>
      </p:sp>
      <p:sp>
        <p:nvSpPr>
          <p:cNvPr id="3" name="Subtitle 2"/>
          <p:cNvSpPr>
            <a:spLocks noGrp="1"/>
          </p:cNvSpPr>
          <p:nvPr>
            <p:ph type="subTitle" idx="1"/>
          </p:nvPr>
        </p:nvSpPr>
        <p:spPr>
          <a:xfrm>
            <a:off x="685800" y="3886200"/>
            <a:ext cx="7086600" cy="1752600"/>
          </a:xfrm>
        </p:spPr>
        <p:txBody>
          <a:bodyPr>
            <a:normAutofit/>
          </a:bodyPr>
          <a:lstStyle>
            <a:lvl1pPr marL="0" indent="0" algn="l">
              <a:buNone/>
              <a:defRPr sz="24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CA"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endParaRPr lang="en-US" altLang="en-US"/>
          </a:p>
        </p:txBody>
      </p:sp>
    </p:spTree>
    <p:extLst>
      <p:ext uri="{BB962C8B-B14F-4D97-AF65-F5344CB8AC3E}">
        <p14:creationId xmlns:p14="http://schemas.microsoft.com/office/powerpoint/2010/main" val="3805800018"/>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smtClean="0"/>
              <a:t>Click to edit Master title style</a:t>
            </a:r>
            <a:endParaRPr lang="en-US"/>
          </a:p>
        </p:txBody>
      </p:sp>
      <p:sp>
        <p:nvSpPr>
          <p:cNvPr id="3" name="Content Placeholder 2"/>
          <p:cNvSpPr>
            <a:spLocks noGrp="1"/>
          </p:cNvSpPr>
          <p:nvPr>
            <p:ph idx="1"/>
          </p:nvPr>
        </p:nvSpPr>
        <p:spPr/>
        <p:txBody>
          <a:body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ltLang="en-US"/>
          </a:p>
        </p:txBody>
      </p:sp>
    </p:spTree>
    <p:extLst>
      <p:ext uri="{BB962C8B-B14F-4D97-AF65-F5344CB8AC3E}">
        <p14:creationId xmlns:p14="http://schemas.microsoft.com/office/powerpoint/2010/main" val="222405670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CA"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CA"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ltLang="en-US"/>
          </a:p>
        </p:txBody>
      </p:sp>
      <p:sp>
        <p:nvSpPr>
          <p:cNvPr id="5" name="Footer Placeholder 4"/>
          <p:cNvSpPr>
            <a:spLocks noGrp="1"/>
          </p:cNvSpPr>
          <p:nvPr>
            <p:ph type="ftr" sz="quarter" idx="11"/>
          </p:nvPr>
        </p:nvSpPr>
        <p:spPr>
          <a:xfrm>
            <a:off x="3124200" y="6356350"/>
            <a:ext cx="2895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charset="0"/>
                <a:ea typeface="ＭＳ Ｐゴシック" charset="-128"/>
                <a:cs typeface="ＭＳ Ｐゴシック" charset="-128"/>
              </a:defRPr>
            </a:lvl1pPr>
          </a:lstStyle>
          <a:p>
            <a:pPr fontAlgn="base">
              <a:spcBef>
                <a:spcPct val="0"/>
              </a:spcBef>
              <a:spcAft>
                <a:spcPct val="0"/>
              </a:spcAft>
              <a:defRPr/>
            </a:pPr>
            <a:r>
              <a:rPr lang="en-US" smtClean="0">
                <a:solidFill>
                  <a:prstClr val="black"/>
                </a:solidFill>
              </a:rPr>
              <a:t>#SPonTheRoad</a:t>
            </a:r>
            <a:endParaRPr lang="en-US">
              <a:solidFill>
                <a:prstClr val="black"/>
              </a:solidFill>
            </a:endParaRPr>
          </a:p>
        </p:txBody>
      </p:sp>
      <p:sp>
        <p:nvSpPr>
          <p:cNvPr id="6" name="Slide Number Placeholder 5"/>
          <p:cNvSpPr>
            <a:spLocks noGrp="1"/>
          </p:cNvSpPr>
          <p:nvPr>
            <p:ph type="sldNum" sz="quarter" idx="12"/>
          </p:nvPr>
        </p:nvSpPr>
        <p:spPr>
          <a:xfrm>
            <a:off x="6553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panose="020F0502020204030204" pitchFamily="34" charset="0"/>
              </a:defRPr>
            </a:lvl1pPr>
          </a:lstStyle>
          <a:p>
            <a:pPr fontAlgn="base">
              <a:spcBef>
                <a:spcPct val="0"/>
              </a:spcBef>
              <a:spcAft>
                <a:spcPct val="0"/>
              </a:spcAft>
            </a:pPr>
            <a:fld id="{E34698FF-AB94-4FF0-AF1D-8A56B8AC545A}" type="slidenum">
              <a:rPr lang="en-US" altLang="en-US" smtClean="0">
                <a:solidFill>
                  <a:prstClr val="black"/>
                </a:solidFill>
                <a:ea typeface="ＭＳ Ｐゴシック" panose="020B0600070205080204" pitchFamily="34" charset="-128"/>
              </a:rPr>
              <a:pPr fontAlgn="base">
                <a:spcBef>
                  <a:spcPct val="0"/>
                </a:spcBef>
                <a:spcAft>
                  <a:spcPct val="0"/>
                </a:spcAft>
              </a:pPr>
              <a:t>‹#›</a:t>
            </a:fld>
            <a:endParaRPr lang="en-US" altLang="en-US" smtClean="0">
              <a:solidFill>
                <a:prstClr val="black"/>
              </a:solidFill>
              <a:ea typeface="ＭＳ Ｐゴシック" panose="020B0600070205080204" pitchFamily="34" charset="-128"/>
            </a:endParaRPr>
          </a:p>
        </p:txBody>
      </p:sp>
    </p:spTree>
    <p:extLst>
      <p:ext uri="{BB962C8B-B14F-4D97-AF65-F5344CB8AC3E}">
        <p14:creationId xmlns:p14="http://schemas.microsoft.com/office/powerpoint/2010/main" val="4211516180"/>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5" name="Date Placeholder 3"/>
          <p:cNvSpPr>
            <a:spLocks noGrp="1"/>
          </p:cNvSpPr>
          <p:nvPr>
            <p:ph type="dt" sz="half" idx="10"/>
          </p:nvPr>
        </p:nvSpPr>
        <p:spPr/>
        <p:txBody>
          <a:bodyPr/>
          <a:lstStyle>
            <a:lvl1pPr>
              <a:defRPr/>
            </a:lvl1pPr>
          </a:lstStyle>
          <a:p>
            <a:endParaRPr lang="en-US" altLang="en-US"/>
          </a:p>
        </p:txBody>
      </p:sp>
    </p:spTree>
    <p:extLst>
      <p:ext uri="{BB962C8B-B14F-4D97-AF65-F5344CB8AC3E}">
        <p14:creationId xmlns:p14="http://schemas.microsoft.com/office/powerpoint/2010/main" val="2272162766"/>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CA"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CA"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CA"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7" name="Date Placeholder 3"/>
          <p:cNvSpPr>
            <a:spLocks noGrp="1"/>
          </p:cNvSpPr>
          <p:nvPr>
            <p:ph type="dt" sz="half" idx="10"/>
          </p:nvPr>
        </p:nvSpPr>
        <p:spPr/>
        <p:txBody>
          <a:bodyPr/>
          <a:lstStyle>
            <a:lvl1pPr>
              <a:defRPr/>
            </a:lvl1pPr>
          </a:lstStyle>
          <a:p>
            <a:endParaRPr lang="en-US" altLang="en-US"/>
          </a:p>
        </p:txBody>
      </p:sp>
    </p:spTree>
    <p:extLst>
      <p:ext uri="{BB962C8B-B14F-4D97-AF65-F5344CB8AC3E}">
        <p14:creationId xmlns:p14="http://schemas.microsoft.com/office/powerpoint/2010/main" val="1903940787"/>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endParaRPr lang="en-US" altLang="en-US"/>
          </a:p>
        </p:txBody>
      </p:sp>
    </p:spTree>
    <p:extLst>
      <p:ext uri="{BB962C8B-B14F-4D97-AF65-F5344CB8AC3E}">
        <p14:creationId xmlns:p14="http://schemas.microsoft.com/office/powerpoint/2010/main" val="297769482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smtClean="0"/>
              <a:t>Click to edit Master text styles</a:t>
            </a:r>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r>
              <a:rPr lang="en-US" smtClean="0"/>
              <a:t>#SPonTheRoad</a:t>
            </a:r>
            <a:endParaRPr lang="en-US"/>
          </a:p>
        </p:txBody>
      </p:sp>
      <p:sp>
        <p:nvSpPr>
          <p:cNvPr id="6" name="Slide Number Placeholder 5"/>
          <p:cNvSpPr>
            <a:spLocks noGrp="1"/>
          </p:cNvSpPr>
          <p:nvPr>
            <p:ph type="sldNum" sz="quarter" idx="12"/>
          </p:nvPr>
        </p:nvSpPr>
        <p:spPr/>
        <p:txBody>
          <a:bodyPr/>
          <a:lstStyle/>
          <a:p>
            <a:fld id="{35E3D43A-218C-F949-8F1B-14CEAD21798F}" type="slidenum">
              <a:rPr lang="en-US" smtClean="0"/>
              <a:t>‹#›</a:t>
            </a:fld>
            <a:endParaRPr lang="en-US"/>
          </a:p>
        </p:txBody>
      </p:sp>
    </p:spTree>
    <p:extLst>
      <p:ext uri="{BB962C8B-B14F-4D97-AF65-F5344CB8AC3E}">
        <p14:creationId xmlns:p14="http://schemas.microsoft.com/office/powerpoint/2010/main" val="4148017279"/>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endParaRPr lang="en-US" altLang="en-US"/>
          </a:p>
        </p:txBody>
      </p:sp>
    </p:spTree>
    <p:extLst>
      <p:ext uri="{BB962C8B-B14F-4D97-AF65-F5344CB8AC3E}">
        <p14:creationId xmlns:p14="http://schemas.microsoft.com/office/powerpoint/2010/main" val="1978483344"/>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57150"/>
            <a:ext cx="3008313" cy="1162050"/>
          </a:xfrm>
        </p:spPr>
        <p:txBody>
          <a:bodyPr anchor="t"/>
          <a:lstStyle>
            <a:lvl1pPr algn="l">
              <a:defRPr sz="2000" b="1"/>
            </a:lvl1pPr>
          </a:lstStyle>
          <a:p>
            <a:r>
              <a:rPr lang="en-CA" smtClean="0"/>
              <a:t>Click to edit Master title style</a:t>
            </a:r>
            <a:endParaRPr lang="en-US"/>
          </a:p>
        </p:txBody>
      </p:sp>
      <p:sp>
        <p:nvSpPr>
          <p:cNvPr id="3" name="Content Placeholder 2"/>
          <p:cNvSpPr>
            <a:spLocks noGrp="1"/>
          </p:cNvSpPr>
          <p:nvPr>
            <p:ph idx="1"/>
          </p:nvPr>
        </p:nvSpPr>
        <p:spPr>
          <a:xfrm>
            <a:off x="3575050" y="57150"/>
            <a:ext cx="5111750" cy="60690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CA" smtClean="0"/>
              <a:t>Click to edit Master text styles</a:t>
            </a:r>
          </a:p>
        </p:txBody>
      </p:sp>
      <p:sp>
        <p:nvSpPr>
          <p:cNvPr id="5" name="Date Placeholder 3"/>
          <p:cNvSpPr>
            <a:spLocks noGrp="1"/>
          </p:cNvSpPr>
          <p:nvPr>
            <p:ph type="dt" sz="half" idx="10"/>
          </p:nvPr>
        </p:nvSpPr>
        <p:spPr/>
        <p:txBody>
          <a:bodyPr/>
          <a:lstStyle>
            <a:lvl1pPr>
              <a:defRPr/>
            </a:lvl1pPr>
          </a:lstStyle>
          <a:p>
            <a:endParaRPr lang="en-US" altLang="en-US"/>
          </a:p>
        </p:txBody>
      </p:sp>
    </p:spTree>
    <p:extLst>
      <p:ext uri="{BB962C8B-B14F-4D97-AF65-F5344CB8AC3E}">
        <p14:creationId xmlns:p14="http://schemas.microsoft.com/office/powerpoint/2010/main" val="3023311017"/>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CA"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CA" smtClean="0"/>
              <a:t>Click to edit Master text styles</a:t>
            </a:r>
          </a:p>
        </p:txBody>
      </p:sp>
      <p:sp>
        <p:nvSpPr>
          <p:cNvPr id="5" name="Date Placeholder 3"/>
          <p:cNvSpPr>
            <a:spLocks noGrp="1"/>
          </p:cNvSpPr>
          <p:nvPr>
            <p:ph type="dt" sz="half" idx="10"/>
          </p:nvPr>
        </p:nvSpPr>
        <p:spPr/>
        <p:txBody>
          <a:bodyPr/>
          <a:lstStyle>
            <a:lvl1pPr>
              <a:defRPr/>
            </a:lvl1pPr>
          </a:lstStyle>
          <a:p>
            <a:endParaRPr lang="en-US" altLang="en-US"/>
          </a:p>
        </p:txBody>
      </p:sp>
    </p:spTree>
    <p:extLst>
      <p:ext uri="{BB962C8B-B14F-4D97-AF65-F5344CB8AC3E}">
        <p14:creationId xmlns:p14="http://schemas.microsoft.com/office/powerpoint/2010/main" val="657043065"/>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ltLang="en-US"/>
          </a:p>
        </p:txBody>
      </p:sp>
    </p:spTree>
    <p:extLst>
      <p:ext uri="{BB962C8B-B14F-4D97-AF65-F5344CB8AC3E}">
        <p14:creationId xmlns:p14="http://schemas.microsoft.com/office/powerpoint/2010/main" val="2417412089"/>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CA"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ltLang="en-US"/>
          </a:p>
        </p:txBody>
      </p:sp>
    </p:spTree>
    <p:extLst>
      <p:ext uri="{BB962C8B-B14F-4D97-AF65-F5344CB8AC3E}">
        <p14:creationId xmlns:p14="http://schemas.microsoft.com/office/powerpoint/2010/main" val="4222513315"/>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l">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4" name="Date Placeholder 3"/>
          <p:cNvSpPr>
            <a:spLocks noGrp="1"/>
          </p:cNvSpPr>
          <p:nvPr>
            <p:ph type="dt" sz="half" idx="10"/>
          </p:nvPr>
        </p:nvSpPr>
        <p:spPr/>
        <p:txBody>
          <a:bodyPr/>
          <a:lstStyle/>
          <a:p>
            <a:fld id="{AD6065C1-EBCE-4DA7-8A33-24E413425C8C}" type="datetime1">
              <a:rPr lang="en-US" smtClean="0">
                <a:solidFill>
                  <a:prstClr val="black">
                    <a:tint val="75000"/>
                  </a:prstClr>
                </a:solidFill>
              </a:rPr>
              <a:pPr/>
              <a:t>10/11/2016</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r>
              <a:rPr lang="en-US" smtClean="0">
                <a:solidFill>
                  <a:prstClr val="black">
                    <a:tint val="75000"/>
                  </a:prstClr>
                </a:solidFill>
              </a:rPr>
              <a:t>#SPonTheRoad</a:t>
            </a: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35E3D43A-218C-F949-8F1B-14CEAD21798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999318110"/>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29B9B28-1109-43DE-80A2-D05ACD070590}" type="datetime1">
              <a:rPr lang="en-US" smtClean="0">
                <a:solidFill>
                  <a:prstClr val="black">
                    <a:tint val="75000"/>
                  </a:prstClr>
                </a:solidFill>
              </a:rPr>
              <a:pPr/>
              <a:t>10/11/2016</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r>
              <a:rPr lang="en-US" smtClean="0">
                <a:solidFill>
                  <a:prstClr val="black">
                    <a:tint val="75000"/>
                  </a:prstClr>
                </a:solidFill>
              </a:rPr>
              <a:t>#SPonTheRoad</a:t>
            </a: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35E3D43A-218C-F949-8F1B-14CEAD21798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615657440"/>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smtClean="0"/>
              <a:t>Click to edit Master text styles</a:t>
            </a:r>
          </a:p>
        </p:txBody>
      </p:sp>
      <p:sp>
        <p:nvSpPr>
          <p:cNvPr id="4" name="Date Placeholder 3"/>
          <p:cNvSpPr>
            <a:spLocks noGrp="1"/>
          </p:cNvSpPr>
          <p:nvPr>
            <p:ph type="dt" sz="half" idx="10"/>
          </p:nvPr>
        </p:nvSpPr>
        <p:spPr/>
        <p:txBody>
          <a:bodyPr/>
          <a:lstStyle/>
          <a:p>
            <a:fld id="{060DEF24-42E4-4CB3-A423-FA0FDBCF9914}" type="datetime1">
              <a:rPr lang="en-US" smtClean="0">
                <a:solidFill>
                  <a:prstClr val="black">
                    <a:tint val="75000"/>
                  </a:prstClr>
                </a:solidFill>
              </a:rPr>
              <a:pPr/>
              <a:t>10/11/2016</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r>
              <a:rPr lang="en-US" smtClean="0">
                <a:solidFill>
                  <a:prstClr val="black">
                    <a:tint val="75000"/>
                  </a:prstClr>
                </a:solidFill>
              </a:rPr>
              <a:t>#SPonTheRoad</a:t>
            </a: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35E3D43A-218C-F949-8F1B-14CEAD21798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173468899"/>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B5CDA9C3-4282-4AFB-B88A-D0B4155D28B3}" type="datetime1">
              <a:rPr lang="en-US" smtClean="0">
                <a:solidFill>
                  <a:prstClr val="black">
                    <a:tint val="75000"/>
                  </a:prstClr>
                </a:solidFill>
              </a:rPr>
              <a:pPr/>
              <a:t>10/11/2016</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r>
              <a:rPr lang="en-US" smtClean="0">
                <a:solidFill>
                  <a:prstClr val="black">
                    <a:tint val="75000"/>
                  </a:prstClr>
                </a:solidFill>
              </a:rPr>
              <a:t>#SPonTheRoad</a:t>
            </a:r>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35E3D43A-218C-F949-8F1B-14CEAD21798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594164972"/>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83143CE2-4505-4B41-B647-49A3C5C7A68C}" type="datetime1">
              <a:rPr lang="en-US" smtClean="0">
                <a:solidFill>
                  <a:prstClr val="black">
                    <a:tint val="75000"/>
                  </a:prstClr>
                </a:solidFill>
              </a:rPr>
              <a:pPr/>
              <a:t>10/11/2016</a:t>
            </a:fld>
            <a:endParaRPr lang="en-US">
              <a:solidFill>
                <a:prstClr val="black">
                  <a:tint val="75000"/>
                </a:prstClr>
              </a:solidFill>
            </a:endParaRPr>
          </a:p>
        </p:txBody>
      </p:sp>
      <p:sp>
        <p:nvSpPr>
          <p:cNvPr id="8" name="Footer Placeholder 7"/>
          <p:cNvSpPr>
            <a:spLocks noGrp="1"/>
          </p:cNvSpPr>
          <p:nvPr>
            <p:ph type="ftr" sz="quarter" idx="11"/>
          </p:nvPr>
        </p:nvSpPr>
        <p:spPr/>
        <p:txBody>
          <a:bodyPr/>
          <a:lstStyle/>
          <a:p>
            <a:r>
              <a:rPr lang="en-US" smtClean="0">
                <a:solidFill>
                  <a:prstClr val="black">
                    <a:tint val="75000"/>
                  </a:prstClr>
                </a:solidFill>
              </a:rPr>
              <a:t>#SPonTheRoad</a:t>
            </a:r>
            <a:endParaRPr 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35E3D43A-218C-F949-8F1B-14CEAD21798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4308202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r>
              <a:rPr lang="en-US" smtClean="0"/>
              <a:t>#SPonTheRoad</a:t>
            </a:r>
            <a:endParaRPr lang="en-US"/>
          </a:p>
        </p:txBody>
      </p:sp>
      <p:sp>
        <p:nvSpPr>
          <p:cNvPr id="7" name="Slide Number Placeholder 6"/>
          <p:cNvSpPr>
            <a:spLocks noGrp="1"/>
          </p:cNvSpPr>
          <p:nvPr>
            <p:ph type="sldNum" sz="quarter" idx="12"/>
          </p:nvPr>
        </p:nvSpPr>
        <p:spPr/>
        <p:txBody>
          <a:bodyPr/>
          <a:lstStyle/>
          <a:p>
            <a:fld id="{35E3D43A-218C-F949-8F1B-14CEAD21798F}" type="slidenum">
              <a:rPr lang="en-US" smtClean="0"/>
              <a:t>‹#›</a:t>
            </a:fld>
            <a:endParaRPr lang="en-US"/>
          </a:p>
        </p:txBody>
      </p:sp>
    </p:spTree>
    <p:extLst>
      <p:ext uri="{BB962C8B-B14F-4D97-AF65-F5344CB8AC3E}">
        <p14:creationId xmlns:p14="http://schemas.microsoft.com/office/powerpoint/2010/main" val="3847740566"/>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CA9C00B2-C301-4373-A844-EE6C6425FFC4}" type="datetime1">
              <a:rPr lang="en-US" smtClean="0">
                <a:solidFill>
                  <a:prstClr val="black">
                    <a:tint val="75000"/>
                  </a:prstClr>
                </a:solidFill>
              </a:rPr>
              <a:pPr/>
              <a:t>10/11/2016</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r>
              <a:rPr lang="en-US" smtClean="0">
                <a:solidFill>
                  <a:prstClr val="black">
                    <a:tint val="75000"/>
                  </a:prstClr>
                </a:solidFill>
              </a:rPr>
              <a:t>#SPonTheRoad</a:t>
            </a:r>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35E3D43A-218C-F949-8F1B-14CEAD21798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678980213"/>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495AA8D-1D03-4CC2-B464-096C7908E222}" type="datetime1">
              <a:rPr lang="en-US" smtClean="0">
                <a:solidFill>
                  <a:prstClr val="black">
                    <a:tint val="75000"/>
                  </a:prstClr>
                </a:solidFill>
              </a:rPr>
              <a:pPr/>
              <a:t>10/11/2016</a:t>
            </a:fld>
            <a:endParaRPr lang="en-US">
              <a:solidFill>
                <a:prstClr val="black">
                  <a:tint val="75000"/>
                </a:prstClr>
              </a:solidFill>
            </a:endParaRPr>
          </a:p>
        </p:txBody>
      </p:sp>
      <p:sp>
        <p:nvSpPr>
          <p:cNvPr id="3" name="Footer Placeholder 2"/>
          <p:cNvSpPr>
            <a:spLocks noGrp="1"/>
          </p:cNvSpPr>
          <p:nvPr>
            <p:ph type="ftr" sz="quarter" idx="11"/>
          </p:nvPr>
        </p:nvSpPr>
        <p:spPr/>
        <p:txBody>
          <a:bodyPr/>
          <a:lstStyle/>
          <a:p>
            <a:r>
              <a:rPr lang="en-US" smtClean="0">
                <a:solidFill>
                  <a:prstClr val="black">
                    <a:tint val="75000"/>
                  </a:prstClr>
                </a:solidFill>
              </a:rPr>
              <a:t>#SPonTheRoad</a:t>
            </a:r>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35E3D43A-218C-F949-8F1B-14CEAD21798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224022067"/>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B293B00-7ED9-462B-BBE3-8554DFC1E6D3}" type="datetime1">
              <a:rPr lang="en-US" smtClean="0">
                <a:solidFill>
                  <a:prstClr val="black">
                    <a:tint val="75000"/>
                  </a:prstClr>
                </a:solidFill>
              </a:rPr>
              <a:pPr/>
              <a:t>10/11/2016</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r>
              <a:rPr lang="en-US" smtClean="0">
                <a:solidFill>
                  <a:prstClr val="black">
                    <a:tint val="75000"/>
                  </a:prstClr>
                </a:solidFill>
              </a:rPr>
              <a:t>#SPonTheRoad</a:t>
            </a:r>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35E3D43A-218C-F949-8F1B-14CEAD21798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598382635"/>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E0D90A3-0E98-425D-87AE-9CE8DE5B6D81}" type="datetime1">
              <a:rPr lang="en-US" smtClean="0">
                <a:solidFill>
                  <a:prstClr val="black">
                    <a:tint val="75000"/>
                  </a:prstClr>
                </a:solidFill>
              </a:rPr>
              <a:pPr/>
              <a:t>10/11/2016</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r>
              <a:rPr lang="en-US" smtClean="0">
                <a:solidFill>
                  <a:prstClr val="black">
                    <a:tint val="75000"/>
                  </a:prstClr>
                </a:solidFill>
              </a:rPr>
              <a:t>#SPonTheRoad</a:t>
            </a:r>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35E3D43A-218C-F949-8F1B-14CEAD21798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296755849"/>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257A533-4F72-44E2-8649-2438CEE4F065}" type="datetime1">
              <a:rPr lang="en-US" smtClean="0">
                <a:solidFill>
                  <a:prstClr val="black">
                    <a:tint val="75000"/>
                  </a:prstClr>
                </a:solidFill>
              </a:rPr>
              <a:pPr/>
              <a:t>10/11/2016</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r>
              <a:rPr lang="en-US" smtClean="0">
                <a:solidFill>
                  <a:prstClr val="black">
                    <a:tint val="75000"/>
                  </a:prstClr>
                </a:solidFill>
              </a:rPr>
              <a:t>#SPonTheRoad</a:t>
            </a: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35E3D43A-218C-F949-8F1B-14CEAD21798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25413389"/>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E910BA1-5693-41FE-8807-5D48FB0F8419}" type="datetime1">
              <a:rPr lang="en-US" smtClean="0">
                <a:solidFill>
                  <a:prstClr val="black">
                    <a:tint val="75000"/>
                  </a:prstClr>
                </a:solidFill>
              </a:rPr>
              <a:pPr/>
              <a:t>10/11/2016</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r>
              <a:rPr lang="en-US" smtClean="0">
                <a:solidFill>
                  <a:prstClr val="black">
                    <a:tint val="75000"/>
                  </a:prstClr>
                </a:solidFill>
              </a:rPr>
              <a:t>#SPonTheRoad</a:t>
            </a: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35E3D43A-218C-F949-8F1B-14CEAD21798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027769341"/>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l">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4" name="Date Placeholder 3"/>
          <p:cNvSpPr>
            <a:spLocks noGrp="1"/>
          </p:cNvSpPr>
          <p:nvPr>
            <p:ph type="dt" sz="half" idx="10"/>
          </p:nvPr>
        </p:nvSpPr>
        <p:spPr/>
        <p:txBody>
          <a:bodyPr/>
          <a:lstStyle/>
          <a:p>
            <a:fld id="{79A28EB2-DAB6-4F8D-B10F-19C34410151F}" type="datetime1">
              <a:rPr lang="en-US" smtClean="0">
                <a:solidFill>
                  <a:prstClr val="black">
                    <a:tint val="75000"/>
                  </a:prstClr>
                </a:solidFill>
              </a:rPr>
              <a:pPr/>
              <a:t>10/11/2016</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r>
              <a:rPr lang="en-US" smtClean="0">
                <a:solidFill>
                  <a:prstClr val="black">
                    <a:tint val="75000"/>
                  </a:prstClr>
                </a:solidFill>
              </a:rPr>
              <a:t>#SPonTheRoad</a:t>
            </a: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35E3D43A-218C-F949-8F1B-14CEAD21798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006369472"/>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F6CA474-D388-4310-A23E-07C943F4F7FD}" type="datetime1">
              <a:rPr lang="en-US" smtClean="0">
                <a:solidFill>
                  <a:prstClr val="black">
                    <a:tint val="75000"/>
                  </a:prstClr>
                </a:solidFill>
              </a:rPr>
              <a:pPr/>
              <a:t>10/11/2016</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r>
              <a:rPr lang="en-US" smtClean="0">
                <a:solidFill>
                  <a:prstClr val="black">
                    <a:tint val="75000"/>
                  </a:prstClr>
                </a:solidFill>
              </a:rPr>
              <a:t>#SPonTheRoad</a:t>
            </a: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35E3D43A-218C-F949-8F1B-14CEAD21798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816963646"/>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smtClean="0"/>
              <a:t>Click to edit Master text styles</a:t>
            </a:r>
          </a:p>
        </p:txBody>
      </p:sp>
      <p:sp>
        <p:nvSpPr>
          <p:cNvPr id="4" name="Date Placeholder 3"/>
          <p:cNvSpPr>
            <a:spLocks noGrp="1"/>
          </p:cNvSpPr>
          <p:nvPr>
            <p:ph type="dt" sz="half" idx="10"/>
          </p:nvPr>
        </p:nvSpPr>
        <p:spPr/>
        <p:txBody>
          <a:bodyPr/>
          <a:lstStyle/>
          <a:p>
            <a:fld id="{A549FB54-44CF-4F39-BE7C-75772CA07BED}" type="datetime1">
              <a:rPr lang="en-US" smtClean="0">
                <a:solidFill>
                  <a:prstClr val="black">
                    <a:tint val="75000"/>
                  </a:prstClr>
                </a:solidFill>
              </a:rPr>
              <a:pPr/>
              <a:t>10/11/2016</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r>
              <a:rPr lang="en-US" smtClean="0">
                <a:solidFill>
                  <a:prstClr val="black">
                    <a:tint val="75000"/>
                  </a:prstClr>
                </a:solidFill>
              </a:rPr>
              <a:t>#SPonTheRoad</a:t>
            </a: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35E3D43A-218C-F949-8F1B-14CEAD21798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556006834"/>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518525A8-B67F-4699-B633-188E79556396}" type="datetime1">
              <a:rPr lang="en-US" smtClean="0">
                <a:solidFill>
                  <a:prstClr val="black">
                    <a:tint val="75000"/>
                  </a:prstClr>
                </a:solidFill>
              </a:rPr>
              <a:pPr/>
              <a:t>10/11/2016</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r>
              <a:rPr lang="en-US" smtClean="0">
                <a:solidFill>
                  <a:prstClr val="black">
                    <a:tint val="75000"/>
                  </a:prstClr>
                </a:solidFill>
              </a:rPr>
              <a:t>#SPonTheRoad</a:t>
            </a:r>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35E3D43A-218C-F949-8F1B-14CEAD21798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39081565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endParaRPr lang="en-US"/>
          </a:p>
        </p:txBody>
      </p:sp>
      <p:sp>
        <p:nvSpPr>
          <p:cNvPr id="8" name="Footer Placeholder 7"/>
          <p:cNvSpPr>
            <a:spLocks noGrp="1"/>
          </p:cNvSpPr>
          <p:nvPr>
            <p:ph type="ftr" sz="quarter" idx="11"/>
          </p:nvPr>
        </p:nvSpPr>
        <p:spPr/>
        <p:txBody>
          <a:bodyPr/>
          <a:lstStyle/>
          <a:p>
            <a:r>
              <a:rPr lang="en-US" smtClean="0"/>
              <a:t>#SPonTheRoad</a:t>
            </a:r>
            <a:endParaRPr lang="en-US"/>
          </a:p>
        </p:txBody>
      </p:sp>
      <p:sp>
        <p:nvSpPr>
          <p:cNvPr id="9" name="Slide Number Placeholder 8"/>
          <p:cNvSpPr>
            <a:spLocks noGrp="1"/>
          </p:cNvSpPr>
          <p:nvPr>
            <p:ph type="sldNum" sz="quarter" idx="12"/>
          </p:nvPr>
        </p:nvSpPr>
        <p:spPr/>
        <p:txBody>
          <a:bodyPr/>
          <a:lstStyle/>
          <a:p>
            <a:fld id="{35E3D43A-218C-F949-8F1B-14CEAD21798F}" type="slidenum">
              <a:rPr lang="en-US" smtClean="0"/>
              <a:t>‹#›</a:t>
            </a:fld>
            <a:endParaRPr lang="en-US"/>
          </a:p>
        </p:txBody>
      </p:sp>
    </p:spTree>
    <p:extLst>
      <p:ext uri="{BB962C8B-B14F-4D97-AF65-F5344CB8AC3E}">
        <p14:creationId xmlns:p14="http://schemas.microsoft.com/office/powerpoint/2010/main" val="2984983446"/>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04E54FC5-73AF-4FE0-81E5-8664E2B4BEF4}" type="datetime1">
              <a:rPr lang="en-US" smtClean="0">
                <a:solidFill>
                  <a:prstClr val="black">
                    <a:tint val="75000"/>
                  </a:prstClr>
                </a:solidFill>
              </a:rPr>
              <a:pPr/>
              <a:t>10/11/2016</a:t>
            </a:fld>
            <a:endParaRPr lang="en-US">
              <a:solidFill>
                <a:prstClr val="black">
                  <a:tint val="75000"/>
                </a:prstClr>
              </a:solidFill>
            </a:endParaRPr>
          </a:p>
        </p:txBody>
      </p:sp>
      <p:sp>
        <p:nvSpPr>
          <p:cNvPr id="8" name="Footer Placeholder 7"/>
          <p:cNvSpPr>
            <a:spLocks noGrp="1"/>
          </p:cNvSpPr>
          <p:nvPr>
            <p:ph type="ftr" sz="quarter" idx="11"/>
          </p:nvPr>
        </p:nvSpPr>
        <p:spPr/>
        <p:txBody>
          <a:bodyPr/>
          <a:lstStyle/>
          <a:p>
            <a:r>
              <a:rPr lang="en-US" smtClean="0">
                <a:solidFill>
                  <a:prstClr val="black">
                    <a:tint val="75000"/>
                  </a:prstClr>
                </a:solidFill>
              </a:rPr>
              <a:t>#SPonTheRoad</a:t>
            </a:r>
            <a:endParaRPr 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35E3D43A-218C-F949-8F1B-14CEAD21798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815524149"/>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63C19C30-8D58-47B0-A8A6-515CB996E8C7}" type="datetime1">
              <a:rPr lang="en-US" smtClean="0">
                <a:solidFill>
                  <a:prstClr val="black">
                    <a:tint val="75000"/>
                  </a:prstClr>
                </a:solidFill>
              </a:rPr>
              <a:pPr/>
              <a:t>10/11/2016</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r>
              <a:rPr lang="en-US" smtClean="0">
                <a:solidFill>
                  <a:prstClr val="black">
                    <a:tint val="75000"/>
                  </a:prstClr>
                </a:solidFill>
              </a:rPr>
              <a:t>#SPonTheRoad</a:t>
            </a:r>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35E3D43A-218C-F949-8F1B-14CEAD21798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884119952"/>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C2C5A97-20B3-422F-8857-B38518038EF0}" type="datetime1">
              <a:rPr lang="en-US" smtClean="0">
                <a:solidFill>
                  <a:prstClr val="black">
                    <a:tint val="75000"/>
                  </a:prstClr>
                </a:solidFill>
              </a:rPr>
              <a:pPr/>
              <a:t>10/11/2016</a:t>
            </a:fld>
            <a:endParaRPr lang="en-US">
              <a:solidFill>
                <a:prstClr val="black">
                  <a:tint val="75000"/>
                </a:prstClr>
              </a:solidFill>
            </a:endParaRPr>
          </a:p>
        </p:txBody>
      </p:sp>
      <p:sp>
        <p:nvSpPr>
          <p:cNvPr id="3" name="Footer Placeholder 2"/>
          <p:cNvSpPr>
            <a:spLocks noGrp="1"/>
          </p:cNvSpPr>
          <p:nvPr>
            <p:ph type="ftr" sz="quarter" idx="11"/>
          </p:nvPr>
        </p:nvSpPr>
        <p:spPr/>
        <p:txBody>
          <a:bodyPr/>
          <a:lstStyle/>
          <a:p>
            <a:r>
              <a:rPr lang="en-US" smtClean="0">
                <a:solidFill>
                  <a:prstClr val="black">
                    <a:tint val="75000"/>
                  </a:prstClr>
                </a:solidFill>
              </a:rPr>
              <a:t>#SPonTheRoad</a:t>
            </a:r>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35E3D43A-218C-F949-8F1B-14CEAD21798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652879240"/>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C25595A-AEFC-45C8-8767-9778260ECB9F}" type="datetime1">
              <a:rPr lang="en-US" smtClean="0">
                <a:solidFill>
                  <a:prstClr val="black">
                    <a:tint val="75000"/>
                  </a:prstClr>
                </a:solidFill>
              </a:rPr>
              <a:pPr/>
              <a:t>10/11/2016</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r>
              <a:rPr lang="en-US" smtClean="0">
                <a:solidFill>
                  <a:prstClr val="black">
                    <a:tint val="75000"/>
                  </a:prstClr>
                </a:solidFill>
              </a:rPr>
              <a:t>#SPonTheRoad</a:t>
            </a:r>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35E3D43A-218C-F949-8F1B-14CEAD21798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233891207"/>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4686DEE-0371-4AFE-9047-6DFB17E6F95A}" type="datetime1">
              <a:rPr lang="en-US" smtClean="0">
                <a:solidFill>
                  <a:prstClr val="black">
                    <a:tint val="75000"/>
                  </a:prstClr>
                </a:solidFill>
              </a:rPr>
              <a:pPr/>
              <a:t>10/11/2016</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r>
              <a:rPr lang="en-US" smtClean="0">
                <a:solidFill>
                  <a:prstClr val="black">
                    <a:tint val="75000"/>
                  </a:prstClr>
                </a:solidFill>
              </a:rPr>
              <a:t>#SPonTheRoad</a:t>
            </a:r>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35E3D43A-218C-F949-8F1B-14CEAD21798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029959619"/>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B93B2E9-8CD1-4645-8987-BB7CB5206D93}" type="datetime1">
              <a:rPr lang="en-US" smtClean="0">
                <a:solidFill>
                  <a:prstClr val="black">
                    <a:tint val="75000"/>
                  </a:prstClr>
                </a:solidFill>
              </a:rPr>
              <a:pPr/>
              <a:t>10/11/2016</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r>
              <a:rPr lang="en-US" smtClean="0">
                <a:solidFill>
                  <a:prstClr val="black">
                    <a:tint val="75000"/>
                  </a:prstClr>
                </a:solidFill>
              </a:rPr>
              <a:t>#SPonTheRoad</a:t>
            </a: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35E3D43A-218C-F949-8F1B-14CEAD21798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066779829"/>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4021D42-6F49-4E3C-B842-1B3B55AB7C49}" type="datetime1">
              <a:rPr lang="en-US" smtClean="0">
                <a:solidFill>
                  <a:prstClr val="black">
                    <a:tint val="75000"/>
                  </a:prstClr>
                </a:solidFill>
              </a:rPr>
              <a:pPr/>
              <a:t>10/11/2016</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r>
              <a:rPr lang="en-US" smtClean="0">
                <a:solidFill>
                  <a:prstClr val="black">
                    <a:tint val="75000"/>
                  </a:prstClr>
                </a:solidFill>
              </a:rPr>
              <a:t>#SPonTheRoad</a:t>
            </a: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35E3D43A-218C-F949-8F1B-14CEAD21798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688185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endParaRPr lang="en-US"/>
          </a:p>
        </p:txBody>
      </p:sp>
      <p:sp>
        <p:nvSpPr>
          <p:cNvPr id="4" name="Footer Placeholder 3"/>
          <p:cNvSpPr>
            <a:spLocks noGrp="1"/>
          </p:cNvSpPr>
          <p:nvPr>
            <p:ph type="ftr" sz="quarter" idx="11"/>
          </p:nvPr>
        </p:nvSpPr>
        <p:spPr/>
        <p:txBody>
          <a:bodyPr/>
          <a:lstStyle/>
          <a:p>
            <a:r>
              <a:rPr lang="en-US" smtClean="0"/>
              <a:t>#SPonTheRoad</a:t>
            </a:r>
            <a:endParaRPr lang="en-US"/>
          </a:p>
        </p:txBody>
      </p:sp>
      <p:sp>
        <p:nvSpPr>
          <p:cNvPr id="5" name="Slide Number Placeholder 4"/>
          <p:cNvSpPr>
            <a:spLocks noGrp="1"/>
          </p:cNvSpPr>
          <p:nvPr>
            <p:ph type="sldNum" sz="quarter" idx="12"/>
          </p:nvPr>
        </p:nvSpPr>
        <p:spPr/>
        <p:txBody>
          <a:bodyPr/>
          <a:lstStyle/>
          <a:p>
            <a:fld id="{35E3D43A-218C-F949-8F1B-14CEAD21798F}" type="slidenum">
              <a:rPr lang="en-US" smtClean="0"/>
              <a:t>‹#›</a:t>
            </a:fld>
            <a:endParaRPr lang="en-US"/>
          </a:p>
        </p:txBody>
      </p:sp>
    </p:spTree>
    <p:extLst>
      <p:ext uri="{BB962C8B-B14F-4D97-AF65-F5344CB8AC3E}">
        <p14:creationId xmlns:p14="http://schemas.microsoft.com/office/powerpoint/2010/main" val="21862212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en-US"/>
          </a:p>
        </p:txBody>
      </p:sp>
      <p:sp>
        <p:nvSpPr>
          <p:cNvPr id="3" name="Footer Placeholder 2"/>
          <p:cNvSpPr>
            <a:spLocks noGrp="1"/>
          </p:cNvSpPr>
          <p:nvPr>
            <p:ph type="ftr" sz="quarter" idx="11"/>
          </p:nvPr>
        </p:nvSpPr>
        <p:spPr/>
        <p:txBody>
          <a:bodyPr/>
          <a:lstStyle/>
          <a:p>
            <a:r>
              <a:rPr lang="en-US" smtClean="0"/>
              <a:t>#SPonTheRoad</a:t>
            </a:r>
            <a:endParaRPr lang="en-US"/>
          </a:p>
        </p:txBody>
      </p:sp>
      <p:sp>
        <p:nvSpPr>
          <p:cNvPr id="4" name="Slide Number Placeholder 3"/>
          <p:cNvSpPr>
            <a:spLocks noGrp="1"/>
          </p:cNvSpPr>
          <p:nvPr>
            <p:ph type="sldNum" sz="quarter" idx="12"/>
          </p:nvPr>
        </p:nvSpPr>
        <p:spPr/>
        <p:txBody>
          <a:bodyPr/>
          <a:lstStyle/>
          <a:p>
            <a:fld id="{35E3D43A-218C-F949-8F1B-14CEAD21798F}" type="slidenum">
              <a:rPr lang="en-US" smtClean="0"/>
              <a:t>‹#›</a:t>
            </a:fld>
            <a:endParaRPr lang="en-US"/>
          </a:p>
        </p:txBody>
      </p:sp>
    </p:spTree>
    <p:extLst>
      <p:ext uri="{BB962C8B-B14F-4D97-AF65-F5344CB8AC3E}">
        <p14:creationId xmlns:p14="http://schemas.microsoft.com/office/powerpoint/2010/main" val="378479056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r>
              <a:rPr lang="en-US" smtClean="0"/>
              <a:t>#SPonTheRoad</a:t>
            </a:r>
            <a:endParaRPr lang="en-US"/>
          </a:p>
        </p:txBody>
      </p:sp>
      <p:sp>
        <p:nvSpPr>
          <p:cNvPr id="7" name="Slide Number Placeholder 6"/>
          <p:cNvSpPr>
            <a:spLocks noGrp="1"/>
          </p:cNvSpPr>
          <p:nvPr>
            <p:ph type="sldNum" sz="quarter" idx="12"/>
          </p:nvPr>
        </p:nvSpPr>
        <p:spPr/>
        <p:txBody>
          <a:bodyPr/>
          <a:lstStyle/>
          <a:p>
            <a:fld id="{35E3D43A-218C-F949-8F1B-14CEAD21798F}" type="slidenum">
              <a:rPr lang="en-US" smtClean="0"/>
              <a:t>‹#›</a:t>
            </a:fld>
            <a:endParaRPr lang="en-US"/>
          </a:p>
        </p:txBody>
      </p:sp>
    </p:spTree>
    <p:extLst>
      <p:ext uri="{BB962C8B-B14F-4D97-AF65-F5344CB8AC3E}">
        <p14:creationId xmlns:p14="http://schemas.microsoft.com/office/powerpoint/2010/main" val="93117163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r>
              <a:rPr lang="en-US" smtClean="0"/>
              <a:t>#SPonTheRoad</a:t>
            </a:r>
            <a:endParaRPr lang="en-US"/>
          </a:p>
        </p:txBody>
      </p:sp>
      <p:sp>
        <p:nvSpPr>
          <p:cNvPr id="7" name="Slide Number Placeholder 6"/>
          <p:cNvSpPr>
            <a:spLocks noGrp="1"/>
          </p:cNvSpPr>
          <p:nvPr>
            <p:ph type="sldNum" sz="quarter" idx="12"/>
          </p:nvPr>
        </p:nvSpPr>
        <p:spPr/>
        <p:txBody>
          <a:bodyPr/>
          <a:lstStyle/>
          <a:p>
            <a:fld id="{35E3D43A-218C-F949-8F1B-14CEAD21798F}" type="slidenum">
              <a:rPr lang="en-US" smtClean="0"/>
              <a:t>‹#›</a:t>
            </a:fld>
            <a:endParaRPr lang="en-US"/>
          </a:p>
        </p:txBody>
      </p:sp>
    </p:spTree>
    <p:extLst>
      <p:ext uri="{BB962C8B-B14F-4D97-AF65-F5344CB8AC3E}">
        <p14:creationId xmlns:p14="http://schemas.microsoft.com/office/powerpoint/2010/main" val="304134229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image" Target="../media/image3.emf"/><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1.xml"/><Relationship Id="rId13" Type="http://schemas.openxmlformats.org/officeDocument/2006/relationships/image" Target="../media/image3.emf"/><Relationship Id="rId3" Type="http://schemas.openxmlformats.org/officeDocument/2006/relationships/slideLayout" Target="../slideLayouts/slideLayout26.xml"/><Relationship Id="rId7" Type="http://schemas.openxmlformats.org/officeDocument/2006/relationships/slideLayout" Target="../slideLayouts/slideLayout30.xml"/><Relationship Id="rId12" Type="http://schemas.openxmlformats.org/officeDocument/2006/relationships/theme" Target="../theme/theme3.xml"/><Relationship Id="rId2" Type="http://schemas.openxmlformats.org/officeDocument/2006/relationships/slideLayout" Target="../slideLayouts/slideLayout25.xml"/><Relationship Id="rId1" Type="http://schemas.openxmlformats.org/officeDocument/2006/relationships/slideLayout" Target="../slideLayouts/slideLayout24.xml"/><Relationship Id="rId6" Type="http://schemas.openxmlformats.org/officeDocument/2006/relationships/slideLayout" Target="../slideLayouts/slideLayout29.xml"/><Relationship Id="rId11" Type="http://schemas.openxmlformats.org/officeDocument/2006/relationships/slideLayout" Target="../slideLayouts/slideLayout34.xml"/><Relationship Id="rId5" Type="http://schemas.openxmlformats.org/officeDocument/2006/relationships/slideLayout" Target="../slideLayouts/slideLayout28.xml"/><Relationship Id="rId10" Type="http://schemas.openxmlformats.org/officeDocument/2006/relationships/slideLayout" Target="../slideLayouts/slideLayout33.xml"/><Relationship Id="rId4" Type="http://schemas.openxmlformats.org/officeDocument/2006/relationships/slideLayout" Target="../slideLayouts/slideLayout27.xml"/><Relationship Id="rId9" Type="http://schemas.openxmlformats.org/officeDocument/2006/relationships/slideLayout" Target="../slideLayouts/slideLayout32.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2.xml"/><Relationship Id="rId13" Type="http://schemas.openxmlformats.org/officeDocument/2006/relationships/image" Target="../media/image1.png"/><Relationship Id="rId3" Type="http://schemas.openxmlformats.org/officeDocument/2006/relationships/slideLayout" Target="../slideLayouts/slideLayout37.xml"/><Relationship Id="rId7" Type="http://schemas.openxmlformats.org/officeDocument/2006/relationships/slideLayout" Target="../slideLayouts/slideLayout41.xml"/><Relationship Id="rId12" Type="http://schemas.openxmlformats.org/officeDocument/2006/relationships/theme" Target="../theme/theme4.xml"/><Relationship Id="rId2" Type="http://schemas.openxmlformats.org/officeDocument/2006/relationships/slideLayout" Target="../slideLayouts/slideLayout36.xml"/><Relationship Id="rId1" Type="http://schemas.openxmlformats.org/officeDocument/2006/relationships/slideLayout" Target="../slideLayouts/slideLayout35.xml"/><Relationship Id="rId6" Type="http://schemas.openxmlformats.org/officeDocument/2006/relationships/slideLayout" Target="../slideLayouts/slideLayout40.xml"/><Relationship Id="rId11" Type="http://schemas.openxmlformats.org/officeDocument/2006/relationships/slideLayout" Target="../slideLayouts/slideLayout45.xml"/><Relationship Id="rId5" Type="http://schemas.openxmlformats.org/officeDocument/2006/relationships/slideLayout" Target="../slideLayouts/slideLayout39.xml"/><Relationship Id="rId10" Type="http://schemas.openxmlformats.org/officeDocument/2006/relationships/slideLayout" Target="../slideLayouts/slideLayout44.xml"/><Relationship Id="rId4" Type="http://schemas.openxmlformats.org/officeDocument/2006/relationships/slideLayout" Target="../slideLayouts/slideLayout38.xml"/><Relationship Id="rId9" Type="http://schemas.openxmlformats.org/officeDocument/2006/relationships/slideLayout" Target="../slideLayouts/slideLayout43.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3.xml"/><Relationship Id="rId13" Type="http://schemas.openxmlformats.org/officeDocument/2006/relationships/image" Target="../media/image1.png"/><Relationship Id="rId3" Type="http://schemas.openxmlformats.org/officeDocument/2006/relationships/slideLayout" Target="../slideLayouts/slideLayout48.xml"/><Relationship Id="rId7" Type="http://schemas.openxmlformats.org/officeDocument/2006/relationships/slideLayout" Target="../slideLayouts/slideLayout52.xml"/><Relationship Id="rId12" Type="http://schemas.openxmlformats.org/officeDocument/2006/relationships/theme" Target="../theme/theme5.xml"/><Relationship Id="rId2" Type="http://schemas.openxmlformats.org/officeDocument/2006/relationships/slideLayout" Target="../slideLayouts/slideLayout47.xml"/><Relationship Id="rId1" Type="http://schemas.openxmlformats.org/officeDocument/2006/relationships/slideLayout" Target="../slideLayouts/slideLayout46.xml"/><Relationship Id="rId6" Type="http://schemas.openxmlformats.org/officeDocument/2006/relationships/slideLayout" Target="../slideLayouts/slideLayout51.xml"/><Relationship Id="rId11" Type="http://schemas.openxmlformats.org/officeDocument/2006/relationships/slideLayout" Target="../slideLayouts/slideLayout56.xml"/><Relationship Id="rId5" Type="http://schemas.openxmlformats.org/officeDocument/2006/relationships/slideLayout" Target="../slideLayouts/slideLayout50.xml"/><Relationship Id="rId10" Type="http://schemas.openxmlformats.org/officeDocument/2006/relationships/slideLayout" Target="../slideLayouts/slideLayout55.xml"/><Relationship Id="rId4" Type="http://schemas.openxmlformats.org/officeDocument/2006/relationships/slideLayout" Target="../slideLayouts/slideLayout49.xml"/><Relationship Id="rId9" Type="http://schemas.openxmlformats.org/officeDocument/2006/relationships/slideLayout" Target="../slideLayouts/slideLayout5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4">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366889"/>
            <a:ext cx="8229600" cy="1026039"/>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57200" y="1538748"/>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a:p>
        </p:txBody>
      </p:sp>
      <p:sp>
        <p:nvSpPr>
          <p:cNvPr id="5" name="Footer Placeholder 4"/>
          <p:cNvSpPr>
            <a:spLocks noGrp="1"/>
          </p:cNvSpPr>
          <p:nvPr>
            <p:ph type="ftr" sz="quarter" idx="3"/>
          </p:nvPr>
        </p:nvSpPr>
        <p:spPr>
          <a:xfrm>
            <a:off x="291934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#SPonTheRoad</a:t>
            </a:r>
            <a:endParaRPr lang="en-US"/>
          </a:p>
        </p:txBody>
      </p:sp>
      <p:sp>
        <p:nvSpPr>
          <p:cNvPr id="6" name="Slide Number Placeholder 5"/>
          <p:cNvSpPr>
            <a:spLocks noGrp="1"/>
          </p:cNvSpPr>
          <p:nvPr>
            <p:ph type="sldNum" sz="quarter" idx="4"/>
          </p:nvPr>
        </p:nvSpPr>
        <p:spPr>
          <a:xfrm>
            <a:off x="6122994"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5E3D43A-218C-F949-8F1B-14CEAD21798F}" type="slidenum">
              <a:rPr lang="en-US" smtClean="0"/>
              <a:t>‹#›</a:t>
            </a:fld>
            <a:endParaRPr lang="en-US"/>
          </a:p>
        </p:txBody>
      </p:sp>
    </p:spTree>
    <p:extLst>
      <p:ext uri="{BB962C8B-B14F-4D97-AF65-F5344CB8AC3E}">
        <p14:creationId xmlns:p14="http://schemas.microsoft.com/office/powerpoint/2010/main" val="385646566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84" r:id="rId12"/>
  </p:sldLayoutIdLst>
  <p:hf sldNum="0" hdr="0" dt="0"/>
  <p:txStyles>
    <p:titleStyle>
      <a:lvl1pPr algn="l" defTabSz="457200" rtl="0" eaLnBrk="1" latinLnBrk="0" hangingPunct="1">
        <a:spcBef>
          <a:spcPct val="0"/>
        </a:spcBef>
        <a:buNone/>
        <a:defRPr sz="3600" b="1"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10" descr="ppback.eps"/>
          <p:cNvPicPr>
            <a:picLocks noChangeAspect="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0" y="-19050"/>
            <a:ext cx="9196388" cy="69088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027" name="Title Placeholder 1"/>
          <p:cNvSpPr>
            <a:spLocks noGrp="1"/>
          </p:cNvSpPr>
          <p:nvPr>
            <p:ph type="title"/>
          </p:nvPr>
        </p:nvSpPr>
        <p:spPr bwMode="auto">
          <a:xfrm>
            <a:off x="457200" y="76200"/>
            <a:ext cx="8229600" cy="1143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p>
            <a:pPr lvl="0"/>
            <a:r>
              <a:rPr lang="en-CA" altLang="en-US" smtClean="0"/>
              <a:t>Click to edit Master title style</a:t>
            </a:r>
            <a:endParaRPr lang="en-US" altLang="en-US" smtClean="0"/>
          </a:p>
        </p:txBody>
      </p:sp>
      <p:sp>
        <p:nvSpPr>
          <p:cNvPr id="1028" name="Text Placeholder 2"/>
          <p:cNvSpPr>
            <a:spLocks noGrp="1"/>
          </p:cNvSpPr>
          <p:nvPr>
            <p:ph type="body" idx="1"/>
          </p:nvPr>
        </p:nvSpPr>
        <p:spPr bwMode="auto">
          <a:xfrm>
            <a:off x="457200" y="1295400"/>
            <a:ext cx="8229600" cy="45259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CA" altLang="en-US" smtClean="0"/>
              <a:t>Click to edit Master text styles</a:t>
            </a:r>
          </a:p>
          <a:p>
            <a:pPr lvl="1"/>
            <a:r>
              <a:rPr lang="en-CA" altLang="en-US" smtClean="0"/>
              <a:t>Second level</a:t>
            </a:r>
          </a:p>
          <a:p>
            <a:pPr lvl="2"/>
            <a:r>
              <a:rPr lang="en-CA" altLang="en-US" smtClean="0"/>
              <a:t>Third level</a:t>
            </a:r>
          </a:p>
          <a:p>
            <a:pPr lvl="3"/>
            <a:r>
              <a:rPr lang="en-CA" altLang="en-US" smtClean="0"/>
              <a:t>Fourth level</a:t>
            </a:r>
          </a:p>
          <a:p>
            <a:pPr lvl="4"/>
            <a:r>
              <a:rPr lang="en-CA" altLang="en-US" smtClean="0"/>
              <a:t>Fifth level</a:t>
            </a:r>
            <a:endParaRPr lang="en-US" altLang="en-US" smtClean="0"/>
          </a:p>
        </p:txBody>
      </p:sp>
      <p:sp>
        <p:nvSpPr>
          <p:cNvPr id="4" name="Date Placeholder 3"/>
          <p:cNvSpPr>
            <a:spLocks noGrp="1"/>
          </p:cNvSpPr>
          <p:nvPr>
            <p:ph type="dt" sz="half" idx="2"/>
          </p:nvPr>
        </p:nvSpPr>
        <p:spPr>
          <a:xfrm>
            <a:off x="6553200" y="6492875"/>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898989"/>
                </a:solidFill>
                <a:latin typeface="Calibri" panose="020F0502020204030204" pitchFamily="34" charset="0"/>
              </a:defRPr>
            </a:lvl1pPr>
          </a:lstStyle>
          <a:p>
            <a:pPr fontAlgn="base">
              <a:spcBef>
                <a:spcPct val="0"/>
              </a:spcBef>
              <a:spcAft>
                <a:spcPct val="0"/>
              </a:spcAft>
            </a:pPr>
            <a:endParaRPr lang="en-US" altLang="en-US">
              <a:ea typeface="ＭＳ Ｐゴシック" panose="020B0600070205080204" pitchFamily="34" charset="-128"/>
            </a:endParaRPr>
          </a:p>
        </p:txBody>
      </p:sp>
    </p:spTree>
    <p:extLst>
      <p:ext uri="{BB962C8B-B14F-4D97-AF65-F5344CB8AC3E}">
        <p14:creationId xmlns:p14="http://schemas.microsoft.com/office/powerpoint/2010/main" val="359377467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sldNum="0" hdr="0" dt="0"/>
  <p:txStyles>
    <p:titleStyle>
      <a:lvl1pPr algn="l" defTabSz="457200" rtl="0" eaLnBrk="0" fontAlgn="base" hangingPunct="0">
        <a:spcBef>
          <a:spcPct val="0"/>
        </a:spcBef>
        <a:spcAft>
          <a:spcPct val="0"/>
        </a:spcAft>
        <a:defRPr sz="4400" b="1" kern="1200">
          <a:solidFill>
            <a:srgbClr val="4FA350"/>
          </a:solidFill>
          <a:latin typeface="+mj-lt"/>
          <a:ea typeface="ＭＳ Ｐゴシック" charset="-128"/>
          <a:cs typeface="ＭＳ Ｐゴシック" charset="-128"/>
        </a:defRPr>
      </a:lvl1pPr>
      <a:lvl2pPr algn="l" defTabSz="457200" rtl="0" eaLnBrk="0" fontAlgn="base" hangingPunct="0">
        <a:spcBef>
          <a:spcPct val="0"/>
        </a:spcBef>
        <a:spcAft>
          <a:spcPct val="0"/>
        </a:spcAft>
        <a:defRPr sz="4400" b="1">
          <a:solidFill>
            <a:srgbClr val="4FA350"/>
          </a:solidFill>
          <a:latin typeface="Calibri" charset="0"/>
          <a:ea typeface="ＭＳ Ｐゴシック" charset="-128"/>
          <a:cs typeface="ＭＳ Ｐゴシック" charset="-128"/>
        </a:defRPr>
      </a:lvl2pPr>
      <a:lvl3pPr algn="l" defTabSz="457200" rtl="0" eaLnBrk="0" fontAlgn="base" hangingPunct="0">
        <a:spcBef>
          <a:spcPct val="0"/>
        </a:spcBef>
        <a:spcAft>
          <a:spcPct val="0"/>
        </a:spcAft>
        <a:defRPr sz="4400" b="1">
          <a:solidFill>
            <a:srgbClr val="4FA350"/>
          </a:solidFill>
          <a:latin typeface="Calibri" charset="0"/>
          <a:ea typeface="ＭＳ Ｐゴシック" charset="-128"/>
          <a:cs typeface="ＭＳ Ｐゴシック" charset="-128"/>
        </a:defRPr>
      </a:lvl3pPr>
      <a:lvl4pPr algn="l" defTabSz="457200" rtl="0" eaLnBrk="0" fontAlgn="base" hangingPunct="0">
        <a:spcBef>
          <a:spcPct val="0"/>
        </a:spcBef>
        <a:spcAft>
          <a:spcPct val="0"/>
        </a:spcAft>
        <a:defRPr sz="4400" b="1">
          <a:solidFill>
            <a:srgbClr val="4FA350"/>
          </a:solidFill>
          <a:latin typeface="Calibri" charset="0"/>
          <a:ea typeface="ＭＳ Ｐゴシック" charset="-128"/>
          <a:cs typeface="ＭＳ Ｐゴシック" charset="-128"/>
        </a:defRPr>
      </a:lvl4pPr>
      <a:lvl5pPr algn="l" defTabSz="457200" rtl="0" eaLnBrk="0" fontAlgn="base" hangingPunct="0">
        <a:spcBef>
          <a:spcPct val="0"/>
        </a:spcBef>
        <a:spcAft>
          <a:spcPct val="0"/>
        </a:spcAft>
        <a:defRPr sz="4400" b="1">
          <a:solidFill>
            <a:srgbClr val="4FA350"/>
          </a:solidFill>
          <a:latin typeface="Calibri" charset="0"/>
          <a:ea typeface="ＭＳ Ｐゴシック" charset="-128"/>
          <a:cs typeface="ＭＳ Ｐゴシック" charset="-128"/>
        </a:defRPr>
      </a:lvl5pPr>
      <a:lvl6pPr marL="457200" algn="l" defTabSz="457200" rtl="0" fontAlgn="base">
        <a:spcBef>
          <a:spcPct val="0"/>
        </a:spcBef>
        <a:spcAft>
          <a:spcPct val="0"/>
        </a:spcAft>
        <a:defRPr sz="4400" b="1">
          <a:solidFill>
            <a:srgbClr val="4FA350"/>
          </a:solidFill>
          <a:latin typeface="Calibri" charset="0"/>
          <a:ea typeface="ＭＳ Ｐゴシック" charset="-128"/>
          <a:cs typeface="ＭＳ Ｐゴシック" charset="-128"/>
        </a:defRPr>
      </a:lvl6pPr>
      <a:lvl7pPr marL="914400" algn="l" defTabSz="457200" rtl="0" fontAlgn="base">
        <a:spcBef>
          <a:spcPct val="0"/>
        </a:spcBef>
        <a:spcAft>
          <a:spcPct val="0"/>
        </a:spcAft>
        <a:defRPr sz="4400" b="1">
          <a:solidFill>
            <a:srgbClr val="4FA350"/>
          </a:solidFill>
          <a:latin typeface="Calibri" charset="0"/>
          <a:ea typeface="ＭＳ Ｐゴシック" charset="-128"/>
          <a:cs typeface="ＭＳ Ｐゴシック" charset="-128"/>
        </a:defRPr>
      </a:lvl7pPr>
      <a:lvl8pPr marL="1371600" algn="l" defTabSz="457200" rtl="0" fontAlgn="base">
        <a:spcBef>
          <a:spcPct val="0"/>
        </a:spcBef>
        <a:spcAft>
          <a:spcPct val="0"/>
        </a:spcAft>
        <a:defRPr sz="4400" b="1">
          <a:solidFill>
            <a:srgbClr val="4FA350"/>
          </a:solidFill>
          <a:latin typeface="Calibri" charset="0"/>
          <a:ea typeface="ＭＳ Ｐゴシック" charset="-128"/>
          <a:cs typeface="ＭＳ Ｐゴシック" charset="-128"/>
        </a:defRPr>
      </a:lvl8pPr>
      <a:lvl9pPr marL="1828800" algn="l" defTabSz="457200" rtl="0" fontAlgn="base">
        <a:spcBef>
          <a:spcPct val="0"/>
        </a:spcBef>
        <a:spcAft>
          <a:spcPct val="0"/>
        </a:spcAft>
        <a:defRPr sz="4400" b="1">
          <a:solidFill>
            <a:srgbClr val="4FA350"/>
          </a:solidFill>
          <a:latin typeface="Calibri" charset="0"/>
          <a:ea typeface="ＭＳ Ｐゴシック" charset="-128"/>
          <a:cs typeface="ＭＳ Ｐゴシック" charset="-128"/>
        </a:defRPr>
      </a:lvl9pPr>
    </p:titleStyle>
    <p:bodyStyle>
      <a:lvl1pPr marL="342900" indent="-342900" algn="l" defTabSz="457200" rtl="0" eaLnBrk="0" fontAlgn="base" hangingPunct="0">
        <a:spcBef>
          <a:spcPct val="20000"/>
        </a:spcBef>
        <a:spcAft>
          <a:spcPct val="0"/>
        </a:spcAft>
        <a:buFont typeface="Wingdings" panose="05000000000000000000" pitchFamily="2" charset="2"/>
        <a:buChar char="§"/>
        <a:defRPr sz="3200" kern="1200">
          <a:solidFill>
            <a:schemeClr val="tx1"/>
          </a:solidFill>
          <a:latin typeface="+mn-lt"/>
          <a:ea typeface="ＭＳ Ｐゴシック" charset="-128"/>
          <a:cs typeface="ＭＳ Ｐゴシック" charset="-128"/>
        </a:defRPr>
      </a:lvl1pPr>
      <a:lvl2pPr marL="742950" indent="-285750" algn="l" defTabSz="457200"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ＭＳ Ｐゴシック" charset="-128"/>
          <a:cs typeface="+mn-cs"/>
        </a:defRPr>
      </a:lvl2pPr>
      <a:lvl3pPr marL="1143000" indent="-228600" algn="l" defTabSz="457200" rtl="0" eaLnBrk="0" fontAlgn="base" hangingPunct="0">
        <a:spcBef>
          <a:spcPct val="20000"/>
        </a:spcBef>
        <a:spcAft>
          <a:spcPct val="0"/>
        </a:spcAft>
        <a:buFont typeface="Wingdings" panose="05000000000000000000" pitchFamily="2" charset="2"/>
        <a:buChar char="§"/>
        <a:defRPr sz="2400" kern="1200">
          <a:solidFill>
            <a:schemeClr val="tx1"/>
          </a:solidFill>
          <a:latin typeface="+mn-lt"/>
          <a:ea typeface="ＭＳ Ｐゴシック" charset="-128"/>
          <a:cs typeface="+mn-cs"/>
        </a:defRPr>
      </a:lvl3pPr>
      <a:lvl4pPr marL="16002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ＭＳ Ｐゴシック" charset="-128"/>
          <a:cs typeface="+mn-cs"/>
        </a:defRPr>
      </a:lvl4pPr>
      <a:lvl5pPr marL="2057400" indent="-228600" algn="l" defTabSz="457200" rtl="0" eaLnBrk="0" fontAlgn="base" hangingPunct="0">
        <a:spcBef>
          <a:spcPct val="20000"/>
        </a:spcBef>
        <a:spcAft>
          <a:spcPct val="0"/>
        </a:spcAft>
        <a:buFont typeface="Courier New" panose="02070309020205020404" pitchFamily="49" charset="0"/>
        <a:buChar char="o"/>
        <a:defRPr sz="2000" kern="1200">
          <a:solidFill>
            <a:schemeClr val="tx1"/>
          </a:solidFill>
          <a:latin typeface="+mn-lt"/>
          <a:ea typeface="ＭＳ Ｐゴシック"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10" descr="ppback.eps"/>
          <p:cNvPicPr>
            <a:picLocks noChangeAspect="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0" y="-19050"/>
            <a:ext cx="9196388" cy="69088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027" name="Title Placeholder 1"/>
          <p:cNvSpPr>
            <a:spLocks noGrp="1"/>
          </p:cNvSpPr>
          <p:nvPr>
            <p:ph type="title"/>
          </p:nvPr>
        </p:nvSpPr>
        <p:spPr bwMode="auto">
          <a:xfrm>
            <a:off x="457200" y="76200"/>
            <a:ext cx="8229600" cy="1143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p>
            <a:pPr lvl="0"/>
            <a:r>
              <a:rPr lang="en-CA" altLang="en-US" smtClean="0"/>
              <a:t>Click to edit Master title style</a:t>
            </a:r>
            <a:endParaRPr lang="en-US" altLang="en-US" smtClean="0"/>
          </a:p>
        </p:txBody>
      </p:sp>
      <p:sp>
        <p:nvSpPr>
          <p:cNvPr id="1028" name="Text Placeholder 2"/>
          <p:cNvSpPr>
            <a:spLocks noGrp="1"/>
          </p:cNvSpPr>
          <p:nvPr>
            <p:ph type="body" idx="1"/>
          </p:nvPr>
        </p:nvSpPr>
        <p:spPr bwMode="auto">
          <a:xfrm>
            <a:off x="457200" y="1295400"/>
            <a:ext cx="8229600" cy="45259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CA" altLang="en-US" smtClean="0"/>
              <a:t>Click to edit Master text styles</a:t>
            </a:r>
          </a:p>
          <a:p>
            <a:pPr lvl="1"/>
            <a:r>
              <a:rPr lang="en-CA" altLang="en-US" smtClean="0"/>
              <a:t>Second level</a:t>
            </a:r>
          </a:p>
          <a:p>
            <a:pPr lvl="2"/>
            <a:r>
              <a:rPr lang="en-CA" altLang="en-US" smtClean="0"/>
              <a:t>Third level</a:t>
            </a:r>
          </a:p>
          <a:p>
            <a:pPr lvl="3"/>
            <a:r>
              <a:rPr lang="en-CA" altLang="en-US" smtClean="0"/>
              <a:t>Fourth level</a:t>
            </a:r>
          </a:p>
          <a:p>
            <a:pPr lvl="4"/>
            <a:r>
              <a:rPr lang="en-CA" altLang="en-US" smtClean="0"/>
              <a:t>Fifth level</a:t>
            </a:r>
            <a:endParaRPr lang="en-US" altLang="en-US" smtClean="0"/>
          </a:p>
        </p:txBody>
      </p:sp>
      <p:sp>
        <p:nvSpPr>
          <p:cNvPr id="4" name="Date Placeholder 3"/>
          <p:cNvSpPr>
            <a:spLocks noGrp="1"/>
          </p:cNvSpPr>
          <p:nvPr>
            <p:ph type="dt" sz="half" idx="2"/>
          </p:nvPr>
        </p:nvSpPr>
        <p:spPr>
          <a:xfrm>
            <a:off x="6553200" y="6492875"/>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898989"/>
                </a:solidFill>
                <a:latin typeface="Calibri" panose="020F0502020204030204" pitchFamily="34" charset="0"/>
              </a:defRPr>
            </a:lvl1pPr>
          </a:lstStyle>
          <a:p>
            <a:pPr fontAlgn="base">
              <a:spcBef>
                <a:spcPct val="0"/>
              </a:spcBef>
              <a:spcAft>
                <a:spcPct val="0"/>
              </a:spcAft>
            </a:pPr>
            <a:endParaRPr lang="en-US" altLang="en-US" smtClean="0">
              <a:ea typeface="ＭＳ Ｐゴシック" panose="020B0600070205080204" pitchFamily="34" charset="-128"/>
            </a:endParaRPr>
          </a:p>
        </p:txBody>
      </p:sp>
    </p:spTree>
    <p:extLst>
      <p:ext uri="{BB962C8B-B14F-4D97-AF65-F5344CB8AC3E}">
        <p14:creationId xmlns:p14="http://schemas.microsoft.com/office/powerpoint/2010/main" val="2311454597"/>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hf sldNum="0" hdr="0" dt="0"/>
  <p:txStyles>
    <p:titleStyle>
      <a:lvl1pPr algn="l" defTabSz="457200" rtl="0" eaLnBrk="0" fontAlgn="base" hangingPunct="0">
        <a:spcBef>
          <a:spcPct val="0"/>
        </a:spcBef>
        <a:spcAft>
          <a:spcPct val="0"/>
        </a:spcAft>
        <a:defRPr sz="4400" b="1" kern="1200">
          <a:solidFill>
            <a:srgbClr val="4FA350"/>
          </a:solidFill>
          <a:latin typeface="+mj-lt"/>
          <a:ea typeface="ＭＳ Ｐゴシック" charset="-128"/>
          <a:cs typeface="ＭＳ Ｐゴシック" charset="-128"/>
        </a:defRPr>
      </a:lvl1pPr>
      <a:lvl2pPr algn="l" defTabSz="457200" rtl="0" eaLnBrk="0" fontAlgn="base" hangingPunct="0">
        <a:spcBef>
          <a:spcPct val="0"/>
        </a:spcBef>
        <a:spcAft>
          <a:spcPct val="0"/>
        </a:spcAft>
        <a:defRPr sz="4400" b="1">
          <a:solidFill>
            <a:srgbClr val="4FA350"/>
          </a:solidFill>
          <a:latin typeface="Calibri" charset="0"/>
          <a:ea typeface="ＭＳ Ｐゴシック" charset="-128"/>
          <a:cs typeface="ＭＳ Ｐゴシック" charset="-128"/>
        </a:defRPr>
      </a:lvl2pPr>
      <a:lvl3pPr algn="l" defTabSz="457200" rtl="0" eaLnBrk="0" fontAlgn="base" hangingPunct="0">
        <a:spcBef>
          <a:spcPct val="0"/>
        </a:spcBef>
        <a:spcAft>
          <a:spcPct val="0"/>
        </a:spcAft>
        <a:defRPr sz="4400" b="1">
          <a:solidFill>
            <a:srgbClr val="4FA350"/>
          </a:solidFill>
          <a:latin typeface="Calibri" charset="0"/>
          <a:ea typeface="ＭＳ Ｐゴシック" charset="-128"/>
          <a:cs typeface="ＭＳ Ｐゴシック" charset="-128"/>
        </a:defRPr>
      </a:lvl3pPr>
      <a:lvl4pPr algn="l" defTabSz="457200" rtl="0" eaLnBrk="0" fontAlgn="base" hangingPunct="0">
        <a:spcBef>
          <a:spcPct val="0"/>
        </a:spcBef>
        <a:spcAft>
          <a:spcPct val="0"/>
        </a:spcAft>
        <a:defRPr sz="4400" b="1">
          <a:solidFill>
            <a:srgbClr val="4FA350"/>
          </a:solidFill>
          <a:latin typeface="Calibri" charset="0"/>
          <a:ea typeface="ＭＳ Ｐゴシック" charset="-128"/>
          <a:cs typeface="ＭＳ Ｐゴシック" charset="-128"/>
        </a:defRPr>
      </a:lvl4pPr>
      <a:lvl5pPr algn="l" defTabSz="457200" rtl="0" eaLnBrk="0" fontAlgn="base" hangingPunct="0">
        <a:spcBef>
          <a:spcPct val="0"/>
        </a:spcBef>
        <a:spcAft>
          <a:spcPct val="0"/>
        </a:spcAft>
        <a:defRPr sz="4400" b="1">
          <a:solidFill>
            <a:srgbClr val="4FA350"/>
          </a:solidFill>
          <a:latin typeface="Calibri" charset="0"/>
          <a:ea typeface="ＭＳ Ｐゴシック" charset="-128"/>
          <a:cs typeface="ＭＳ Ｐゴシック" charset="-128"/>
        </a:defRPr>
      </a:lvl5pPr>
      <a:lvl6pPr marL="457200" algn="l" defTabSz="457200" rtl="0" fontAlgn="base">
        <a:spcBef>
          <a:spcPct val="0"/>
        </a:spcBef>
        <a:spcAft>
          <a:spcPct val="0"/>
        </a:spcAft>
        <a:defRPr sz="4400" b="1">
          <a:solidFill>
            <a:srgbClr val="4FA350"/>
          </a:solidFill>
          <a:latin typeface="Calibri" charset="0"/>
          <a:ea typeface="ＭＳ Ｐゴシック" charset="-128"/>
          <a:cs typeface="ＭＳ Ｐゴシック" charset="-128"/>
        </a:defRPr>
      </a:lvl6pPr>
      <a:lvl7pPr marL="914400" algn="l" defTabSz="457200" rtl="0" fontAlgn="base">
        <a:spcBef>
          <a:spcPct val="0"/>
        </a:spcBef>
        <a:spcAft>
          <a:spcPct val="0"/>
        </a:spcAft>
        <a:defRPr sz="4400" b="1">
          <a:solidFill>
            <a:srgbClr val="4FA350"/>
          </a:solidFill>
          <a:latin typeface="Calibri" charset="0"/>
          <a:ea typeface="ＭＳ Ｐゴシック" charset="-128"/>
          <a:cs typeface="ＭＳ Ｐゴシック" charset="-128"/>
        </a:defRPr>
      </a:lvl7pPr>
      <a:lvl8pPr marL="1371600" algn="l" defTabSz="457200" rtl="0" fontAlgn="base">
        <a:spcBef>
          <a:spcPct val="0"/>
        </a:spcBef>
        <a:spcAft>
          <a:spcPct val="0"/>
        </a:spcAft>
        <a:defRPr sz="4400" b="1">
          <a:solidFill>
            <a:srgbClr val="4FA350"/>
          </a:solidFill>
          <a:latin typeface="Calibri" charset="0"/>
          <a:ea typeface="ＭＳ Ｐゴシック" charset="-128"/>
          <a:cs typeface="ＭＳ Ｐゴシック" charset="-128"/>
        </a:defRPr>
      </a:lvl8pPr>
      <a:lvl9pPr marL="1828800" algn="l" defTabSz="457200" rtl="0" fontAlgn="base">
        <a:spcBef>
          <a:spcPct val="0"/>
        </a:spcBef>
        <a:spcAft>
          <a:spcPct val="0"/>
        </a:spcAft>
        <a:defRPr sz="4400" b="1">
          <a:solidFill>
            <a:srgbClr val="4FA350"/>
          </a:solidFill>
          <a:latin typeface="Calibri" charset="0"/>
          <a:ea typeface="ＭＳ Ｐゴシック" charset="-128"/>
          <a:cs typeface="ＭＳ Ｐゴシック" charset="-128"/>
        </a:defRPr>
      </a:lvl9pPr>
    </p:titleStyle>
    <p:bodyStyle>
      <a:lvl1pPr marL="342900" indent="-342900" algn="l" defTabSz="457200" rtl="0" eaLnBrk="0" fontAlgn="base" hangingPunct="0">
        <a:spcBef>
          <a:spcPct val="20000"/>
        </a:spcBef>
        <a:spcAft>
          <a:spcPct val="0"/>
        </a:spcAft>
        <a:buFont typeface="Wingdings" panose="05000000000000000000" pitchFamily="2" charset="2"/>
        <a:buChar char="§"/>
        <a:defRPr sz="3200" kern="1200">
          <a:solidFill>
            <a:schemeClr val="tx1"/>
          </a:solidFill>
          <a:latin typeface="+mn-lt"/>
          <a:ea typeface="ＭＳ Ｐゴシック" charset="-128"/>
          <a:cs typeface="ＭＳ Ｐゴシック" charset="-128"/>
        </a:defRPr>
      </a:lvl1pPr>
      <a:lvl2pPr marL="742950" indent="-285750" algn="l" defTabSz="457200"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ＭＳ Ｐゴシック" charset="-128"/>
          <a:cs typeface="+mn-cs"/>
        </a:defRPr>
      </a:lvl2pPr>
      <a:lvl3pPr marL="1143000" indent="-228600" algn="l" defTabSz="457200" rtl="0" eaLnBrk="0" fontAlgn="base" hangingPunct="0">
        <a:spcBef>
          <a:spcPct val="20000"/>
        </a:spcBef>
        <a:spcAft>
          <a:spcPct val="0"/>
        </a:spcAft>
        <a:buFont typeface="Wingdings" panose="05000000000000000000" pitchFamily="2" charset="2"/>
        <a:buChar char="§"/>
        <a:defRPr sz="2400" kern="1200">
          <a:solidFill>
            <a:schemeClr val="tx1"/>
          </a:solidFill>
          <a:latin typeface="+mn-lt"/>
          <a:ea typeface="ＭＳ Ｐゴシック" charset="-128"/>
          <a:cs typeface="+mn-cs"/>
        </a:defRPr>
      </a:lvl3pPr>
      <a:lvl4pPr marL="16002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ＭＳ Ｐゴシック" charset="-128"/>
          <a:cs typeface="+mn-cs"/>
        </a:defRPr>
      </a:lvl4pPr>
      <a:lvl5pPr marL="2057400" indent="-228600" algn="l" defTabSz="457200" rtl="0" eaLnBrk="0" fontAlgn="base" hangingPunct="0">
        <a:spcBef>
          <a:spcPct val="20000"/>
        </a:spcBef>
        <a:spcAft>
          <a:spcPct val="0"/>
        </a:spcAft>
        <a:buFont typeface="Courier New" panose="02070309020205020404" pitchFamily="49" charset="0"/>
        <a:buChar char="o"/>
        <a:defRPr sz="2000" kern="1200">
          <a:solidFill>
            <a:schemeClr val="tx1"/>
          </a:solidFill>
          <a:latin typeface="+mn-lt"/>
          <a:ea typeface="ＭＳ Ｐゴシック"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366889"/>
            <a:ext cx="8229600" cy="1026039"/>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57200" y="1538748"/>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55CF396-CA56-475B-BF43-1075A9D1A92C}" type="datetime1">
              <a:rPr lang="en-US" smtClean="0">
                <a:solidFill>
                  <a:prstClr val="black">
                    <a:tint val="75000"/>
                  </a:prstClr>
                </a:solidFill>
              </a:rPr>
              <a:pPr/>
              <a:t>10/11/2016</a:t>
            </a:fld>
            <a:endParaRPr lang="en-US">
              <a:solidFill>
                <a:prstClr val="black">
                  <a:tint val="75000"/>
                </a:prstClr>
              </a:solidFill>
            </a:endParaRPr>
          </a:p>
        </p:txBody>
      </p:sp>
      <p:sp>
        <p:nvSpPr>
          <p:cNvPr id="5" name="Footer Placeholder 4"/>
          <p:cNvSpPr>
            <a:spLocks noGrp="1"/>
          </p:cNvSpPr>
          <p:nvPr>
            <p:ph type="ftr" sz="quarter" idx="3"/>
          </p:nvPr>
        </p:nvSpPr>
        <p:spPr>
          <a:xfrm>
            <a:off x="291934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solidFill>
                  <a:prstClr val="black">
                    <a:tint val="75000"/>
                  </a:prstClr>
                </a:solidFill>
              </a:rPr>
              <a:t>#SPonTheRoad</a:t>
            </a:r>
            <a:endParaRPr lang="en-US">
              <a:solidFill>
                <a:prstClr val="black">
                  <a:tint val="75000"/>
                </a:prstClr>
              </a:solidFill>
            </a:endParaRPr>
          </a:p>
        </p:txBody>
      </p:sp>
      <p:sp>
        <p:nvSpPr>
          <p:cNvPr id="6" name="Slide Number Placeholder 5"/>
          <p:cNvSpPr>
            <a:spLocks noGrp="1"/>
          </p:cNvSpPr>
          <p:nvPr>
            <p:ph type="sldNum" sz="quarter" idx="4"/>
          </p:nvPr>
        </p:nvSpPr>
        <p:spPr>
          <a:xfrm>
            <a:off x="6122994"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5E3D43A-218C-F949-8F1B-14CEAD21798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694417882"/>
      </p:ext>
    </p:extLst>
  </p:cSld>
  <p:clrMap bg1="lt1" tx1="dk1" bg2="lt2" tx2="dk2" accent1="accent1" accent2="accent2" accent3="accent3" accent4="accent4" accent5="accent5" accent6="accent6" hlink="hlink" folHlink="folHlink"/>
  <p:sldLayoutIdLst>
    <p:sldLayoutId id="2147483686" r:id="rId1"/>
    <p:sldLayoutId id="2147483687" r:id="rId2"/>
    <p:sldLayoutId id="2147483688" r:id="rId3"/>
    <p:sldLayoutId id="2147483689" r:id="rId4"/>
    <p:sldLayoutId id="2147483690" r:id="rId5"/>
    <p:sldLayoutId id="2147483691" r:id="rId6"/>
    <p:sldLayoutId id="2147483692" r:id="rId7"/>
    <p:sldLayoutId id="2147483693" r:id="rId8"/>
    <p:sldLayoutId id="2147483694" r:id="rId9"/>
    <p:sldLayoutId id="2147483695" r:id="rId10"/>
    <p:sldLayoutId id="2147483696" r:id="rId11"/>
  </p:sldLayoutIdLst>
  <p:hf sldNum="0" hdr="0" dt="0"/>
  <p:txStyles>
    <p:titleStyle>
      <a:lvl1pPr algn="l" defTabSz="457200" rtl="0" eaLnBrk="1" latinLnBrk="0" hangingPunct="1">
        <a:spcBef>
          <a:spcPct val="0"/>
        </a:spcBef>
        <a:buNone/>
        <a:defRPr sz="3600" b="1"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366889"/>
            <a:ext cx="8229600" cy="1026039"/>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57200" y="1538748"/>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2E2218B-A11C-49DB-A329-8EAC528B1E90}" type="datetime1">
              <a:rPr lang="en-US" smtClean="0">
                <a:solidFill>
                  <a:prstClr val="black">
                    <a:tint val="75000"/>
                  </a:prstClr>
                </a:solidFill>
              </a:rPr>
              <a:pPr/>
              <a:t>10/11/2016</a:t>
            </a:fld>
            <a:endParaRPr lang="en-US">
              <a:solidFill>
                <a:prstClr val="black">
                  <a:tint val="75000"/>
                </a:prstClr>
              </a:solidFill>
            </a:endParaRPr>
          </a:p>
        </p:txBody>
      </p:sp>
      <p:sp>
        <p:nvSpPr>
          <p:cNvPr id="5" name="Footer Placeholder 4"/>
          <p:cNvSpPr>
            <a:spLocks noGrp="1"/>
          </p:cNvSpPr>
          <p:nvPr>
            <p:ph type="ftr" sz="quarter" idx="3"/>
          </p:nvPr>
        </p:nvSpPr>
        <p:spPr>
          <a:xfrm>
            <a:off x="291934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solidFill>
                  <a:prstClr val="black">
                    <a:tint val="75000"/>
                  </a:prstClr>
                </a:solidFill>
              </a:rPr>
              <a:t>#SPonTheRoad</a:t>
            </a:r>
            <a:endParaRPr lang="en-US">
              <a:solidFill>
                <a:prstClr val="black">
                  <a:tint val="75000"/>
                </a:prstClr>
              </a:solidFill>
            </a:endParaRPr>
          </a:p>
        </p:txBody>
      </p:sp>
      <p:sp>
        <p:nvSpPr>
          <p:cNvPr id="6" name="Slide Number Placeholder 5"/>
          <p:cNvSpPr>
            <a:spLocks noGrp="1"/>
          </p:cNvSpPr>
          <p:nvPr>
            <p:ph type="sldNum" sz="quarter" idx="4"/>
          </p:nvPr>
        </p:nvSpPr>
        <p:spPr>
          <a:xfrm>
            <a:off x="6122994"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5E3D43A-218C-F949-8F1B-14CEAD21798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06421730"/>
      </p:ext>
    </p:extLst>
  </p:cSld>
  <p:clrMap bg1="lt1" tx1="dk1" bg2="lt2" tx2="dk2" accent1="accent1" accent2="accent2" accent3="accent3" accent4="accent4" accent5="accent5" accent6="accent6" hlink="hlink" folHlink="folHlink"/>
  <p:sldLayoutIdLst>
    <p:sldLayoutId id="2147483698" r:id="rId1"/>
    <p:sldLayoutId id="2147483699" r:id="rId2"/>
    <p:sldLayoutId id="2147483700" r:id="rId3"/>
    <p:sldLayoutId id="2147483701" r:id="rId4"/>
    <p:sldLayoutId id="2147483702" r:id="rId5"/>
    <p:sldLayoutId id="2147483703" r:id="rId6"/>
    <p:sldLayoutId id="2147483704" r:id="rId7"/>
    <p:sldLayoutId id="2147483705" r:id="rId8"/>
    <p:sldLayoutId id="2147483706" r:id="rId9"/>
    <p:sldLayoutId id="2147483707" r:id="rId10"/>
    <p:sldLayoutId id="2147483708" r:id="rId11"/>
  </p:sldLayoutIdLst>
  <p:hf sldNum="0" hdr="0" dt="0"/>
  <p:txStyles>
    <p:titleStyle>
      <a:lvl1pPr algn="l" defTabSz="457200" rtl="0" eaLnBrk="1" latinLnBrk="0" hangingPunct="1">
        <a:spcBef>
          <a:spcPct val="0"/>
        </a:spcBef>
        <a:buNone/>
        <a:defRPr sz="3600" b="1"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5.emf"/></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12.xml"/><Relationship Id="rId1" Type="http://schemas.openxmlformats.org/officeDocument/2006/relationships/slideLayout" Target="../slideLayouts/slideLayout4.xml"/><Relationship Id="rId4" Type="http://schemas.openxmlformats.org/officeDocument/2006/relationships/image" Target="../media/image10.jp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8" Type="http://schemas.openxmlformats.org/officeDocument/2006/relationships/hyperlink" Target="mailto:racer-support@scholarsportal.info" TargetMode="External"/><Relationship Id="rId3" Type="http://schemas.openxmlformats.org/officeDocument/2006/relationships/hyperlink" Target="mailto:chat@scholarsportal.info" TargetMode="External"/><Relationship Id="rId7" Type="http://schemas.openxmlformats.org/officeDocument/2006/relationships/image" Target="../media/image13.png"/><Relationship Id="rId2" Type="http://schemas.openxmlformats.org/officeDocument/2006/relationships/notesSlide" Target="../notesSlides/notesSlide18.xml"/><Relationship Id="rId1" Type="http://schemas.openxmlformats.org/officeDocument/2006/relationships/slideLayout" Target="../slideLayouts/slideLayout2.xml"/><Relationship Id="rId6" Type="http://schemas.openxmlformats.org/officeDocument/2006/relationships/hyperlink" Target="mailto:ace@scholarsportal.info" TargetMode="External"/><Relationship Id="rId5" Type="http://schemas.openxmlformats.org/officeDocument/2006/relationships/image" Target="../media/image12.png"/><Relationship Id="rId4" Type="http://schemas.openxmlformats.org/officeDocument/2006/relationships/image" Target="../media/image11.png"/></Relationships>
</file>

<file path=ppt/slides/_rels/slide19.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hyperlink" Target="mailto:cloud@scholarsportal.info" TargetMode="External"/><Relationship Id="rId2" Type="http://schemas.openxmlformats.org/officeDocument/2006/relationships/notesSlide" Target="../notesSlides/notesSlide20.xml"/><Relationship Id="rId1" Type="http://schemas.openxmlformats.org/officeDocument/2006/relationships/slideLayout" Target="../slideLayouts/slideLayout2.xml"/><Relationship Id="rId5" Type="http://schemas.openxmlformats.org/officeDocument/2006/relationships/hyperlink" Target="mailto:ojs@scholarsportal.info" TargetMode="External"/><Relationship Id="rId4" Type="http://schemas.openxmlformats.org/officeDocument/2006/relationships/image" Target="../media/image15.png"/></Relationships>
</file>

<file path=ppt/slides/_rels/slide21.xml.rels><?xml version="1.0" encoding="UTF-8" standalone="yes"?>
<Relationships xmlns="http://schemas.openxmlformats.org/package/2006/relationships"><Relationship Id="rId3" Type="http://schemas.openxmlformats.org/officeDocument/2006/relationships/hyperlink" Target="mailto:journals@scholarsportal.info" TargetMode="External"/><Relationship Id="rId2" Type="http://schemas.openxmlformats.org/officeDocument/2006/relationships/notesSlide" Target="../notesSlides/notesSlide21.xml"/><Relationship Id="rId1" Type="http://schemas.openxmlformats.org/officeDocument/2006/relationships/slideLayout" Target="../slideLayouts/slideLayout2.xml"/><Relationship Id="rId4" Type="http://schemas.openxmlformats.org/officeDocument/2006/relationships/hyperlink" Target="mailto:books@scholarsportal.info" TargetMode="External"/></Relationships>
</file>

<file path=ppt/slides/_rels/slide22.xml.rels><?xml version="1.0" encoding="UTF-8" standalone="yes"?>
<Relationships xmlns="http://schemas.openxmlformats.org/package/2006/relationships"><Relationship Id="rId8" Type="http://schemas.openxmlformats.org/officeDocument/2006/relationships/image" Target="../media/image18.png"/><Relationship Id="rId3" Type="http://schemas.openxmlformats.org/officeDocument/2006/relationships/hyperlink" Target="mailto:odesi-help@scholarsportal.info" TargetMode="External"/><Relationship Id="rId7" Type="http://schemas.openxmlformats.org/officeDocument/2006/relationships/image" Target="../media/image17.png"/><Relationship Id="rId2" Type="http://schemas.openxmlformats.org/officeDocument/2006/relationships/notesSlide" Target="../notesSlides/notesSlide22.xml"/><Relationship Id="rId1" Type="http://schemas.openxmlformats.org/officeDocument/2006/relationships/slideLayout" Target="../slideLayouts/slideLayout2.xml"/><Relationship Id="rId6" Type="http://schemas.openxmlformats.org/officeDocument/2006/relationships/image" Target="../media/image16.png"/><Relationship Id="rId5" Type="http://schemas.openxmlformats.org/officeDocument/2006/relationships/hyperlink" Target="mailto:dataverse@scholarsportal.info" TargetMode="External"/><Relationship Id="rId4" Type="http://schemas.openxmlformats.org/officeDocument/2006/relationships/hyperlink" Target="mailto:geoportal@scholarsportal.info" TargetMode="External"/></Relationships>
</file>

<file path=ppt/slides/_rels/slide23.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3" Type="http://schemas.openxmlformats.org/officeDocument/2006/relationships/hyperlink" Target="mailto:dataverse@scholarsportal.info" TargetMode="External"/><Relationship Id="rId2" Type="http://schemas.openxmlformats.org/officeDocument/2006/relationships/notesSlide" Target="../notesSlides/notesSlide26.xml"/><Relationship Id="rId1" Type="http://schemas.openxmlformats.org/officeDocument/2006/relationships/slideLayout" Target="../slideLayouts/slideLayout12.xml"/><Relationship Id="rId4" Type="http://schemas.openxmlformats.org/officeDocument/2006/relationships/image" Target="../media/image20.png"/></Relationships>
</file>

<file path=ppt/slides/_rels/slide27.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27.xml"/><Relationship Id="rId1" Type="http://schemas.openxmlformats.org/officeDocument/2006/relationships/slideLayout" Target="../slideLayouts/slideLayout1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2.xml"/></Relationships>
</file>

<file path=ppt/slides/_rels/slide29.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29.xml"/><Relationship Id="rId1" Type="http://schemas.openxmlformats.org/officeDocument/2006/relationships/slideLayout" Target="../slideLayouts/slideLayout12.xml"/><Relationship Id="rId4" Type="http://schemas.openxmlformats.org/officeDocument/2006/relationships/image" Target="../media/image23.png"/></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24.xml"/></Relationships>
</file>

<file path=ppt/slides/_rels/slide30.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30.xml"/><Relationship Id="rId1" Type="http://schemas.openxmlformats.org/officeDocument/2006/relationships/slideLayout" Target="../slideLayouts/slideLayout12.xml"/><Relationship Id="rId4" Type="http://schemas.openxmlformats.org/officeDocument/2006/relationships/image" Target="../media/image25.png"/></Relationships>
</file>

<file path=ppt/slides/_rels/slide31.xml.rels><?xml version="1.0" encoding="UTF-8" standalone="yes"?>
<Relationships xmlns="http://schemas.openxmlformats.org/package/2006/relationships"><Relationship Id="rId3" Type="http://schemas.openxmlformats.org/officeDocument/2006/relationships/hyperlink" Target="http://guides.scholarsportal.info/dataverse" TargetMode="External"/><Relationship Id="rId2" Type="http://schemas.openxmlformats.org/officeDocument/2006/relationships/notesSlide" Target="../notesSlides/notesSlide31.xml"/><Relationship Id="rId1" Type="http://schemas.openxmlformats.org/officeDocument/2006/relationships/slideLayout" Target="../slideLayouts/slideLayout12.xml"/><Relationship Id="rId4" Type="http://schemas.openxmlformats.org/officeDocument/2006/relationships/hyperlink" Target="mailto:dataverse@scholarsportal.info" TargetMode="External"/></Relationships>
</file>

<file path=ppt/slides/_rels/slide32.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32.xml"/><Relationship Id="rId1" Type="http://schemas.openxmlformats.org/officeDocument/2006/relationships/slideLayout" Target="../slideLayouts/slideLayout1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3" Type="http://schemas.openxmlformats.org/officeDocument/2006/relationships/image" Target="../media/image27.tiff"/><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28.jpg"/><Relationship Id="rId2" Type="http://schemas.openxmlformats.org/officeDocument/2006/relationships/notesSlide" Target="../notesSlides/notesSlide36.xml"/><Relationship Id="rId1" Type="http://schemas.openxmlformats.org/officeDocument/2006/relationships/slideLayout" Target="../slideLayouts/slideLayout2.xml"/><Relationship Id="rId4" Type="http://schemas.openxmlformats.org/officeDocument/2006/relationships/image" Target="../media/image29.tiff"/></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hyperlink" Target="https://spotdocs.scholarsportal.info/display/OAIS/Home" TargetMode="External"/><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30.tiff"/><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25.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hyperlink" Target="mailto:grant@scholarsportal.info" TargetMode="External"/><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47.xml"/></Relationships>
</file>

<file path=ppt/slides/_rels/slide46.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46.xml"/><Relationship Id="rId1" Type="http://schemas.openxmlformats.org/officeDocument/2006/relationships/slideLayout" Target="../slideLayouts/slideLayout47.xml"/></Relationships>
</file>

<file path=ppt/slides/_rels/slide47.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47.xml"/><Relationship Id="rId1" Type="http://schemas.openxmlformats.org/officeDocument/2006/relationships/slideLayout" Target="../slideLayouts/slideLayout47.xml"/></Relationships>
</file>

<file path=ppt/slides/_rels/slide48.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48.xml"/><Relationship Id="rId1" Type="http://schemas.openxmlformats.org/officeDocument/2006/relationships/slideLayout" Target="../slideLayouts/slideLayout47.xml"/></Relationships>
</file>

<file path=ppt/slides/_rels/slide49.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49.xml"/><Relationship Id="rId1" Type="http://schemas.openxmlformats.org/officeDocument/2006/relationships/slideLayout" Target="../slideLayouts/slideLayout47.xml"/><Relationship Id="rId5" Type="http://schemas.openxmlformats.org/officeDocument/2006/relationships/image" Target="../media/image36.png"/><Relationship Id="rId4" Type="http://schemas.openxmlformats.org/officeDocument/2006/relationships/image" Target="../media/image35.png"/></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5.xml"/><Relationship Id="rId1" Type="http://schemas.openxmlformats.org/officeDocument/2006/relationships/slideLayout" Target="../slideLayouts/slideLayout25.xml"/></Relationships>
</file>

<file path=ppt/slides/_rels/slide50.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50.xml"/><Relationship Id="rId1" Type="http://schemas.openxmlformats.org/officeDocument/2006/relationships/slideLayout" Target="../slideLayouts/slideLayout47.xml"/><Relationship Id="rId4" Type="http://schemas.openxmlformats.org/officeDocument/2006/relationships/image" Target="../media/image38.png"/></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47.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1.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36.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36.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36.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36.xml"/></Relationships>
</file>

<file path=ppt/slides/_rels/slide57.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57.xml"/><Relationship Id="rId1" Type="http://schemas.openxmlformats.org/officeDocument/2006/relationships/slideLayout" Target="../slideLayouts/slideLayout36.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36.xml"/></Relationships>
</file>

<file path=ppt/slides/_rels/slide59.xml.rels><?xml version="1.0" encoding="UTF-8" standalone="yes"?>
<Relationships xmlns="http://schemas.openxmlformats.org/package/2006/relationships"><Relationship Id="rId3" Type="http://schemas.openxmlformats.org/officeDocument/2006/relationships/image" Target="../media/image40.tiff"/><Relationship Id="rId2" Type="http://schemas.openxmlformats.org/officeDocument/2006/relationships/notesSlide" Target="../notesSlides/notesSlide59.xml"/><Relationship Id="rId1" Type="http://schemas.openxmlformats.org/officeDocument/2006/relationships/slideLayout" Target="../slideLayouts/slideLayout36.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5.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36.xml"/></Relationships>
</file>

<file path=ppt/slides/_rels/slide61.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61.xml"/><Relationship Id="rId1" Type="http://schemas.openxmlformats.org/officeDocument/2006/relationships/slideLayout" Target="../slideLayouts/slideLayout36.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36.xml"/></Relationships>
</file>

<file path=ppt/slides/_rels/slide63.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63.xml"/><Relationship Id="rId1" Type="http://schemas.openxmlformats.org/officeDocument/2006/relationships/slideLayout" Target="../slideLayouts/slideLayout36.xml"/></Relationships>
</file>

<file path=ppt/slides/_rels/slide64.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64.xml"/><Relationship Id="rId1" Type="http://schemas.openxmlformats.org/officeDocument/2006/relationships/slideLayout" Target="../slideLayouts/slideLayout36.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65.xml"/><Relationship Id="rId1" Type="http://schemas.openxmlformats.org/officeDocument/2006/relationships/slideLayout" Target="../slideLayouts/slideLayout36.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66.xml"/><Relationship Id="rId1" Type="http://schemas.openxmlformats.org/officeDocument/2006/relationships/slideLayout" Target="../slideLayouts/slideLayout1.xml"/></Relationships>
</file>

<file path=ppt/slides/_rels/slide67.xml.rels><?xml version="1.0" encoding="UTF-8" standalone="yes"?>
<Relationships xmlns="http://schemas.openxmlformats.org/package/2006/relationships"><Relationship Id="rId3" Type="http://schemas.openxmlformats.org/officeDocument/2006/relationships/image" Target="../media/image44.emf"/><Relationship Id="rId2" Type="http://schemas.openxmlformats.org/officeDocument/2006/relationships/notesSlide" Target="../notesSlides/notesSlide67.xml"/><Relationship Id="rId1" Type="http://schemas.openxmlformats.org/officeDocument/2006/relationships/slideLayout" Target="../slideLayouts/slideLayout13.xml"/><Relationship Id="rId4" Type="http://schemas.openxmlformats.org/officeDocument/2006/relationships/image" Target="../media/image45.png"/></Relationships>
</file>

<file path=ppt/slides/_rels/slide68.xml.rels><?xml version="1.0" encoding="UTF-8" standalone="yes"?>
<Relationships xmlns="http://schemas.openxmlformats.org/package/2006/relationships"><Relationship Id="rId3" Type="http://schemas.openxmlformats.org/officeDocument/2006/relationships/image" Target="../media/image44.emf"/><Relationship Id="rId2" Type="http://schemas.openxmlformats.org/officeDocument/2006/relationships/notesSlide" Target="../notesSlides/notesSlide68.xml"/><Relationship Id="rId1" Type="http://schemas.openxmlformats.org/officeDocument/2006/relationships/slideLayout" Target="../slideLayouts/slideLayout14.xml"/></Relationships>
</file>

<file path=ppt/slides/_rels/slide69.xml.rels><?xml version="1.0" encoding="UTF-8" standalone="yes"?>
<Relationships xmlns="http://schemas.openxmlformats.org/package/2006/relationships"><Relationship Id="rId3" Type="http://schemas.openxmlformats.org/officeDocument/2006/relationships/image" Target="../media/image44.emf"/><Relationship Id="rId2" Type="http://schemas.openxmlformats.org/officeDocument/2006/relationships/notesSlide" Target="../notesSlides/notesSlide69.xml"/><Relationship Id="rId1" Type="http://schemas.openxmlformats.org/officeDocument/2006/relationships/slideLayout" Target="../slideLayouts/slideLayout1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5.xml"/></Relationships>
</file>

<file path=ppt/slides/_rels/slide70.xml.rels><?xml version="1.0" encoding="UTF-8" standalone="yes"?>
<Relationships xmlns="http://schemas.openxmlformats.org/package/2006/relationships"><Relationship Id="rId3" Type="http://schemas.openxmlformats.org/officeDocument/2006/relationships/image" Target="../media/image44.emf"/><Relationship Id="rId2" Type="http://schemas.openxmlformats.org/officeDocument/2006/relationships/notesSlide" Target="../notesSlides/notesSlide70.xml"/><Relationship Id="rId1" Type="http://schemas.openxmlformats.org/officeDocument/2006/relationships/slideLayout" Target="../slideLayouts/slideLayout14.xml"/></Relationships>
</file>

<file path=ppt/slides/_rels/slide71.xml.rels><?xml version="1.0" encoding="UTF-8" standalone="yes"?>
<Relationships xmlns="http://schemas.openxmlformats.org/package/2006/relationships"><Relationship Id="rId3" Type="http://schemas.openxmlformats.org/officeDocument/2006/relationships/image" Target="../media/image44.emf"/><Relationship Id="rId2" Type="http://schemas.openxmlformats.org/officeDocument/2006/relationships/notesSlide" Target="../notesSlides/notesSlide71.xml"/><Relationship Id="rId1" Type="http://schemas.openxmlformats.org/officeDocument/2006/relationships/slideLayout" Target="../slideLayouts/slideLayout14.xml"/></Relationships>
</file>

<file path=ppt/slides/_rels/slide72.xml.rels><?xml version="1.0" encoding="UTF-8" standalone="yes"?>
<Relationships xmlns="http://schemas.openxmlformats.org/package/2006/relationships"><Relationship Id="rId3" Type="http://schemas.openxmlformats.org/officeDocument/2006/relationships/image" Target="../media/image44.emf"/><Relationship Id="rId2" Type="http://schemas.openxmlformats.org/officeDocument/2006/relationships/notesSlide" Target="../notesSlides/notesSlide72.xml"/><Relationship Id="rId1" Type="http://schemas.openxmlformats.org/officeDocument/2006/relationships/slideLayout" Target="../slideLayouts/slideLayout14.xml"/></Relationships>
</file>

<file path=ppt/slides/_rels/slide73.xml.rels><?xml version="1.0" encoding="UTF-8" standalone="yes"?>
<Relationships xmlns="http://schemas.openxmlformats.org/package/2006/relationships"><Relationship Id="rId3" Type="http://schemas.openxmlformats.org/officeDocument/2006/relationships/image" Target="../media/image44.emf"/><Relationship Id="rId2" Type="http://schemas.openxmlformats.org/officeDocument/2006/relationships/notesSlide" Target="../notesSlides/notesSlide73.xml"/><Relationship Id="rId1" Type="http://schemas.openxmlformats.org/officeDocument/2006/relationships/slideLayout" Target="../slideLayouts/slideLayout14.xml"/><Relationship Id="rId4" Type="http://schemas.openxmlformats.org/officeDocument/2006/relationships/image" Target="../media/image46.png"/></Relationships>
</file>

<file path=ppt/slides/_rels/slide74.xml.rels><?xml version="1.0" encoding="UTF-8" standalone="yes"?>
<Relationships xmlns="http://schemas.openxmlformats.org/package/2006/relationships"><Relationship Id="rId8" Type="http://schemas.openxmlformats.org/officeDocument/2006/relationships/image" Target="../media/image47.pn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74.xml"/><Relationship Id="rId1" Type="http://schemas.openxmlformats.org/officeDocument/2006/relationships/slideLayout" Target="../slideLayouts/slideLayout14.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75.xml.rels><?xml version="1.0" encoding="UTF-8" standalone="yes"?>
<Relationships xmlns="http://schemas.openxmlformats.org/package/2006/relationships"><Relationship Id="rId8" Type="http://schemas.openxmlformats.org/officeDocument/2006/relationships/image" Target="../media/image44.emf"/><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75.xml"/><Relationship Id="rId1" Type="http://schemas.openxmlformats.org/officeDocument/2006/relationships/slideLayout" Target="../slideLayouts/slideLayout14.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76.xml.rels><?xml version="1.0" encoding="UTF-8" standalone="yes"?>
<Relationships xmlns="http://schemas.openxmlformats.org/package/2006/relationships"><Relationship Id="rId3" Type="http://schemas.openxmlformats.org/officeDocument/2006/relationships/image" Target="../media/image44.emf"/><Relationship Id="rId2" Type="http://schemas.openxmlformats.org/officeDocument/2006/relationships/notesSlide" Target="../notesSlides/notesSlide76.xml"/><Relationship Id="rId1" Type="http://schemas.openxmlformats.org/officeDocument/2006/relationships/slideLayout" Target="../slideLayouts/slideLayout14.xml"/><Relationship Id="rId4" Type="http://schemas.openxmlformats.org/officeDocument/2006/relationships/image" Target="../media/image46.png"/></Relationships>
</file>

<file path=ppt/slides/_rels/slide7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77.xml"/><Relationship Id="rId1" Type="http://schemas.openxmlformats.org/officeDocument/2006/relationships/slideLayout" Target="../slideLayouts/slideLayout14.xml"/></Relationships>
</file>

<file path=ppt/slides/_rels/slide78.xml.rels><?xml version="1.0" encoding="UTF-8" standalone="yes"?>
<Relationships xmlns="http://schemas.openxmlformats.org/package/2006/relationships"><Relationship Id="rId3" Type="http://schemas.openxmlformats.org/officeDocument/2006/relationships/image" Target="../media/image44.emf"/><Relationship Id="rId2" Type="http://schemas.openxmlformats.org/officeDocument/2006/relationships/notesSlide" Target="../notesSlides/notesSlide78.xml"/><Relationship Id="rId1" Type="http://schemas.openxmlformats.org/officeDocument/2006/relationships/slideLayout" Target="../slideLayouts/slideLayout14.xml"/><Relationship Id="rId4" Type="http://schemas.openxmlformats.org/officeDocument/2006/relationships/image" Target="../media/image48.png"/></Relationships>
</file>

<file path=ppt/slides/_rels/slide79.xml.rels><?xml version="1.0" encoding="UTF-8" standalone="yes"?>
<Relationships xmlns="http://schemas.openxmlformats.org/package/2006/relationships"><Relationship Id="rId8" Type="http://schemas.openxmlformats.org/officeDocument/2006/relationships/image" Target="../media/image47.png"/><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79.xml"/><Relationship Id="rId1" Type="http://schemas.openxmlformats.org/officeDocument/2006/relationships/slideLayout" Target="../slideLayouts/slideLayout14.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5.xml"/></Relationships>
</file>

<file path=ppt/slides/_rels/slide80.xml.rels><?xml version="1.0" encoding="UTF-8" standalone="yes"?>
<Relationships xmlns="http://schemas.openxmlformats.org/package/2006/relationships"><Relationship Id="rId3" Type="http://schemas.openxmlformats.org/officeDocument/2006/relationships/hyperlink" Target="https://spotdocs.scholarsportal.info/display/OCF/Priority+Collaboration+Outcomes" TargetMode="External"/><Relationship Id="rId2" Type="http://schemas.openxmlformats.org/officeDocument/2006/relationships/notesSlide" Target="../notesSlides/notesSlide80.xml"/><Relationship Id="rId1" Type="http://schemas.openxmlformats.org/officeDocument/2006/relationships/slideLayout" Target="../slideLayouts/slideLayout14.xml"/><Relationship Id="rId6" Type="http://schemas.openxmlformats.org/officeDocument/2006/relationships/image" Target="../media/image44.emf"/><Relationship Id="rId5" Type="http://schemas.openxmlformats.org/officeDocument/2006/relationships/hyperlink" Target="https://spotdocs.scholarsportal.info/display/OCF/MOU+Draft+Planning" TargetMode="External"/><Relationship Id="rId4" Type="http://schemas.openxmlformats.org/officeDocument/2006/relationships/hyperlink" Target="https://spotdocs.scholarsportal.info/display/OCF/LSP+Requirements+-+For+Consultation" TargetMode="External"/></Relationships>
</file>

<file path=ppt/slides/_rels/slide8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81.xml"/><Relationship Id="rId1" Type="http://schemas.openxmlformats.org/officeDocument/2006/relationships/slideLayout" Target="../slideLayouts/slideLayout14.xml"/></Relationships>
</file>

<file path=ppt/slides/_rels/slide82.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notesSlide" Target="../notesSlides/notesSlide82.xml"/><Relationship Id="rId1" Type="http://schemas.openxmlformats.org/officeDocument/2006/relationships/slideLayout" Target="../slideLayouts/slideLayout14.xml"/></Relationships>
</file>

<file path=ppt/slides/_rels/slide83.xml.rels><?xml version="1.0" encoding="UTF-8" standalone="yes"?>
<Relationships xmlns="http://schemas.openxmlformats.org/package/2006/relationships"><Relationship Id="rId3" Type="http://schemas.openxmlformats.org/officeDocument/2006/relationships/hyperlink" Target="https://spotdocs.scholarsportal.info/display/OCF/OCUL+Collaborative+Futures" TargetMode="External"/><Relationship Id="rId2" Type="http://schemas.openxmlformats.org/officeDocument/2006/relationships/notesSlide" Target="../notesSlides/notesSlide83.xml"/><Relationship Id="rId1" Type="http://schemas.openxmlformats.org/officeDocument/2006/relationships/slideLayout" Target="../slideLayouts/slideLayout14.xml"/><Relationship Id="rId6" Type="http://schemas.openxmlformats.org/officeDocument/2006/relationships/image" Target="../media/image44.emf"/><Relationship Id="rId5" Type="http://schemas.openxmlformats.org/officeDocument/2006/relationships/hyperlink" Target="mailto:amy.greenberg@ocul.on.ca" TargetMode="External"/><Relationship Id="rId4" Type="http://schemas.openxmlformats.org/officeDocument/2006/relationships/hyperlink" Target="mailto:anika.ervin.ward@ocul.on.ca" TargetMode="External"/></Relationships>
</file>

<file path=ppt/slides/_rels/slide84.xml.rels><?xml version="1.0" encoding="UTF-8" standalone="yes"?>
<Relationships xmlns="http://schemas.openxmlformats.org/package/2006/relationships"><Relationship Id="rId8" Type="http://schemas.openxmlformats.org/officeDocument/2006/relationships/hyperlink" Target="mailto:ocul@ocul.on.ca" TargetMode="External"/><Relationship Id="rId3" Type="http://schemas.openxmlformats.org/officeDocument/2006/relationships/hyperlink" Target="mailto:sabina@scholarsportal.info" TargetMode="External"/><Relationship Id="rId7" Type="http://schemas.openxmlformats.org/officeDocument/2006/relationships/hyperlink" Target="mailto:help@scholarsportal.info" TargetMode="External"/><Relationship Id="rId12" Type="http://schemas.openxmlformats.org/officeDocument/2006/relationships/hyperlink" Target="mailto:rdm@scholarsportal.info" TargetMode="External"/><Relationship Id="rId2" Type="http://schemas.openxmlformats.org/officeDocument/2006/relationships/notesSlide" Target="../notesSlides/notesSlide84.xml"/><Relationship Id="rId1" Type="http://schemas.openxmlformats.org/officeDocument/2006/relationships/slideLayout" Target="../slideLayouts/slideLayout2.xml"/><Relationship Id="rId6" Type="http://schemas.openxmlformats.org/officeDocument/2006/relationships/hyperlink" Target="mailto:amy.Greenberg@ocul.on.ca" TargetMode="External"/><Relationship Id="rId11" Type="http://schemas.openxmlformats.org/officeDocument/2006/relationships/hyperlink" Target="mailto:dataverse@scholarsportal.info" TargetMode="External"/><Relationship Id="rId5" Type="http://schemas.openxmlformats.org/officeDocument/2006/relationships/hyperlink" Target="mailto:grant@scholarsportal.info" TargetMode="External"/><Relationship Id="rId10" Type="http://schemas.openxmlformats.org/officeDocument/2006/relationships/hyperlink" Target="mailto:cloud@scholarsportal.info" TargetMode="External"/><Relationship Id="rId4" Type="http://schemas.openxmlformats.org/officeDocument/2006/relationships/hyperlink" Target="mailto:kate@scholarsportal.info" TargetMode="External"/><Relationship Id="rId9" Type="http://schemas.openxmlformats.org/officeDocument/2006/relationships/hyperlink" Target="mailto:books@scholarsportal.info" TargetMode="External"/></Relationships>
</file>

<file path=ppt/slides/_rels/slide85.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notesSlide" Target="../notesSlides/notesSlide85.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US"/>
          </a:p>
        </p:txBody>
      </p:sp>
      <p:sp>
        <p:nvSpPr>
          <p:cNvPr id="3" name="Subtitle 2"/>
          <p:cNvSpPr>
            <a:spLocks noGrp="1"/>
          </p:cNvSpPr>
          <p:nvPr>
            <p:ph type="subTitle" idx="1"/>
          </p:nvPr>
        </p:nvSpPr>
        <p:spPr/>
        <p:txBody>
          <a:bodyPr/>
          <a:lstStyle/>
          <a:p>
            <a:endParaRPr lang="en-US"/>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5" name="Subtitle 1"/>
          <p:cNvSpPr txBox="1">
            <a:spLocks/>
          </p:cNvSpPr>
          <p:nvPr/>
        </p:nvSpPr>
        <p:spPr>
          <a:xfrm>
            <a:off x="1371600" y="4961594"/>
            <a:ext cx="3867147" cy="1752600"/>
          </a:xfrm>
          <a:prstGeom prst="rect">
            <a:avLst/>
          </a:prstGeom>
        </p:spPr>
        <p:txBody>
          <a:bodyPr vert="horz" lIns="91440" tIns="45720" rIns="91440" bIns="45720" rtlCol="0">
            <a:normAutofit/>
          </a:bodyPr>
          <a:lstStyle>
            <a:lvl1pPr marL="0" indent="0" algn="l" defTabSz="457200" rtl="0" eaLnBrk="1" latinLnBrk="0" hangingPunct="1">
              <a:spcBef>
                <a:spcPct val="20000"/>
              </a:spcBef>
              <a:buFont typeface="Arial"/>
              <a:buNone/>
              <a:defRPr sz="3200" kern="1200">
                <a:solidFill>
                  <a:schemeClr val="tx1"/>
                </a:solidFill>
                <a:latin typeface="+mn-lt"/>
                <a:ea typeface="+mn-ea"/>
                <a:cs typeface="+mn-cs"/>
              </a:defRPr>
            </a:lvl1pPr>
            <a:lvl2pPr marL="457200" indent="0" algn="ctr" defTabSz="457200" rtl="0" eaLnBrk="1" latinLnBrk="0" hangingPunct="1">
              <a:spcBef>
                <a:spcPct val="20000"/>
              </a:spcBef>
              <a:buFont typeface="Arial"/>
              <a:buNone/>
              <a:defRPr sz="28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a:buNone/>
              <a:defRPr sz="24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r>
              <a:rPr lang="en-US" dirty="0" smtClean="0">
                <a:solidFill>
                  <a:schemeClr val="bg1"/>
                </a:solidFill>
                <a:latin typeface="Arial" panose="020B0604020202020204" pitchFamily="34" charset="0"/>
                <a:cs typeface="Arial" panose="020B0604020202020204" pitchFamily="34" charset="0"/>
              </a:rPr>
              <a:t>McMaster University</a:t>
            </a:r>
          </a:p>
          <a:p>
            <a:r>
              <a:rPr lang="en-US" dirty="0" smtClean="0">
                <a:solidFill>
                  <a:schemeClr val="bg1"/>
                </a:solidFill>
                <a:latin typeface="Arial" panose="020B0604020202020204" pitchFamily="34" charset="0"/>
                <a:cs typeface="Arial" panose="020B0604020202020204" pitchFamily="34" charset="0"/>
              </a:rPr>
              <a:t>October 13, 2016</a:t>
            </a:r>
            <a:r>
              <a:rPr lang="en-US" dirty="0" smtClean="0">
                <a:latin typeface="Arial" panose="020B0604020202020204" pitchFamily="34" charset="0"/>
                <a:cs typeface="Arial" panose="020B0604020202020204" pitchFamily="34" charset="0"/>
              </a:rPr>
              <a:t/>
            </a:r>
            <a:br>
              <a:rPr lang="en-US" dirty="0" smtClean="0">
                <a:latin typeface="Arial" panose="020B0604020202020204" pitchFamily="34" charset="0"/>
                <a:cs typeface="Arial" panose="020B0604020202020204" pitchFamily="34" charset="0"/>
              </a:rPr>
            </a:br>
            <a:r>
              <a:rPr lang="en-US" dirty="0" smtClean="0">
                <a:solidFill>
                  <a:srgbClr val="DE3726"/>
                </a:solidFill>
                <a:latin typeface="Arial" panose="020B0604020202020204" pitchFamily="34" charset="0"/>
                <a:cs typeface="Arial" panose="020B0604020202020204" pitchFamily="34" charset="0"/>
              </a:rPr>
              <a:t>#</a:t>
            </a:r>
            <a:r>
              <a:rPr lang="en-US" dirty="0" err="1" smtClean="0">
                <a:solidFill>
                  <a:srgbClr val="DE3726"/>
                </a:solidFill>
                <a:latin typeface="Arial" panose="020B0604020202020204" pitchFamily="34" charset="0"/>
                <a:cs typeface="Arial" panose="020B0604020202020204" pitchFamily="34" charset="0"/>
              </a:rPr>
              <a:t>SPonTheRoad</a:t>
            </a:r>
            <a:endParaRPr lang="en-US" dirty="0">
              <a:solidFill>
                <a:srgbClr val="DE3726"/>
              </a:solidFill>
              <a:latin typeface="Arial" panose="020B0604020202020204" pitchFamily="34" charset="0"/>
              <a:cs typeface="Arial" panose="020B0604020202020204" pitchFamily="34" charset="0"/>
            </a:endParaRPr>
          </a:p>
        </p:txBody>
      </p:sp>
      <p:sp>
        <p:nvSpPr>
          <p:cNvPr id="6" name="TextBox 5"/>
          <p:cNvSpPr txBox="1"/>
          <p:nvPr/>
        </p:nvSpPr>
        <p:spPr>
          <a:xfrm>
            <a:off x="468536" y="1387386"/>
            <a:ext cx="8206927" cy="1200329"/>
          </a:xfrm>
          <a:prstGeom prst="rect">
            <a:avLst/>
          </a:prstGeom>
          <a:noFill/>
        </p:spPr>
        <p:txBody>
          <a:bodyPr wrap="none" rtlCol="0">
            <a:spAutoFit/>
          </a:bodyPr>
          <a:lstStyle/>
          <a:p>
            <a:pPr algn="ctr"/>
            <a:r>
              <a:rPr lang="en-US" sz="3600" b="1" dirty="0" smtClean="0">
                <a:latin typeface="Arial Black" panose="020B0A04020102020204" pitchFamily="34" charset="0"/>
              </a:rPr>
              <a:t>Scholars Portal Roadshow 2016</a:t>
            </a:r>
          </a:p>
          <a:p>
            <a:pPr algn="ctr"/>
            <a:r>
              <a:rPr lang="en-US" sz="3600" b="1" dirty="0" smtClean="0">
                <a:latin typeface="Arial Black" panose="020B0A04020102020204" pitchFamily="34" charset="0"/>
              </a:rPr>
              <a:t>Hamilton</a:t>
            </a:r>
            <a:endParaRPr lang="en-US" sz="3600" b="1" dirty="0">
              <a:latin typeface="Arial Black" panose="020B0A04020102020204" pitchFamily="34" charset="0"/>
            </a:endParaRPr>
          </a:p>
        </p:txBody>
      </p:sp>
      <p:pic>
        <p:nvPicPr>
          <p:cNvPr id="7" name="Picture 6" descr="sp_logo.eps"/>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16697" y="548903"/>
            <a:ext cx="3803082" cy="686079"/>
          </a:xfrm>
          <a:prstGeom prst="rect">
            <a:avLst/>
          </a:prstGeom>
        </p:spPr>
      </p:pic>
    </p:spTree>
    <p:extLst>
      <p:ext uri="{BB962C8B-B14F-4D97-AF65-F5344CB8AC3E}">
        <p14:creationId xmlns:p14="http://schemas.microsoft.com/office/powerpoint/2010/main" val="314532717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r>
              <a:rPr lang="en-US" smtClean="0">
                <a:solidFill>
                  <a:prstClr val="black">
                    <a:tint val="75000"/>
                  </a:prstClr>
                </a:solidFill>
              </a:rPr>
              <a:t>#SPonTheRoad</a:t>
            </a:r>
            <a:endParaRPr lang="en-US">
              <a:solidFill>
                <a:prstClr val="black">
                  <a:tint val="75000"/>
                </a:prstClr>
              </a:solidFill>
            </a:endParaRPr>
          </a:p>
        </p:txBody>
      </p:sp>
      <p:sp>
        <p:nvSpPr>
          <p:cNvPr id="5" name="Text Placeholder 4"/>
          <p:cNvSpPr>
            <a:spLocks noGrp="1"/>
          </p:cNvSpPr>
          <p:nvPr>
            <p:ph type="body" idx="1"/>
          </p:nvPr>
        </p:nvSpPr>
        <p:spPr>
          <a:xfrm>
            <a:off x="722313" y="3091542"/>
            <a:ext cx="7772400" cy="716643"/>
          </a:xfrm>
        </p:spPr>
        <p:txBody>
          <a:bodyPr>
            <a:normAutofit/>
          </a:bodyPr>
          <a:lstStyle/>
          <a:p>
            <a:r>
              <a:rPr lang="en-US" sz="3600" b="1" dirty="0" smtClean="0"/>
              <a:t>Introduction to Scholars Portal</a:t>
            </a:r>
            <a:endParaRPr lang="en-US" sz="3600" b="1" dirty="0"/>
          </a:p>
        </p:txBody>
      </p:sp>
    </p:spTree>
    <p:extLst>
      <p:ext uri="{BB962C8B-B14F-4D97-AF65-F5344CB8AC3E}">
        <p14:creationId xmlns:p14="http://schemas.microsoft.com/office/powerpoint/2010/main" val="170314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220"/>
        <p:cNvGrpSpPr/>
        <p:nvPr/>
      </p:nvGrpSpPr>
      <p:grpSpPr>
        <a:xfrm>
          <a:off x="0" y="0"/>
          <a:ext cx="0" cy="0"/>
          <a:chOff x="0" y="0"/>
          <a:chExt cx="0" cy="0"/>
        </a:xfrm>
      </p:grpSpPr>
      <p:sp>
        <p:nvSpPr>
          <p:cNvPr id="221" name="Shape 221"/>
          <p:cNvSpPr txBox="1">
            <a:spLocks noGrp="1"/>
          </p:cNvSpPr>
          <p:nvPr>
            <p:ph type="title"/>
          </p:nvPr>
        </p:nvSpPr>
        <p:spPr>
          <a:xfrm>
            <a:off x="457200" y="274637"/>
            <a:ext cx="8229600" cy="1026039"/>
          </a:xfrm>
          <a:prstGeom prst="rect">
            <a:avLst/>
          </a:prstGeom>
          <a:noFill/>
          <a:ln>
            <a:noFill/>
          </a:ln>
        </p:spPr>
        <p:txBody>
          <a:bodyPr lIns="91425" tIns="45700" rIns="91425" bIns="45700" anchor="ctr" anchorCtr="0">
            <a:noAutofit/>
          </a:bodyPr>
          <a:lstStyle/>
          <a:p>
            <a:pPr marL="0" marR="0" lvl="0" indent="0" algn="l" rtl="0">
              <a:spcBef>
                <a:spcPts val="0"/>
              </a:spcBef>
              <a:buClr>
                <a:schemeClr val="dk1"/>
              </a:buClr>
              <a:buSzPct val="25000"/>
              <a:buFont typeface="Questrial"/>
              <a:buNone/>
            </a:pPr>
            <a:r>
              <a:rPr lang="en-US" dirty="0"/>
              <a:t>What is Scholars Portal?</a:t>
            </a:r>
          </a:p>
        </p:txBody>
      </p:sp>
      <p:sp>
        <p:nvSpPr>
          <p:cNvPr id="222" name="Shape 222"/>
          <p:cNvSpPr txBox="1">
            <a:spLocks noGrp="1"/>
          </p:cNvSpPr>
          <p:nvPr>
            <p:ph type="body" idx="1"/>
          </p:nvPr>
        </p:nvSpPr>
        <p:spPr>
          <a:xfrm>
            <a:off x="457200" y="1538748"/>
            <a:ext cx="8229600" cy="4525963"/>
          </a:xfrm>
          <a:prstGeom prst="rect">
            <a:avLst/>
          </a:prstGeom>
          <a:noFill/>
          <a:ln>
            <a:noFill/>
          </a:ln>
        </p:spPr>
        <p:txBody>
          <a:bodyPr lIns="91425" tIns="45700" rIns="91425" bIns="45700" anchor="t" anchorCtr="0">
            <a:noAutofit/>
          </a:bodyPr>
          <a:lstStyle/>
          <a:p>
            <a:pPr marL="342900" marR="0" lvl="0" indent="-342900" algn="l" rtl="0">
              <a:spcBef>
                <a:spcPts val="0"/>
              </a:spcBef>
              <a:spcAft>
                <a:spcPts val="0"/>
              </a:spcAft>
              <a:buClr>
                <a:schemeClr val="dk1"/>
              </a:buClr>
              <a:buSzPct val="100000"/>
              <a:buFont typeface="Arial"/>
              <a:buChar char="•"/>
            </a:pPr>
            <a:r>
              <a:rPr lang="en-US" sz="2800" b="0" i="0" u="none" strike="noStrike" cap="none" dirty="0">
                <a:solidFill>
                  <a:schemeClr val="dk1"/>
                </a:solidFill>
                <a:ea typeface="Questrial"/>
                <a:cs typeface="Questrial"/>
                <a:sym typeface="Questrial"/>
              </a:rPr>
              <a:t>Scholars Portal is the service arm of OCUL.</a:t>
            </a:r>
            <a:br>
              <a:rPr lang="en-US" sz="2800" b="0" i="0" u="none" strike="noStrike" cap="none" dirty="0">
                <a:solidFill>
                  <a:schemeClr val="dk1"/>
                </a:solidFill>
                <a:ea typeface="Questrial"/>
                <a:cs typeface="Questrial"/>
                <a:sym typeface="Questrial"/>
              </a:rPr>
            </a:br>
            <a:endParaRPr lang="en-US" sz="2800" b="0" i="0" u="none" strike="noStrike" cap="none" dirty="0">
              <a:solidFill>
                <a:schemeClr val="dk1"/>
              </a:solidFill>
              <a:ea typeface="Questrial"/>
              <a:cs typeface="Questrial"/>
              <a:sym typeface="Questrial"/>
            </a:endParaRPr>
          </a:p>
          <a:p>
            <a:pPr marL="342900" marR="0" lvl="0" indent="-342900" algn="l" rtl="0">
              <a:spcBef>
                <a:spcPts val="640"/>
              </a:spcBef>
              <a:buClr>
                <a:schemeClr val="dk1"/>
              </a:buClr>
              <a:buSzPct val="100000"/>
              <a:buFont typeface="Arial"/>
              <a:buChar char="•"/>
            </a:pPr>
            <a:r>
              <a:rPr lang="en-US" sz="2800" b="0" i="0" u="none" strike="noStrike" cap="none" dirty="0">
                <a:solidFill>
                  <a:schemeClr val="dk1"/>
                </a:solidFill>
                <a:ea typeface="Questrial"/>
                <a:cs typeface="Questrial"/>
                <a:sym typeface="Questrial"/>
              </a:rPr>
              <a:t>Scholars Portal was established in 2002 as a way to implement OCUL’s planning and direction. </a:t>
            </a:r>
            <a:br>
              <a:rPr lang="en-US" sz="2800" b="0" i="0" u="none" strike="noStrike" cap="none" dirty="0">
                <a:solidFill>
                  <a:schemeClr val="dk1"/>
                </a:solidFill>
                <a:ea typeface="Questrial"/>
                <a:cs typeface="Questrial"/>
                <a:sym typeface="Questrial"/>
              </a:rPr>
            </a:br>
            <a:endParaRPr lang="en-US" sz="2800" b="0" i="0" u="none" strike="noStrike" cap="none" dirty="0">
              <a:solidFill>
                <a:schemeClr val="dk1"/>
              </a:solidFill>
              <a:ea typeface="Questrial"/>
              <a:cs typeface="Questrial"/>
              <a:sym typeface="Questrial"/>
            </a:endParaRPr>
          </a:p>
          <a:p>
            <a:pPr marL="342900" marR="0" lvl="0" indent="-342900" algn="l" rtl="0">
              <a:spcBef>
                <a:spcPts val="640"/>
              </a:spcBef>
              <a:buClr>
                <a:schemeClr val="dk1"/>
              </a:buClr>
              <a:buSzPct val="100000"/>
              <a:buFont typeface="Arial"/>
              <a:buChar char="•"/>
            </a:pPr>
            <a:r>
              <a:rPr lang="en-US" sz="2800" dirty="0"/>
              <a:t>We provide a wide variety of services to students, librarians, faculty and staff at OCUL member institutions.</a:t>
            </a:r>
          </a:p>
        </p:txBody>
      </p:sp>
      <p:sp>
        <p:nvSpPr>
          <p:cNvPr id="2" name="Footer Placeholder 1"/>
          <p:cNvSpPr>
            <a:spLocks noGrp="1"/>
          </p:cNvSpPr>
          <p:nvPr>
            <p:ph type="ftr" sz="quarter" idx="11"/>
          </p:nvPr>
        </p:nvSpPr>
        <p:spPr/>
        <p:txBody>
          <a:bodyPr/>
          <a:lstStyle/>
          <a:p>
            <a:r>
              <a:rPr lang="en-US" smtClean="0">
                <a:solidFill>
                  <a:prstClr val="black">
                    <a:tint val="75000"/>
                  </a:prstClr>
                </a:solidFill>
              </a:rPr>
              <a:t>#SPonTheRoad</a:t>
            </a:r>
            <a:endParaRPr lang="en-US">
              <a:solidFill>
                <a:prstClr val="black">
                  <a:tint val="75000"/>
                </a:prstClr>
              </a:solidFill>
            </a:endParaRPr>
          </a:p>
        </p:txBody>
      </p:sp>
    </p:spTree>
    <p:extLst>
      <p:ext uri="{BB962C8B-B14F-4D97-AF65-F5344CB8AC3E}">
        <p14:creationId xmlns:p14="http://schemas.microsoft.com/office/powerpoint/2010/main" val="60312254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226"/>
        <p:cNvGrpSpPr/>
        <p:nvPr/>
      </p:nvGrpSpPr>
      <p:grpSpPr>
        <a:xfrm>
          <a:off x="0" y="0"/>
          <a:ext cx="0" cy="0"/>
          <a:chOff x="0" y="0"/>
          <a:chExt cx="0" cy="0"/>
        </a:xfrm>
      </p:grpSpPr>
      <p:sp>
        <p:nvSpPr>
          <p:cNvPr id="227" name="Shape 227"/>
          <p:cNvSpPr txBox="1">
            <a:spLocks noGrp="1"/>
          </p:cNvSpPr>
          <p:nvPr>
            <p:ph type="body" idx="1"/>
          </p:nvPr>
        </p:nvSpPr>
        <p:spPr>
          <a:xfrm>
            <a:off x="457200" y="1600200"/>
            <a:ext cx="4038600" cy="4526100"/>
          </a:xfrm>
          <a:prstGeom prst="rect">
            <a:avLst/>
          </a:prstGeom>
        </p:spPr>
        <p:txBody>
          <a:bodyPr lIns="91425" tIns="91425" rIns="91425" bIns="91425" anchor="t" anchorCtr="0">
            <a:noAutofit/>
          </a:bodyPr>
          <a:lstStyle/>
          <a:p>
            <a:pPr lvl="0">
              <a:spcBef>
                <a:spcPts val="0"/>
              </a:spcBef>
              <a:buNone/>
            </a:pPr>
            <a:endParaRPr/>
          </a:p>
        </p:txBody>
      </p:sp>
      <p:sp>
        <p:nvSpPr>
          <p:cNvPr id="228" name="Shape 228"/>
          <p:cNvSpPr txBox="1">
            <a:spLocks noGrp="1"/>
          </p:cNvSpPr>
          <p:nvPr>
            <p:ph type="body" idx="2"/>
          </p:nvPr>
        </p:nvSpPr>
        <p:spPr>
          <a:xfrm>
            <a:off x="4648200" y="1600200"/>
            <a:ext cx="4038600" cy="4526100"/>
          </a:xfrm>
          <a:prstGeom prst="rect">
            <a:avLst/>
          </a:prstGeom>
        </p:spPr>
        <p:txBody>
          <a:bodyPr lIns="91425" tIns="91425" rIns="91425" bIns="91425" anchor="t" anchorCtr="0">
            <a:noAutofit/>
          </a:bodyPr>
          <a:lstStyle/>
          <a:p>
            <a:pPr lvl="0">
              <a:spcBef>
                <a:spcPts val="0"/>
              </a:spcBef>
              <a:buNone/>
            </a:pPr>
            <a:endParaRPr/>
          </a:p>
        </p:txBody>
      </p:sp>
      <p:pic>
        <p:nvPicPr>
          <p:cNvPr id="229" name="Shape 229" descr="highres team infographic page 1.jpeg"/>
          <p:cNvPicPr preferRelativeResize="0"/>
          <p:nvPr/>
        </p:nvPicPr>
        <p:blipFill>
          <a:blip r:embed="rId3">
            <a:alphaModFix/>
          </a:blip>
          <a:stretch>
            <a:fillRect/>
          </a:stretch>
        </p:blipFill>
        <p:spPr>
          <a:xfrm>
            <a:off x="457200" y="654560"/>
            <a:ext cx="4249297" cy="5548888"/>
          </a:xfrm>
          <a:prstGeom prst="rect">
            <a:avLst/>
          </a:prstGeom>
          <a:noFill/>
          <a:ln>
            <a:noFill/>
          </a:ln>
        </p:spPr>
      </p:pic>
      <p:pic>
        <p:nvPicPr>
          <p:cNvPr id="230" name="Shape 230" descr="highres team infograhpic page 2.jpeg"/>
          <p:cNvPicPr preferRelativeResize="0"/>
          <p:nvPr/>
        </p:nvPicPr>
        <p:blipFill>
          <a:blip r:embed="rId4">
            <a:alphaModFix/>
          </a:blip>
          <a:stretch>
            <a:fillRect/>
          </a:stretch>
        </p:blipFill>
        <p:spPr>
          <a:xfrm>
            <a:off x="4706499" y="654573"/>
            <a:ext cx="4249297" cy="5548862"/>
          </a:xfrm>
          <a:prstGeom prst="rect">
            <a:avLst/>
          </a:prstGeom>
          <a:noFill/>
          <a:ln>
            <a:noFill/>
          </a:ln>
        </p:spPr>
      </p:pic>
      <p:sp>
        <p:nvSpPr>
          <p:cNvPr id="2" name="Footer Placeholder 1"/>
          <p:cNvSpPr>
            <a:spLocks noGrp="1"/>
          </p:cNvSpPr>
          <p:nvPr>
            <p:ph type="ftr" sz="quarter" idx="11"/>
          </p:nvPr>
        </p:nvSpPr>
        <p:spPr/>
        <p:txBody>
          <a:bodyPr/>
          <a:lstStyle/>
          <a:p>
            <a:r>
              <a:rPr lang="en-US" smtClean="0">
                <a:solidFill>
                  <a:prstClr val="black">
                    <a:tint val="75000"/>
                  </a:prstClr>
                </a:solidFill>
              </a:rPr>
              <a:t>#SPonTheRoad</a:t>
            </a:r>
            <a:endParaRPr lang="en-US">
              <a:solidFill>
                <a:prstClr val="black">
                  <a:tint val="75000"/>
                </a:prstClr>
              </a:solidFill>
            </a:endParaRPr>
          </a:p>
        </p:txBody>
      </p:sp>
    </p:spTree>
    <p:extLst>
      <p:ext uri="{BB962C8B-B14F-4D97-AF65-F5344CB8AC3E}">
        <p14:creationId xmlns:p14="http://schemas.microsoft.com/office/powerpoint/2010/main" val="150956993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234"/>
        <p:cNvGrpSpPr/>
        <p:nvPr/>
      </p:nvGrpSpPr>
      <p:grpSpPr>
        <a:xfrm>
          <a:off x="0" y="0"/>
          <a:ext cx="0" cy="0"/>
          <a:chOff x="0" y="0"/>
          <a:chExt cx="0" cy="0"/>
        </a:xfrm>
      </p:grpSpPr>
      <p:cxnSp>
        <p:nvCxnSpPr>
          <p:cNvPr id="235" name="Shape 235"/>
          <p:cNvCxnSpPr>
            <a:stCxn id="253" idx="2"/>
            <a:endCxn id="251" idx="0"/>
          </p:cNvCxnSpPr>
          <p:nvPr/>
        </p:nvCxnSpPr>
        <p:spPr>
          <a:xfrm>
            <a:off x="4676677" y="2034450"/>
            <a:ext cx="0" cy="327871"/>
          </a:xfrm>
          <a:prstGeom prst="straightConnector1">
            <a:avLst/>
          </a:prstGeom>
          <a:noFill/>
          <a:ln w="9525" cap="flat" cmpd="sng">
            <a:solidFill>
              <a:schemeClr val="dk2"/>
            </a:solidFill>
            <a:prstDash val="solid"/>
            <a:round/>
            <a:headEnd type="none" w="lg" len="lg"/>
            <a:tailEnd type="none" w="lg" len="lg"/>
          </a:ln>
        </p:spPr>
      </p:cxnSp>
      <p:sp>
        <p:nvSpPr>
          <p:cNvPr id="237" name="Shape 237"/>
          <p:cNvSpPr txBox="1">
            <a:spLocks noGrp="1"/>
          </p:cNvSpPr>
          <p:nvPr>
            <p:ph type="title"/>
          </p:nvPr>
        </p:nvSpPr>
        <p:spPr>
          <a:xfrm>
            <a:off x="457200" y="274637"/>
            <a:ext cx="8229600" cy="1026000"/>
          </a:xfrm>
          <a:prstGeom prst="rect">
            <a:avLst/>
          </a:prstGeom>
        </p:spPr>
        <p:txBody>
          <a:bodyPr lIns="91425" tIns="91425" rIns="91425" bIns="91425" anchor="ctr" anchorCtr="0">
            <a:noAutofit/>
          </a:bodyPr>
          <a:lstStyle/>
          <a:p>
            <a:pPr lvl="0">
              <a:spcBef>
                <a:spcPts val="0"/>
              </a:spcBef>
              <a:buNone/>
            </a:pPr>
            <a:r>
              <a:rPr lang="en-US"/>
              <a:t>How is Scholars Portal governed?</a:t>
            </a:r>
          </a:p>
        </p:txBody>
      </p:sp>
      <p:sp>
        <p:nvSpPr>
          <p:cNvPr id="239" name="Shape 239"/>
          <p:cNvSpPr/>
          <p:nvPr/>
        </p:nvSpPr>
        <p:spPr>
          <a:xfrm>
            <a:off x="6452736" y="2362321"/>
            <a:ext cx="2227800" cy="917400"/>
          </a:xfrm>
          <a:prstGeom prst="roundRect">
            <a:avLst>
              <a:gd name="adj" fmla="val 16667"/>
            </a:avLst>
          </a:prstGeom>
          <a:solidFill>
            <a:srgbClr val="4A86E8"/>
          </a:solidFill>
          <a:ln>
            <a:noFill/>
          </a:ln>
        </p:spPr>
        <p:txBody>
          <a:bodyPr lIns="91425" tIns="91425" rIns="91425" bIns="91425" anchor="ctr" anchorCtr="0">
            <a:noAutofit/>
          </a:bodyPr>
          <a:lstStyle/>
          <a:p>
            <a:endParaRPr>
              <a:solidFill>
                <a:prstClr val="black"/>
              </a:solidFill>
            </a:endParaRPr>
          </a:p>
        </p:txBody>
      </p:sp>
      <p:sp>
        <p:nvSpPr>
          <p:cNvPr id="240" name="Shape 240"/>
          <p:cNvSpPr txBox="1"/>
          <p:nvPr/>
        </p:nvSpPr>
        <p:spPr>
          <a:xfrm>
            <a:off x="6594486" y="2452771"/>
            <a:ext cx="2086050" cy="736500"/>
          </a:xfrm>
          <a:prstGeom prst="rect">
            <a:avLst/>
          </a:prstGeom>
          <a:noFill/>
          <a:ln>
            <a:noFill/>
          </a:ln>
        </p:spPr>
        <p:txBody>
          <a:bodyPr lIns="91425" tIns="91425" rIns="91425" bIns="91425" anchor="t" anchorCtr="0">
            <a:noAutofit/>
          </a:bodyPr>
          <a:lstStyle/>
          <a:p>
            <a:r>
              <a:rPr lang="en-US" dirty="0">
                <a:solidFill>
                  <a:prstClr val="black"/>
                </a:solidFill>
                <a:ea typeface="Questrial"/>
                <a:cs typeface="Questrial"/>
                <a:sym typeface="Questrial"/>
              </a:rPr>
              <a:t>OCUL</a:t>
            </a:r>
            <a:r>
              <a:rPr lang="en-US" dirty="0">
                <a:solidFill>
                  <a:prstClr val="black"/>
                </a:solidFill>
                <a:latin typeface="Questrial"/>
                <a:ea typeface="Questrial"/>
                <a:cs typeface="Questrial"/>
                <a:sym typeface="Questrial"/>
              </a:rPr>
              <a:t> </a:t>
            </a:r>
            <a:r>
              <a:rPr lang="en-US" dirty="0">
                <a:solidFill>
                  <a:prstClr val="black"/>
                </a:solidFill>
                <a:ea typeface="Questrial"/>
                <a:cs typeface="Questrial"/>
                <a:sym typeface="Questrial"/>
              </a:rPr>
              <a:t>Executive Director</a:t>
            </a:r>
          </a:p>
        </p:txBody>
      </p:sp>
      <p:grpSp>
        <p:nvGrpSpPr>
          <p:cNvPr id="241" name="Shape 241"/>
          <p:cNvGrpSpPr/>
          <p:nvPr/>
        </p:nvGrpSpPr>
        <p:grpSpPr>
          <a:xfrm>
            <a:off x="702957" y="3945991"/>
            <a:ext cx="2524785" cy="917400"/>
            <a:chOff x="796599" y="4398050"/>
            <a:chExt cx="2524785" cy="917400"/>
          </a:xfrm>
        </p:grpSpPr>
        <p:sp>
          <p:nvSpPr>
            <p:cNvPr id="242" name="Shape 242"/>
            <p:cNvSpPr/>
            <p:nvPr/>
          </p:nvSpPr>
          <p:spPr>
            <a:xfrm>
              <a:off x="796599" y="4398050"/>
              <a:ext cx="2524785" cy="917400"/>
            </a:xfrm>
            <a:prstGeom prst="roundRect">
              <a:avLst>
                <a:gd name="adj" fmla="val 16667"/>
              </a:avLst>
            </a:prstGeom>
            <a:solidFill>
              <a:srgbClr val="FF0000"/>
            </a:solidFill>
            <a:ln>
              <a:noFill/>
            </a:ln>
          </p:spPr>
          <p:txBody>
            <a:bodyPr lIns="91425" tIns="91425" rIns="91425" bIns="91425" anchor="ctr" anchorCtr="0">
              <a:noAutofit/>
            </a:bodyPr>
            <a:lstStyle/>
            <a:p>
              <a:endParaRPr>
                <a:solidFill>
                  <a:prstClr val="black"/>
                </a:solidFill>
              </a:endParaRPr>
            </a:p>
          </p:txBody>
        </p:sp>
        <p:sp>
          <p:nvSpPr>
            <p:cNvPr id="243" name="Shape 243"/>
            <p:cNvSpPr txBox="1"/>
            <p:nvPr/>
          </p:nvSpPr>
          <p:spPr>
            <a:xfrm>
              <a:off x="1482087" y="4630700"/>
              <a:ext cx="1153800" cy="452100"/>
            </a:xfrm>
            <a:prstGeom prst="rect">
              <a:avLst/>
            </a:prstGeom>
            <a:noFill/>
            <a:ln>
              <a:noFill/>
            </a:ln>
          </p:spPr>
          <p:txBody>
            <a:bodyPr lIns="91425" tIns="91425" rIns="91425" bIns="91425" anchor="t" anchorCtr="0">
              <a:noAutofit/>
            </a:bodyPr>
            <a:lstStyle/>
            <a:p>
              <a:r>
                <a:rPr lang="en-US" dirty="0">
                  <a:solidFill>
                    <a:prstClr val="black"/>
                  </a:solidFill>
                  <a:ea typeface="Questrial"/>
                  <a:cs typeface="Questrial"/>
                  <a:sym typeface="Questrial"/>
                </a:rPr>
                <a:t>OCUL-SP</a:t>
              </a:r>
            </a:p>
          </p:txBody>
        </p:sp>
      </p:grpSp>
      <p:grpSp>
        <p:nvGrpSpPr>
          <p:cNvPr id="244" name="Shape 244"/>
          <p:cNvGrpSpPr/>
          <p:nvPr/>
        </p:nvGrpSpPr>
        <p:grpSpPr>
          <a:xfrm>
            <a:off x="6310986" y="3947986"/>
            <a:ext cx="2227800" cy="917400"/>
            <a:chOff x="1026775" y="4980575"/>
            <a:chExt cx="2227800" cy="917400"/>
          </a:xfrm>
        </p:grpSpPr>
        <p:sp>
          <p:nvSpPr>
            <p:cNvPr id="245" name="Shape 245"/>
            <p:cNvSpPr/>
            <p:nvPr/>
          </p:nvSpPr>
          <p:spPr>
            <a:xfrm>
              <a:off x="1026775" y="4980575"/>
              <a:ext cx="2227800" cy="917400"/>
            </a:xfrm>
            <a:prstGeom prst="roundRect">
              <a:avLst>
                <a:gd name="adj" fmla="val 16667"/>
              </a:avLst>
            </a:prstGeom>
            <a:solidFill>
              <a:srgbClr val="4A86E8"/>
            </a:solidFill>
            <a:ln>
              <a:noFill/>
            </a:ln>
          </p:spPr>
          <p:txBody>
            <a:bodyPr lIns="91425" tIns="91425" rIns="91425" bIns="91425" anchor="ctr" anchorCtr="0">
              <a:noAutofit/>
            </a:bodyPr>
            <a:lstStyle/>
            <a:p>
              <a:endParaRPr>
                <a:solidFill>
                  <a:prstClr val="black"/>
                </a:solidFill>
              </a:endParaRPr>
            </a:p>
          </p:txBody>
        </p:sp>
        <p:sp>
          <p:nvSpPr>
            <p:cNvPr id="246" name="Shape 246"/>
            <p:cNvSpPr txBox="1"/>
            <p:nvPr/>
          </p:nvSpPr>
          <p:spPr>
            <a:xfrm>
              <a:off x="1572325" y="5161625"/>
              <a:ext cx="1136700" cy="555300"/>
            </a:xfrm>
            <a:prstGeom prst="rect">
              <a:avLst/>
            </a:prstGeom>
            <a:noFill/>
            <a:ln>
              <a:noFill/>
            </a:ln>
          </p:spPr>
          <p:txBody>
            <a:bodyPr lIns="91425" tIns="91425" rIns="91425" bIns="91425" anchor="t" anchorCtr="0">
              <a:noAutofit/>
            </a:bodyPr>
            <a:lstStyle/>
            <a:p>
              <a:r>
                <a:rPr lang="en-US" dirty="0">
                  <a:solidFill>
                    <a:prstClr val="black"/>
                  </a:solidFill>
                  <a:ea typeface="Questrial"/>
                  <a:cs typeface="Questrial"/>
                  <a:sym typeface="Questrial"/>
                </a:rPr>
                <a:t>OCUL-IR</a:t>
              </a:r>
            </a:p>
          </p:txBody>
        </p:sp>
      </p:grpSp>
      <p:grpSp>
        <p:nvGrpSpPr>
          <p:cNvPr id="247" name="Shape 247"/>
          <p:cNvGrpSpPr/>
          <p:nvPr/>
        </p:nvGrpSpPr>
        <p:grpSpPr>
          <a:xfrm>
            <a:off x="3470323" y="3917435"/>
            <a:ext cx="2412707" cy="917400"/>
            <a:chOff x="2912850" y="3821637"/>
            <a:chExt cx="2227800" cy="917400"/>
          </a:xfrm>
        </p:grpSpPr>
        <p:sp>
          <p:nvSpPr>
            <p:cNvPr id="248" name="Shape 248"/>
            <p:cNvSpPr/>
            <p:nvPr/>
          </p:nvSpPr>
          <p:spPr>
            <a:xfrm>
              <a:off x="2912850" y="3821637"/>
              <a:ext cx="2227800" cy="917400"/>
            </a:xfrm>
            <a:prstGeom prst="roundRect">
              <a:avLst>
                <a:gd name="adj" fmla="val 16667"/>
              </a:avLst>
            </a:prstGeom>
            <a:solidFill>
              <a:srgbClr val="4A86E8"/>
            </a:solidFill>
            <a:ln>
              <a:noFill/>
            </a:ln>
          </p:spPr>
          <p:txBody>
            <a:bodyPr lIns="91425" tIns="91425" rIns="91425" bIns="91425" anchor="ctr" anchorCtr="0">
              <a:noAutofit/>
            </a:bodyPr>
            <a:lstStyle/>
            <a:p>
              <a:endParaRPr>
                <a:solidFill>
                  <a:prstClr val="black"/>
                </a:solidFill>
              </a:endParaRPr>
            </a:p>
          </p:txBody>
        </p:sp>
        <p:sp>
          <p:nvSpPr>
            <p:cNvPr id="249" name="Shape 249"/>
            <p:cNvSpPr txBox="1"/>
            <p:nvPr/>
          </p:nvSpPr>
          <p:spPr>
            <a:xfrm>
              <a:off x="3458400" y="4002700"/>
              <a:ext cx="1136700" cy="555300"/>
            </a:xfrm>
            <a:prstGeom prst="rect">
              <a:avLst/>
            </a:prstGeom>
            <a:noFill/>
            <a:ln>
              <a:noFill/>
            </a:ln>
          </p:spPr>
          <p:txBody>
            <a:bodyPr lIns="91425" tIns="91425" rIns="91425" bIns="91425" anchor="t" anchorCtr="0">
              <a:noAutofit/>
            </a:bodyPr>
            <a:lstStyle/>
            <a:p>
              <a:r>
                <a:rPr lang="en-US" dirty="0">
                  <a:solidFill>
                    <a:prstClr val="black"/>
                  </a:solidFill>
                  <a:ea typeface="Questrial"/>
                  <a:cs typeface="Questrial"/>
                  <a:sym typeface="Questrial"/>
                </a:rPr>
                <a:t>OCUL-PA</a:t>
              </a:r>
            </a:p>
          </p:txBody>
        </p:sp>
      </p:grpSp>
      <p:grpSp>
        <p:nvGrpSpPr>
          <p:cNvPr id="250" name="Shape 250"/>
          <p:cNvGrpSpPr/>
          <p:nvPr/>
        </p:nvGrpSpPr>
        <p:grpSpPr>
          <a:xfrm>
            <a:off x="3562777" y="2362321"/>
            <a:ext cx="2227800" cy="917400"/>
            <a:chOff x="2888487" y="2039989"/>
            <a:chExt cx="2227800" cy="917400"/>
          </a:xfrm>
        </p:grpSpPr>
        <p:sp>
          <p:nvSpPr>
            <p:cNvPr id="251" name="Shape 251"/>
            <p:cNvSpPr/>
            <p:nvPr/>
          </p:nvSpPr>
          <p:spPr>
            <a:xfrm>
              <a:off x="2888487" y="2039989"/>
              <a:ext cx="2227800" cy="917400"/>
            </a:xfrm>
            <a:prstGeom prst="roundRect">
              <a:avLst>
                <a:gd name="adj" fmla="val 16667"/>
              </a:avLst>
            </a:prstGeom>
            <a:solidFill>
              <a:srgbClr val="4A86E8"/>
            </a:solidFill>
            <a:ln>
              <a:noFill/>
            </a:ln>
          </p:spPr>
          <p:txBody>
            <a:bodyPr lIns="91425" tIns="91425" rIns="91425" bIns="91425" anchor="ctr" anchorCtr="0">
              <a:noAutofit/>
            </a:bodyPr>
            <a:lstStyle/>
            <a:p>
              <a:endParaRPr>
                <a:solidFill>
                  <a:prstClr val="black"/>
                </a:solidFill>
              </a:endParaRPr>
            </a:p>
          </p:txBody>
        </p:sp>
        <p:sp>
          <p:nvSpPr>
            <p:cNvPr id="236" name="Shape 236"/>
            <p:cNvSpPr txBox="1"/>
            <p:nvPr/>
          </p:nvSpPr>
          <p:spPr>
            <a:xfrm>
              <a:off x="3021723" y="2197656"/>
              <a:ext cx="1961325" cy="555300"/>
            </a:xfrm>
            <a:prstGeom prst="rect">
              <a:avLst/>
            </a:prstGeom>
            <a:noFill/>
            <a:ln>
              <a:noFill/>
            </a:ln>
          </p:spPr>
          <p:txBody>
            <a:bodyPr lIns="91425" tIns="91425" rIns="91425" bIns="91425" anchor="t" anchorCtr="0">
              <a:noAutofit/>
            </a:bodyPr>
            <a:lstStyle/>
            <a:p>
              <a:r>
                <a:rPr lang="en-US" dirty="0">
                  <a:solidFill>
                    <a:prstClr val="black"/>
                  </a:solidFill>
                  <a:ea typeface="Questrial"/>
                  <a:cs typeface="Questrial"/>
                  <a:sym typeface="Questrial"/>
                </a:rPr>
                <a:t>OCUL Executive</a:t>
              </a:r>
            </a:p>
          </p:txBody>
        </p:sp>
      </p:grpSp>
      <p:grpSp>
        <p:nvGrpSpPr>
          <p:cNvPr id="252" name="Shape 252"/>
          <p:cNvGrpSpPr/>
          <p:nvPr/>
        </p:nvGrpSpPr>
        <p:grpSpPr>
          <a:xfrm>
            <a:off x="2733701" y="1117050"/>
            <a:ext cx="3885951" cy="917400"/>
            <a:chOff x="2865775" y="1103100"/>
            <a:chExt cx="2227800" cy="917400"/>
          </a:xfrm>
        </p:grpSpPr>
        <p:sp>
          <p:nvSpPr>
            <p:cNvPr id="253" name="Shape 253"/>
            <p:cNvSpPr/>
            <p:nvPr/>
          </p:nvSpPr>
          <p:spPr>
            <a:xfrm>
              <a:off x="2865775" y="1103100"/>
              <a:ext cx="2227800" cy="917400"/>
            </a:xfrm>
            <a:prstGeom prst="roundRect">
              <a:avLst>
                <a:gd name="adj" fmla="val 16667"/>
              </a:avLst>
            </a:prstGeom>
            <a:solidFill>
              <a:srgbClr val="4A86E8"/>
            </a:solidFill>
            <a:ln>
              <a:noFill/>
            </a:ln>
          </p:spPr>
          <p:txBody>
            <a:bodyPr lIns="91425" tIns="91425" rIns="91425" bIns="91425" anchor="ctr" anchorCtr="0">
              <a:noAutofit/>
            </a:bodyPr>
            <a:lstStyle/>
            <a:p>
              <a:endParaRPr>
                <a:solidFill>
                  <a:prstClr val="black"/>
                </a:solidFill>
              </a:endParaRPr>
            </a:p>
          </p:txBody>
        </p:sp>
        <p:sp>
          <p:nvSpPr>
            <p:cNvPr id="254" name="Shape 254"/>
            <p:cNvSpPr txBox="1"/>
            <p:nvPr/>
          </p:nvSpPr>
          <p:spPr>
            <a:xfrm>
              <a:off x="3035048" y="1342400"/>
              <a:ext cx="1833600" cy="555300"/>
            </a:xfrm>
            <a:prstGeom prst="rect">
              <a:avLst/>
            </a:prstGeom>
            <a:noFill/>
            <a:ln>
              <a:noFill/>
            </a:ln>
          </p:spPr>
          <p:txBody>
            <a:bodyPr lIns="91425" tIns="91425" rIns="91425" bIns="91425" anchor="t" anchorCtr="0">
              <a:noAutofit/>
            </a:bodyPr>
            <a:lstStyle/>
            <a:p>
              <a:pPr algn="ctr"/>
              <a:r>
                <a:rPr lang="en-US" dirty="0">
                  <a:solidFill>
                    <a:prstClr val="black"/>
                  </a:solidFill>
                  <a:ea typeface="Trebuchet MS"/>
                  <a:cs typeface="Trebuchet MS"/>
                  <a:sym typeface="Trebuchet MS"/>
                </a:rPr>
                <a:t>2</a:t>
              </a:r>
              <a:r>
                <a:rPr lang="en-US" dirty="0">
                  <a:solidFill>
                    <a:prstClr val="black"/>
                  </a:solidFill>
                  <a:ea typeface="Questrial"/>
                  <a:cs typeface="Questrial"/>
                  <a:sym typeface="Questrial"/>
                </a:rPr>
                <a:t>1 OCUL Directors</a:t>
              </a:r>
            </a:p>
          </p:txBody>
        </p:sp>
      </p:grpSp>
      <p:cxnSp>
        <p:nvCxnSpPr>
          <p:cNvPr id="255" name="Shape 255"/>
          <p:cNvCxnSpPr/>
          <p:nvPr/>
        </p:nvCxnSpPr>
        <p:spPr>
          <a:xfrm>
            <a:off x="5814940" y="2831114"/>
            <a:ext cx="666900" cy="0"/>
          </a:xfrm>
          <a:prstGeom prst="straightConnector1">
            <a:avLst/>
          </a:prstGeom>
          <a:noFill/>
          <a:ln w="9525" cap="flat" cmpd="sng">
            <a:solidFill>
              <a:schemeClr val="dk2"/>
            </a:solidFill>
            <a:prstDash val="solid"/>
            <a:round/>
            <a:headEnd type="none" w="lg" len="lg"/>
            <a:tailEnd type="none" w="lg" len="lg"/>
          </a:ln>
        </p:spPr>
      </p:cxnSp>
      <p:cxnSp>
        <p:nvCxnSpPr>
          <p:cNvPr id="256" name="Shape 256"/>
          <p:cNvCxnSpPr>
            <a:stCxn id="251" idx="2"/>
            <a:endCxn id="248" idx="0"/>
          </p:cNvCxnSpPr>
          <p:nvPr/>
        </p:nvCxnSpPr>
        <p:spPr>
          <a:xfrm>
            <a:off x="4676677" y="3279721"/>
            <a:ext cx="0" cy="637714"/>
          </a:xfrm>
          <a:prstGeom prst="straightConnector1">
            <a:avLst/>
          </a:prstGeom>
          <a:noFill/>
          <a:ln w="9525" cap="flat" cmpd="sng">
            <a:solidFill>
              <a:schemeClr val="dk2"/>
            </a:solidFill>
            <a:prstDash val="solid"/>
            <a:round/>
            <a:headEnd type="none" w="lg" len="lg"/>
            <a:tailEnd type="none" w="lg" len="lg"/>
          </a:ln>
        </p:spPr>
      </p:cxnSp>
      <p:cxnSp>
        <p:nvCxnSpPr>
          <p:cNvPr id="257" name="Shape 257"/>
          <p:cNvCxnSpPr>
            <a:stCxn id="251" idx="2"/>
            <a:endCxn id="242" idx="0"/>
          </p:cNvCxnSpPr>
          <p:nvPr/>
        </p:nvCxnSpPr>
        <p:spPr>
          <a:xfrm flipH="1">
            <a:off x="1965350" y="3279721"/>
            <a:ext cx="2711327" cy="666270"/>
          </a:xfrm>
          <a:prstGeom prst="straightConnector1">
            <a:avLst/>
          </a:prstGeom>
          <a:noFill/>
          <a:ln w="9525" cap="flat" cmpd="sng">
            <a:solidFill>
              <a:schemeClr val="dk2"/>
            </a:solidFill>
            <a:prstDash val="solid"/>
            <a:round/>
            <a:headEnd type="none" w="lg" len="lg"/>
            <a:tailEnd type="none" w="lg" len="lg"/>
          </a:ln>
        </p:spPr>
      </p:cxnSp>
      <p:cxnSp>
        <p:nvCxnSpPr>
          <p:cNvPr id="258" name="Shape 258"/>
          <p:cNvCxnSpPr>
            <a:stCxn id="251" idx="2"/>
            <a:endCxn id="245" idx="0"/>
          </p:cNvCxnSpPr>
          <p:nvPr/>
        </p:nvCxnSpPr>
        <p:spPr>
          <a:xfrm>
            <a:off x="4676677" y="3279721"/>
            <a:ext cx="2748209" cy="668265"/>
          </a:xfrm>
          <a:prstGeom prst="straightConnector1">
            <a:avLst/>
          </a:prstGeom>
          <a:noFill/>
          <a:ln w="9525" cap="flat" cmpd="sng">
            <a:solidFill>
              <a:schemeClr val="dk2"/>
            </a:solidFill>
            <a:prstDash val="solid"/>
            <a:round/>
            <a:headEnd type="none" w="lg" len="lg"/>
            <a:tailEnd type="none" w="lg" len="lg"/>
          </a:ln>
        </p:spPr>
      </p:cxnSp>
      <p:grpSp>
        <p:nvGrpSpPr>
          <p:cNvPr id="259" name="Shape 259"/>
          <p:cNvGrpSpPr/>
          <p:nvPr/>
        </p:nvGrpSpPr>
        <p:grpSpPr>
          <a:xfrm>
            <a:off x="1797343" y="5191262"/>
            <a:ext cx="5815671" cy="917400"/>
            <a:chOff x="2912850" y="2355400"/>
            <a:chExt cx="2227800" cy="917400"/>
          </a:xfrm>
        </p:grpSpPr>
        <p:sp>
          <p:nvSpPr>
            <p:cNvPr id="260" name="Shape 260"/>
            <p:cNvSpPr/>
            <p:nvPr/>
          </p:nvSpPr>
          <p:spPr>
            <a:xfrm>
              <a:off x="2912850" y="2355400"/>
              <a:ext cx="2227800" cy="917400"/>
            </a:xfrm>
            <a:prstGeom prst="roundRect">
              <a:avLst>
                <a:gd name="adj" fmla="val 16667"/>
              </a:avLst>
            </a:prstGeom>
            <a:solidFill>
              <a:srgbClr val="4A86E8"/>
            </a:solidFill>
            <a:ln>
              <a:noFill/>
            </a:ln>
          </p:spPr>
          <p:txBody>
            <a:bodyPr lIns="91425" tIns="91425" rIns="91425" bIns="91425" anchor="ctr" anchorCtr="0">
              <a:noAutofit/>
            </a:bodyPr>
            <a:lstStyle/>
            <a:p>
              <a:endParaRPr>
                <a:solidFill>
                  <a:prstClr val="black"/>
                </a:solidFill>
              </a:endParaRPr>
            </a:p>
          </p:txBody>
        </p:sp>
        <p:sp>
          <p:nvSpPr>
            <p:cNvPr id="261" name="Shape 261"/>
            <p:cNvSpPr txBox="1"/>
            <p:nvPr/>
          </p:nvSpPr>
          <p:spPr>
            <a:xfrm>
              <a:off x="3108450" y="2536450"/>
              <a:ext cx="1836600" cy="555300"/>
            </a:xfrm>
            <a:prstGeom prst="rect">
              <a:avLst/>
            </a:prstGeom>
            <a:noFill/>
            <a:ln>
              <a:noFill/>
            </a:ln>
          </p:spPr>
          <p:txBody>
            <a:bodyPr lIns="91425" tIns="91425" rIns="91425" bIns="91425" anchor="t" anchorCtr="0">
              <a:noAutofit/>
            </a:bodyPr>
            <a:lstStyle/>
            <a:p>
              <a:pPr algn="ctr"/>
              <a:r>
                <a:rPr lang="en-US" dirty="0">
                  <a:solidFill>
                    <a:prstClr val="black"/>
                  </a:solidFill>
                  <a:ea typeface="Questrial"/>
                  <a:cs typeface="Questrial"/>
                  <a:sym typeface="Questrial"/>
                </a:rPr>
                <a:t>OCUL Communities</a:t>
              </a:r>
            </a:p>
          </p:txBody>
        </p:sp>
      </p:grpSp>
      <p:sp>
        <p:nvSpPr>
          <p:cNvPr id="2" name="Footer Placeholder 1"/>
          <p:cNvSpPr>
            <a:spLocks noGrp="1"/>
          </p:cNvSpPr>
          <p:nvPr>
            <p:ph type="ftr" sz="quarter" idx="11"/>
          </p:nvPr>
        </p:nvSpPr>
        <p:spPr/>
        <p:txBody>
          <a:bodyPr/>
          <a:lstStyle/>
          <a:p>
            <a:r>
              <a:rPr lang="en-US" smtClean="0">
                <a:solidFill>
                  <a:prstClr val="black">
                    <a:tint val="75000"/>
                  </a:prstClr>
                </a:solidFill>
              </a:rPr>
              <a:t>#SPonTheRoad</a:t>
            </a:r>
            <a:endParaRPr lang="en-US">
              <a:solidFill>
                <a:prstClr val="black">
                  <a:tint val="75000"/>
                </a:prstClr>
              </a:solidFill>
            </a:endParaRPr>
          </a:p>
        </p:txBody>
      </p:sp>
    </p:spTree>
    <p:extLst>
      <p:ext uri="{BB962C8B-B14F-4D97-AF65-F5344CB8AC3E}">
        <p14:creationId xmlns:p14="http://schemas.microsoft.com/office/powerpoint/2010/main" val="20203414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265"/>
        <p:cNvGrpSpPr/>
        <p:nvPr/>
      </p:nvGrpSpPr>
      <p:grpSpPr>
        <a:xfrm>
          <a:off x="0" y="0"/>
          <a:ext cx="0" cy="0"/>
          <a:chOff x="0" y="0"/>
          <a:chExt cx="0" cy="0"/>
        </a:xfrm>
      </p:grpSpPr>
      <p:sp>
        <p:nvSpPr>
          <p:cNvPr id="266" name="Shape 266"/>
          <p:cNvSpPr txBox="1">
            <a:spLocks noGrp="1"/>
          </p:cNvSpPr>
          <p:nvPr>
            <p:ph type="title"/>
          </p:nvPr>
        </p:nvSpPr>
        <p:spPr>
          <a:xfrm>
            <a:off x="457200" y="274637"/>
            <a:ext cx="8229600" cy="1026039"/>
          </a:xfrm>
          <a:prstGeom prst="rect">
            <a:avLst/>
          </a:prstGeom>
          <a:noFill/>
          <a:ln>
            <a:noFill/>
          </a:ln>
        </p:spPr>
        <p:txBody>
          <a:bodyPr lIns="91425" tIns="45700" rIns="91425" bIns="45700" anchor="ctr" anchorCtr="0">
            <a:noAutofit/>
          </a:bodyPr>
          <a:lstStyle/>
          <a:p>
            <a:pPr marL="0" marR="0" lvl="0" indent="0" algn="l" rtl="0">
              <a:spcBef>
                <a:spcPts val="0"/>
              </a:spcBef>
              <a:buClr>
                <a:schemeClr val="dk1"/>
              </a:buClr>
              <a:buSzPct val="25000"/>
              <a:buFont typeface="Questrial"/>
              <a:buNone/>
            </a:pPr>
            <a:r>
              <a:rPr lang="en-US" sz="3600" b="1" i="0" u="none" strike="noStrike" cap="none">
                <a:solidFill>
                  <a:schemeClr val="dk1"/>
                </a:solidFill>
                <a:latin typeface="Questrial"/>
                <a:ea typeface="Questrial"/>
                <a:cs typeface="Questrial"/>
                <a:sym typeface="Questrial"/>
              </a:rPr>
              <a:t>OCUL-SP: Working for you!</a:t>
            </a:r>
          </a:p>
        </p:txBody>
      </p:sp>
      <p:sp>
        <p:nvSpPr>
          <p:cNvPr id="267" name="Shape 267"/>
          <p:cNvSpPr txBox="1">
            <a:spLocks noGrp="1"/>
          </p:cNvSpPr>
          <p:nvPr>
            <p:ph type="ftr" idx="11"/>
          </p:nvPr>
        </p:nvSpPr>
        <p:spPr>
          <a:xfrm>
            <a:off x="2919340" y="6356350"/>
            <a:ext cx="2895600" cy="365125"/>
          </a:xfrm>
          <a:prstGeom prst="rect">
            <a:avLst/>
          </a:prstGeom>
          <a:noFill/>
          <a:ln>
            <a:noFill/>
          </a:ln>
        </p:spPr>
        <p:txBody>
          <a:bodyPr lIns="91425" tIns="45700" rIns="91425" bIns="45700" anchor="ctr" anchorCtr="0">
            <a:noAutofit/>
          </a:bodyPr>
          <a:lstStyle/>
          <a:p>
            <a:pPr>
              <a:buSzPct val="25000"/>
            </a:pPr>
            <a:r>
              <a:rPr lang="en-US" smtClean="0">
                <a:solidFill>
                  <a:srgbClr val="888888"/>
                </a:solidFill>
                <a:latin typeface="Questrial"/>
                <a:ea typeface="Questrial"/>
                <a:cs typeface="Questrial"/>
                <a:sym typeface="Questrial"/>
              </a:rPr>
              <a:t>#SPonTheRoad</a:t>
            </a:r>
            <a:endParaRPr>
              <a:solidFill>
                <a:srgbClr val="888888"/>
              </a:solidFill>
              <a:latin typeface="Questrial"/>
              <a:ea typeface="Questrial"/>
              <a:cs typeface="Questrial"/>
              <a:sym typeface="Questrial"/>
            </a:endParaRPr>
          </a:p>
        </p:txBody>
      </p:sp>
      <p:sp>
        <p:nvSpPr>
          <p:cNvPr id="268" name="Shape 268"/>
          <p:cNvSpPr txBox="1">
            <a:spLocks noGrp="1"/>
          </p:cNvSpPr>
          <p:nvPr>
            <p:ph type="body" idx="1"/>
          </p:nvPr>
        </p:nvSpPr>
        <p:spPr>
          <a:xfrm>
            <a:off x="457200" y="2063561"/>
            <a:ext cx="8229600" cy="1746584"/>
          </a:xfrm>
          <a:prstGeom prst="rect">
            <a:avLst/>
          </a:prstGeom>
          <a:noFill/>
          <a:ln>
            <a:noFill/>
          </a:ln>
        </p:spPr>
        <p:txBody>
          <a:bodyPr lIns="91425" tIns="45700" rIns="91425" bIns="45700" anchor="t" anchorCtr="0">
            <a:noAutofit/>
          </a:bodyPr>
          <a:lstStyle/>
          <a:p>
            <a:pPr marL="0" marR="0" lvl="0" indent="0" algn="ctr" rtl="0">
              <a:spcBef>
                <a:spcPts val="0"/>
              </a:spcBef>
              <a:buClr>
                <a:schemeClr val="dk1"/>
              </a:buClr>
              <a:buSzPct val="25000"/>
              <a:buFont typeface="Arial"/>
              <a:buNone/>
            </a:pPr>
            <a:r>
              <a:rPr lang="en-US" sz="3200" b="0" i="0" u="none" strike="noStrike" cap="none" dirty="0">
                <a:solidFill>
                  <a:schemeClr val="dk1"/>
                </a:solidFill>
                <a:ea typeface="Questrial"/>
                <a:cs typeface="Questrial"/>
                <a:sym typeface="Questrial"/>
              </a:rPr>
              <a:t>SPOT gets direction and feedback from OCUL-SP, a committee with representation from every OCUL school.</a:t>
            </a:r>
          </a:p>
        </p:txBody>
      </p:sp>
    </p:spTree>
    <p:extLst>
      <p:ext uri="{BB962C8B-B14F-4D97-AF65-F5344CB8AC3E}">
        <p14:creationId xmlns:p14="http://schemas.microsoft.com/office/powerpoint/2010/main" val="217717581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Your Reps</a:t>
            </a:r>
            <a:endParaRPr lang="en-US" dirty="0"/>
          </a:p>
        </p:txBody>
      </p:sp>
      <p:sp>
        <p:nvSpPr>
          <p:cNvPr id="4" name="Text Placeholder 3"/>
          <p:cNvSpPr>
            <a:spLocks noGrp="1"/>
          </p:cNvSpPr>
          <p:nvPr>
            <p:ph type="body" idx="1"/>
          </p:nvPr>
        </p:nvSpPr>
        <p:spPr/>
        <p:txBody>
          <a:bodyPr/>
          <a:lstStyle/>
          <a:p>
            <a:r>
              <a:rPr lang="en-US" dirty="0" smtClean="0"/>
              <a:t>McMaster University</a:t>
            </a:r>
            <a:endParaRPr lang="en-US" dirty="0"/>
          </a:p>
        </p:txBody>
      </p:sp>
      <p:sp>
        <p:nvSpPr>
          <p:cNvPr id="5" name="Content Placeholder 4"/>
          <p:cNvSpPr>
            <a:spLocks noGrp="1"/>
          </p:cNvSpPr>
          <p:nvPr>
            <p:ph sz="half" idx="2"/>
          </p:nvPr>
        </p:nvSpPr>
        <p:spPr/>
        <p:txBody>
          <a:bodyPr/>
          <a:lstStyle/>
          <a:p>
            <a:r>
              <a:rPr lang="en-US" dirty="0"/>
              <a:t>OCUL Director: </a:t>
            </a:r>
            <a:r>
              <a:rPr lang="en-US" dirty="0" smtClean="0"/>
              <a:t/>
            </a:r>
            <a:br>
              <a:rPr lang="en-US" dirty="0" smtClean="0"/>
            </a:br>
            <a:r>
              <a:rPr lang="en-US" dirty="0" smtClean="0"/>
              <a:t>Vivian Lewis</a:t>
            </a:r>
            <a:endParaRPr lang="en-US" dirty="0"/>
          </a:p>
          <a:p>
            <a:endParaRPr lang="en-US" dirty="0"/>
          </a:p>
          <a:p>
            <a:r>
              <a:rPr lang="en-US" dirty="0"/>
              <a:t>OCUL-SP Member: </a:t>
            </a:r>
            <a:r>
              <a:rPr lang="en-US" smtClean="0"/>
              <a:t>Anne </a:t>
            </a:r>
            <a:r>
              <a:rPr lang="en-US" smtClean="0"/>
              <a:t>Pottier</a:t>
            </a:r>
            <a:br>
              <a:rPr lang="en-US" smtClean="0"/>
            </a:br>
            <a:endParaRPr lang="en-US" dirty="0"/>
          </a:p>
          <a:p>
            <a:r>
              <a:rPr lang="en-US" dirty="0"/>
              <a:t>OCUL-IR Member</a:t>
            </a:r>
            <a:r>
              <a:rPr lang="en-US" dirty="0" smtClean="0"/>
              <a:t>:</a:t>
            </a:r>
          </a:p>
          <a:p>
            <a:pPr marL="0" indent="0">
              <a:buNone/>
            </a:pPr>
            <a:r>
              <a:rPr lang="en-US" dirty="0" smtClean="0"/>
              <a:t>Janice </a:t>
            </a:r>
            <a:r>
              <a:rPr lang="en-US" dirty="0" smtClean="0"/>
              <a:t>Adlington</a:t>
            </a:r>
            <a:endParaRPr lang="en-US" dirty="0" smtClean="0"/>
          </a:p>
        </p:txBody>
      </p:sp>
      <p:sp>
        <p:nvSpPr>
          <p:cNvPr id="6" name="Text Placeholder 5"/>
          <p:cNvSpPr>
            <a:spLocks noGrp="1"/>
          </p:cNvSpPr>
          <p:nvPr>
            <p:ph type="body" sz="quarter" idx="3"/>
          </p:nvPr>
        </p:nvSpPr>
        <p:spPr/>
        <p:txBody>
          <a:bodyPr>
            <a:normAutofit/>
          </a:bodyPr>
          <a:lstStyle/>
          <a:p>
            <a:r>
              <a:rPr lang="en-US" dirty="0" smtClean="0"/>
              <a:t>Brock University</a:t>
            </a:r>
            <a:endParaRPr lang="en-US" dirty="0"/>
          </a:p>
        </p:txBody>
      </p:sp>
      <p:sp>
        <p:nvSpPr>
          <p:cNvPr id="7" name="Content Placeholder 6"/>
          <p:cNvSpPr>
            <a:spLocks noGrp="1"/>
          </p:cNvSpPr>
          <p:nvPr>
            <p:ph sz="quarter" idx="4"/>
          </p:nvPr>
        </p:nvSpPr>
        <p:spPr/>
        <p:txBody>
          <a:bodyPr/>
          <a:lstStyle/>
          <a:p>
            <a:r>
              <a:rPr lang="en-US" dirty="0"/>
              <a:t>OCUL Director: </a:t>
            </a:r>
            <a:r>
              <a:rPr lang="en-US" dirty="0" smtClean="0"/>
              <a:t/>
            </a:r>
            <a:br>
              <a:rPr lang="en-US" dirty="0" smtClean="0"/>
            </a:br>
            <a:r>
              <a:rPr lang="en-US" dirty="0" smtClean="0"/>
              <a:t>Mark Robertson</a:t>
            </a:r>
            <a:endParaRPr lang="en-US" dirty="0"/>
          </a:p>
          <a:p>
            <a:endParaRPr lang="en-US" dirty="0"/>
          </a:p>
          <a:p>
            <a:r>
              <a:rPr lang="en-US" dirty="0"/>
              <a:t>OCUL-SP Member: </a:t>
            </a:r>
            <a:r>
              <a:rPr lang="en-US" dirty="0" smtClean="0"/>
              <a:t/>
            </a:r>
            <a:br>
              <a:rPr lang="en-US" dirty="0" smtClean="0"/>
            </a:br>
            <a:r>
              <a:rPr lang="en-US" dirty="0" smtClean="0"/>
              <a:t>Laurie Morrison</a:t>
            </a:r>
            <a:endParaRPr lang="en-US" dirty="0"/>
          </a:p>
          <a:p>
            <a:endParaRPr lang="en-US" dirty="0"/>
          </a:p>
          <a:p>
            <a:r>
              <a:rPr lang="en-US" dirty="0"/>
              <a:t>OCUL-IR Member</a:t>
            </a:r>
            <a:r>
              <a:rPr lang="en-US" dirty="0" smtClean="0"/>
              <a:t>:</a:t>
            </a:r>
            <a:endParaRPr lang="en-US" dirty="0"/>
          </a:p>
          <a:p>
            <a:pPr marL="0" indent="0">
              <a:buNone/>
            </a:pPr>
            <a:r>
              <a:rPr lang="en-US" dirty="0" smtClean="0"/>
              <a:t>	Ian Gibson (leave)</a:t>
            </a:r>
            <a:endParaRPr lang="en-US" dirty="0"/>
          </a:p>
          <a:p>
            <a:endParaRPr lang="en-US" dirty="0" smtClean="0"/>
          </a:p>
        </p:txBody>
      </p:sp>
      <p:sp>
        <p:nvSpPr>
          <p:cNvPr id="8" name="Footer Placeholder 7"/>
          <p:cNvSpPr>
            <a:spLocks noGrp="1"/>
          </p:cNvSpPr>
          <p:nvPr>
            <p:ph type="ftr" sz="quarter" idx="11"/>
          </p:nvPr>
        </p:nvSpPr>
        <p:spPr/>
        <p:txBody>
          <a:bodyPr/>
          <a:lstStyle/>
          <a:p>
            <a:r>
              <a:rPr lang="en-US" sz="1600" dirty="0" smtClean="0">
                <a:solidFill>
                  <a:srgbClr val="DE3726"/>
                </a:solidFill>
              </a:rPr>
              <a:t>#</a:t>
            </a:r>
            <a:r>
              <a:rPr lang="en-US" sz="1600" dirty="0" err="1" smtClean="0">
                <a:solidFill>
                  <a:srgbClr val="DE3726"/>
                </a:solidFill>
              </a:rPr>
              <a:t>SPonTheRoad</a:t>
            </a:r>
            <a:endParaRPr lang="en-US" sz="1600" dirty="0">
              <a:solidFill>
                <a:srgbClr val="DE3726"/>
              </a:solidFill>
            </a:endParaRPr>
          </a:p>
        </p:txBody>
      </p:sp>
    </p:spTree>
    <p:extLst>
      <p:ext uri="{BB962C8B-B14F-4D97-AF65-F5344CB8AC3E}">
        <p14:creationId xmlns:p14="http://schemas.microsoft.com/office/powerpoint/2010/main" val="302592047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722313" y="4406900"/>
            <a:ext cx="7772400" cy="1362075"/>
          </a:xfrm>
          <a:prstGeom prst="rect">
            <a:avLst/>
          </a:prstGeom>
        </p:spPr>
        <p:txBody>
          <a:bodyPr vert="horz" lIns="91440" tIns="45720" rIns="91440" bIns="45720" rtlCol="0" anchor="ctr">
            <a:normAutofit/>
          </a:bodyPr>
          <a:lstStyle>
            <a:lvl1pPr algn="l" defTabSz="457200" rtl="0" eaLnBrk="1" latinLnBrk="0" hangingPunct="1">
              <a:spcBef>
                <a:spcPct val="0"/>
              </a:spcBef>
              <a:buNone/>
              <a:defRPr sz="3600" b="1" kern="1200">
                <a:solidFill>
                  <a:schemeClr val="tx1"/>
                </a:solidFill>
                <a:latin typeface="+mj-lt"/>
                <a:ea typeface="+mj-ea"/>
                <a:cs typeface="+mj-cs"/>
              </a:defRPr>
            </a:lvl1pPr>
          </a:lstStyle>
          <a:p>
            <a:r>
              <a:rPr lang="en-US" sz="4000" cap="small" dirty="0" smtClean="0"/>
              <a:t>OVERVIEW OF SCHOLARS PORTAL SERVICES</a:t>
            </a:r>
            <a:endParaRPr lang="en-US" sz="4000" cap="small" dirty="0"/>
          </a:p>
        </p:txBody>
      </p:sp>
    </p:spTree>
    <p:extLst>
      <p:ext uri="{BB962C8B-B14F-4D97-AF65-F5344CB8AC3E}">
        <p14:creationId xmlns:p14="http://schemas.microsoft.com/office/powerpoint/2010/main" val="134369184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286"/>
        <p:cNvGrpSpPr/>
        <p:nvPr/>
      </p:nvGrpSpPr>
      <p:grpSpPr>
        <a:xfrm>
          <a:off x="0" y="0"/>
          <a:ext cx="0" cy="0"/>
          <a:chOff x="0" y="0"/>
          <a:chExt cx="0" cy="0"/>
        </a:xfrm>
      </p:grpSpPr>
      <p:cxnSp>
        <p:nvCxnSpPr>
          <p:cNvPr id="287" name="Shape 287"/>
          <p:cNvCxnSpPr/>
          <p:nvPr/>
        </p:nvCxnSpPr>
        <p:spPr>
          <a:xfrm flipH="1">
            <a:off x="3363325" y="634175"/>
            <a:ext cx="7200" cy="3432900"/>
          </a:xfrm>
          <a:prstGeom prst="straightConnector1">
            <a:avLst/>
          </a:prstGeom>
          <a:noFill/>
          <a:ln w="9525" cap="flat" cmpd="sng">
            <a:solidFill>
              <a:schemeClr val="dk2"/>
            </a:solidFill>
            <a:prstDash val="dash"/>
            <a:round/>
            <a:headEnd type="none" w="lg" len="lg"/>
            <a:tailEnd type="none" w="lg" len="lg"/>
          </a:ln>
        </p:spPr>
      </p:cxnSp>
      <p:cxnSp>
        <p:nvCxnSpPr>
          <p:cNvPr id="288" name="Shape 288"/>
          <p:cNvCxnSpPr/>
          <p:nvPr/>
        </p:nvCxnSpPr>
        <p:spPr>
          <a:xfrm flipH="1">
            <a:off x="4081000" y="634125"/>
            <a:ext cx="18900" cy="3911400"/>
          </a:xfrm>
          <a:prstGeom prst="straightConnector1">
            <a:avLst/>
          </a:prstGeom>
          <a:noFill/>
          <a:ln w="9525" cap="flat" cmpd="sng">
            <a:solidFill>
              <a:schemeClr val="dk2"/>
            </a:solidFill>
            <a:prstDash val="dash"/>
            <a:round/>
            <a:headEnd type="none" w="lg" len="lg"/>
            <a:tailEnd type="none" w="lg" len="lg"/>
          </a:ln>
        </p:spPr>
      </p:cxnSp>
      <p:cxnSp>
        <p:nvCxnSpPr>
          <p:cNvPr id="289" name="Shape 289"/>
          <p:cNvCxnSpPr/>
          <p:nvPr/>
        </p:nvCxnSpPr>
        <p:spPr>
          <a:xfrm flipH="1">
            <a:off x="6186325" y="634175"/>
            <a:ext cx="3600" cy="5745300"/>
          </a:xfrm>
          <a:prstGeom prst="straightConnector1">
            <a:avLst/>
          </a:prstGeom>
          <a:noFill/>
          <a:ln w="9525" cap="flat" cmpd="sng">
            <a:solidFill>
              <a:schemeClr val="dk2"/>
            </a:solidFill>
            <a:prstDash val="dash"/>
            <a:round/>
            <a:headEnd type="none" w="lg" len="lg"/>
            <a:tailEnd type="none" w="lg" len="lg"/>
          </a:ln>
        </p:spPr>
      </p:cxnSp>
      <p:cxnSp>
        <p:nvCxnSpPr>
          <p:cNvPr id="290" name="Shape 290"/>
          <p:cNvCxnSpPr/>
          <p:nvPr/>
        </p:nvCxnSpPr>
        <p:spPr>
          <a:xfrm>
            <a:off x="4742125" y="634100"/>
            <a:ext cx="8700" cy="5235000"/>
          </a:xfrm>
          <a:prstGeom prst="straightConnector1">
            <a:avLst/>
          </a:prstGeom>
          <a:noFill/>
          <a:ln w="9525" cap="flat" cmpd="sng">
            <a:solidFill>
              <a:schemeClr val="dk2"/>
            </a:solidFill>
            <a:prstDash val="dash"/>
            <a:round/>
            <a:headEnd type="none" w="lg" len="lg"/>
            <a:tailEnd type="none" w="lg" len="lg"/>
          </a:ln>
        </p:spPr>
      </p:cxnSp>
      <p:cxnSp>
        <p:nvCxnSpPr>
          <p:cNvPr id="291" name="Shape 291"/>
          <p:cNvCxnSpPr>
            <a:endCxn id="292" idx="1"/>
          </p:cNvCxnSpPr>
          <p:nvPr/>
        </p:nvCxnSpPr>
        <p:spPr>
          <a:xfrm>
            <a:off x="6875725" y="634200"/>
            <a:ext cx="0" cy="5802900"/>
          </a:xfrm>
          <a:prstGeom prst="straightConnector1">
            <a:avLst/>
          </a:prstGeom>
          <a:noFill/>
          <a:ln w="9525" cap="flat" cmpd="sng">
            <a:solidFill>
              <a:schemeClr val="dk2"/>
            </a:solidFill>
            <a:prstDash val="dash"/>
            <a:round/>
            <a:headEnd type="none" w="lg" len="lg"/>
            <a:tailEnd type="none" w="lg" len="lg"/>
          </a:ln>
        </p:spPr>
      </p:cxnSp>
      <p:cxnSp>
        <p:nvCxnSpPr>
          <p:cNvPr id="293" name="Shape 293"/>
          <p:cNvCxnSpPr/>
          <p:nvPr/>
        </p:nvCxnSpPr>
        <p:spPr>
          <a:xfrm flipH="1">
            <a:off x="1991725" y="634175"/>
            <a:ext cx="7200" cy="3046500"/>
          </a:xfrm>
          <a:prstGeom prst="straightConnector1">
            <a:avLst/>
          </a:prstGeom>
          <a:noFill/>
          <a:ln w="9525" cap="flat" cmpd="sng">
            <a:solidFill>
              <a:schemeClr val="dk2"/>
            </a:solidFill>
            <a:prstDash val="dash"/>
            <a:round/>
            <a:headEnd type="none" w="lg" len="lg"/>
            <a:tailEnd type="none" w="lg" len="lg"/>
          </a:ln>
        </p:spPr>
      </p:cxnSp>
      <p:cxnSp>
        <p:nvCxnSpPr>
          <p:cNvPr id="294" name="Shape 294"/>
          <p:cNvCxnSpPr/>
          <p:nvPr/>
        </p:nvCxnSpPr>
        <p:spPr>
          <a:xfrm>
            <a:off x="855925" y="634175"/>
            <a:ext cx="3600" cy="1834500"/>
          </a:xfrm>
          <a:prstGeom prst="straightConnector1">
            <a:avLst/>
          </a:prstGeom>
          <a:noFill/>
          <a:ln w="9525" cap="flat" cmpd="sng">
            <a:solidFill>
              <a:schemeClr val="dk1"/>
            </a:solidFill>
            <a:prstDash val="dash"/>
            <a:round/>
            <a:headEnd type="none" w="lg" len="lg"/>
            <a:tailEnd type="none" w="lg" len="lg"/>
          </a:ln>
        </p:spPr>
      </p:cxnSp>
      <p:sp>
        <p:nvSpPr>
          <p:cNvPr id="295" name="Shape 295"/>
          <p:cNvSpPr/>
          <p:nvPr/>
        </p:nvSpPr>
        <p:spPr>
          <a:xfrm>
            <a:off x="843525" y="866550"/>
            <a:ext cx="7538400" cy="430500"/>
          </a:xfrm>
          <a:prstGeom prst="homePlate">
            <a:avLst>
              <a:gd name="adj" fmla="val 50000"/>
            </a:avLst>
          </a:prstGeom>
          <a:solidFill>
            <a:srgbClr val="FF0000"/>
          </a:solidFill>
          <a:ln>
            <a:noFill/>
          </a:ln>
        </p:spPr>
        <p:txBody>
          <a:bodyPr lIns="91425" tIns="91425" rIns="91425" bIns="91425" anchor="ctr" anchorCtr="0">
            <a:noAutofit/>
          </a:bodyPr>
          <a:lstStyle/>
          <a:p>
            <a:pPr lvl="0">
              <a:spcBef>
                <a:spcPts val="0"/>
              </a:spcBef>
              <a:buNone/>
            </a:pPr>
            <a:endParaRPr/>
          </a:p>
        </p:txBody>
      </p:sp>
      <p:sp>
        <p:nvSpPr>
          <p:cNvPr id="296" name="Shape 296"/>
          <p:cNvSpPr/>
          <p:nvPr/>
        </p:nvSpPr>
        <p:spPr>
          <a:xfrm>
            <a:off x="1998825" y="2619225"/>
            <a:ext cx="6383100" cy="430500"/>
          </a:xfrm>
          <a:prstGeom prst="homePlate">
            <a:avLst>
              <a:gd name="adj" fmla="val 50000"/>
            </a:avLst>
          </a:prstGeom>
          <a:solidFill>
            <a:srgbClr val="4A86E8"/>
          </a:solidFill>
          <a:ln>
            <a:noFill/>
          </a:ln>
        </p:spPr>
        <p:txBody>
          <a:bodyPr lIns="91425" tIns="91425" rIns="91425" bIns="91425" anchor="ctr" anchorCtr="0">
            <a:noAutofit/>
          </a:bodyPr>
          <a:lstStyle/>
          <a:p>
            <a:pPr lvl="0">
              <a:spcBef>
                <a:spcPts val="0"/>
              </a:spcBef>
              <a:buNone/>
            </a:pPr>
            <a:endParaRPr/>
          </a:p>
        </p:txBody>
      </p:sp>
      <p:sp>
        <p:nvSpPr>
          <p:cNvPr id="297" name="Shape 297"/>
          <p:cNvSpPr/>
          <p:nvPr/>
        </p:nvSpPr>
        <p:spPr>
          <a:xfrm>
            <a:off x="1998925" y="2035000"/>
            <a:ext cx="6383100" cy="430500"/>
          </a:xfrm>
          <a:prstGeom prst="homePlate">
            <a:avLst>
              <a:gd name="adj" fmla="val 50000"/>
            </a:avLst>
          </a:prstGeom>
          <a:solidFill>
            <a:srgbClr val="4A86E8"/>
          </a:solidFill>
          <a:ln>
            <a:noFill/>
          </a:ln>
        </p:spPr>
        <p:txBody>
          <a:bodyPr lIns="91425" tIns="91425" rIns="91425" bIns="91425" anchor="ctr" anchorCtr="0">
            <a:noAutofit/>
          </a:bodyPr>
          <a:lstStyle/>
          <a:p>
            <a:pPr lvl="0">
              <a:spcBef>
                <a:spcPts val="0"/>
              </a:spcBef>
              <a:buNone/>
            </a:pPr>
            <a:endParaRPr/>
          </a:p>
        </p:txBody>
      </p:sp>
      <p:sp>
        <p:nvSpPr>
          <p:cNvPr id="298" name="Shape 298"/>
          <p:cNvSpPr/>
          <p:nvPr/>
        </p:nvSpPr>
        <p:spPr>
          <a:xfrm>
            <a:off x="843525" y="1460325"/>
            <a:ext cx="7538400" cy="430500"/>
          </a:xfrm>
          <a:prstGeom prst="homePlate">
            <a:avLst>
              <a:gd name="adj" fmla="val 50000"/>
            </a:avLst>
          </a:prstGeom>
          <a:solidFill>
            <a:srgbClr val="4A86E8"/>
          </a:solidFill>
          <a:ln>
            <a:noFill/>
          </a:ln>
        </p:spPr>
        <p:txBody>
          <a:bodyPr lIns="91425" tIns="91425" rIns="91425" bIns="91425" anchor="ctr" anchorCtr="0">
            <a:noAutofit/>
          </a:bodyPr>
          <a:lstStyle/>
          <a:p>
            <a:pPr lvl="0">
              <a:spcBef>
                <a:spcPts val="0"/>
              </a:spcBef>
              <a:buNone/>
            </a:pPr>
            <a:endParaRPr/>
          </a:p>
        </p:txBody>
      </p:sp>
      <p:sp>
        <p:nvSpPr>
          <p:cNvPr id="299" name="Shape 299"/>
          <p:cNvSpPr/>
          <p:nvPr/>
        </p:nvSpPr>
        <p:spPr>
          <a:xfrm>
            <a:off x="3370525" y="3203475"/>
            <a:ext cx="5011500" cy="430500"/>
          </a:xfrm>
          <a:prstGeom prst="homePlate">
            <a:avLst>
              <a:gd name="adj" fmla="val 50000"/>
            </a:avLst>
          </a:prstGeom>
          <a:solidFill>
            <a:srgbClr val="4A86E8"/>
          </a:solidFill>
          <a:ln>
            <a:noFill/>
          </a:ln>
        </p:spPr>
        <p:txBody>
          <a:bodyPr lIns="91425" tIns="91425" rIns="91425" bIns="91425" anchor="ctr" anchorCtr="0">
            <a:noAutofit/>
          </a:bodyPr>
          <a:lstStyle/>
          <a:p>
            <a:pPr lvl="0">
              <a:spcBef>
                <a:spcPts val="0"/>
              </a:spcBef>
              <a:buNone/>
            </a:pPr>
            <a:endParaRPr/>
          </a:p>
        </p:txBody>
      </p:sp>
      <p:sp>
        <p:nvSpPr>
          <p:cNvPr id="300" name="Shape 300"/>
          <p:cNvSpPr/>
          <p:nvPr/>
        </p:nvSpPr>
        <p:spPr>
          <a:xfrm>
            <a:off x="4112200" y="3788150"/>
            <a:ext cx="4269900" cy="430500"/>
          </a:xfrm>
          <a:prstGeom prst="homePlate">
            <a:avLst>
              <a:gd name="adj" fmla="val 50000"/>
            </a:avLst>
          </a:prstGeom>
          <a:solidFill>
            <a:srgbClr val="FF0000"/>
          </a:solidFill>
          <a:ln>
            <a:noFill/>
          </a:ln>
        </p:spPr>
        <p:txBody>
          <a:bodyPr lIns="91425" tIns="91425" rIns="91425" bIns="91425" anchor="ctr" anchorCtr="0">
            <a:noAutofit/>
          </a:bodyPr>
          <a:lstStyle/>
          <a:p>
            <a:pPr lvl="0">
              <a:spcBef>
                <a:spcPts val="0"/>
              </a:spcBef>
              <a:buNone/>
            </a:pPr>
            <a:endParaRPr/>
          </a:p>
        </p:txBody>
      </p:sp>
      <p:sp>
        <p:nvSpPr>
          <p:cNvPr id="301" name="Shape 301"/>
          <p:cNvSpPr/>
          <p:nvPr/>
        </p:nvSpPr>
        <p:spPr>
          <a:xfrm>
            <a:off x="4742025" y="4373900"/>
            <a:ext cx="3639900" cy="430500"/>
          </a:xfrm>
          <a:prstGeom prst="homePlate">
            <a:avLst>
              <a:gd name="adj" fmla="val 50000"/>
            </a:avLst>
          </a:prstGeom>
          <a:solidFill>
            <a:srgbClr val="4A86E8"/>
          </a:solidFill>
          <a:ln>
            <a:noFill/>
          </a:ln>
        </p:spPr>
        <p:txBody>
          <a:bodyPr lIns="91425" tIns="91425" rIns="91425" bIns="91425" anchor="ctr" anchorCtr="0">
            <a:noAutofit/>
          </a:bodyPr>
          <a:lstStyle/>
          <a:p>
            <a:pPr lvl="0">
              <a:spcBef>
                <a:spcPts val="0"/>
              </a:spcBef>
              <a:buNone/>
            </a:pPr>
            <a:endParaRPr/>
          </a:p>
        </p:txBody>
      </p:sp>
      <p:sp>
        <p:nvSpPr>
          <p:cNvPr id="302" name="Shape 302"/>
          <p:cNvSpPr/>
          <p:nvPr/>
        </p:nvSpPr>
        <p:spPr>
          <a:xfrm>
            <a:off x="4742125" y="4980650"/>
            <a:ext cx="3639900" cy="430500"/>
          </a:xfrm>
          <a:prstGeom prst="homePlate">
            <a:avLst>
              <a:gd name="adj" fmla="val 50000"/>
            </a:avLst>
          </a:prstGeom>
          <a:solidFill>
            <a:srgbClr val="4A86E8"/>
          </a:solidFill>
          <a:ln>
            <a:noFill/>
          </a:ln>
        </p:spPr>
        <p:txBody>
          <a:bodyPr lIns="91425" tIns="91425" rIns="91425" bIns="91425" anchor="ctr" anchorCtr="0">
            <a:noAutofit/>
          </a:bodyPr>
          <a:lstStyle/>
          <a:p>
            <a:pPr lvl="0">
              <a:spcBef>
                <a:spcPts val="0"/>
              </a:spcBef>
              <a:buNone/>
            </a:pPr>
            <a:endParaRPr/>
          </a:p>
        </p:txBody>
      </p:sp>
      <p:sp>
        <p:nvSpPr>
          <p:cNvPr id="303" name="Shape 303"/>
          <p:cNvSpPr/>
          <p:nvPr/>
        </p:nvSpPr>
        <p:spPr>
          <a:xfrm>
            <a:off x="6186325" y="5601250"/>
            <a:ext cx="2195400" cy="430500"/>
          </a:xfrm>
          <a:prstGeom prst="homePlate">
            <a:avLst>
              <a:gd name="adj" fmla="val 50000"/>
            </a:avLst>
          </a:prstGeom>
          <a:solidFill>
            <a:srgbClr val="FF0000"/>
          </a:solidFill>
          <a:ln>
            <a:noFill/>
          </a:ln>
        </p:spPr>
        <p:txBody>
          <a:bodyPr lIns="91425" tIns="91425" rIns="91425" bIns="91425" anchor="ctr" anchorCtr="0">
            <a:noAutofit/>
          </a:bodyPr>
          <a:lstStyle/>
          <a:p>
            <a:pPr lvl="0">
              <a:spcBef>
                <a:spcPts val="0"/>
              </a:spcBef>
              <a:buNone/>
            </a:pPr>
            <a:endParaRPr/>
          </a:p>
        </p:txBody>
      </p:sp>
      <p:sp>
        <p:nvSpPr>
          <p:cNvPr id="292" name="Shape 292"/>
          <p:cNvSpPr/>
          <p:nvPr/>
        </p:nvSpPr>
        <p:spPr>
          <a:xfrm>
            <a:off x="6875725" y="6221850"/>
            <a:ext cx="1506300" cy="430500"/>
          </a:xfrm>
          <a:prstGeom prst="homePlate">
            <a:avLst>
              <a:gd name="adj" fmla="val 50000"/>
            </a:avLst>
          </a:prstGeom>
          <a:solidFill>
            <a:srgbClr val="FF0000"/>
          </a:solidFill>
          <a:ln>
            <a:noFill/>
          </a:ln>
        </p:spPr>
        <p:txBody>
          <a:bodyPr lIns="91425" tIns="91425" rIns="91425" bIns="91425" anchor="ctr" anchorCtr="0">
            <a:noAutofit/>
          </a:bodyPr>
          <a:lstStyle/>
          <a:p>
            <a:pPr lvl="0">
              <a:spcBef>
                <a:spcPts val="0"/>
              </a:spcBef>
              <a:buNone/>
            </a:pPr>
            <a:endParaRPr/>
          </a:p>
        </p:txBody>
      </p:sp>
      <p:sp>
        <p:nvSpPr>
          <p:cNvPr id="304" name="Shape 304"/>
          <p:cNvSpPr txBox="1"/>
          <p:nvPr/>
        </p:nvSpPr>
        <p:spPr>
          <a:xfrm>
            <a:off x="478475" y="170125"/>
            <a:ext cx="749700" cy="430500"/>
          </a:xfrm>
          <a:prstGeom prst="rect">
            <a:avLst/>
          </a:prstGeom>
          <a:noFill/>
          <a:ln>
            <a:noFill/>
          </a:ln>
        </p:spPr>
        <p:txBody>
          <a:bodyPr lIns="91425" tIns="91425" rIns="91425" bIns="91425" anchor="t" anchorCtr="0">
            <a:noAutofit/>
          </a:bodyPr>
          <a:lstStyle/>
          <a:p>
            <a:pPr lvl="0" algn="ctr">
              <a:spcBef>
                <a:spcPts val="0"/>
              </a:spcBef>
              <a:buNone/>
            </a:pPr>
            <a:r>
              <a:rPr lang="en-US" sz="1800">
                <a:latin typeface="Impact"/>
                <a:ea typeface="Impact"/>
                <a:cs typeface="Impact"/>
                <a:sym typeface="Impact"/>
              </a:rPr>
              <a:t>2002</a:t>
            </a:r>
          </a:p>
        </p:txBody>
      </p:sp>
      <p:sp>
        <p:nvSpPr>
          <p:cNvPr id="305" name="Shape 305"/>
          <p:cNvSpPr txBox="1"/>
          <p:nvPr/>
        </p:nvSpPr>
        <p:spPr>
          <a:xfrm>
            <a:off x="1633775" y="170125"/>
            <a:ext cx="749700" cy="430500"/>
          </a:xfrm>
          <a:prstGeom prst="rect">
            <a:avLst/>
          </a:prstGeom>
          <a:noFill/>
          <a:ln>
            <a:noFill/>
          </a:ln>
        </p:spPr>
        <p:txBody>
          <a:bodyPr lIns="91425" tIns="91425" rIns="91425" bIns="91425" anchor="t" anchorCtr="0">
            <a:noAutofit/>
          </a:bodyPr>
          <a:lstStyle/>
          <a:p>
            <a:pPr lvl="0" algn="ctr" rtl="0">
              <a:spcBef>
                <a:spcPts val="0"/>
              </a:spcBef>
              <a:buNone/>
            </a:pPr>
            <a:r>
              <a:rPr lang="en-US" sz="1800">
                <a:latin typeface="Impact"/>
                <a:ea typeface="Impact"/>
                <a:cs typeface="Impact"/>
                <a:sym typeface="Impact"/>
              </a:rPr>
              <a:t>2008</a:t>
            </a:r>
          </a:p>
        </p:txBody>
      </p:sp>
      <p:sp>
        <p:nvSpPr>
          <p:cNvPr id="306" name="Shape 306"/>
          <p:cNvSpPr txBox="1"/>
          <p:nvPr/>
        </p:nvSpPr>
        <p:spPr>
          <a:xfrm>
            <a:off x="3069275" y="170125"/>
            <a:ext cx="749700" cy="430500"/>
          </a:xfrm>
          <a:prstGeom prst="rect">
            <a:avLst/>
          </a:prstGeom>
          <a:noFill/>
          <a:ln>
            <a:noFill/>
          </a:ln>
        </p:spPr>
        <p:txBody>
          <a:bodyPr lIns="91425" tIns="91425" rIns="91425" bIns="91425" anchor="t" anchorCtr="0">
            <a:noAutofit/>
          </a:bodyPr>
          <a:lstStyle/>
          <a:p>
            <a:pPr lvl="0" algn="ctr" rtl="0">
              <a:spcBef>
                <a:spcPts val="0"/>
              </a:spcBef>
              <a:buNone/>
            </a:pPr>
            <a:r>
              <a:rPr lang="en-US" sz="1800">
                <a:latin typeface="Impact"/>
                <a:ea typeface="Impact"/>
                <a:cs typeface="Impact"/>
                <a:sym typeface="Impact"/>
              </a:rPr>
              <a:t>2010</a:t>
            </a:r>
          </a:p>
        </p:txBody>
      </p:sp>
      <p:sp>
        <p:nvSpPr>
          <p:cNvPr id="307" name="Shape 307"/>
          <p:cNvSpPr txBox="1"/>
          <p:nvPr/>
        </p:nvSpPr>
        <p:spPr>
          <a:xfrm>
            <a:off x="3694825" y="170125"/>
            <a:ext cx="749700" cy="430500"/>
          </a:xfrm>
          <a:prstGeom prst="rect">
            <a:avLst/>
          </a:prstGeom>
          <a:noFill/>
          <a:ln>
            <a:noFill/>
          </a:ln>
        </p:spPr>
        <p:txBody>
          <a:bodyPr lIns="91425" tIns="91425" rIns="91425" bIns="91425" anchor="t" anchorCtr="0">
            <a:noAutofit/>
          </a:bodyPr>
          <a:lstStyle/>
          <a:p>
            <a:pPr lvl="0" algn="ctr" rtl="0">
              <a:spcBef>
                <a:spcPts val="0"/>
              </a:spcBef>
              <a:buNone/>
            </a:pPr>
            <a:r>
              <a:rPr lang="en-US" sz="1800">
                <a:latin typeface="Impact"/>
                <a:ea typeface="Impact"/>
                <a:cs typeface="Impact"/>
                <a:sym typeface="Impact"/>
              </a:rPr>
              <a:t>2011</a:t>
            </a:r>
          </a:p>
        </p:txBody>
      </p:sp>
      <p:sp>
        <p:nvSpPr>
          <p:cNvPr id="308" name="Shape 308"/>
          <p:cNvSpPr txBox="1"/>
          <p:nvPr/>
        </p:nvSpPr>
        <p:spPr>
          <a:xfrm>
            <a:off x="4369975" y="170125"/>
            <a:ext cx="749700" cy="430500"/>
          </a:xfrm>
          <a:prstGeom prst="rect">
            <a:avLst/>
          </a:prstGeom>
          <a:noFill/>
          <a:ln>
            <a:noFill/>
          </a:ln>
        </p:spPr>
        <p:txBody>
          <a:bodyPr lIns="91425" tIns="91425" rIns="91425" bIns="91425" anchor="t" anchorCtr="0">
            <a:noAutofit/>
          </a:bodyPr>
          <a:lstStyle/>
          <a:p>
            <a:pPr lvl="0" algn="ctr" rtl="0">
              <a:spcBef>
                <a:spcPts val="0"/>
              </a:spcBef>
              <a:buNone/>
            </a:pPr>
            <a:r>
              <a:rPr lang="en-US" sz="1800">
                <a:latin typeface="Impact"/>
                <a:ea typeface="Impact"/>
                <a:cs typeface="Impact"/>
                <a:sym typeface="Impact"/>
              </a:rPr>
              <a:t>2012</a:t>
            </a:r>
          </a:p>
        </p:txBody>
      </p:sp>
      <p:sp>
        <p:nvSpPr>
          <p:cNvPr id="309" name="Shape 309"/>
          <p:cNvSpPr txBox="1"/>
          <p:nvPr/>
        </p:nvSpPr>
        <p:spPr>
          <a:xfrm>
            <a:off x="6485875" y="170125"/>
            <a:ext cx="749700" cy="430500"/>
          </a:xfrm>
          <a:prstGeom prst="rect">
            <a:avLst/>
          </a:prstGeom>
          <a:noFill/>
          <a:ln>
            <a:noFill/>
          </a:ln>
        </p:spPr>
        <p:txBody>
          <a:bodyPr lIns="91425" tIns="91425" rIns="91425" bIns="91425" anchor="t" anchorCtr="0">
            <a:noAutofit/>
          </a:bodyPr>
          <a:lstStyle/>
          <a:p>
            <a:pPr lvl="0" algn="ctr" rtl="0">
              <a:spcBef>
                <a:spcPts val="0"/>
              </a:spcBef>
              <a:buNone/>
            </a:pPr>
            <a:r>
              <a:rPr lang="en-US" sz="1800">
                <a:latin typeface="Impact"/>
                <a:ea typeface="Impact"/>
                <a:cs typeface="Impact"/>
                <a:sym typeface="Impact"/>
              </a:rPr>
              <a:t>2015</a:t>
            </a:r>
          </a:p>
        </p:txBody>
      </p:sp>
      <p:sp>
        <p:nvSpPr>
          <p:cNvPr id="310" name="Shape 310"/>
          <p:cNvSpPr/>
          <p:nvPr/>
        </p:nvSpPr>
        <p:spPr>
          <a:xfrm>
            <a:off x="1151975" y="297700"/>
            <a:ext cx="536792" cy="184075"/>
          </a:xfrm>
          <a:custGeom>
            <a:avLst/>
            <a:gdLst/>
            <a:ahLst/>
            <a:cxnLst/>
            <a:rect l="0" t="0" r="0" b="0"/>
            <a:pathLst>
              <a:path w="37001" h="7363" extrusionOk="0">
                <a:moveTo>
                  <a:pt x="0" y="5104"/>
                </a:moveTo>
                <a:cubicBezTo>
                  <a:pt x="2953" y="4365"/>
                  <a:pt x="6207" y="8379"/>
                  <a:pt x="8931" y="7018"/>
                </a:cubicBezTo>
                <a:cubicBezTo>
                  <a:pt x="11621" y="5672"/>
                  <a:pt x="12457" y="-313"/>
                  <a:pt x="15311" y="638"/>
                </a:cubicBezTo>
                <a:cubicBezTo>
                  <a:pt x="18309" y="1637"/>
                  <a:pt x="19166" y="7018"/>
                  <a:pt x="22328" y="7018"/>
                </a:cubicBezTo>
                <a:cubicBezTo>
                  <a:pt x="25220" y="7018"/>
                  <a:pt x="24539" y="0"/>
                  <a:pt x="27432" y="0"/>
                </a:cubicBezTo>
                <a:cubicBezTo>
                  <a:pt x="30454" y="0"/>
                  <a:pt x="31745" y="7093"/>
                  <a:pt x="34449" y="5742"/>
                </a:cubicBezTo>
                <a:cubicBezTo>
                  <a:pt x="35525" y="5203"/>
                  <a:pt x="36150" y="4040"/>
                  <a:pt x="37001" y="3190"/>
                </a:cubicBezTo>
              </a:path>
            </a:pathLst>
          </a:custGeom>
          <a:noFill/>
          <a:ln w="28575" cap="flat" cmpd="sng">
            <a:solidFill>
              <a:srgbClr val="434343"/>
            </a:solidFill>
            <a:prstDash val="solid"/>
            <a:round/>
            <a:headEnd type="none" w="lg" len="lg"/>
            <a:tailEnd type="none" w="lg" len="lg"/>
          </a:ln>
        </p:spPr>
      </p:sp>
      <p:sp>
        <p:nvSpPr>
          <p:cNvPr id="311" name="Shape 311"/>
          <p:cNvSpPr txBox="1"/>
          <p:nvPr/>
        </p:nvSpPr>
        <p:spPr>
          <a:xfrm>
            <a:off x="898450" y="880725"/>
            <a:ext cx="1307700" cy="279600"/>
          </a:xfrm>
          <a:prstGeom prst="rect">
            <a:avLst/>
          </a:prstGeom>
          <a:noFill/>
          <a:ln>
            <a:noFill/>
          </a:ln>
        </p:spPr>
        <p:txBody>
          <a:bodyPr lIns="91425" tIns="91425" rIns="91425" bIns="91425" anchor="t" anchorCtr="0">
            <a:noAutofit/>
          </a:bodyPr>
          <a:lstStyle/>
          <a:p>
            <a:pPr lvl="0">
              <a:spcBef>
                <a:spcPts val="0"/>
              </a:spcBef>
              <a:buNone/>
            </a:pPr>
            <a:r>
              <a:rPr lang="en-US" sz="1800" b="1" dirty="0">
                <a:ea typeface="Questrial"/>
                <a:cs typeface="Questrial"/>
                <a:sym typeface="Questrial"/>
              </a:rPr>
              <a:t>RACER</a:t>
            </a:r>
          </a:p>
        </p:txBody>
      </p:sp>
      <p:sp>
        <p:nvSpPr>
          <p:cNvPr id="312" name="Shape 312"/>
          <p:cNvSpPr txBox="1"/>
          <p:nvPr/>
        </p:nvSpPr>
        <p:spPr>
          <a:xfrm>
            <a:off x="974650" y="1414125"/>
            <a:ext cx="3732000" cy="279600"/>
          </a:xfrm>
          <a:prstGeom prst="rect">
            <a:avLst/>
          </a:prstGeom>
          <a:noFill/>
          <a:ln>
            <a:noFill/>
          </a:ln>
        </p:spPr>
        <p:txBody>
          <a:bodyPr lIns="91425" tIns="91425" rIns="91425" bIns="91425" anchor="t" anchorCtr="0">
            <a:noAutofit/>
          </a:bodyPr>
          <a:lstStyle/>
          <a:p>
            <a:pPr lvl="0" rtl="0">
              <a:spcBef>
                <a:spcPts val="0"/>
              </a:spcBef>
              <a:buNone/>
            </a:pPr>
            <a:r>
              <a:rPr lang="en-US" sz="1800" b="1" dirty="0">
                <a:ea typeface="Questrial"/>
                <a:cs typeface="Questrial"/>
                <a:sym typeface="Questrial"/>
              </a:rPr>
              <a:t>Scholars Portal Journals</a:t>
            </a:r>
          </a:p>
        </p:txBody>
      </p:sp>
      <p:sp>
        <p:nvSpPr>
          <p:cNvPr id="313" name="Shape 313"/>
          <p:cNvSpPr txBox="1"/>
          <p:nvPr/>
        </p:nvSpPr>
        <p:spPr>
          <a:xfrm>
            <a:off x="2193850" y="2054775"/>
            <a:ext cx="2996700" cy="279600"/>
          </a:xfrm>
          <a:prstGeom prst="rect">
            <a:avLst/>
          </a:prstGeom>
          <a:noFill/>
          <a:ln>
            <a:noFill/>
          </a:ln>
        </p:spPr>
        <p:txBody>
          <a:bodyPr lIns="91425" tIns="91425" rIns="91425" bIns="91425" anchor="t" anchorCtr="0">
            <a:noAutofit/>
          </a:bodyPr>
          <a:lstStyle/>
          <a:p>
            <a:pPr lvl="0" rtl="0">
              <a:spcBef>
                <a:spcPts val="0"/>
              </a:spcBef>
              <a:buNone/>
            </a:pPr>
            <a:r>
              <a:rPr lang="en-US" sz="1800" b="1" dirty="0">
                <a:ea typeface="Questrial"/>
                <a:cs typeface="Questrial"/>
                <a:sym typeface="Questrial"/>
              </a:rPr>
              <a:t>Scholars Portal Books</a:t>
            </a:r>
          </a:p>
        </p:txBody>
      </p:sp>
      <p:sp>
        <p:nvSpPr>
          <p:cNvPr id="314" name="Shape 314"/>
          <p:cNvSpPr txBox="1"/>
          <p:nvPr/>
        </p:nvSpPr>
        <p:spPr>
          <a:xfrm>
            <a:off x="2193850" y="2633325"/>
            <a:ext cx="1307700" cy="279600"/>
          </a:xfrm>
          <a:prstGeom prst="rect">
            <a:avLst/>
          </a:prstGeom>
          <a:noFill/>
          <a:ln>
            <a:noFill/>
          </a:ln>
        </p:spPr>
        <p:txBody>
          <a:bodyPr lIns="91425" tIns="91425" rIns="91425" bIns="91425" anchor="t" anchorCtr="0">
            <a:noAutofit/>
          </a:bodyPr>
          <a:lstStyle/>
          <a:p>
            <a:pPr lvl="0" rtl="0">
              <a:spcBef>
                <a:spcPts val="0"/>
              </a:spcBef>
              <a:buNone/>
            </a:pPr>
            <a:r>
              <a:rPr lang="en-US" sz="1800" b="1" dirty="0">
                <a:ea typeface="Questrial"/>
                <a:cs typeface="Questrial"/>
                <a:sym typeface="Questrial"/>
              </a:rPr>
              <a:t>ODESI</a:t>
            </a:r>
          </a:p>
        </p:txBody>
      </p:sp>
      <p:sp>
        <p:nvSpPr>
          <p:cNvPr id="315" name="Shape 315"/>
          <p:cNvSpPr txBox="1"/>
          <p:nvPr/>
        </p:nvSpPr>
        <p:spPr>
          <a:xfrm>
            <a:off x="3489250" y="3166725"/>
            <a:ext cx="2996700" cy="279600"/>
          </a:xfrm>
          <a:prstGeom prst="rect">
            <a:avLst/>
          </a:prstGeom>
          <a:noFill/>
          <a:ln>
            <a:noFill/>
          </a:ln>
        </p:spPr>
        <p:txBody>
          <a:bodyPr lIns="91425" tIns="91425" rIns="91425" bIns="91425" anchor="t" anchorCtr="0">
            <a:noAutofit/>
          </a:bodyPr>
          <a:lstStyle/>
          <a:p>
            <a:pPr lvl="0" rtl="0">
              <a:spcBef>
                <a:spcPts val="0"/>
              </a:spcBef>
              <a:buNone/>
            </a:pPr>
            <a:r>
              <a:rPr lang="en-US" sz="1800" b="1" dirty="0">
                <a:ea typeface="Questrial"/>
                <a:cs typeface="Questrial"/>
                <a:sym typeface="Questrial"/>
              </a:rPr>
              <a:t>Scholars </a:t>
            </a:r>
            <a:r>
              <a:rPr lang="en-US" sz="1800" b="1" dirty="0" err="1">
                <a:ea typeface="Questrial"/>
                <a:cs typeface="Questrial"/>
                <a:sym typeface="Questrial"/>
              </a:rPr>
              <a:t>GeoPortal</a:t>
            </a:r>
            <a:endParaRPr lang="en-US" sz="1800" b="1" dirty="0">
              <a:ea typeface="Questrial"/>
              <a:cs typeface="Questrial"/>
              <a:sym typeface="Questrial"/>
            </a:endParaRPr>
          </a:p>
        </p:txBody>
      </p:sp>
      <p:sp>
        <p:nvSpPr>
          <p:cNvPr id="316" name="Shape 316"/>
          <p:cNvSpPr txBox="1"/>
          <p:nvPr/>
        </p:nvSpPr>
        <p:spPr>
          <a:xfrm>
            <a:off x="4251250" y="3776325"/>
            <a:ext cx="1881900" cy="279600"/>
          </a:xfrm>
          <a:prstGeom prst="rect">
            <a:avLst/>
          </a:prstGeom>
          <a:noFill/>
          <a:ln>
            <a:noFill/>
          </a:ln>
        </p:spPr>
        <p:txBody>
          <a:bodyPr lIns="91425" tIns="91425" rIns="91425" bIns="91425" anchor="t" anchorCtr="0">
            <a:noAutofit/>
          </a:bodyPr>
          <a:lstStyle/>
          <a:p>
            <a:pPr lvl="0" rtl="0">
              <a:spcBef>
                <a:spcPts val="0"/>
              </a:spcBef>
              <a:buNone/>
            </a:pPr>
            <a:r>
              <a:rPr lang="en-US" sz="1800" b="1" dirty="0">
                <a:ea typeface="Questrial"/>
                <a:cs typeface="Questrial"/>
                <a:sym typeface="Questrial"/>
              </a:rPr>
              <a:t>Ask a Librarian</a:t>
            </a:r>
          </a:p>
        </p:txBody>
      </p:sp>
      <p:sp>
        <p:nvSpPr>
          <p:cNvPr id="317" name="Shape 317"/>
          <p:cNvSpPr txBox="1"/>
          <p:nvPr/>
        </p:nvSpPr>
        <p:spPr>
          <a:xfrm>
            <a:off x="4937050" y="4385925"/>
            <a:ext cx="1717200" cy="279600"/>
          </a:xfrm>
          <a:prstGeom prst="rect">
            <a:avLst/>
          </a:prstGeom>
          <a:noFill/>
          <a:ln>
            <a:noFill/>
          </a:ln>
        </p:spPr>
        <p:txBody>
          <a:bodyPr lIns="91425" tIns="91425" rIns="91425" bIns="91425" anchor="t" anchorCtr="0">
            <a:noAutofit/>
          </a:bodyPr>
          <a:lstStyle/>
          <a:p>
            <a:pPr lvl="0" rtl="0">
              <a:spcBef>
                <a:spcPts val="0"/>
              </a:spcBef>
              <a:buNone/>
            </a:pPr>
            <a:r>
              <a:rPr lang="en-US" sz="1800" b="1" dirty="0" err="1">
                <a:ea typeface="Questrial"/>
                <a:cs typeface="Questrial"/>
                <a:sym typeface="Questrial"/>
              </a:rPr>
              <a:t>Dataverse</a:t>
            </a:r>
            <a:endParaRPr lang="en-US" sz="1800" b="1" dirty="0">
              <a:ea typeface="Questrial"/>
              <a:cs typeface="Questrial"/>
              <a:sym typeface="Questrial"/>
            </a:endParaRPr>
          </a:p>
        </p:txBody>
      </p:sp>
      <p:sp>
        <p:nvSpPr>
          <p:cNvPr id="318" name="Shape 318"/>
          <p:cNvSpPr txBox="1"/>
          <p:nvPr/>
        </p:nvSpPr>
        <p:spPr>
          <a:xfrm>
            <a:off x="6252850" y="5605125"/>
            <a:ext cx="1632900" cy="279600"/>
          </a:xfrm>
          <a:prstGeom prst="rect">
            <a:avLst/>
          </a:prstGeom>
          <a:noFill/>
          <a:ln>
            <a:noFill/>
          </a:ln>
        </p:spPr>
        <p:txBody>
          <a:bodyPr lIns="91425" tIns="91425" rIns="91425" bIns="91425" anchor="t" anchorCtr="0">
            <a:noAutofit/>
          </a:bodyPr>
          <a:lstStyle/>
          <a:p>
            <a:pPr lvl="0" rtl="0">
              <a:spcBef>
                <a:spcPts val="0"/>
              </a:spcBef>
              <a:buNone/>
            </a:pPr>
            <a:r>
              <a:rPr lang="en-US" sz="1800" b="1" dirty="0">
                <a:ea typeface="Questrial"/>
                <a:cs typeface="Questrial"/>
                <a:sym typeface="Questrial"/>
              </a:rPr>
              <a:t>OJS hosting</a:t>
            </a:r>
          </a:p>
        </p:txBody>
      </p:sp>
      <p:sp>
        <p:nvSpPr>
          <p:cNvPr id="319" name="Shape 319"/>
          <p:cNvSpPr txBox="1"/>
          <p:nvPr/>
        </p:nvSpPr>
        <p:spPr>
          <a:xfrm>
            <a:off x="5013250" y="4995525"/>
            <a:ext cx="749700" cy="279600"/>
          </a:xfrm>
          <a:prstGeom prst="rect">
            <a:avLst/>
          </a:prstGeom>
          <a:noFill/>
          <a:ln>
            <a:noFill/>
          </a:ln>
        </p:spPr>
        <p:txBody>
          <a:bodyPr lIns="91425" tIns="91425" rIns="91425" bIns="91425" anchor="t" anchorCtr="0">
            <a:noAutofit/>
          </a:bodyPr>
          <a:lstStyle/>
          <a:p>
            <a:pPr lvl="0" rtl="0">
              <a:spcBef>
                <a:spcPts val="0"/>
              </a:spcBef>
              <a:buNone/>
            </a:pPr>
            <a:r>
              <a:rPr lang="en-US" sz="1800" b="1" dirty="0">
                <a:ea typeface="Questrial"/>
                <a:cs typeface="Questrial"/>
                <a:sym typeface="Questrial"/>
              </a:rPr>
              <a:t>ACE</a:t>
            </a:r>
          </a:p>
        </p:txBody>
      </p:sp>
      <p:sp>
        <p:nvSpPr>
          <p:cNvPr id="320" name="Shape 320"/>
          <p:cNvSpPr txBox="1"/>
          <p:nvPr/>
        </p:nvSpPr>
        <p:spPr>
          <a:xfrm>
            <a:off x="6994450" y="6214725"/>
            <a:ext cx="877200" cy="279600"/>
          </a:xfrm>
          <a:prstGeom prst="rect">
            <a:avLst/>
          </a:prstGeom>
          <a:noFill/>
          <a:ln>
            <a:noFill/>
          </a:ln>
        </p:spPr>
        <p:txBody>
          <a:bodyPr lIns="91425" tIns="91425" rIns="91425" bIns="91425" anchor="t" anchorCtr="0">
            <a:noAutofit/>
          </a:bodyPr>
          <a:lstStyle/>
          <a:p>
            <a:pPr lvl="0" rtl="0">
              <a:spcBef>
                <a:spcPts val="0"/>
              </a:spcBef>
              <a:buNone/>
            </a:pPr>
            <a:r>
              <a:rPr lang="en-US" sz="1800" b="1" dirty="0">
                <a:ea typeface="Questrial"/>
                <a:cs typeface="Questrial"/>
                <a:sym typeface="Questrial"/>
              </a:rPr>
              <a:t>OLRC</a:t>
            </a:r>
          </a:p>
        </p:txBody>
      </p:sp>
      <p:sp>
        <p:nvSpPr>
          <p:cNvPr id="321" name="Shape 321"/>
          <p:cNvSpPr txBox="1"/>
          <p:nvPr/>
        </p:nvSpPr>
        <p:spPr>
          <a:xfrm>
            <a:off x="5800075" y="170125"/>
            <a:ext cx="749700" cy="430500"/>
          </a:xfrm>
          <a:prstGeom prst="rect">
            <a:avLst/>
          </a:prstGeom>
          <a:noFill/>
          <a:ln>
            <a:noFill/>
          </a:ln>
        </p:spPr>
        <p:txBody>
          <a:bodyPr lIns="91425" tIns="91425" rIns="91425" bIns="91425" anchor="t" anchorCtr="0">
            <a:noAutofit/>
          </a:bodyPr>
          <a:lstStyle/>
          <a:p>
            <a:pPr lvl="0" algn="ctr" rtl="0">
              <a:spcBef>
                <a:spcPts val="0"/>
              </a:spcBef>
              <a:buNone/>
            </a:pPr>
            <a:r>
              <a:rPr lang="en-US" sz="1800">
                <a:latin typeface="Impact"/>
                <a:ea typeface="Impact"/>
                <a:cs typeface="Impact"/>
                <a:sym typeface="Impact"/>
              </a:rPr>
              <a:t>2014</a:t>
            </a:r>
          </a:p>
        </p:txBody>
      </p:sp>
      <p:sp>
        <p:nvSpPr>
          <p:cNvPr id="322" name="Shape 322"/>
          <p:cNvSpPr/>
          <p:nvPr/>
        </p:nvSpPr>
        <p:spPr>
          <a:xfrm>
            <a:off x="848825" y="5458050"/>
            <a:ext cx="354300" cy="354300"/>
          </a:xfrm>
          <a:prstGeom prst="flowChartConnector">
            <a:avLst/>
          </a:prstGeom>
          <a:solidFill>
            <a:srgbClr val="4A86E8"/>
          </a:solidFill>
          <a:ln>
            <a:noFill/>
          </a:ln>
        </p:spPr>
        <p:txBody>
          <a:bodyPr lIns="91425" tIns="91425" rIns="91425" bIns="91425" anchor="ctr" anchorCtr="0">
            <a:noAutofit/>
          </a:bodyPr>
          <a:lstStyle/>
          <a:p>
            <a:pPr lvl="0">
              <a:spcBef>
                <a:spcPts val="0"/>
              </a:spcBef>
              <a:buNone/>
            </a:pPr>
            <a:endParaRPr/>
          </a:p>
        </p:txBody>
      </p:sp>
      <p:sp>
        <p:nvSpPr>
          <p:cNvPr id="323" name="Shape 323"/>
          <p:cNvSpPr/>
          <p:nvPr/>
        </p:nvSpPr>
        <p:spPr>
          <a:xfrm>
            <a:off x="848825" y="5991450"/>
            <a:ext cx="354300" cy="354300"/>
          </a:xfrm>
          <a:prstGeom prst="flowChartConnector">
            <a:avLst/>
          </a:prstGeom>
          <a:solidFill>
            <a:srgbClr val="FF0000"/>
          </a:solidFill>
          <a:ln>
            <a:noFill/>
          </a:ln>
        </p:spPr>
        <p:txBody>
          <a:bodyPr lIns="91425" tIns="91425" rIns="91425" bIns="91425" anchor="ctr" anchorCtr="0">
            <a:noAutofit/>
          </a:bodyPr>
          <a:lstStyle/>
          <a:p>
            <a:pPr lvl="0">
              <a:spcBef>
                <a:spcPts val="0"/>
              </a:spcBef>
              <a:buNone/>
            </a:pPr>
            <a:endParaRPr/>
          </a:p>
        </p:txBody>
      </p:sp>
      <p:sp>
        <p:nvSpPr>
          <p:cNvPr id="324" name="Shape 324"/>
          <p:cNvSpPr txBox="1"/>
          <p:nvPr/>
        </p:nvSpPr>
        <p:spPr>
          <a:xfrm>
            <a:off x="1203249" y="5452725"/>
            <a:ext cx="2528851" cy="279600"/>
          </a:xfrm>
          <a:prstGeom prst="rect">
            <a:avLst/>
          </a:prstGeom>
          <a:noFill/>
          <a:ln>
            <a:noFill/>
          </a:ln>
        </p:spPr>
        <p:txBody>
          <a:bodyPr lIns="91425" tIns="91425" rIns="91425" bIns="91425" anchor="t" anchorCtr="0">
            <a:noAutofit/>
          </a:bodyPr>
          <a:lstStyle/>
          <a:p>
            <a:pPr lvl="0" rtl="0">
              <a:spcBef>
                <a:spcPts val="0"/>
              </a:spcBef>
              <a:buNone/>
            </a:pPr>
            <a:r>
              <a:rPr lang="en-US" b="1" dirty="0">
                <a:ea typeface="Questrial"/>
                <a:cs typeface="Questrial"/>
                <a:sym typeface="Questrial"/>
              </a:rPr>
              <a:t>Content Repositories</a:t>
            </a:r>
          </a:p>
        </p:txBody>
      </p:sp>
      <p:sp>
        <p:nvSpPr>
          <p:cNvPr id="325" name="Shape 325"/>
          <p:cNvSpPr txBox="1"/>
          <p:nvPr/>
        </p:nvSpPr>
        <p:spPr>
          <a:xfrm>
            <a:off x="1203250" y="5986125"/>
            <a:ext cx="2195400" cy="279600"/>
          </a:xfrm>
          <a:prstGeom prst="rect">
            <a:avLst/>
          </a:prstGeom>
          <a:noFill/>
          <a:ln>
            <a:noFill/>
          </a:ln>
        </p:spPr>
        <p:txBody>
          <a:bodyPr lIns="91425" tIns="91425" rIns="91425" bIns="91425" anchor="t" anchorCtr="0">
            <a:noAutofit/>
          </a:bodyPr>
          <a:lstStyle/>
          <a:p>
            <a:pPr lvl="0" rtl="0">
              <a:spcBef>
                <a:spcPts val="0"/>
              </a:spcBef>
              <a:buNone/>
            </a:pPr>
            <a:r>
              <a:rPr lang="en-US" b="1" dirty="0">
                <a:ea typeface="Questrial"/>
                <a:cs typeface="Questrial"/>
                <a:sym typeface="Questrial"/>
              </a:rPr>
              <a:t>Member Services</a:t>
            </a:r>
          </a:p>
        </p:txBody>
      </p:sp>
      <p:sp>
        <p:nvSpPr>
          <p:cNvPr id="2" name="Footer Placeholder 1"/>
          <p:cNvSpPr>
            <a:spLocks noGrp="1"/>
          </p:cNvSpPr>
          <p:nvPr>
            <p:ph type="ftr" sz="quarter" idx="11"/>
          </p:nvPr>
        </p:nvSpPr>
        <p:spPr/>
        <p:txBody>
          <a:bodyPr/>
          <a:lstStyle/>
          <a:p>
            <a:r>
              <a:rPr lang="en-US"/>
              <a:t>#SPonTheRoad</a:t>
            </a:r>
          </a:p>
        </p:txBody>
      </p:sp>
    </p:spTree>
    <p:extLst>
      <p:ext uri="{BB962C8B-B14F-4D97-AF65-F5344CB8AC3E}">
        <p14:creationId xmlns:p14="http://schemas.microsoft.com/office/powerpoint/2010/main" val="323061392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329"/>
        <p:cNvGrpSpPr/>
        <p:nvPr/>
      </p:nvGrpSpPr>
      <p:grpSpPr>
        <a:xfrm>
          <a:off x="0" y="0"/>
          <a:ext cx="0" cy="0"/>
          <a:chOff x="0" y="0"/>
          <a:chExt cx="0" cy="0"/>
        </a:xfrm>
      </p:grpSpPr>
      <p:sp>
        <p:nvSpPr>
          <p:cNvPr id="330" name="Shape 330"/>
          <p:cNvSpPr txBox="1">
            <a:spLocks noGrp="1"/>
          </p:cNvSpPr>
          <p:nvPr>
            <p:ph type="title"/>
          </p:nvPr>
        </p:nvSpPr>
        <p:spPr>
          <a:xfrm>
            <a:off x="457200" y="274637"/>
            <a:ext cx="8229600" cy="1026000"/>
          </a:xfrm>
          <a:prstGeom prst="rect">
            <a:avLst/>
          </a:prstGeom>
          <a:noFill/>
          <a:ln>
            <a:noFill/>
          </a:ln>
        </p:spPr>
        <p:txBody>
          <a:bodyPr lIns="91425" tIns="45700" rIns="91425" bIns="45700" anchor="ctr" anchorCtr="0">
            <a:noAutofit/>
          </a:bodyPr>
          <a:lstStyle/>
          <a:p>
            <a:pPr marL="0" marR="0" lvl="0" indent="0" algn="l" rtl="0">
              <a:spcBef>
                <a:spcPts val="0"/>
              </a:spcBef>
              <a:buClr>
                <a:schemeClr val="dk1"/>
              </a:buClr>
              <a:buSzPct val="25000"/>
              <a:buFont typeface="Questrial"/>
              <a:buNone/>
            </a:pPr>
            <a:r>
              <a:rPr lang="en-US"/>
              <a:t>Member</a:t>
            </a:r>
            <a:r>
              <a:rPr lang="en-US" sz="3600" b="1" i="0" u="none" strike="noStrike" cap="none">
                <a:solidFill>
                  <a:schemeClr val="dk1"/>
                </a:solidFill>
                <a:latin typeface="Questrial"/>
                <a:ea typeface="Questrial"/>
                <a:cs typeface="Questrial"/>
                <a:sym typeface="Questrial"/>
              </a:rPr>
              <a:t> Services</a:t>
            </a:r>
          </a:p>
        </p:txBody>
      </p:sp>
      <p:sp>
        <p:nvSpPr>
          <p:cNvPr id="331" name="Shape 331"/>
          <p:cNvSpPr txBox="1">
            <a:spLocks noGrp="1"/>
          </p:cNvSpPr>
          <p:nvPr>
            <p:ph type="body" idx="1"/>
          </p:nvPr>
        </p:nvSpPr>
        <p:spPr>
          <a:xfrm>
            <a:off x="2726825" y="1002019"/>
            <a:ext cx="6198300" cy="1812000"/>
          </a:xfrm>
          <a:prstGeom prst="rect">
            <a:avLst/>
          </a:prstGeom>
          <a:noFill/>
          <a:ln>
            <a:noFill/>
          </a:ln>
        </p:spPr>
        <p:txBody>
          <a:bodyPr lIns="91425" tIns="45700" rIns="91425" bIns="45700" anchor="t" anchorCtr="0">
            <a:noAutofit/>
          </a:bodyPr>
          <a:lstStyle/>
          <a:p>
            <a:pPr marL="342900" marR="0" lvl="0" indent="-304800" algn="l" rtl="0">
              <a:spcBef>
                <a:spcPts val="0"/>
              </a:spcBef>
              <a:spcAft>
                <a:spcPts val="0"/>
              </a:spcAft>
              <a:buClr>
                <a:schemeClr val="dk1"/>
              </a:buClr>
              <a:buSzPct val="100000"/>
              <a:buFont typeface="Arial"/>
              <a:buChar char="•"/>
            </a:pPr>
            <a:r>
              <a:rPr lang="en-US" sz="1800" b="1" i="0" u="none" strike="noStrike" cap="none" dirty="0">
                <a:solidFill>
                  <a:srgbClr val="A61C00"/>
                </a:solidFill>
                <a:ea typeface="Questrial"/>
                <a:cs typeface="Questrial"/>
                <a:sym typeface="Questrial"/>
              </a:rPr>
              <a:t>Ask a Librarian</a:t>
            </a:r>
            <a:r>
              <a:rPr lang="en-US" sz="1800" dirty="0"/>
              <a:t>:</a:t>
            </a:r>
            <a:r>
              <a:rPr lang="en-US" sz="1800" b="0" i="0" u="none" strike="noStrike" cap="none" dirty="0">
                <a:solidFill>
                  <a:schemeClr val="dk1"/>
                </a:solidFill>
                <a:ea typeface="Questrial"/>
                <a:cs typeface="Questrial"/>
                <a:sym typeface="Questrial"/>
              </a:rPr>
              <a:t> </a:t>
            </a:r>
            <a:r>
              <a:rPr lang="en-US" sz="1800" b="0" i="0" u="none" strike="noStrike" cap="none" dirty="0" err="1">
                <a:solidFill>
                  <a:schemeClr val="dk1"/>
                </a:solidFill>
                <a:ea typeface="Questrial"/>
                <a:cs typeface="Questrial"/>
                <a:sym typeface="Questrial"/>
              </a:rPr>
              <a:t>consortial</a:t>
            </a:r>
            <a:r>
              <a:rPr lang="en-US" sz="1800" b="0" i="0" u="none" strike="noStrike" cap="none" dirty="0">
                <a:solidFill>
                  <a:schemeClr val="dk1"/>
                </a:solidFill>
                <a:ea typeface="Questrial"/>
                <a:cs typeface="Questrial"/>
                <a:sym typeface="Questrial"/>
              </a:rPr>
              <a:t> chat reference service, started in 2011</a:t>
            </a:r>
          </a:p>
          <a:p>
            <a:pPr indent="-304800">
              <a:spcBef>
                <a:spcPts val="480"/>
              </a:spcBef>
              <a:buClr>
                <a:schemeClr val="dk1"/>
              </a:buClr>
              <a:buSzPct val="100000"/>
            </a:pPr>
            <a:r>
              <a:rPr lang="en-US" sz="1800" b="0" i="0" u="none" strike="noStrike" cap="none" dirty="0">
                <a:solidFill>
                  <a:schemeClr val="dk1"/>
                </a:solidFill>
                <a:ea typeface="Questrial"/>
                <a:cs typeface="Questrial"/>
                <a:sym typeface="Questrial"/>
              </a:rPr>
              <a:t>French service, </a:t>
            </a:r>
            <a:r>
              <a:rPr lang="en-US" sz="1800" b="0" i="0" u="none" strike="noStrike" cap="none" dirty="0" err="1">
                <a:solidFill>
                  <a:schemeClr val="dk1"/>
                </a:solidFill>
                <a:ea typeface="Questrial"/>
                <a:cs typeface="Questrial"/>
                <a:sym typeface="Questrial"/>
              </a:rPr>
              <a:t>Clavardez</a:t>
            </a:r>
            <a:r>
              <a:rPr lang="en-US" sz="1800" b="0" i="0" u="none" strike="noStrike" cap="none" dirty="0">
                <a:solidFill>
                  <a:schemeClr val="dk1"/>
                </a:solidFill>
                <a:ea typeface="Questrial"/>
                <a:cs typeface="Questrial"/>
                <a:sym typeface="Questrial"/>
              </a:rPr>
              <a:t> avec </a:t>
            </a:r>
            <a:r>
              <a:rPr lang="en-US" sz="1800" b="0" i="0" u="none" strike="noStrike" cap="none" dirty="0" err="1" smtClean="0">
                <a:solidFill>
                  <a:schemeClr val="dk1"/>
                </a:solidFill>
                <a:ea typeface="Questrial"/>
                <a:cs typeface="Questrial"/>
                <a:sym typeface="Questrial"/>
              </a:rPr>
              <a:t>nos</a:t>
            </a:r>
            <a:r>
              <a:rPr lang="en-US" sz="1800" b="0" i="0" u="none" strike="noStrike" cap="none" dirty="0" smtClean="0">
                <a:solidFill>
                  <a:schemeClr val="dk1"/>
                </a:solidFill>
                <a:ea typeface="Questrial"/>
                <a:cs typeface="Questrial"/>
                <a:sym typeface="Questrial"/>
              </a:rPr>
              <a:t> </a:t>
            </a:r>
            <a:r>
              <a:rPr lang="en-US" sz="1800" b="0" i="0" u="none" strike="noStrike" cap="none" dirty="0" err="1" smtClean="0">
                <a:solidFill>
                  <a:schemeClr val="dk1"/>
                </a:solidFill>
                <a:ea typeface="Questrial"/>
                <a:cs typeface="Questrial"/>
                <a:sym typeface="Questrial"/>
              </a:rPr>
              <a:t>biblioth</a:t>
            </a:r>
            <a:r>
              <a:rPr lang="en-US" sz="1800" dirty="0" err="1" smtClean="0"/>
              <a:t>é</a:t>
            </a:r>
            <a:r>
              <a:rPr lang="en-US" sz="1800" b="0" i="0" u="none" strike="noStrike" cap="none" dirty="0" err="1" smtClean="0">
                <a:solidFill>
                  <a:schemeClr val="dk1"/>
                </a:solidFill>
                <a:ea typeface="Questrial"/>
                <a:cs typeface="Questrial"/>
                <a:sym typeface="Questrial"/>
              </a:rPr>
              <a:t>caires</a:t>
            </a:r>
            <a:r>
              <a:rPr lang="en-US" sz="1800" b="0" i="0" u="none" strike="noStrike" cap="none" dirty="0">
                <a:solidFill>
                  <a:schemeClr val="dk1"/>
                </a:solidFill>
                <a:ea typeface="Questrial"/>
                <a:cs typeface="Questrial"/>
                <a:sym typeface="Questrial"/>
              </a:rPr>
              <a:t>, launched in 2014</a:t>
            </a:r>
          </a:p>
          <a:p>
            <a:pPr marL="342900" marR="0" lvl="0" indent="-304800" algn="l" rtl="0">
              <a:spcBef>
                <a:spcPts val="480"/>
              </a:spcBef>
              <a:buClr>
                <a:schemeClr val="dk1"/>
              </a:buClr>
              <a:buSzPct val="100000"/>
              <a:buFont typeface="Arial"/>
              <a:buChar char="•"/>
            </a:pPr>
            <a:r>
              <a:rPr lang="en-US" sz="1800" b="0" i="0" u="none" strike="noStrike" cap="none" dirty="0">
                <a:solidFill>
                  <a:schemeClr val="dk1"/>
                </a:solidFill>
                <a:ea typeface="Questrial"/>
                <a:cs typeface="Questrial"/>
                <a:sym typeface="Questrial"/>
              </a:rPr>
              <a:t>Contact: </a:t>
            </a:r>
            <a:r>
              <a:rPr lang="en-US" sz="1800" b="0" i="0" u="sng" strike="noStrike" cap="none" dirty="0">
                <a:solidFill>
                  <a:schemeClr val="hlink"/>
                </a:solidFill>
                <a:ea typeface="Questrial"/>
                <a:cs typeface="Questrial"/>
                <a:sym typeface="Questrial"/>
                <a:hlinkClick r:id="rId3"/>
              </a:rPr>
              <a:t>chat@scholarsportal.info</a:t>
            </a:r>
            <a:r>
              <a:rPr lang="en-US" sz="1800" b="0" i="0" u="none" strike="noStrike" cap="none" dirty="0">
                <a:solidFill>
                  <a:schemeClr val="dk1"/>
                </a:solidFill>
                <a:ea typeface="Questrial"/>
                <a:cs typeface="Questrial"/>
                <a:sym typeface="Questrial"/>
              </a:rPr>
              <a:t> </a:t>
            </a:r>
          </a:p>
        </p:txBody>
      </p:sp>
      <p:pic>
        <p:nvPicPr>
          <p:cNvPr id="332" name="Shape 332"/>
          <p:cNvPicPr preferRelativeResize="0"/>
          <p:nvPr/>
        </p:nvPicPr>
        <p:blipFill rotWithShape="1">
          <a:blip r:embed="rId4">
            <a:alphaModFix/>
          </a:blip>
          <a:srcRect/>
          <a:stretch/>
        </p:blipFill>
        <p:spPr>
          <a:xfrm>
            <a:off x="588402" y="964927"/>
            <a:ext cx="2357400" cy="2202600"/>
          </a:xfrm>
          <a:prstGeom prst="rect">
            <a:avLst/>
          </a:prstGeom>
          <a:noFill/>
          <a:ln>
            <a:noFill/>
          </a:ln>
        </p:spPr>
      </p:pic>
      <p:pic>
        <p:nvPicPr>
          <p:cNvPr id="333" name="Shape 333"/>
          <p:cNvPicPr preferRelativeResize="0"/>
          <p:nvPr/>
        </p:nvPicPr>
        <p:blipFill rotWithShape="1">
          <a:blip r:embed="rId5">
            <a:alphaModFix/>
          </a:blip>
          <a:srcRect/>
          <a:stretch/>
        </p:blipFill>
        <p:spPr>
          <a:xfrm>
            <a:off x="7046749" y="2457375"/>
            <a:ext cx="1955100" cy="2423400"/>
          </a:xfrm>
          <a:prstGeom prst="rect">
            <a:avLst/>
          </a:prstGeom>
          <a:noFill/>
          <a:ln>
            <a:noFill/>
          </a:ln>
        </p:spPr>
      </p:pic>
      <p:sp>
        <p:nvSpPr>
          <p:cNvPr id="334" name="Shape 334"/>
          <p:cNvSpPr txBox="1"/>
          <p:nvPr/>
        </p:nvSpPr>
        <p:spPr>
          <a:xfrm>
            <a:off x="588402" y="3134111"/>
            <a:ext cx="6603600" cy="1812000"/>
          </a:xfrm>
          <a:prstGeom prst="rect">
            <a:avLst/>
          </a:prstGeom>
          <a:noFill/>
          <a:ln>
            <a:noFill/>
          </a:ln>
        </p:spPr>
        <p:txBody>
          <a:bodyPr lIns="91425" tIns="91425" rIns="91425" bIns="91425" anchor="ctr" anchorCtr="0">
            <a:noAutofit/>
          </a:bodyPr>
          <a:lstStyle/>
          <a:p>
            <a:pPr marL="342900" lvl="0" indent="-279400" rtl="0">
              <a:spcBef>
                <a:spcPts val="0"/>
              </a:spcBef>
              <a:buClr>
                <a:schemeClr val="dk1"/>
              </a:buClr>
              <a:buSzPct val="100000"/>
              <a:buChar char="•"/>
            </a:pPr>
            <a:r>
              <a:rPr lang="en-US" sz="1800" b="1" dirty="0">
                <a:solidFill>
                  <a:srgbClr val="A61C00"/>
                </a:solidFill>
                <a:ea typeface="Questrial"/>
                <a:cs typeface="Questrial"/>
                <a:sym typeface="Questrial"/>
              </a:rPr>
              <a:t>Accessible Content </a:t>
            </a:r>
            <a:r>
              <a:rPr lang="en-US" sz="1800" b="1" dirty="0" err="1">
                <a:solidFill>
                  <a:srgbClr val="A61C00"/>
                </a:solidFill>
                <a:ea typeface="Questrial"/>
                <a:cs typeface="Questrial"/>
                <a:sym typeface="Questrial"/>
              </a:rPr>
              <a:t>ePortal</a:t>
            </a:r>
            <a:r>
              <a:rPr lang="en-US" sz="1800" b="1" dirty="0">
                <a:solidFill>
                  <a:srgbClr val="A61C00"/>
                </a:solidFill>
                <a:ea typeface="Questrial"/>
                <a:cs typeface="Questrial"/>
                <a:sym typeface="Questrial"/>
              </a:rPr>
              <a:t> (ACE)</a:t>
            </a:r>
            <a:r>
              <a:rPr lang="en-US" sz="1800" dirty="0">
                <a:solidFill>
                  <a:schemeClr val="dk1"/>
                </a:solidFill>
                <a:ea typeface="Questrial"/>
                <a:cs typeface="Questrial"/>
                <a:sym typeface="Questrial"/>
              </a:rPr>
              <a:t>: repository of accessible </a:t>
            </a:r>
            <a:r>
              <a:rPr lang="en-US" sz="1800" dirty="0" smtClean="0">
                <a:solidFill>
                  <a:schemeClr val="dk1"/>
                </a:solidFill>
                <a:ea typeface="Questrial"/>
                <a:cs typeface="Questrial"/>
                <a:sym typeface="Questrial"/>
              </a:rPr>
              <a:t>texts </a:t>
            </a:r>
            <a:r>
              <a:rPr lang="en-US" sz="1800" dirty="0">
                <a:solidFill>
                  <a:schemeClr val="dk1"/>
                </a:solidFill>
                <a:ea typeface="Questrial"/>
                <a:cs typeface="Questrial"/>
                <a:sym typeface="Questrial"/>
              </a:rPr>
              <a:t>for library users with registered print disabilities</a:t>
            </a:r>
          </a:p>
          <a:p>
            <a:pPr marL="342900" lvl="0" indent="-279400" rtl="0">
              <a:spcBef>
                <a:spcPts val="560"/>
              </a:spcBef>
              <a:buClr>
                <a:schemeClr val="dk1"/>
              </a:buClr>
              <a:buSzPct val="100000"/>
              <a:buChar char="•"/>
            </a:pPr>
            <a:r>
              <a:rPr lang="en-US" sz="1800" dirty="0">
                <a:solidFill>
                  <a:schemeClr val="dk1"/>
                </a:solidFill>
                <a:ea typeface="Questrial"/>
                <a:cs typeface="Questrial"/>
                <a:sym typeface="Questrial"/>
              </a:rPr>
              <a:t>Piloted in 2012, became a service in 2014, expanded to  include Ontario colleges in 2015</a:t>
            </a:r>
          </a:p>
          <a:p>
            <a:pPr marL="342900" lvl="0" indent="-279400" rtl="0">
              <a:spcBef>
                <a:spcPts val="560"/>
              </a:spcBef>
              <a:buClr>
                <a:schemeClr val="dk1"/>
              </a:buClr>
              <a:buSzPct val="100000"/>
              <a:buChar char="•"/>
            </a:pPr>
            <a:r>
              <a:rPr lang="en-US" sz="1800" dirty="0">
                <a:solidFill>
                  <a:schemeClr val="dk1"/>
                </a:solidFill>
                <a:ea typeface="Questrial"/>
                <a:cs typeface="Questrial"/>
                <a:sym typeface="Questrial"/>
              </a:rPr>
              <a:t>Contact: </a:t>
            </a:r>
            <a:r>
              <a:rPr lang="en-US" sz="1800" u="sng" dirty="0">
                <a:solidFill>
                  <a:schemeClr val="accent5"/>
                </a:solidFill>
                <a:ea typeface="Questrial"/>
                <a:cs typeface="Questrial"/>
                <a:sym typeface="Questrial"/>
                <a:hlinkClick r:id="rId6"/>
              </a:rPr>
              <a:t>ace@scholarsportal.info</a:t>
            </a:r>
            <a:r>
              <a:rPr lang="en-US" sz="1800" dirty="0">
                <a:solidFill>
                  <a:schemeClr val="dk1"/>
                </a:solidFill>
                <a:ea typeface="Questrial"/>
                <a:cs typeface="Questrial"/>
                <a:sym typeface="Questrial"/>
              </a:rPr>
              <a:t> </a:t>
            </a:r>
          </a:p>
        </p:txBody>
      </p:sp>
      <p:pic>
        <p:nvPicPr>
          <p:cNvPr id="335" name="Shape 335"/>
          <p:cNvPicPr preferRelativeResize="0"/>
          <p:nvPr/>
        </p:nvPicPr>
        <p:blipFill rotWithShape="1">
          <a:blip r:embed="rId7">
            <a:alphaModFix/>
          </a:blip>
          <a:srcRect/>
          <a:stretch/>
        </p:blipFill>
        <p:spPr>
          <a:xfrm>
            <a:off x="303712" y="5001001"/>
            <a:ext cx="2423100" cy="1857000"/>
          </a:xfrm>
          <a:prstGeom prst="rect">
            <a:avLst/>
          </a:prstGeom>
          <a:noFill/>
          <a:ln>
            <a:noFill/>
          </a:ln>
        </p:spPr>
      </p:pic>
      <p:sp>
        <p:nvSpPr>
          <p:cNvPr id="336" name="Shape 336"/>
          <p:cNvSpPr txBox="1"/>
          <p:nvPr/>
        </p:nvSpPr>
        <p:spPr>
          <a:xfrm>
            <a:off x="2726825" y="4941850"/>
            <a:ext cx="6417300" cy="1812000"/>
          </a:xfrm>
          <a:prstGeom prst="rect">
            <a:avLst/>
          </a:prstGeom>
          <a:noFill/>
          <a:ln>
            <a:noFill/>
          </a:ln>
        </p:spPr>
        <p:txBody>
          <a:bodyPr lIns="91425" tIns="91425" rIns="91425" bIns="91425" anchor="ctr" anchorCtr="0">
            <a:noAutofit/>
          </a:bodyPr>
          <a:lstStyle/>
          <a:p>
            <a:pPr marL="342900" lvl="0" indent="-254000" rtl="0">
              <a:lnSpc>
                <a:spcPct val="90000"/>
              </a:lnSpc>
              <a:spcBef>
                <a:spcPts val="0"/>
              </a:spcBef>
              <a:buClr>
                <a:schemeClr val="dk1"/>
              </a:buClr>
              <a:buSzPct val="100000"/>
              <a:buChar char="•"/>
            </a:pPr>
            <a:r>
              <a:rPr lang="en-US" sz="1800" dirty="0">
                <a:solidFill>
                  <a:schemeClr val="dk1"/>
                </a:solidFill>
                <a:ea typeface="Questrial"/>
                <a:cs typeface="Questrial"/>
                <a:sym typeface="Questrial"/>
              </a:rPr>
              <a:t>Rapid Access to Collections through Electronic Requesting (</a:t>
            </a:r>
            <a:r>
              <a:rPr lang="en-US" sz="1800" b="1" dirty="0">
                <a:solidFill>
                  <a:srgbClr val="A61C00"/>
                </a:solidFill>
                <a:ea typeface="Questrial"/>
                <a:cs typeface="Questrial"/>
                <a:sym typeface="Questrial"/>
              </a:rPr>
              <a:t>RACER</a:t>
            </a:r>
            <a:r>
              <a:rPr lang="en-US" sz="1800" dirty="0">
                <a:solidFill>
                  <a:schemeClr val="dk1"/>
                </a:solidFill>
                <a:ea typeface="Questrial"/>
                <a:cs typeface="Questrial"/>
                <a:sym typeface="Questrial"/>
              </a:rPr>
              <a:t>): </a:t>
            </a:r>
            <a:r>
              <a:rPr lang="en-US" sz="1800" dirty="0" smtClean="0">
                <a:solidFill>
                  <a:schemeClr val="dk1"/>
                </a:solidFill>
                <a:ea typeface="Questrial"/>
                <a:cs typeface="Questrial"/>
                <a:sym typeface="Questrial"/>
              </a:rPr>
              <a:t>Interlibrary </a:t>
            </a:r>
            <a:r>
              <a:rPr lang="en-US" sz="1800" dirty="0">
                <a:solidFill>
                  <a:schemeClr val="dk1"/>
                </a:solidFill>
                <a:ea typeface="Questrial"/>
                <a:cs typeface="Questrial"/>
                <a:sym typeface="Questrial"/>
              </a:rPr>
              <a:t>Loan management system, started in 2003</a:t>
            </a:r>
          </a:p>
          <a:p>
            <a:pPr marL="342900" lvl="0" indent="-254000" rtl="0">
              <a:lnSpc>
                <a:spcPct val="90000"/>
              </a:lnSpc>
              <a:spcBef>
                <a:spcPts val="640"/>
              </a:spcBef>
              <a:buClr>
                <a:schemeClr val="dk1"/>
              </a:buClr>
              <a:buSzPct val="100000"/>
              <a:buChar char="•"/>
            </a:pPr>
            <a:r>
              <a:rPr lang="en-US" sz="1800" dirty="0">
                <a:solidFill>
                  <a:schemeClr val="dk1"/>
                </a:solidFill>
                <a:ea typeface="Questrial"/>
                <a:cs typeface="Questrial"/>
                <a:sym typeface="Questrial"/>
              </a:rPr>
              <a:t>Contact: </a:t>
            </a:r>
            <a:r>
              <a:rPr lang="en-US" sz="1800" u="sng" dirty="0">
                <a:solidFill>
                  <a:schemeClr val="accent5"/>
                </a:solidFill>
                <a:ea typeface="Questrial"/>
                <a:cs typeface="Questrial"/>
                <a:sym typeface="Questrial"/>
                <a:hlinkClick r:id="rId8"/>
              </a:rPr>
              <a:t>racer-support@scholarsportal.info</a:t>
            </a:r>
            <a:r>
              <a:rPr lang="en-US" sz="1800" dirty="0">
                <a:solidFill>
                  <a:schemeClr val="dk1"/>
                </a:solidFill>
                <a:ea typeface="Questrial"/>
                <a:cs typeface="Questrial"/>
                <a:sym typeface="Questrial"/>
              </a:rPr>
              <a:t> </a:t>
            </a:r>
          </a:p>
        </p:txBody>
      </p:sp>
      <p:sp>
        <p:nvSpPr>
          <p:cNvPr id="2" name="Footer Placeholder 1"/>
          <p:cNvSpPr>
            <a:spLocks noGrp="1"/>
          </p:cNvSpPr>
          <p:nvPr>
            <p:ph type="ftr" sz="quarter" idx="11"/>
          </p:nvPr>
        </p:nvSpPr>
        <p:spPr/>
        <p:txBody>
          <a:bodyPr/>
          <a:lstStyle/>
          <a:p>
            <a:r>
              <a:rPr lang="en-US"/>
              <a:t>#SPonTheRoad</a:t>
            </a:r>
          </a:p>
        </p:txBody>
      </p:sp>
    </p:spTree>
    <p:extLst>
      <p:ext uri="{BB962C8B-B14F-4D97-AF65-F5344CB8AC3E}">
        <p14:creationId xmlns:p14="http://schemas.microsoft.com/office/powerpoint/2010/main" val="12277591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340"/>
        <p:cNvGrpSpPr/>
        <p:nvPr/>
      </p:nvGrpSpPr>
      <p:grpSpPr>
        <a:xfrm>
          <a:off x="0" y="0"/>
          <a:ext cx="0" cy="0"/>
          <a:chOff x="0" y="0"/>
          <a:chExt cx="0" cy="0"/>
        </a:xfrm>
      </p:grpSpPr>
      <p:sp>
        <p:nvSpPr>
          <p:cNvPr id="341" name="Shape 341"/>
          <p:cNvSpPr txBox="1">
            <a:spLocks noGrp="1"/>
          </p:cNvSpPr>
          <p:nvPr>
            <p:ph type="title"/>
          </p:nvPr>
        </p:nvSpPr>
        <p:spPr>
          <a:xfrm>
            <a:off x="457200" y="274637"/>
            <a:ext cx="8229600" cy="1026000"/>
          </a:xfrm>
          <a:prstGeom prst="rect">
            <a:avLst/>
          </a:prstGeom>
          <a:noFill/>
          <a:ln>
            <a:noFill/>
          </a:ln>
        </p:spPr>
        <p:txBody>
          <a:bodyPr lIns="91425" tIns="45700" rIns="91425" bIns="45700" anchor="ctr" anchorCtr="0">
            <a:noAutofit/>
          </a:bodyPr>
          <a:lstStyle/>
          <a:p>
            <a:pPr marL="0" marR="0" lvl="0" indent="0" algn="l" rtl="0">
              <a:spcBef>
                <a:spcPts val="0"/>
              </a:spcBef>
              <a:buClr>
                <a:schemeClr val="dk1"/>
              </a:buClr>
              <a:buSzPct val="25000"/>
              <a:buFont typeface="Questrial"/>
              <a:buNone/>
            </a:pPr>
            <a:r>
              <a:rPr lang="en-US"/>
              <a:t>Member</a:t>
            </a:r>
            <a:r>
              <a:rPr lang="en-US" sz="3600" b="1" i="0" u="none" strike="noStrike" cap="none">
                <a:solidFill>
                  <a:schemeClr val="dk1"/>
                </a:solidFill>
                <a:latin typeface="Questrial"/>
                <a:ea typeface="Questrial"/>
                <a:cs typeface="Questrial"/>
                <a:sym typeface="Questrial"/>
              </a:rPr>
              <a:t> Services</a:t>
            </a:r>
          </a:p>
        </p:txBody>
      </p:sp>
      <p:sp>
        <p:nvSpPr>
          <p:cNvPr id="342" name="Shape 342"/>
          <p:cNvSpPr txBox="1">
            <a:spLocks noGrp="1"/>
          </p:cNvSpPr>
          <p:nvPr>
            <p:ph type="body" idx="1"/>
          </p:nvPr>
        </p:nvSpPr>
        <p:spPr>
          <a:xfrm>
            <a:off x="457200" y="1055750"/>
            <a:ext cx="8327400" cy="1812000"/>
          </a:xfrm>
          <a:prstGeom prst="rect">
            <a:avLst/>
          </a:prstGeom>
          <a:noFill/>
          <a:ln>
            <a:noFill/>
          </a:ln>
        </p:spPr>
        <p:txBody>
          <a:bodyPr lIns="91425" tIns="45700" rIns="91425" bIns="45700" anchor="t" anchorCtr="0">
            <a:noAutofit/>
          </a:bodyPr>
          <a:lstStyle/>
          <a:p>
            <a:pPr marL="342900" marR="0" lvl="0" indent="-304800" algn="l" rtl="0">
              <a:spcBef>
                <a:spcPts val="480"/>
              </a:spcBef>
              <a:buClr>
                <a:schemeClr val="dk1"/>
              </a:buClr>
              <a:buSzPct val="100000"/>
              <a:buFont typeface="Arial"/>
              <a:buChar char="•"/>
            </a:pPr>
            <a:r>
              <a:rPr lang="en-US" sz="1800" b="1">
                <a:solidFill>
                  <a:srgbClr val="A61C00"/>
                </a:solidFill>
              </a:rPr>
              <a:t>SFX </a:t>
            </a:r>
            <a:r>
              <a:rPr lang="en-US" sz="1800"/>
              <a:t>is an OpenURL resolver, connecting metadata records to full text articles</a:t>
            </a:r>
          </a:p>
          <a:p>
            <a:pPr marL="342900" marR="0" lvl="0" indent="-304800" algn="l" rtl="0">
              <a:spcBef>
                <a:spcPts val="480"/>
              </a:spcBef>
              <a:buClr>
                <a:schemeClr val="dk1"/>
              </a:buClr>
              <a:buSzPct val="100000"/>
              <a:buFont typeface="Arial"/>
              <a:buChar char="•"/>
            </a:pPr>
            <a:r>
              <a:rPr lang="en-US" sz="1800"/>
              <a:t>Scholars Portal manages the knowledge base that powers SFX for most OCUL schools</a:t>
            </a:r>
          </a:p>
          <a:p>
            <a:pPr marL="342900" marR="0" lvl="0" indent="-304800" algn="l" rtl="0">
              <a:spcBef>
                <a:spcPts val="480"/>
              </a:spcBef>
              <a:buClr>
                <a:schemeClr val="dk1"/>
              </a:buClr>
              <a:buSzPct val="100000"/>
              <a:buFont typeface="Arial"/>
              <a:buChar char="•"/>
            </a:pPr>
            <a:r>
              <a:rPr lang="en-US" sz="1800"/>
              <a:t>Began with SP Journals in 2002</a:t>
            </a:r>
          </a:p>
          <a:p>
            <a:pPr marL="342900" marR="0" lvl="0" indent="-304800" algn="l" rtl="0">
              <a:spcBef>
                <a:spcPts val="480"/>
              </a:spcBef>
              <a:buClr>
                <a:schemeClr val="dk1"/>
              </a:buClr>
              <a:buSzPct val="100000"/>
              <a:buFont typeface="Arial"/>
              <a:buChar char="•"/>
            </a:pPr>
            <a:r>
              <a:rPr lang="en-US" sz="1800"/>
              <a:t>Contact: admin@scholarsportal.info</a:t>
            </a:r>
          </a:p>
        </p:txBody>
      </p:sp>
      <p:sp>
        <p:nvSpPr>
          <p:cNvPr id="343" name="Shape 343"/>
          <p:cNvSpPr txBox="1"/>
          <p:nvPr/>
        </p:nvSpPr>
        <p:spPr>
          <a:xfrm>
            <a:off x="4760950" y="3574750"/>
            <a:ext cx="4186800" cy="2202900"/>
          </a:xfrm>
          <a:prstGeom prst="rect">
            <a:avLst/>
          </a:prstGeom>
          <a:noFill/>
          <a:ln>
            <a:noFill/>
          </a:ln>
        </p:spPr>
        <p:txBody>
          <a:bodyPr lIns="91425" tIns="91425" rIns="91425" bIns="91425" anchor="ctr" anchorCtr="0">
            <a:noAutofit/>
          </a:bodyPr>
          <a:lstStyle/>
          <a:p>
            <a:pPr marL="342900" lvl="0" indent="-279400" rtl="0">
              <a:spcBef>
                <a:spcPts val="560"/>
              </a:spcBef>
              <a:buClr>
                <a:schemeClr val="dk1"/>
              </a:buClr>
              <a:buSzPct val="100000"/>
              <a:buChar char="•"/>
            </a:pPr>
            <a:r>
              <a:rPr lang="en-US" sz="1800" b="1" dirty="0">
                <a:solidFill>
                  <a:srgbClr val="A61C00"/>
                </a:solidFill>
                <a:ea typeface="Questrial"/>
                <a:cs typeface="Questrial"/>
                <a:sym typeface="Questrial"/>
              </a:rPr>
              <a:t>OUR </a:t>
            </a:r>
            <a:r>
              <a:rPr lang="en-US" sz="1800" dirty="0">
                <a:solidFill>
                  <a:schemeClr val="dk1"/>
                </a:solidFill>
                <a:ea typeface="Questrial"/>
                <a:cs typeface="Questrial"/>
                <a:sym typeface="Questrial"/>
              </a:rPr>
              <a:t>provides licensing rights to users through SFX or other link resolver</a:t>
            </a:r>
          </a:p>
          <a:p>
            <a:pPr marL="342900" lvl="0" indent="-279400" rtl="0">
              <a:spcBef>
                <a:spcPts val="560"/>
              </a:spcBef>
              <a:buClr>
                <a:schemeClr val="dk1"/>
              </a:buClr>
              <a:buSzPct val="100000"/>
              <a:buChar char="•"/>
            </a:pPr>
            <a:r>
              <a:rPr lang="en-US" sz="1800" dirty="0">
                <a:solidFill>
                  <a:schemeClr val="dk1"/>
                </a:solidFill>
                <a:ea typeface="Questrial"/>
                <a:cs typeface="Questrial"/>
                <a:sym typeface="Questrial"/>
              </a:rPr>
              <a:t>Started in 2011, now used by OCUL, BCI, CAUL, COPPUL, and OCLS</a:t>
            </a:r>
          </a:p>
          <a:p>
            <a:pPr marL="342900" lvl="0" indent="-279400" rtl="0">
              <a:spcBef>
                <a:spcPts val="560"/>
              </a:spcBef>
              <a:buClr>
                <a:schemeClr val="dk1"/>
              </a:buClr>
              <a:buSzPct val="100000"/>
              <a:buChar char="•"/>
            </a:pPr>
            <a:r>
              <a:rPr lang="en-US" sz="1800" dirty="0">
                <a:solidFill>
                  <a:schemeClr val="dk1"/>
                </a:solidFill>
                <a:ea typeface="Questrial"/>
                <a:cs typeface="Questrial"/>
                <a:sym typeface="Questrial"/>
              </a:rPr>
              <a:t>Contact: licenses@scholarsportal.info</a:t>
            </a:r>
          </a:p>
        </p:txBody>
      </p:sp>
      <p:pic>
        <p:nvPicPr>
          <p:cNvPr id="344" name="Shape 344" descr="our example.jpg"/>
          <p:cNvPicPr preferRelativeResize="0"/>
          <p:nvPr/>
        </p:nvPicPr>
        <p:blipFill rotWithShape="1">
          <a:blip r:embed="rId3">
            <a:alphaModFix/>
          </a:blip>
          <a:srcRect t="25003"/>
          <a:stretch/>
        </p:blipFill>
        <p:spPr>
          <a:xfrm>
            <a:off x="574325" y="3334275"/>
            <a:ext cx="4030350" cy="3078524"/>
          </a:xfrm>
          <a:prstGeom prst="rect">
            <a:avLst/>
          </a:prstGeom>
          <a:noFill/>
          <a:ln>
            <a:noFill/>
          </a:ln>
        </p:spPr>
      </p:pic>
      <p:sp>
        <p:nvSpPr>
          <p:cNvPr id="2" name="Footer Placeholder 1"/>
          <p:cNvSpPr>
            <a:spLocks noGrp="1"/>
          </p:cNvSpPr>
          <p:nvPr>
            <p:ph type="ftr" sz="quarter" idx="11"/>
          </p:nvPr>
        </p:nvSpPr>
        <p:spPr/>
        <p:txBody>
          <a:bodyPr/>
          <a:lstStyle/>
          <a:p>
            <a:r>
              <a:rPr lang="en-US" smtClean="0"/>
              <a:t>#SPonTheRoad</a:t>
            </a:r>
            <a:endParaRPr lang="en-US"/>
          </a:p>
        </p:txBody>
      </p:sp>
    </p:spTree>
    <p:extLst>
      <p:ext uri="{BB962C8B-B14F-4D97-AF65-F5344CB8AC3E}">
        <p14:creationId xmlns:p14="http://schemas.microsoft.com/office/powerpoint/2010/main" val="400382671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722313" y="4406900"/>
            <a:ext cx="7772400" cy="1362075"/>
          </a:xfrm>
          <a:prstGeom prst="rect">
            <a:avLst/>
          </a:prstGeom>
        </p:spPr>
        <p:txBody>
          <a:bodyPr vert="horz" lIns="91440" tIns="45720" rIns="91440" bIns="45720" rtlCol="0" anchor="ctr">
            <a:normAutofit/>
          </a:bodyPr>
          <a:lstStyle>
            <a:lvl1pPr algn="l" defTabSz="457200" rtl="0" eaLnBrk="1" latinLnBrk="0" hangingPunct="1">
              <a:spcBef>
                <a:spcPct val="0"/>
              </a:spcBef>
              <a:buNone/>
              <a:defRPr sz="3600" b="1" kern="1200">
                <a:solidFill>
                  <a:schemeClr val="tx1"/>
                </a:solidFill>
                <a:latin typeface="+mj-lt"/>
                <a:ea typeface="+mj-ea"/>
                <a:cs typeface="+mj-cs"/>
              </a:defRPr>
            </a:lvl1pPr>
          </a:lstStyle>
          <a:p>
            <a:r>
              <a:rPr lang="en-US" sz="4000" cap="small" dirty="0" smtClean="0"/>
              <a:t>INTRODUCTION TO OCUL AND SCHOLARS PORTAL</a:t>
            </a:r>
            <a:endParaRPr lang="en-US" sz="4000" cap="small" dirty="0"/>
          </a:p>
        </p:txBody>
      </p:sp>
    </p:spTree>
    <p:extLst>
      <p:ext uri="{BB962C8B-B14F-4D97-AF65-F5344CB8AC3E}">
        <p14:creationId xmlns:p14="http://schemas.microsoft.com/office/powerpoint/2010/main" val="385495696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348"/>
        <p:cNvGrpSpPr/>
        <p:nvPr/>
      </p:nvGrpSpPr>
      <p:grpSpPr>
        <a:xfrm>
          <a:off x="0" y="0"/>
          <a:ext cx="0" cy="0"/>
          <a:chOff x="0" y="0"/>
          <a:chExt cx="0" cy="0"/>
        </a:xfrm>
      </p:grpSpPr>
      <p:sp>
        <p:nvSpPr>
          <p:cNvPr id="349" name="Shape 349"/>
          <p:cNvSpPr txBox="1">
            <a:spLocks noGrp="1"/>
          </p:cNvSpPr>
          <p:nvPr>
            <p:ph type="title"/>
          </p:nvPr>
        </p:nvSpPr>
        <p:spPr>
          <a:xfrm>
            <a:off x="457200" y="274637"/>
            <a:ext cx="8229600" cy="1026039"/>
          </a:xfrm>
          <a:prstGeom prst="rect">
            <a:avLst/>
          </a:prstGeom>
          <a:noFill/>
          <a:ln>
            <a:noFill/>
          </a:ln>
        </p:spPr>
        <p:txBody>
          <a:bodyPr lIns="91425" tIns="45700" rIns="91425" bIns="45700" anchor="ctr" anchorCtr="0">
            <a:noAutofit/>
          </a:bodyPr>
          <a:lstStyle/>
          <a:p>
            <a:pPr marL="0" marR="0" lvl="0" indent="0" algn="l" rtl="0">
              <a:spcBef>
                <a:spcPts val="0"/>
              </a:spcBef>
              <a:buClr>
                <a:schemeClr val="dk1"/>
              </a:buClr>
              <a:buSzPct val="25000"/>
              <a:buFont typeface="Questrial"/>
              <a:buNone/>
            </a:pPr>
            <a:r>
              <a:rPr lang="en-US" sz="3240"/>
              <a:t>Member Services</a:t>
            </a:r>
          </a:p>
        </p:txBody>
      </p:sp>
      <p:sp>
        <p:nvSpPr>
          <p:cNvPr id="350" name="Shape 350"/>
          <p:cNvSpPr txBox="1">
            <a:spLocks noGrp="1"/>
          </p:cNvSpPr>
          <p:nvPr>
            <p:ph type="body" idx="1"/>
          </p:nvPr>
        </p:nvSpPr>
        <p:spPr>
          <a:xfrm>
            <a:off x="457200" y="1538750"/>
            <a:ext cx="5784900" cy="1731300"/>
          </a:xfrm>
          <a:prstGeom prst="rect">
            <a:avLst/>
          </a:prstGeom>
          <a:noFill/>
          <a:ln>
            <a:noFill/>
          </a:ln>
        </p:spPr>
        <p:txBody>
          <a:bodyPr lIns="91425" tIns="45700" rIns="91425" bIns="45700" anchor="t" anchorCtr="0">
            <a:noAutofit/>
          </a:bodyPr>
          <a:lstStyle/>
          <a:p>
            <a:pPr marL="342900" marR="0" lvl="0" indent="-254000" algn="l" rtl="0">
              <a:spcBef>
                <a:spcPts val="0"/>
              </a:spcBef>
              <a:spcAft>
                <a:spcPts val="0"/>
              </a:spcAft>
              <a:buClr>
                <a:schemeClr val="dk1"/>
              </a:buClr>
              <a:buSzPct val="100000"/>
              <a:buFont typeface="Arial"/>
              <a:buChar char="•"/>
            </a:pPr>
            <a:r>
              <a:rPr lang="en-US" sz="1800" b="1" dirty="0">
                <a:solidFill>
                  <a:srgbClr val="A61C00"/>
                </a:solidFill>
              </a:rPr>
              <a:t>Cloud services:</a:t>
            </a:r>
            <a:r>
              <a:rPr lang="en-US" sz="1800" dirty="0"/>
              <a:t> the Ontario Library Research Cloud (OLRC) provides preservation storage for Ontario’s scholarly material on five regionally distributed nodes.</a:t>
            </a:r>
          </a:p>
          <a:p>
            <a:pPr marL="342900" marR="0" lvl="0" indent="-254000" algn="l" rtl="0">
              <a:spcBef>
                <a:spcPts val="0"/>
              </a:spcBef>
              <a:spcAft>
                <a:spcPts val="0"/>
              </a:spcAft>
              <a:buClr>
                <a:schemeClr val="dk1"/>
              </a:buClr>
              <a:buSzPct val="100000"/>
              <a:buFont typeface="Arial"/>
              <a:buChar char="•"/>
            </a:pPr>
            <a:r>
              <a:rPr lang="en-US" sz="1800" b="0" i="0" u="none" strike="noStrike" cap="none" dirty="0">
                <a:solidFill>
                  <a:schemeClr val="dk1"/>
                </a:solidFill>
                <a:ea typeface="Questrial"/>
                <a:cs typeface="Questrial"/>
                <a:sym typeface="Questrial"/>
              </a:rPr>
              <a:t>Launched October 2015</a:t>
            </a:r>
          </a:p>
          <a:p>
            <a:pPr marL="342900" marR="0" lvl="0" indent="-254000" algn="l" rtl="0">
              <a:spcBef>
                <a:spcPts val="640"/>
              </a:spcBef>
              <a:buClr>
                <a:schemeClr val="dk1"/>
              </a:buClr>
              <a:buSzPct val="100000"/>
              <a:buFont typeface="Arial"/>
              <a:buChar char="•"/>
            </a:pPr>
            <a:r>
              <a:rPr lang="en-US" sz="1800" b="0" i="0" u="none" strike="noStrike" cap="none" dirty="0">
                <a:solidFill>
                  <a:schemeClr val="dk1"/>
                </a:solidFill>
                <a:ea typeface="Questrial"/>
                <a:cs typeface="Questrial"/>
                <a:sym typeface="Questrial"/>
              </a:rPr>
              <a:t>Contact: </a:t>
            </a:r>
            <a:r>
              <a:rPr lang="en-US" sz="1800" b="0" i="0" u="sng" strike="noStrike" cap="none" dirty="0">
                <a:solidFill>
                  <a:schemeClr val="hlink"/>
                </a:solidFill>
                <a:ea typeface="Questrial"/>
                <a:cs typeface="Questrial"/>
                <a:sym typeface="Questrial"/>
                <a:hlinkClick r:id="rId3"/>
              </a:rPr>
              <a:t>cloud@scholarsportal.info</a:t>
            </a:r>
            <a:r>
              <a:rPr lang="en-US" sz="1800" b="0" i="0" u="none" strike="noStrike" cap="none" dirty="0">
                <a:solidFill>
                  <a:schemeClr val="dk1"/>
                </a:solidFill>
                <a:ea typeface="Questrial"/>
                <a:cs typeface="Questrial"/>
                <a:sym typeface="Questrial"/>
              </a:rPr>
              <a:t> </a:t>
            </a:r>
          </a:p>
        </p:txBody>
      </p:sp>
      <p:pic>
        <p:nvPicPr>
          <p:cNvPr id="351" name="Shape 351"/>
          <p:cNvPicPr preferRelativeResize="0"/>
          <p:nvPr/>
        </p:nvPicPr>
        <p:blipFill rotWithShape="1">
          <a:blip r:embed="rId4">
            <a:alphaModFix/>
          </a:blip>
          <a:srcRect/>
          <a:stretch/>
        </p:blipFill>
        <p:spPr>
          <a:xfrm>
            <a:off x="6227491" y="988079"/>
            <a:ext cx="2391600" cy="2590800"/>
          </a:xfrm>
          <a:prstGeom prst="rect">
            <a:avLst/>
          </a:prstGeom>
          <a:noFill/>
          <a:ln>
            <a:noFill/>
          </a:ln>
        </p:spPr>
      </p:pic>
      <p:sp>
        <p:nvSpPr>
          <p:cNvPr id="352" name="Shape 352"/>
          <p:cNvSpPr txBox="1"/>
          <p:nvPr/>
        </p:nvSpPr>
        <p:spPr>
          <a:xfrm>
            <a:off x="525000" y="4152725"/>
            <a:ext cx="8094000" cy="1812000"/>
          </a:xfrm>
          <a:prstGeom prst="rect">
            <a:avLst/>
          </a:prstGeom>
          <a:noFill/>
          <a:ln>
            <a:noFill/>
          </a:ln>
        </p:spPr>
        <p:txBody>
          <a:bodyPr lIns="91425" tIns="91425" rIns="91425" bIns="91425" anchor="ctr" anchorCtr="0">
            <a:noAutofit/>
          </a:bodyPr>
          <a:lstStyle/>
          <a:p>
            <a:pPr marL="342900" indent="-254000">
              <a:lnSpc>
                <a:spcPct val="90000"/>
              </a:lnSpc>
              <a:spcBef>
                <a:spcPts val="640"/>
              </a:spcBef>
              <a:buClr>
                <a:prstClr val="black"/>
              </a:buClr>
              <a:buSzPct val="100000"/>
              <a:buFontTx/>
              <a:buChar char="•"/>
            </a:pPr>
            <a:r>
              <a:rPr lang="en-US" b="1" dirty="0">
                <a:solidFill>
                  <a:srgbClr val="A61C00"/>
                </a:solidFill>
                <a:ea typeface="Questrial"/>
                <a:cs typeface="Questrial"/>
                <a:sym typeface="Questrial"/>
              </a:rPr>
              <a:t>OJS </a:t>
            </a:r>
            <a:r>
              <a:rPr lang="en-US" dirty="0">
                <a:solidFill>
                  <a:prstClr val="black"/>
                </a:solidFill>
                <a:ea typeface="Questrial"/>
                <a:cs typeface="Questrial"/>
                <a:sym typeface="Questrial"/>
              </a:rPr>
              <a:t>&amp; </a:t>
            </a:r>
            <a:r>
              <a:rPr lang="en-US" b="1" dirty="0">
                <a:solidFill>
                  <a:srgbClr val="A61C00"/>
                </a:solidFill>
                <a:ea typeface="Questrial"/>
                <a:cs typeface="Questrial"/>
                <a:sym typeface="Questrial"/>
              </a:rPr>
              <a:t>OMP</a:t>
            </a:r>
            <a:r>
              <a:rPr lang="en-US" dirty="0">
                <a:solidFill>
                  <a:prstClr val="black"/>
                </a:solidFill>
                <a:ea typeface="Questrial"/>
                <a:cs typeface="Questrial"/>
                <a:sym typeface="Questrial"/>
              </a:rPr>
              <a:t>: we host Open Journal System (OJS) &amp; Open Monograph Press (OMP) instances for eight schools</a:t>
            </a:r>
          </a:p>
          <a:p>
            <a:pPr marL="342900" indent="-254000">
              <a:lnSpc>
                <a:spcPct val="90000"/>
              </a:lnSpc>
              <a:spcBef>
                <a:spcPts val="640"/>
              </a:spcBef>
              <a:buClr>
                <a:prstClr val="black"/>
              </a:buClr>
              <a:buSzPct val="100000"/>
              <a:buFontTx/>
              <a:buChar char="•"/>
            </a:pPr>
            <a:r>
              <a:rPr lang="en-US" dirty="0">
                <a:solidFill>
                  <a:prstClr val="black"/>
                </a:solidFill>
                <a:ea typeface="Questrial"/>
                <a:cs typeface="Questrial"/>
                <a:sym typeface="Questrial"/>
              </a:rPr>
              <a:t>OCUL is a development partner of the Public Knowledge Project (PKP)</a:t>
            </a:r>
          </a:p>
          <a:p>
            <a:pPr marL="342900" indent="-254000">
              <a:lnSpc>
                <a:spcPct val="90000"/>
              </a:lnSpc>
              <a:spcBef>
                <a:spcPts val="640"/>
              </a:spcBef>
              <a:buClr>
                <a:prstClr val="black"/>
              </a:buClr>
              <a:buSzPct val="100000"/>
              <a:buFontTx/>
              <a:buChar char="•"/>
            </a:pPr>
            <a:r>
              <a:rPr lang="en-US" dirty="0">
                <a:solidFill>
                  <a:prstClr val="black"/>
                </a:solidFill>
                <a:ea typeface="Questrial"/>
                <a:cs typeface="Questrial"/>
                <a:sym typeface="Questrial"/>
              </a:rPr>
              <a:t>Contact: </a:t>
            </a:r>
            <a:r>
              <a:rPr lang="en-US" u="sng" dirty="0">
                <a:solidFill>
                  <a:srgbClr val="5F5F5F"/>
                </a:solidFill>
                <a:ea typeface="Questrial"/>
                <a:cs typeface="Questrial"/>
                <a:sym typeface="Questrial"/>
                <a:hlinkClick r:id="rId5"/>
              </a:rPr>
              <a:t>ojs@scholarsportal.info</a:t>
            </a:r>
            <a:r>
              <a:rPr lang="en-US" dirty="0">
                <a:solidFill>
                  <a:prstClr val="black"/>
                </a:solidFill>
                <a:ea typeface="Questrial"/>
                <a:cs typeface="Questrial"/>
                <a:sym typeface="Questrial"/>
              </a:rPr>
              <a:t> </a:t>
            </a:r>
          </a:p>
        </p:txBody>
      </p:sp>
      <p:sp>
        <p:nvSpPr>
          <p:cNvPr id="2" name="Footer Placeholder 1"/>
          <p:cNvSpPr>
            <a:spLocks noGrp="1"/>
          </p:cNvSpPr>
          <p:nvPr>
            <p:ph type="ftr" sz="quarter" idx="11"/>
          </p:nvPr>
        </p:nvSpPr>
        <p:spPr/>
        <p:txBody>
          <a:bodyPr/>
          <a:lstStyle/>
          <a:p>
            <a:r>
              <a:rPr lang="en-US" smtClean="0">
                <a:solidFill>
                  <a:prstClr val="black">
                    <a:tint val="75000"/>
                  </a:prstClr>
                </a:solidFill>
              </a:rPr>
              <a:t>#SPonTheRoad</a:t>
            </a:r>
            <a:endParaRPr lang="en-US">
              <a:solidFill>
                <a:prstClr val="black">
                  <a:tint val="75000"/>
                </a:prstClr>
              </a:solidFill>
            </a:endParaRPr>
          </a:p>
        </p:txBody>
      </p:sp>
    </p:spTree>
    <p:extLst>
      <p:ext uri="{BB962C8B-B14F-4D97-AF65-F5344CB8AC3E}">
        <p14:creationId xmlns:p14="http://schemas.microsoft.com/office/powerpoint/2010/main" val="283641952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356"/>
        <p:cNvGrpSpPr/>
        <p:nvPr/>
      </p:nvGrpSpPr>
      <p:grpSpPr>
        <a:xfrm>
          <a:off x="0" y="0"/>
          <a:ext cx="0" cy="0"/>
          <a:chOff x="0" y="0"/>
          <a:chExt cx="0" cy="0"/>
        </a:xfrm>
      </p:grpSpPr>
      <p:sp>
        <p:nvSpPr>
          <p:cNvPr id="357" name="Shape 357"/>
          <p:cNvSpPr txBox="1">
            <a:spLocks noGrp="1"/>
          </p:cNvSpPr>
          <p:nvPr>
            <p:ph type="title"/>
          </p:nvPr>
        </p:nvSpPr>
        <p:spPr>
          <a:xfrm>
            <a:off x="457200" y="274637"/>
            <a:ext cx="8229600" cy="1026000"/>
          </a:xfrm>
          <a:prstGeom prst="rect">
            <a:avLst/>
          </a:prstGeom>
          <a:noFill/>
          <a:ln>
            <a:noFill/>
          </a:ln>
        </p:spPr>
        <p:txBody>
          <a:bodyPr lIns="91425" tIns="45700" rIns="91425" bIns="45700" anchor="ctr" anchorCtr="0">
            <a:noAutofit/>
          </a:bodyPr>
          <a:lstStyle/>
          <a:p>
            <a:pPr marL="0" marR="0" lvl="0" indent="0" algn="l" rtl="0">
              <a:spcBef>
                <a:spcPts val="0"/>
              </a:spcBef>
              <a:buClr>
                <a:schemeClr val="dk1"/>
              </a:buClr>
              <a:buSzPct val="25000"/>
              <a:buFont typeface="Questrial"/>
              <a:buNone/>
            </a:pPr>
            <a:r>
              <a:rPr lang="en-US" sz="3240"/>
              <a:t>Content Repositories</a:t>
            </a:r>
          </a:p>
        </p:txBody>
      </p:sp>
      <p:sp>
        <p:nvSpPr>
          <p:cNvPr id="358" name="Shape 358"/>
          <p:cNvSpPr txBox="1">
            <a:spLocks noGrp="1"/>
          </p:cNvSpPr>
          <p:nvPr>
            <p:ph type="body" idx="1"/>
          </p:nvPr>
        </p:nvSpPr>
        <p:spPr>
          <a:xfrm>
            <a:off x="457200" y="1182624"/>
            <a:ext cx="8229600" cy="5193900"/>
          </a:xfrm>
          <a:prstGeom prst="rect">
            <a:avLst/>
          </a:prstGeom>
          <a:noFill/>
          <a:ln>
            <a:noFill/>
          </a:ln>
        </p:spPr>
        <p:txBody>
          <a:bodyPr lIns="91425" tIns="45700" rIns="91425" bIns="45700" anchor="t" anchorCtr="0">
            <a:noAutofit/>
          </a:bodyPr>
          <a:lstStyle/>
          <a:p>
            <a:pPr marL="0" marR="0" lvl="0" indent="0" algn="l" rtl="0">
              <a:lnSpc>
                <a:spcPct val="90000"/>
              </a:lnSpc>
              <a:spcBef>
                <a:spcPts val="0"/>
              </a:spcBef>
              <a:spcAft>
                <a:spcPts val="0"/>
              </a:spcAft>
              <a:buNone/>
            </a:pPr>
            <a:r>
              <a:rPr lang="en-US" sz="1800" b="1" dirty="0">
                <a:solidFill>
                  <a:srgbClr val="A61C00"/>
                </a:solidFill>
              </a:rPr>
              <a:t>Journals</a:t>
            </a:r>
          </a:p>
          <a:p>
            <a:pPr marL="342900" marR="0" lvl="0" indent="-254000" algn="l" rtl="0">
              <a:lnSpc>
                <a:spcPct val="90000"/>
              </a:lnSpc>
              <a:spcBef>
                <a:spcPts val="0"/>
              </a:spcBef>
              <a:spcAft>
                <a:spcPts val="0"/>
              </a:spcAft>
              <a:buClr>
                <a:schemeClr val="dk1"/>
              </a:buClr>
              <a:buSzPct val="100000"/>
              <a:buFont typeface="Arial"/>
              <a:buChar char="•"/>
            </a:pPr>
            <a:r>
              <a:rPr lang="en-US" sz="1800" b="0" i="0" u="none" strike="noStrike" cap="none" dirty="0">
                <a:solidFill>
                  <a:schemeClr val="dk1"/>
                </a:solidFill>
                <a:ea typeface="Questrial"/>
                <a:cs typeface="Questrial"/>
                <a:sym typeface="Questrial"/>
              </a:rPr>
              <a:t>Our first service! Started in 2002</a:t>
            </a:r>
          </a:p>
          <a:p>
            <a:pPr marL="342900" marR="0" lvl="0" indent="-254000" algn="l" rtl="0">
              <a:lnSpc>
                <a:spcPct val="90000"/>
              </a:lnSpc>
              <a:spcBef>
                <a:spcPts val="640"/>
              </a:spcBef>
              <a:spcAft>
                <a:spcPts val="0"/>
              </a:spcAft>
              <a:buClr>
                <a:schemeClr val="dk1"/>
              </a:buClr>
              <a:buSzPct val="100000"/>
              <a:buFont typeface="Arial"/>
              <a:buChar char="•"/>
            </a:pPr>
            <a:r>
              <a:rPr lang="en-US" sz="1800" b="0" i="0" u="none" strike="noStrike" cap="none" dirty="0">
                <a:solidFill>
                  <a:schemeClr val="dk1"/>
                </a:solidFill>
                <a:ea typeface="Questrial"/>
                <a:cs typeface="Questrial"/>
                <a:sym typeface="Questrial"/>
              </a:rPr>
              <a:t>Loading commercial and open access content – over 45 million articles</a:t>
            </a:r>
          </a:p>
          <a:p>
            <a:pPr marL="342900" marR="0" lvl="0" indent="-254000" algn="l" rtl="0">
              <a:lnSpc>
                <a:spcPct val="90000"/>
              </a:lnSpc>
              <a:spcBef>
                <a:spcPts val="640"/>
              </a:spcBef>
              <a:spcAft>
                <a:spcPts val="0"/>
              </a:spcAft>
              <a:buClr>
                <a:schemeClr val="dk1"/>
              </a:buClr>
              <a:buSzPct val="100000"/>
              <a:buFont typeface="Arial"/>
              <a:buChar char="•"/>
            </a:pPr>
            <a:r>
              <a:rPr lang="en-US" sz="1800" b="0" i="0" u="none" strike="noStrike" cap="none" dirty="0">
                <a:solidFill>
                  <a:schemeClr val="dk1"/>
                </a:solidFill>
                <a:ea typeface="Questrial"/>
                <a:cs typeface="Questrial"/>
                <a:sym typeface="Questrial"/>
              </a:rPr>
              <a:t>Certified as a Trustworthy Digital Repository in 2013</a:t>
            </a:r>
          </a:p>
          <a:p>
            <a:pPr marL="342900" marR="0" lvl="0" indent="-254000" algn="l" rtl="0">
              <a:lnSpc>
                <a:spcPct val="90000"/>
              </a:lnSpc>
              <a:spcBef>
                <a:spcPts val="640"/>
              </a:spcBef>
              <a:spcAft>
                <a:spcPts val="0"/>
              </a:spcAft>
              <a:buClr>
                <a:schemeClr val="dk1"/>
              </a:buClr>
              <a:buSzPct val="100000"/>
              <a:buFont typeface="Arial"/>
              <a:buChar char="•"/>
            </a:pPr>
            <a:r>
              <a:rPr lang="en-US" sz="1800" dirty="0"/>
              <a:t>COUNTER-compliant usage reports available</a:t>
            </a:r>
          </a:p>
          <a:p>
            <a:pPr marL="342900" marR="0" lvl="0" indent="-254000" algn="l" rtl="0">
              <a:lnSpc>
                <a:spcPct val="90000"/>
              </a:lnSpc>
              <a:spcBef>
                <a:spcPts val="640"/>
              </a:spcBef>
              <a:buClr>
                <a:schemeClr val="dk1"/>
              </a:buClr>
              <a:buSzPct val="100000"/>
              <a:buFont typeface="Arial"/>
              <a:buChar char="•"/>
            </a:pPr>
            <a:r>
              <a:rPr lang="en-US" sz="1800" b="0" i="0" u="none" strike="noStrike" cap="none" dirty="0">
                <a:solidFill>
                  <a:schemeClr val="dk1"/>
                </a:solidFill>
                <a:ea typeface="Questrial"/>
                <a:cs typeface="Questrial"/>
                <a:sym typeface="Questrial"/>
              </a:rPr>
              <a:t>Contact: </a:t>
            </a:r>
            <a:r>
              <a:rPr lang="en-US" sz="1800" b="0" i="0" u="sng" strike="noStrike" cap="none" dirty="0">
                <a:solidFill>
                  <a:schemeClr val="hlink"/>
                </a:solidFill>
                <a:ea typeface="Questrial"/>
                <a:cs typeface="Questrial"/>
                <a:sym typeface="Questrial"/>
                <a:hlinkClick r:id="rId3"/>
              </a:rPr>
              <a:t>journals@scholarsportal.info</a:t>
            </a:r>
            <a:r>
              <a:rPr lang="en-US" sz="1800" b="0" i="0" u="none" strike="noStrike" cap="none" dirty="0">
                <a:solidFill>
                  <a:schemeClr val="dk1"/>
                </a:solidFill>
                <a:ea typeface="Questrial"/>
                <a:cs typeface="Questrial"/>
                <a:sym typeface="Questrial"/>
              </a:rPr>
              <a:t> </a:t>
            </a:r>
          </a:p>
          <a:p>
            <a:pPr marL="0" marR="0" lvl="0" indent="0" algn="l" rtl="0">
              <a:lnSpc>
                <a:spcPct val="90000"/>
              </a:lnSpc>
              <a:spcBef>
                <a:spcPts val="640"/>
              </a:spcBef>
              <a:buNone/>
            </a:pPr>
            <a:endParaRPr sz="1800" dirty="0"/>
          </a:p>
          <a:p>
            <a:pPr marL="0" marR="0" lvl="0" indent="0" algn="l" rtl="0">
              <a:lnSpc>
                <a:spcPct val="90000"/>
              </a:lnSpc>
              <a:spcBef>
                <a:spcPts val="640"/>
              </a:spcBef>
              <a:buNone/>
            </a:pPr>
            <a:r>
              <a:rPr lang="en-US" sz="1800" b="1" dirty="0">
                <a:solidFill>
                  <a:srgbClr val="A61C00"/>
                </a:solidFill>
              </a:rPr>
              <a:t>Books</a:t>
            </a:r>
          </a:p>
          <a:p>
            <a:pPr marL="457200" marR="0" lvl="0" indent="-342900" algn="l" rtl="0">
              <a:lnSpc>
                <a:spcPct val="90000"/>
              </a:lnSpc>
              <a:spcBef>
                <a:spcPts val="640"/>
              </a:spcBef>
              <a:buSzPct val="100000"/>
            </a:pPr>
            <a:r>
              <a:rPr lang="en-US" sz="1800" dirty="0"/>
              <a:t>Began in 2009, now hosting over 700,000 titles</a:t>
            </a:r>
          </a:p>
          <a:p>
            <a:pPr marL="457200" marR="0" lvl="0" indent="-342900" algn="l" rtl="0">
              <a:lnSpc>
                <a:spcPct val="90000"/>
              </a:lnSpc>
              <a:spcBef>
                <a:spcPts val="640"/>
              </a:spcBef>
              <a:buSzPct val="100000"/>
            </a:pPr>
            <a:r>
              <a:rPr lang="en-US" sz="1800" dirty="0"/>
              <a:t>Content from commercial vendors, university presses, public domain collections</a:t>
            </a:r>
          </a:p>
          <a:p>
            <a:pPr marL="457200" marR="0" lvl="0" indent="-342900" algn="l" rtl="0">
              <a:lnSpc>
                <a:spcPct val="90000"/>
              </a:lnSpc>
              <a:spcBef>
                <a:spcPts val="640"/>
              </a:spcBef>
              <a:buSzPct val="100000"/>
            </a:pPr>
            <a:r>
              <a:rPr lang="en-US" sz="1800" dirty="0" err="1"/>
              <a:t>eBOUND</a:t>
            </a:r>
            <a:r>
              <a:rPr lang="en-US" sz="1800" dirty="0"/>
              <a:t> Canadian University Press titles available to CRKN subscribers</a:t>
            </a:r>
          </a:p>
          <a:p>
            <a:pPr marL="457200" marR="0" lvl="0" indent="-342900" algn="l" rtl="0">
              <a:lnSpc>
                <a:spcPct val="90000"/>
              </a:lnSpc>
              <a:spcBef>
                <a:spcPts val="640"/>
              </a:spcBef>
              <a:buSzPct val="100000"/>
            </a:pPr>
            <a:r>
              <a:rPr lang="en-US" sz="1800" dirty="0"/>
              <a:t>Contact: </a:t>
            </a:r>
            <a:r>
              <a:rPr lang="en-US" sz="1800" u="sng" dirty="0">
                <a:solidFill>
                  <a:schemeClr val="hlink"/>
                </a:solidFill>
                <a:hlinkClick r:id="rId4"/>
              </a:rPr>
              <a:t>books@scholarsportal.info</a:t>
            </a:r>
            <a:r>
              <a:rPr lang="en-US" sz="1800" dirty="0"/>
              <a:t> </a:t>
            </a:r>
          </a:p>
          <a:p>
            <a:pPr marL="0" marR="0" lvl="0" indent="0" algn="l" rtl="0">
              <a:lnSpc>
                <a:spcPct val="90000"/>
              </a:lnSpc>
              <a:spcBef>
                <a:spcPts val="640"/>
              </a:spcBef>
              <a:buNone/>
            </a:pPr>
            <a:endParaRPr sz="1800" dirty="0"/>
          </a:p>
        </p:txBody>
      </p:sp>
      <p:sp>
        <p:nvSpPr>
          <p:cNvPr id="2" name="Footer Placeholder 1"/>
          <p:cNvSpPr>
            <a:spLocks noGrp="1"/>
          </p:cNvSpPr>
          <p:nvPr>
            <p:ph type="ftr" sz="quarter" idx="11"/>
          </p:nvPr>
        </p:nvSpPr>
        <p:spPr/>
        <p:txBody>
          <a:bodyPr/>
          <a:lstStyle/>
          <a:p>
            <a:r>
              <a:rPr lang="en-US" smtClean="0">
                <a:solidFill>
                  <a:prstClr val="black">
                    <a:tint val="75000"/>
                  </a:prstClr>
                </a:solidFill>
              </a:rPr>
              <a:t>#SPonTheRoad</a:t>
            </a:r>
            <a:endParaRPr lang="en-US">
              <a:solidFill>
                <a:prstClr val="black">
                  <a:tint val="75000"/>
                </a:prstClr>
              </a:solidFill>
            </a:endParaRPr>
          </a:p>
        </p:txBody>
      </p:sp>
    </p:spTree>
    <p:extLst>
      <p:ext uri="{BB962C8B-B14F-4D97-AF65-F5344CB8AC3E}">
        <p14:creationId xmlns:p14="http://schemas.microsoft.com/office/powerpoint/2010/main" val="336114455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362"/>
        <p:cNvGrpSpPr/>
        <p:nvPr/>
      </p:nvGrpSpPr>
      <p:grpSpPr>
        <a:xfrm>
          <a:off x="0" y="0"/>
          <a:ext cx="0" cy="0"/>
          <a:chOff x="0" y="0"/>
          <a:chExt cx="0" cy="0"/>
        </a:xfrm>
      </p:grpSpPr>
      <p:sp>
        <p:nvSpPr>
          <p:cNvPr id="363" name="Shape 363"/>
          <p:cNvSpPr txBox="1">
            <a:spLocks noGrp="1"/>
          </p:cNvSpPr>
          <p:nvPr>
            <p:ph type="title"/>
          </p:nvPr>
        </p:nvSpPr>
        <p:spPr>
          <a:xfrm>
            <a:off x="457200" y="274637"/>
            <a:ext cx="8229600" cy="1026000"/>
          </a:xfrm>
          <a:prstGeom prst="rect">
            <a:avLst/>
          </a:prstGeom>
          <a:noFill/>
          <a:ln>
            <a:noFill/>
          </a:ln>
        </p:spPr>
        <p:txBody>
          <a:bodyPr lIns="91425" tIns="45700" rIns="91425" bIns="45700" anchor="ctr" anchorCtr="0">
            <a:noAutofit/>
          </a:bodyPr>
          <a:lstStyle/>
          <a:p>
            <a:pPr marL="0" marR="0" lvl="0" indent="0" algn="l" rtl="0">
              <a:spcBef>
                <a:spcPts val="0"/>
              </a:spcBef>
              <a:buClr>
                <a:schemeClr val="dk1"/>
              </a:buClr>
              <a:buSzPct val="25000"/>
              <a:buFont typeface="Questrial"/>
              <a:buNone/>
            </a:pPr>
            <a:r>
              <a:rPr lang="en-US" sz="3240"/>
              <a:t>Content Repositories</a:t>
            </a:r>
          </a:p>
        </p:txBody>
      </p:sp>
      <p:sp>
        <p:nvSpPr>
          <p:cNvPr id="364" name="Shape 364"/>
          <p:cNvSpPr txBox="1">
            <a:spLocks noGrp="1"/>
          </p:cNvSpPr>
          <p:nvPr>
            <p:ph type="body" idx="1"/>
          </p:nvPr>
        </p:nvSpPr>
        <p:spPr>
          <a:xfrm>
            <a:off x="457200" y="1182625"/>
            <a:ext cx="4185600" cy="1492500"/>
          </a:xfrm>
          <a:prstGeom prst="rect">
            <a:avLst/>
          </a:prstGeom>
          <a:noFill/>
          <a:ln>
            <a:noFill/>
          </a:ln>
        </p:spPr>
        <p:txBody>
          <a:bodyPr lIns="91425" tIns="45700" rIns="91425" bIns="45700" anchor="t" anchorCtr="0">
            <a:noAutofit/>
          </a:bodyPr>
          <a:lstStyle/>
          <a:p>
            <a:pPr marL="0" marR="0" lvl="0" indent="0" algn="l" rtl="0">
              <a:lnSpc>
                <a:spcPct val="90000"/>
              </a:lnSpc>
              <a:spcBef>
                <a:spcPts val="640"/>
              </a:spcBef>
              <a:buNone/>
            </a:pPr>
            <a:r>
              <a:rPr lang="en-US" sz="1800" b="1" dirty="0">
                <a:solidFill>
                  <a:srgbClr val="A61C00"/>
                </a:solidFill>
              </a:rPr>
              <a:t>&lt;</a:t>
            </a:r>
            <a:r>
              <a:rPr lang="en-US" sz="1800" b="1" dirty="0" err="1">
                <a:solidFill>
                  <a:srgbClr val="A61C00"/>
                </a:solidFill>
              </a:rPr>
              <a:t>odesi</a:t>
            </a:r>
            <a:r>
              <a:rPr lang="en-US" sz="1800" b="1" dirty="0">
                <a:solidFill>
                  <a:srgbClr val="A61C00"/>
                </a:solidFill>
              </a:rPr>
              <a:t>&gt;</a:t>
            </a:r>
          </a:p>
          <a:p>
            <a:pPr marL="342900" marR="0" lvl="0" indent="-254000" algn="l" rtl="0">
              <a:lnSpc>
                <a:spcPct val="90000"/>
              </a:lnSpc>
              <a:spcBef>
                <a:spcPts val="640"/>
              </a:spcBef>
              <a:buClr>
                <a:srgbClr val="000000"/>
              </a:buClr>
              <a:buSzPct val="100000"/>
              <a:buFont typeface="Arial"/>
              <a:buChar char="•"/>
            </a:pPr>
            <a:r>
              <a:rPr lang="en-US" sz="1800" dirty="0">
                <a:solidFill>
                  <a:srgbClr val="000000"/>
                </a:solidFill>
              </a:rPr>
              <a:t>Began in 2007, first collaborative SP community project</a:t>
            </a:r>
          </a:p>
          <a:p>
            <a:pPr marL="342900" marR="0" lvl="0" indent="-254000" algn="l" rtl="0">
              <a:lnSpc>
                <a:spcPct val="90000"/>
              </a:lnSpc>
              <a:spcBef>
                <a:spcPts val="640"/>
              </a:spcBef>
              <a:buClr>
                <a:srgbClr val="000000"/>
              </a:buClr>
              <a:buSzPct val="100000"/>
              <a:buFont typeface="Arial"/>
              <a:buChar char="•"/>
            </a:pPr>
            <a:r>
              <a:rPr lang="en-US" sz="1800" dirty="0">
                <a:solidFill>
                  <a:srgbClr val="000000"/>
                </a:solidFill>
              </a:rPr>
              <a:t>Contains data from Statistics Canada, polling companies, ICPSR </a:t>
            </a:r>
            <a:r>
              <a:rPr lang="en-US" sz="1800" dirty="0" smtClean="0">
                <a:solidFill>
                  <a:srgbClr val="000000"/>
                </a:solidFill>
              </a:rPr>
              <a:t>metadata</a:t>
            </a:r>
          </a:p>
          <a:p>
            <a:pPr marL="342900" marR="0" lvl="0" indent="-254000" algn="l" rtl="0">
              <a:lnSpc>
                <a:spcPct val="90000"/>
              </a:lnSpc>
              <a:spcBef>
                <a:spcPts val="640"/>
              </a:spcBef>
              <a:buClr>
                <a:srgbClr val="000000"/>
              </a:buClr>
              <a:buSzPct val="100000"/>
              <a:buFont typeface="Arial"/>
              <a:buChar char="•"/>
            </a:pPr>
            <a:r>
              <a:rPr lang="en-US" sz="1800" dirty="0" smtClean="0">
                <a:solidFill>
                  <a:srgbClr val="000000"/>
                </a:solidFill>
              </a:rPr>
              <a:t>New interface will integrate with </a:t>
            </a:r>
            <a:r>
              <a:rPr lang="en-US" sz="1800" dirty="0" err="1" smtClean="0">
                <a:solidFill>
                  <a:srgbClr val="000000"/>
                </a:solidFill>
              </a:rPr>
              <a:t>Dataverse</a:t>
            </a:r>
            <a:endParaRPr lang="en-US" sz="1800" dirty="0">
              <a:solidFill>
                <a:srgbClr val="000000"/>
              </a:solidFill>
            </a:endParaRPr>
          </a:p>
          <a:p>
            <a:pPr marL="342900" marR="0" lvl="0" indent="-254000" algn="l" rtl="0">
              <a:lnSpc>
                <a:spcPct val="90000"/>
              </a:lnSpc>
              <a:spcBef>
                <a:spcPts val="640"/>
              </a:spcBef>
              <a:buClr>
                <a:srgbClr val="000000"/>
              </a:buClr>
              <a:buSzPct val="100000"/>
              <a:buFont typeface="Arial"/>
              <a:buChar char="•"/>
            </a:pPr>
            <a:r>
              <a:rPr lang="en-US" sz="1800" dirty="0">
                <a:solidFill>
                  <a:srgbClr val="000000"/>
                </a:solidFill>
              </a:rPr>
              <a:t>Contact: </a:t>
            </a:r>
            <a:r>
              <a:rPr lang="en-US" sz="1800" u="sng" dirty="0">
                <a:solidFill>
                  <a:schemeClr val="hlink"/>
                </a:solidFill>
                <a:hlinkClick r:id="rId3"/>
              </a:rPr>
              <a:t>odesi-help@scholarsportal.info</a:t>
            </a:r>
            <a:r>
              <a:rPr lang="en-US" sz="1800" dirty="0">
                <a:solidFill>
                  <a:srgbClr val="000000"/>
                </a:solidFill>
              </a:rPr>
              <a:t> </a:t>
            </a:r>
          </a:p>
          <a:p>
            <a:pPr marL="0" marR="0" lvl="0" indent="0" algn="l" rtl="0">
              <a:lnSpc>
                <a:spcPct val="90000"/>
              </a:lnSpc>
              <a:spcBef>
                <a:spcPts val="640"/>
              </a:spcBef>
              <a:buNone/>
            </a:pPr>
            <a:endParaRPr sz="1800" dirty="0"/>
          </a:p>
        </p:txBody>
      </p:sp>
      <p:sp>
        <p:nvSpPr>
          <p:cNvPr id="365" name="Shape 365"/>
          <p:cNvSpPr txBox="1">
            <a:spLocks noGrp="1"/>
          </p:cNvSpPr>
          <p:nvPr>
            <p:ph type="body" idx="1"/>
          </p:nvPr>
        </p:nvSpPr>
        <p:spPr>
          <a:xfrm>
            <a:off x="4481100" y="4049150"/>
            <a:ext cx="4662900" cy="1684500"/>
          </a:xfrm>
          <a:prstGeom prst="rect">
            <a:avLst/>
          </a:prstGeom>
          <a:noFill/>
          <a:ln>
            <a:noFill/>
          </a:ln>
        </p:spPr>
        <p:txBody>
          <a:bodyPr lIns="91425" tIns="45700" rIns="91425" bIns="45700" anchor="t" anchorCtr="0">
            <a:noAutofit/>
          </a:bodyPr>
          <a:lstStyle/>
          <a:p>
            <a:pPr marL="0" marR="0" lvl="0" indent="0" algn="l" rtl="0">
              <a:spcBef>
                <a:spcPts val="0"/>
              </a:spcBef>
              <a:spcAft>
                <a:spcPts val="0"/>
              </a:spcAft>
              <a:buNone/>
            </a:pPr>
            <a:r>
              <a:rPr lang="en-US" sz="1800" b="1" dirty="0" err="1">
                <a:solidFill>
                  <a:srgbClr val="A61C00"/>
                </a:solidFill>
              </a:rPr>
              <a:t>GeoPortal</a:t>
            </a:r>
            <a:endParaRPr lang="en-US" sz="1800" b="1" dirty="0">
              <a:solidFill>
                <a:srgbClr val="A61C00"/>
              </a:solidFill>
            </a:endParaRPr>
          </a:p>
          <a:p>
            <a:pPr marL="342900" marR="0" lvl="0" indent="-254000" algn="l" rtl="0">
              <a:spcBef>
                <a:spcPts val="0"/>
              </a:spcBef>
              <a:spcAft>
                <a:spcPts val="0"/>
              </a:spcAft>
              <a:buClr>
                <a:schemeClr val="dk1"/>
              </a:buClr>
              <a:buSzPct val="100000"/>
              <a:buFont typeface="Arial"/>
              <a:buChar char="•"/>
            </a:pPr>
            <a:r>
              <a:rPr lang="en-US" sz="1800" b="0" i="0" u="none" strike="noStrike" cap="none" dirty="0">
                <a:solidFill>
                  <a:schemeClr val="dk1"/>
                </a:solidFill>
                <a:ea typeface="Questrial"/>
                <a:cs typeface="Questrial"/>
                <a:sym typeface="Questrial"/>
              </a:rPr>
              <a:t>Allows users to search, preview, add layers, clip, and download geospatial data</a:t>
            </a:r>
          </a:p>
          <a:p>
            <a:pPr marL="342900" marR="0" lvl="0" indent="-254000" algn="l" rtl="0">
              <a:spcBef>
                <a:spcPts val="640"/>
              </a:spcBef>
              <a:spcAft>
                <a:spcPts val="0"/>
              </a:spcAft>
              <a:buClr>
                <a:schemeClr val="dk1"/>
              </a:buClr>
              <a:buSzPct val="100000"/>
              <a:buFont typeface="Arial"/>
              <a:buChar char="•"/>
            </a:pPr>
            <a:r>
              <a:rPr lang="en-US" sz="1800" b="0" i="0" u="none" strike="noStrike" cap="none" dirty="0">
                <a:solidFill>
                  <a:schemeClr val="dk1"/>
                </a:solidFill>
                <a:ea typeface="Questrial"/>
                <a:cs typeface="Questrial"/>
                <a:sym typeface="Questrial"/>
              </a:rPr>
              <a:t>Went live 2012, collection has expanded rapidly since.</a:t>
            </a:r>
          </a:p>
          <a:p>
            <a:pPr marL="342900" marR="0" lvl="0" indent="-254000" algn="l" rtl="0">
              <a:spcBef>
                <a:spcPts val="640"/>
              </a:spcBef>
              <a:spcAft>
                <a:spcPts val="0"/>
              </a:spcAft>
              <a:buClr>
                <a:schemeClr val="dk1"/>
              </a:buClr>
              <a:buSzPct val="100000"/>
              <a:buFont typeface="Arial"/>
              <a:buChar char="•"/>
            </a:pPr>
            <a:r>
              <a:rPr lang="en-US" sz="1800" b="0" i="0" u="none" strike="noStrike" cap="none" dirty="0">
                <a:solidFill>
                  <a:schemeClr val="dk1"/>
                </a:solidFill>
                <a:ea typeface="Questrial"/>
                <a:cs typeface="Questrial"/>
                <a:sym typeface="Questrial"/>
              </a:rPr>
              <a:t>New: historical topographical maps!</a:t>
            </a:r>
          </a:p>
          <a:p>
            <a:pPr marL="342900" marR="0" lvl="0" indent="-254000" algn="l" rtl="0">
              <a:spcBef>
                <a:spcPts val="640"/>
              </a:spcBef>
              <a:buClr>
                <a:schemeClr val="dk1"/>
              </a:buClr>
              <a:buSzPct val="100000"/>
              <a:buFont typeface="Arial"/>
              <a:buChar char="•"/>
            </a:pPr>
            <a:r>
              <a:rPr lang="en-US" sz="1800" b="0" i="0" u="none" strike="noStrike" cap="none" dirty="0">
                <a:solidFill>
                  <a:schemeClr val="dk1"/>
                </a:solidFill>
                <a:ea typeface="Questrial"/>
                <a:cs typeface="Questrial"/>
                <a:sym typeface="Questrial"/>
              </a:rPr>
              <a:t>Contact: </a:t>
            </a:r>
            <a:r>
              <a:rPr lang="en-US" sz="1800" b="0" i="0" u="sng" strike="noStrike" cap="none" dirty="0">
                <a:solidFill>
                  <a:schemeClr val="hlink"/>
                </a:solidFill>
                <a:ea typeface="Questrial"/>
                <a:cs typeface="Questrial"/>
                <a:sym typeface="Questrial"/>
                <a:hlinkClick r:id="rId4"/>
              </a:rPr>
              <a:t>geoportal@scholarsportal.info</a:t>
            </a:r>
            <a:r>
              <a:rPr lang="en-US" sz="1800" b="0" i="0" u="none" strike="noStrike" cap="none" dirty="0">
                <a:solidFill>
                  <a:schemeClr val="dk1"/>
                </a:solidFill>
                <a:ea typeface="Questrial"/>
                <a:cs typeface="Questrial"/>
                <a:sym typeface="Questrial"/>
              </a:rPr>
              <a:t> </a:t>
            </a:r>
          </a:p>
        </p:txBody>
      </p:sp>
      <p:sp>
        <p:nvSpPr>
          <p:cNvPr id="366" name="Shape 366"/>
          <p:cNvSpPr txBox="1">
            <a:spLocks noGrp="1"/>
          </p:cNvSpPr>
          <p:nvPr>
            <p:ph type="body" idx="1"/>
          </p:nvPr>
        </p:nvSpPr>
        <p:spPr>
          <a:xfrm>
            <a:off x="457200" y="4261875"/>
            <a:ext cx="4023900" cy="1492500"/>
          </a:xfrm>
          <a:prstGeom prst="rect">
            <a:avLst/>
          </a:prstGeom>
          <a:noFill/>
          <a:ln>
            <a:noFill/>
          </a:ln>
        </p:spPr>
        <p:txBody>
          <a:bodyPr lIns="91425" tIns="45700" rIns="91425" bIns="45700" anchor="t" anchorCtr="0">
            <a:noAutofit/>
          </a:bodyPr>
          <a:lstStyle/>
          <a:p>
            <a:pPr marL="0" marR="0" lvl="0" indent="0" algn="l" rtl="0">
              <a:spcBef>
                <a:spcPts val="0"/>
              </a:spcBef>
              <a:spcAft>
                <a:spcPts val="0"/>
              </a:spcAft>
              <a:buNone/>
            </a:pPr>
            <a:r>
              <a:rPr lang="en-US" sz="1800" b="1" dirty="0" err="1">
                <a:solidFill>
                  <a:srgbClr val="A61C00"/>
                </a:solidFill>
              </a:rPr>
              <a:t>Dataverse</a:t>
            </a:r>
            <a:endParaRPr lang="en-US" sz="1800" b="1" dirty="0">
              <a:solidFill>
                <a:srgbClr val="A61C00"/>
              </a:solidFill>
            </a:endParaRPr>
          </a:p>
          <a:p>
            <a:pPr marL="342900" marR="0" lvl="0" indent="-269240" algn="l" rtl="0">
              <a:spcBef>
                <a:spcPts val="0"/>
              </a:spcBef>
              <a:spcAft>
                <a:spcPts val="0"/>
              </a:spcAft>
              <a:buClr>
                <a:schemeClr val="dk1"/>
              </a:buClr>
              <a:buSzPct val="100000"/>
              <a:buFont typeface="Arial"/>
              <a:buChar char="•"/>
            </a:pPr>
            <a:r>
              <a:rPr lang="en-US" sz="1800" b="0" i="0" u="none" strike="noStrike" cap="none" dirty="0">
                <a:solidFill>
                  <a:schemeClr val="dk1"/>
                </a:solidFill>
                <a:ea typeface="Questrial"/>
                <a:cs typeface="Questrial"/>
                <a:sym typeface="Questrial"/>
              </a:rPr>
              <a:t>Research data preservation tool, began 2011</a:t>
            </a:r>
          </a:p>
          <a:p>
            <a:pPr marL="342900" marR="0" lvl="0" indent="-269240" algn="l" rtl="0">
              <a:spcBef>
                <a:spcPts val="592"/>
              </a:spcBef>
              <a:spcAft>
                <a:spcPts val="0"/>
              </a:spcAft>
              <a:buClr>
                <a:schemeClr val="dk1"/>
              </a:buClr>
              <a:buSzPct val="100000"/>
              <a:buFont typeface="Arial"/>
              <a:buChar char="•"/>
            </a:pPr>
            <a:r>
              <a:rPr lang="en-US" sz="1800" b="0" i="0" u="none" strike="noStrike" cap="none" dirty="0">
                <a:solidFill>
                  <a:schemeClr val="dk1"/>
                </a:solidFill>
                <a:ea typeface="Questrial"/>
                <a:cs typeface="Questrial"/>
                <a:sym typeface="Questrial"/>
              </a:rPr>
              <a:t>Store, share, and version data</a:t>
            </a:r>
          </a:p>
          <a:p>
            <a:pPr marL="342900" marR="0" lvl="0" indent="-269240" algn="l" rtl="0">
              <a:spcBef>
                <a:spcPts val="592"/>
              </a:spcBef>
              <a:spcAft>
                <a:spcPts val="0"/>
              </a:spcAft>
              <a:buClr>
                <a:schemeClr val="dk1"/>
              </a:buClr>
              <a:buSzPct val="100000"/>
              <a:buFont typeface="Arial"/>
              <a:buChar char="•"/>
            </a:pPr>
            <a:r>
              <a:rPr lang="en-US" sz="1800" b="0" i="0" u="none" strike="noStrike" cap="none" dirty="0">
                <a:solidFill>
                  <a:schemeClr val="dk1"/>
                </a:solidFill>
                <a:ea typeface="Questrial"/>
                <a:cs typeface="Questrial"/>
                <a:sym typeface="Questrial"/>
              </a:rPr>
              <a:t>Contact: </a:t>
            </a:r>
            <a:r>
              <a:rPr lang="en-US" sz="1800" b="0" i="0" u="sng" strike="noStrike" cap="none" dirty="0">
                <a:solidFill>
                  <a:schemeClr val="hlink"/>
                </a:solidFill>
                <a:ea typeface="Questrial"/>
                <a:cs typeface="Questrial"/>
                <a:sym typeface="Questrial"/>
                <a:hlinkClick r:id="rId5"/>
              </a:rPr>
              <a:t>dataverse@scholarsportal.info</a:t>
            </a:r>
            <a:r>
              <a:rPr lang="en-US" sz="1800" b="0" i="0" u="none" strike="noStrike" cap="none" dirty="0">
                <a:solidFill>
                  <a:schemeClr val="dk1"/>
                </a:solidFill>
                <a:ea typeface="Questrial"/>
                <a:cs typeface="Questrial"/>
                <a:sym typeface="Questrial"/>
              </a:rPr>
              <a:t>  </a:t>
            </a:r>
          </a:p>
        </p:txBody>
      </p:sp>
      <p:pic>
        <p:nvPicPr>
          <p:cNvPr id="367" name="Shape 367"/>
          <p:cNvPicPr preferRelativeResize="0"/>
          <p:nvPr/>
        </p:nvPicPr>
        <p:blipFill rotWithShape="1">
          <a:blip r:embed="rId6">
            <a:alphaModFix/>
          </a:blip>
          <a:srcRect/>
          <a:stretch/>
        </p:blipFill>
        <p:spPr>
          <a:xfrm>
            <a:off x="5180627" y="274627"/>
            <a:ext cx="3439200" cy="895800"/>
          </a:xfrm>
          <a:prstGeom prst="rect">
            <a:avLst/>
          </a:prstGeom>
          <a:noFill/>
          <a:ln>
            <a:noFill/>
          </a:ln>
        </p:spPr>
      </p:pic>
      <p:pic>
        <p:nvPicPr>
          <p:cNvPr id="368" name="Shape 368" descr="geoportal.png"/>
          <p:cNvPicPr preferRelativeResize="0"/>
          <p:nvPr/>
        </p:nvPicPr>
        <p:blipFill>
          <a:blip r:embed="rId7">
            <a:alphaModFix/>
          </a:blip>
          <a:stretch>
            <a:fillRect/>
          </a:stretch>
        </p:blipFill>
        <p:spPr>
          <a:xfrm>
            <a:off x="4790110" y="1394125"/>
            <a:ext cx="4220239" cy="458374"/>
          </a:xfrm>
          <a:prstGeom prst="rect">
            <a:avLst/>
          </a:prstGeom>
          <a:noFill/>
          <a:ln>
            <a:noFill/>
          </a:ln>
        </p:spPr>
      </p:pic>
      <p:pic>
        <p:nvPicPr>
          <p:cNvPr id="369" name="Shape 369"/>
          <p:cNvPicPr preferRelativeResize="0"/>
          <p:nvPr/>
        </p:nvPicPr>
        <p:blipFill rotWithShape="1">
          <a:blip r:embed="rId8">
            <a:alphaModFix/>
          </a:blip>
          <a:srcRect l="53231" t="13213" b="21792"/>
          <a:stretch/>
        </p:blipFill>
        <p:spPr>
          <a:xfrm>
            <a:off x="5645925" y="2006125"/>
            <a:ext cx="2508600" cy="1889400"/>
          </a:xfrm>
          <a:prstGeom prst="rect">
            <a:avLst/>
          </a:prstGeom>
          <a:noFill/>
          <a:ln>
            <a:noFill/>
          </a:ln>
        </p:spPr>
      </p:pic>
      <p:sp>
        <p:nvSpPr>
          <p:cNvPr id="2" name="Footer Placeholder 1"/>
          <p:cNvSpPr>
            <a:spLocks noGrp="1"/>
          </p:cNvSpPr>
          <p:nvPr>
            <p:ph type="ftr" sz="quarter" idx="11"/>
          </p:nvPr>
        </p:nvSpPr>
        <p:spPr/>
        <p:txBody>
          <a:bodyPr/>
          <a:lstStyle/>
          <a:p>
            <a:r>
              <a:rPr lang="en-US" smtClean="0">
                <a:solidFill>
                  <a:prstClr val="black">
                    <a:tint val="75000"/>
                  </a:prstClr>
                </a:solidFill>
              </a:rPr>
              <a:t>#SPonTheRoad</a:t>
            </a:r>
            <a:endParaRPr lang="en-US">
              <a:solidFill>
                <a:prstClr val="black">
                  <a:tint val="75000"/>
                </a:prstClr>
              </a:solidFill>
            </a:endParaRPr>
          </a:p>
        </p:txBody>
      </p:sp>
    </p:spTree>
    <p:extLst>
      <p:ext uri="{BB962C8B-B14F-4D97-AF65-F5344CB8AC3E}">
        <p14:creationId xmlns:p14="http://schemas.microsoft.com/office/powerpoint/2010/main" val="681699231"/>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846375" y="279577"/>
            <a:ext cx="7412912" cy="5827127"/>
          </a:xfrm>
        </p:spPr>
      </p:pic>
      <p:sp>
        <p:nvSpPr>
          <p:cNvPr id="4" name="Footer Placeholder 3"/>
          <p:cNvSpPr>
            <a:spLocks noGrp="1"/>
          </p:cNvSpPr>
          <p:nvPr>
            <p:ph type="ftr" sz="quarter" idx="11"/>
          </p:nvPr>
        </p:nvSpPr>
        <p:spPr/>
        <p:txBody>
          <a:bodyPr/>
          <a:lstStyle/>
          <a:p>
            <a:r>
              <a:rPr lang="en-US" smtClean="0"/>
              <a:t>#SPonTheRoad</a:t>
            </a:r>
            <a:endParaRPr lang="en-US"/>
          </a:p>
        </p:txBody>
      </p:sp>
    </p:spTree>
    <p:extLst>
      <p:ext uri="{BB962C8B-B14F-4D97-AF65-F5344CB8AC3E}">
        <p14:creationId xmlns:p14="http://schemas.microsoft.com/office/powerpoint/2010/main" val="3704077552"/>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373"/>
        <p:cNvGrpSpPr/>
        <p:nvPr/>
      </p:nvGrpSpPr>
      <p:grpSpPr>
        <a:xfrm>
          <a:off x="0" y="0"/>
          <a:ext cx="0" cy="0"/>
          <a:chOff x="0" y="0"/>
          <a:chExt cx="0" cy="0"/>
        </a:xfrm>
      </p:grpSpPr>
      <p:sp>
        <p:nvSpPr>
          <p:cNvPr id="374" name="Shape 374"/>
          <p:cNvSpPr txBox="1">
            <a:spLocks noGrp="1"/>
          </p:cNvSpPr>
          <p:nvPr>
            <p:ph type="title"/>
          </p:nvPr>
        </p:nvSpPr>
        <p:spPr>
          <a:xfrm>
            <a:off x="457200" y="274637"/>
            <a:ext cx="8229600" cy="1026000"/>
          </a:xfrm>
          <a:prstGeom prst="rect">
            <a:avLst/>
          </a:prstGeom>
        </p:spPr>
        <p:txBody>
          <a:bodyPr lIns="91425" tIns="91425" rIns="91425" bIns="91425" anchor="ctr" anchorCtr="0">
            <a:noAutofit/>
          </a:bodyPr>
          <a:lstStyle/>
          <a:p>
            <a:pPr lvl="0">
              <a:spcBef>
                <a:spcPts val="0"/>
              </a:spcBef>
              <a:buNone/>
            </a:pPr>
            <a:r>
              <a:rPr lang="en-US"/>
              <a:t>Get involved with OCUL &amp; Scholars Portal!</a:t>
            </a:r>
          </a:p>
        </p:txBody>
      </p:sp>
      <p:sp>
        <p:nvSpPr>
          <p:cNvPr id="375" name="Shape 375"/>
          <p:cNvSpPr txBox="1">
            <a:spLocks noGrp="1"/>
          </p:cNvSpPr>
          <p:nvPr>
            <p:ph type="body" idx="1"/>
          </p:nvPr>
        </p:nvSpPr>
        <p:spPr>
          <a:xfrm>
            <a:off x="457200" y="1538748"/>
            <a:ext cx="8229600" cy="4526100"/>
          </a:xfrm>
          <a:prstGeom prst="rect">
            <a:avLst/>
          </a:prstGeom>
        </p:spPr>
        <p:txBody>
          <a:bodyPr lIns="91425" tIns="91425" rIns="91425" bIns="91425" anchor="t" anchorCtr="0">
            <a:noAutofit/>
          </a:bodyPr>
          <a:lstStyle/>
          <a:p>
            <a:pPr marL="457200" lvl="0" indent="-228600">
              <a:spcBef>
                <a:spcPts val="0"/>
              </a:spcBef>
            </a:pPr>
            <a:r>
              <a:rPr lang="en-US" dirty="0"/>
              <a:t>Join an OCUL Community</a:t>
            </a:r>
          </a:p>
          <a:p>
            <a:pPr marL="457200" lvl="0" indent="-228600">
              <a:spcBef>
                <a:spcPts val="0"/>
              </a:spcBef>
            </a:pPr>
            <a:r>
              <a:rPr lang="en-US" dirty="0"/>
              <a:t>Talk to your OCUL-SP rep</a:t>
            </a:r>
          </a:p>
          <a:p>
            <a:pPr marL="457200" lvl="0" indent="-228600">
              <a:spcBef>
                <a:spcPts val="0"/>
              </a:spcBef>
            </a:pPr>
            <a:r>
              <a:rPr lang="en-US" dirty="0"/>
              <a:t>Visit the Scholars Portal wiki (spotdocs.scholarsportal.info</a:t>
            </a:r>
            <a:r>
              <a:rPr lang="en-US" dirty="0" smtClean="0"/>
              <a:t>)</a:t>
            </a:r>
          </a:p>
          <a:p>
            <a:pPr marL="457200" lvl="0" indent="-228600">
              <a:spcBef>
                <a:spcPts val="0"/>
              </a:spcBef>
            </a:pPr>
            <a:r>
              <a:rPr lang="en-US" dirty="0" smtClean="0"/>
              <a:t>Visit the OCUL website (ocul.on.ca)</a:t>
            </a:r>
            <a:endParaRPr lang="en-US" dirty="0"/>
          </a:p>
          <a:p>
            <a:pPr marL="457200" lvl="0" indent="-228600" rtl="0">
              <a:spcBef>
                <a:spcPts val="0"/>
              </a:spcBef>
            </a:pPr>
            <a:r>
              <a:rPr lang="en-US" dirty="0"/>
              <a:t>Join a listserv</a:t>
            </a:r>
          </a:p>
          <a:p>
            <a:pPr marL="457200" lvl="0" indent="-228600">
              <a:spcBef>
                <a:spcPts val="0"/>
              </a:spcBef>
            </a:pPr>
            <a:r>
              <a:rPr lang="en-US" dirty="0"/>
              <a:t>Follow us on Twitter! @</a:t>
            </a:r>
            <a:r>
              <a:rPr lang="en-US" dirty="0" err="1"/>
              <a:t>scholarsportal</a:t>
            </a:r>
            <a:endParaRPr lang="en-US" dirty="0"/>
          </a:p>
        </p:txBody>
      </p:sp>
      <p:sp>
        <p:nvSpPr>
          <p:cNvPr id="2" name="Footer Placeholder 1"/>
          <p:cNvSpPr>
            <a:spLocks noGrp="1"/>
          </p:cNvSpPr>
          <p:nvPr>
            <p:ph type="ftr" sz="quarter" idx="11"/>
          </p:nvPr>
        </p:nvSpPr>
        <p:spPr/>
        <p:txBody>
          <a:bodyPr/>
          <a:lstStyle/>
          <a:p>
            <a:r>
              <a:rPr lang="en-US" smtClean="0">
                <a:solidFill>
                  <a:prstClr val="black">
                    <a:tint val="75000"/>
                  </a:prstClr>
                </a:solidFill>
              </a:rPr>
              <a:t>#SPonTheRoad</a:t>
            </a:r>
            <a:endParaRPr lang="en-US">
              <a:solidFill>
                <a:prstClr val="black">
                  <a:tint val="75000"/>
                </a:prstClr>
              </a:solidFill>
            </a:endParaRPr>
          </a:p>
        </p:txBody>
      </p:sp>
    </p:spTree>
    <p:extLst>
      <p:ext uri="{BB962C8B-B14F-4D97-AF65-F5344CB8AC3E}">
        <p14:creationId xmlns:p14="http://schemas.microsoft.com/office/powerpoint/2010/main" val="1262591862"/>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722313" y="4406900"/>
            <a:ext cx="7772400" cy="1362075"/>
          </a:xfrm>
          <a:prstGeom prst="rect">
            <a:avLst/>
          </a:prstGeom>
        </p:spPr>
        <p:txBody>
          <a:bodyPr vert="horz" lIns="91440" tIns="45720" rIns="91440" bIns="45720" rtlCol="0" anchor="ctr">
            <a:normAutofit/>
          </a:bodyPr>
          <a:lstStyle>
            <a:lvl1pPr algn="l" defTabSz="457200" rtl="0" eaLnBrk="1" latinLnBrk="0" hangingPunct="1">
              <a:spcBef>
                <a:spcPct val="0"/>
              </a:spcBef>
              <a:buNone/>
              <a:defRPr sz="3600" b="1" kern="1200">
                <a:solidFill>
                  <a:schemeClr val="tx1"/>
                </a:solidFill>
                <a:latin typeface="+mj-lt"/>
                <a:ea typeface="+mj-ea"/>
                <a:cs typeface="+mj-cs"/>
              </a:defRPr>
            </a:lvl1pPr>
          </a:lstStyle>
          <a:p>
            <a:r>
              <a:rPr lang="en-US" sz="4000" cap="small" dirty="0" smtClean="0"/>
              <a:t>DATAVERSE AND RESEARCH DATA MANAGEMENT</a:t>
            </a:r>
            <a:endParaRPr lang="en-US" sz="4000" cap="small" dirty="0"/>
          </a:p>
        </p:txBody>
      </p:sp>
    </p:spTree>
    <p:extLst>
      <p:ext uri="{BB962C8B-B14F-4D97-AF65-F5344CB8AC3E}">
        <p14:creationId xmlns:p14="http://schemas.microsoft.com/office/powerpoint/2010/main" val="1075431685"/>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59"/>
        <p:cNvGrpSpPr/>
        <p:nvPr/>
      </p:nvGrpSpPr>
      <p:grpSpPr>
        <a:xfrm>
          <a:off x="0" y="0"/>
          <a:ext cx="0" cy="0"/>
          <a:chOff x="0" y="0"/>
          <a:chExt cx="0" cy="0"/>
        </a:xfrm>
      </p:grpSpPr>
      <p:sp>
        <p:nvSpPr>
          <p:cNvPr id="60" name="Shape 60"/>
          <p:cNvSpPr txBox="1">
            <a:spLocks noGrp="1"/>
          </p:cNvSpPr>
          <p:nvPr>
            <p:ph type="title"/>
          </p:nvPr>
        </p:nvSpPr>
        <p:spPr>
          <a:xfrm>
            <a:off x="311700" y="419989"/>
            <a:ext cx="8520600" cy="572700"/>
          </a:xfrm>
          <a:prstGeom prst="rect">
            <a:avLst/>
          </a:prstGeom>
        </p:spPr>
        <p:txBody>
          <a:bodyPr vert="horz" lIns="91425" tIns="91425" rIns="91425" bIns="91425" rtlCol="0" anchor="t" anchorCtr="0">
            <a:noAutofit/>
          </a:bodyPr>
          <a:lstStyle/>
          <a:p>
            <a:r>
              <a:rPr lang="en-GB" dirty="0"/>
              <a:t>Scholars Portal </a:t>
            </a:r>
            <a:r>
              <a:rPr lang="en-GB" dirty="0" err="1"/>
              <a:t>Dataverse</a:t>
            </a:r>
            <a:r>
              <a:rPr lang="en-GB" dirty="0"/>
              <a:t> Service</a:t>
            </a:r>
          </a:p>
        </p:txBody>
      </p:sp>
      <p:sp>
        <p:nvSpPr>
          <p:cNvPr id="61" name="Shape 61"/>
          <p:cNvSpPr txBox="1">
            <a:spLocks noGrp="1"/>
          </p:cNvSpPr>
          <p:nvPr>
            <p:ph type="body" idx="1"/>
          </p:nvPr>
        </p:nvSpPr>
        <p:spPr>
          <a:xfrm>
            <a:off x="311699" y="1096393"/>
            <a:ext cx="8723443" cy="3416400"/>
          </a:xfrm>
          <a:prstGeom prst="rect">
            <a:avLst/>
          </a:prstGeom>
        </p:spPr>
        <p:txBody>
          <a:bodyPr vert="horz" lIns="91425" tIns="91425" rIns="91425" bIns="91425" rtlCol="0" anchor="t" anchorCtr="0">
            <a:noAutofit/>
          </a:bodyPr>
          <a:lstStyle/>
          <a:p>
            <a:pPr marL="457200" indent="-228600"/>
            <a:r>
              <a:rPr lang="en-GB" sz="2400" dirty="0" err="1"/>
              <a:t>Dataverse</a:t>
            </a:r>
            <a:r>
              <a:rPr lang="en-GB" sz="2400" dirty="0"/>
              <a:t> is an </a:t>
            </a:r>
            <a:r>
              <a:rPr lang="en-GB" sz="2400" dirty="0" smtClean="0"/>
              <a:t>open source, online platform used </a:t>
            </a:r>
            <a:r>
              <a:rPr lang="en-GB" sz="2400" dirty="0"/>
              <a:t>to share, preserve, cite, explore and </a:t>
            </a:r>
            <a:r>
              <a:rPr lang="en-GB" sz="2400" dirty="0" err="1"/>
              <a:t>analyze</a:t>
            </a:r>
            <a:r>
              <a:rPr lang="en-GB" sz="2400" dirty="0"/>
              <a:t> research </a:t>
            </a:r>
            <a:r>
              <a:rPr lang="en-GB" sz="2400" dirty="0" smtClean="0"/>
              <a:t>data</a:t>
            </a:r>
            <a:endParaRPr lang="en-GB" sz="2400" dirty="0"/>
          </a:p>
          <a:p>
            <a:pPr marL="457200" indent="-228600"/>
            <a:r>
              <a:rPr lang="en-GB" sz="2400" dirty="0"/>
              <a:t>Scholars Portal </a:t>
            </a:r>
            <a:r>
              <a:rPr lang="en-GB" sz="2400" dirty="0" smtClean="0"/>
              <a:t>has hosted an </a:t>
            </a:r>
            <a:r>
              <a:rPr lang="en-GB" sz="2400" dirty="0"/>
              <a:t>instance since </a:t>
            </a:r>
            <a:r>
              <a:rPr lang="en-GB" sz="2400" dirty="0" smtClean="0"/>
              <a:t>2012</a:t>
            </a:r>
            <a:endParaRPr lang="en-GB" sz="2400" dirty="0"/>
          </a:p>
          <a:p>
            <a:pPr marL="457200" indent="-228600"/>
            <a:r>
              <a:rPr lang="en-GB" sz="2400" dirty="0" smtClean="0"/>
              <a:t>Open </a:t>
            </a:r>
            <a:r>
              <a:rPr lang="en-GB" sz="2400" dirty="0"/>
              <a:t>to anyone, but primarily for students, faculty, and staff of Ontario </a:t>
            </a:r>
            <a:r>
              <a:rPr lang="en-GB" sz="2400" dirty="0" smtClean="0"/>
              <a:t>universities</a:t>
            </a:r>
            <a:endParaRPr lang="en-GB" sz="2400" dirty="0"/>
          </a:p>
          <a:p>
            <a:pPr marL="457200" indent="-228600"/>
            <a:r>
              <a:rPr lang="en-GB" sz="2400" dirty="0"/>
              <a:t>Researchers can directly deposit data, create metadata for data, and release and share data openly or </a:t>
            </a:r>
            <a:r>
              <a:rPr lang="en-GB" sz="2400" dirty="0" smtClean="0"/>
              <a:t>privately</a:t>
            </a:r>
          </a:p>
          <a:p>
            <a:pPr marL="228600" indent="0">
              <a:buNone/>
            </a:pPr>
            <a:endParaRPr lang="en-GB" sz="2400" dirty="0"/>
          </a:p>
          <a:p>
            <a:pPr marL="457200" indent="-228600">
              <a:buClr>
                <a:srgbClr val="333333"/>
              </a:buClr>
            </a:pPr>
            <a:r>
              <a:rPr lang="en-GB" sz="2400" dirty="0"/>
              <a:t>Contact: </a:t>
            </a:r>
            <a:r>
              <a:rPr lang="en-GB" sz="2400" dirty="0" smtClean="0">
                <a:hlinkClick r:id="rId3"/>
              </a:rPr>
              <a:t>dataverse@scholarsportal.info</a:t>
            </a:r>
            <a:r>
              <a:rPr lang="en-GB" sz="2400" dirty="0" smtClean="0"/>
              <a:t> </a:t>
            </a:r>
            <a:r>
              <a:rPr lang="en-GB" dirty="0" smtClean="0"/>
              <a:t> </a:t>
            </a:r>
            <a:endParaRPr lang="en-GB" dirty="0"/>
          </a:p>
        </p:txBody>
      </p:sp>
      <p:pic>
        <p:nvPicPr>
          <p:cNvPr id="62" name="Shape 62"/>
          <p:cNvPicPr preferRelativeResize="0"/>
          <p:nvPr/>
        </p:nvPicPr>
        <p:blipFill>
          <a:blip r:embed="rId4">
            <a:alphaModFix/>
          </a:blip>
          <a:stretch>
            <a:fillRect/>
          </a:stretch>
        </p:blipFill>
        <p:spPr>
          <a:xfrm>
            <a:off x="706687" y="5432925"/>
            <a:ext cx="3382049" cy="1210349"/>
          </a:xfrm>
          <a:prstGeom prst="rect">
            <a:avLst/>
          </a:prstGeom>
          <a:noFill/>
          <a:ln>
            <a:noFill/>
          </a:ln>
        </p:spPr>
      </p:pic>
    </p:spTree>
    <p:extLst>
      <p:ext uri="{BB962C8B-B14F-4D97-AF65-F5344CB8AC3E}">
        <p14:creationId xmlns:p14="http://schemas.microsoft.com/office/powerpoint/2010/main" val="3030149849"/>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66"/>
        <p:cNvGrpSpPr/>
        <p:nvPr/>
      </p:nvGrpSpPr>
      <p:grpSpPr>
        <a:xfrm>
          <a:off x="0" y="0"/>
          <a:ext cx="0" cy="0"/>
          <a:chOff x="0" y="0"/>
          <a:chExt cx="0" cy="0"/>
        </a:xfrm>
      </p:grpSpPr>
      <p:sp>
        <p:nvSpPr>
          <p:cNvPr id="67" name="Shape 67"/>
          <p:cNvSpPr txBox="1">
            <a:spLocks noGrp="1"/>
          </p:cNvSpPr>
          <p:nvPr>
            <p:ph type="title"/>
          </p:nvPr>
        </p:nvSpPr>
        <p:spPr>
          <a:xfrm>
            <a:off x="311700" y="387875"/>
            <a:ext cx="8520600" cy="572700"/>
          </a:xfrm>
          <a:prstGeom prst="rect">
            <a:avLst/>
          </a:prstGeom>
        </p:spPr>
        <p:txBody>
          <a:bodyPr vert="horz" lIns="91425" tIns="91425" rIns="91425" bIns="91425" rtlCol="0" anchor="t" anchorCtr="0">
            <a:noAutofit/>
          </a:bodyPr>
          <a:lstStyle/>
          <a:p>
            <a:r>
              <a:rPr lang="en-GB" dirty="0" err="1"/>
              <a:t>Dataverse</a:t>
            </a:r>
            <a:r>
              <a:rPr lang="en-GB" dirty="0"/>
              <a:t> 4.5 is here! </a:t>
            </a:r>
          </a:p>
        </p:txBody>
      </p:sp>
      <p:pic>
        <p:nvPicPr>
          <p:cNvPr id="68" name="Shape 68"/>
          <p:cNvPicPr preferRelativeResize="0"/>
          <p:nvPr/>
        </p:nvPicPr>
        <p:blipFill rotWithShape="1">
          <a:blip r:embed="rId3">
            <a:alphaModFix/>
          </a:blip>
          <a:srcRect l="14552" r="12281"/>
          <a:stretch/>
        </p:blipFill>
        <p:spPr>
          <a:xfrm>
            <a:off x="311700" y="1257718"/>
            <a:ext cx="8625471" cy="4544367"/>
          </a:xfrm>
          <a:prstGeom prst="rect">
            <a:avLst/>
          </a:prstGeom>
          <a:noFill/>
          <a:ln>
            <a:noFill/>
          </a:ln>
        </p:spPr>
      </p:pic>
    </p:spTree>
    <p:extLst>
      <p:ext uri="{BB962C8B-B14F-4D97-AF65-F5344CB8AC3E}">
        <p14:creationId xmlns:p14="http://schemas.microsoft.com/office/powerpoint/2010/main" val="1751613662"/>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72"/>
        <p:cNvGrpSpPr/>
        <p:nvPr/>
      </p:nvGrpSpPr>
      <p:grpSpPr>
        <a:xfrm>
          <a:off x="0" y="0"/>
          <a:ext cx="0" cy="0"/>
          <a:chOff x="0" y="0"/>
          <a:chExt cx="0" cy="0"/>
        </a:xfrm>
      </p:grpSpPr>
      <p:sp>
        <p:nvSpPr>
          <p:cNvPr id="73" name="Shape 73"/>
          <p:cNvSpPr txBox="1">
            <a:spLocks noGrp="1"/>
          </p:cNvSpPr>
          <p:nvPr>
            <p:ph type="title"/>
          </p:nvPr>
        </p:nvSpPr>
        <p:spPr>
          <a:xfrm>
            <a:off x="311700" y="409647"/>
            <a:ext cx="8520600" cy="572700"/>
          </a:xfrm>
          <a:prstGeom prst="rect">
            <a:avLst/>
          </a:prstGeom>
        </p:spPr>
        <p:txBody>
          <a:bodyPr vert="horz" lIns="91425" tIns="91425" rIns="91425" bIns="91425" rtlCol="0" anchor="t" anchorCtr="0">
            <a:noAutofit/>
          </a:bodyPr>
          <a:lstStyle/>
          <a:p>
            <a:r>
              <a:rPr lang="en-GB" dirty="0"/>
              <a:t>New Features - </a:t>
            </a:r>
            <a:r>
              <a:rPr lang="en-GB" dirty="0" err="1"/>
              <a:t>Dataverse</a:t>
            </a:r>
            <a:r>
              <a:rPr lang="en-GB" dirty="0"/>
              <a:t> 4.5</a:t>
            </a:r>
          </a:p>
        </p:txBody>
      </p:sp>
      <p:sp>
        <p:nvSpPr>
          <p:cNvPr id="74" name="Shape 74"/>
          <p:cNvSpPr txBox="1">
            <a:spLocks noGrp="1"/>
          </p:cNvSpPr>
          <p:nvPr>
            <p:ph type="body" idx="1"/>
          </p:nvPr>
        </p:nvSpPr>
        <p:spPr>
          <a:xfrm>
            <a:off x="311700" y="1269496"/>
            <a:ext cx="8520600" cy="3416400"/>
          </a:xfrm>
          <a:prstGeom prst="rect">
            <a:avLst/>
          </a:prstGeom>
        </p:spPr>
        <p:txBody>
          <a:bodyPr vert="horz" lIns="91425" tIns="91425" rIns="91425" bIns="91425" rtlCol="0" anchor="t" anchorCtr="0">
            <a:noAutofit/>
          </a:bodyPr>
          <a:lstStyle/>
          <a:p>
            <a:pPr marL="457200" indent="-228600"/>
            <a:r>
              <a:rPr lang="en-GB" sz="2400" dirty="0" err="1"/>
              <a:t>DataCite</a:t>
            </a:r>
            <a:r>
              <a:rPr lang="en-GB" sz="2400" dirty="0"/>
              <a:t> Canada </a:t>
            </a:r>
            <a:r>
              <a:rPr lang="en-GB" sz="2400" dirty="0" smtClean="0"/>
              <a:t>DOIs</a:t>
            </a:r>
          </a:p>
          <a:p>
            <a:pPr marL="228600" indent="0">
              <a:buNone/>
            </a:pPr>
            <a:endParaRPr lang="en-GB" sz="2400" dirty="0"/>
          </a:p>
          <a:p>
            <a:pPr marL="457200" indent="-228600"/>
            <a:r>
              <a:rPr lang="en-GB" sz="2400" dirty="0" smtClean="0"/>
              <a:t>Extended </a:t>
            </a:r>
            <a:r>
              <a:rPr lang="en-GB" sz="2400" dirty="0"/>
              <a:t>metadata </a:t>
            </a:r>
            <a:r>
              <a:rPr lang="en-GB" sz="2400" dirty="0" smtClean="0"/>
              <a:t>support</a:t>
            </a:r>
          </a:p>
          <a:p>
            <a:pPr marL="228600" indent="0">
              <a:buNone/>
            </a:pPr>
            <a:endParaRPr lang="en-GB" sz="2400" dirty="0"/>
          </a:p>
          <a:p>
            <a:pPr marL="457200" indent="-228600"/>
            <a:r>
              <a:rPr lang="en-GB" sz="2400" dirty="0" smtClean="0"/>
              <a:t>Institutional </a:t>
            </a:r>
            <a:r>
              <a:rPr lang="en-GB" sz="2400" dirty="0" err="1" smtClean="0"/>
              <a:t>Dataverses</a:t>
            </a:r>
            <a:endParaRPr lang="en-GB" sz="2400" dirty="0"/>
          </a:p>
        </p:txBody>
      </p:sp>
    </p:spTree>
    <p:extLst>
      <p:ext uri="{BB962C8B-B14F-4D97-AF65-F5344CB8AC3E}">
        <p14:creationId xmlns:p14="http://schemas.microsoft.com/office/powerpoint/2010/main" val="2262259623"/>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78"/>
        <p:cNvGrpSpPr/>
        <p:nvPr/>
      </p:nvGrpSpPr>
      <p:grpSpPr>
        <a:xfrm>
          <a:off x="0" y="0"/>
          <a:ext cx="0" cy="0"/>
          <a:chOff x="0" y="0"/>
          <a:chExt cx="0" cy="0"/>
        </a:xfrm>
      </p:grpSpPr>
      <p:sp>
        <p:nvSpPr>
          <p:cNvPr id="79" name="Shape 79"/>
          <p:cNvSpPr txBox="1">
            <a:spLocks noGrp="1"/>
          </p:cNvSpPr>
          <p:nvPr>
            <p:ph type="title"/>
          </p:nvPr>
        </p:nvSpPr>
        <p:spPr>
          <a:xfrm>
            <a:off x="311700" y="376989"/>
            <a:ext cx="8520600" cy="572700"/>
          </a:xfrm>
          <a:prstGeom prst="rect">
            <a:avLst/>
          </a:prstGeom>
        </p:spPr>
        <p:txBody>
          <a:bodyPr vert="horz" lIns="91425" tIns="91425" rIns="91425" bIns="91425" rtlCol="0" anchor="t" anchorCtr="0">
            <a:noAutofit/>
          </a:bodyPr>
          <a:lstStyle/>
          <a:p>
            <a:r>
              <a:rPr lang="en-GB" dirty="0"/>
              <a:t>Institutional </a:t>
            </a:r>
            <a:r>
              <a:rPr lang="en-GB" dirty="0" err="1"/>
              <a:t>Dataverses</a:t>
            </a:r>
            <a:endParaRPr lang="en-GB" dirty="0"/>
          </a:p>
        </p:txBody>
      </p:sp>
      <p:pic>
        <p:nvPicPr>
          <p:cNvPr id="80" name="Shape 80"/>
          <p:cNvPicPr preferRelativeResize="0"/>
          <p:nvPr/>
        </p:nvPicPr>
        <p:blipFill>
          <a:blip r:embed="rId3">
            <a:alphaModFix/>
          </a:blip>
          <a:stretch>
            <a:fillRect/>
          </a:stretch>
        </p:blipFill>
        <p:spPr>
          <a:xfrm>
            <a:off x="891675" y="5133757"/>
            <a:ext cx="7360649" cy="1056750"/>
          </a:xfrm>
          <a:prstGeom prst="rect">
            <a:avLst/>
          </a:prstGeom>
          <a:noFill/>
          <a:ln>
            <a:noFill/>
          </a:ln>
        </p:spPr>
      </p:pic>
      <p:pic>
        <p:nvPicPr>
          <p:cNvPr id="81" name="Shape 81"/>
          <p:cNvPicPr preferRelativeResize="0"/>
          <p:nvPr/>
        </p:nvPicPr>
        <p:blipFill>
          <a:blip r:embed="rId4">
            <a:alphaModFix/>
          </a:blip>
          <a:stretch>
            <a:fillRect/>
          </a:stretch>
        </p:blipFill>
        <p:spPr>
          <a:xfrm>
            <a:off x="5207349" y="1529600"/>
            <a:ext cx="3556450" cy="2674900"/>
          </a:xfrm>
          <a:prstGeom prst="rect">
            <a:avLst/>
          </a:prstGeom>
          <a:noFill/>
          <a:ln>
            <a:noFill/>
          </a:ln>
        </p:spPr>
      </p:pic>
      <p:sp>
        <p:nvSpPr>
          <p:cNvPr id="82" name="Shape 82"/>
          <p:cNvSpPr txBox="1"/>
          <p:nvPr/>
        </p:nvSpPr>
        <p:spPr>
          <a:xfrm>
            <a:off x="475326" y="1529600"/>
            <a:ext cx="4497900" cy="2277600"/>
          </a:xfrm>
          <a:prstGeom prst="rect">
            <a:avLst/>
          </a:prstGeom>
          <a:noFill/>
          <a:ln>
            <a:noFill/>
          </a:ln>
        </p:spPr>
        <p:txBody>
          <a:bodyPr lIns="91425" tIns="91425" rIns="91425" bIns="91425" anchor="t" anchorCtr="0">
            <a:noAutofit/>
          </a:bodyPr>
          <a:lstStyle/>
          <a:p>
            <a:r>
              <a:rPr lang="en-GB" dirty="0">
                <a:solidFill>
                  <a:srgbClr val="434343"/>
                </a:solidFill>
              </a:rPr>
              <a:t>Setup for institutional containers:</a:t>
            </a:r>
          </a:p>
          <a:p>
            <a:endParaRPr dirty="0">
              <a:solidFill>
                <a:srgbClr val="434343"/>
              </a:solidFill>
            </a:endParaRPr>
          </a:p>
          <a:p>
            <a:pPr marL="457200" indent="-228600">
              <a:buClr>
                <a:srgbClr val="434343"/>
              </a:buClr>
              <a:buChar char="●"/>
            </a:pPr>
            <a:r>
              <a:rPr lang="en-GB" dirty="0">
                <a:solidFill>
                  <a:srgbClr val="434343"/>
                </a:solidFill>
              </a:rPr>
              <a:t>All data organized by institution (general root </a:t>
            </a:r>
            <a:r>
              <a:rPr lang="en-GB" dirty="0" err="1">
                <a:solidFill>
                  <a:srgbClr val="434343"/>
                </a:solidFill>
              </a:rPr>
              <a:t>Dataverse</a:t>
            </a:r>
            <a:r>
              <a:rPr lang="en-GB" dirty="0">
                <a:solidFill>
                  <a:srgbClr val="434343"/>
                </a:solidFill>
              </a:rPr>
              <a:t> available for non-affiliates);</a:t>
            </a:r>
          </a:p>
          <a:p>
            <a:pPr marL="457200" indent="-228600">
              <a:buClr>
                <a:srgbClr val="434343"/>
              </a:buClr>
              <a:buChar char="●"/>
            </a:pPr>
            <a:r>
              <a:rPr lang="en-GB" dirty="0">
                <a:solidFill>
                  <a:srgbClr val="434343"/>
                </a:solidFill>
              </a:rPr>
              <a:t>Automated deposit in Institutional </a:t>
            </a:r>
            <a:r>
              <a:rPr lang="en-GB" dirty="0" err="1">
                <a:solidFill>
                  <a:srgbClr val="434343"/>
                </a:solidFill>
              </a:rPr>
              <a:t>Dataverses</a:t>
            </a:r>
            <a:r>
              <a:rPr lang="en-GB" dirty="0">
                <a:solidFill>
                  <a:srgbClr val="434343"/>
                </a:solidFill>
              </a:rPr>
              <a:t> (defined by user affiliation);</a:t>
            </a:r>
          </a:p>
          <a:p>
            <a:pPr marL="457200" indent="-228600">
              <a:buClr>
                <a:srgbClr val="434343"/>
              </a:buClr>
              <a:buChar char="●"/>
            </a:pPr>
            <a:r>
              <a:rPr lang="en-GB" dirty="0">
                <a:solidFill>
                  <a:srgbClr val="434343"/>
                </a:solidFill>
              </a:rPr>
              <a:t>Libraries will administer institutional space;</a:t>
            </a:r>
          </a:p>
          <a:p>
            <a:pPr marL="457200" indent="-228600">
              <a:buClr>
                <a:srgbClr val="434343"/>
              </a:buClr>
              <a:buChar char="●"/>
            </a:pPr>
            <a:r>
              <a:rPr lang="en-GB" dirty="0">
                <a:solidFill>
                  <a:srgbClr val="434343"/>
                </a:solidFill>
              </a:rPr>
              <a:t>Customizable features (branding, featured </a:t>
            </a:r>
            <a:r>
              <a:rPr lang="en-GB" dirty="0" err="1">
                <a:solidFill>
                  <a:srgbClr val="434343"/>
                </a:solidFill>
              </a:rPr>
              <a:t>Dataverses</a:t>
            </a:r>
            <a:r>
              <a:rPr lang="en-GB" dirty="0">
                <a:solidFill>
                  <a:srgbClr val="434343"/>
                </a:solidFill>
              </a:rPr>
              <a:t>, facets, etc.)</a:t>
            </a:r>
          </a:p>
        </p:txBody>
      </p:sp>
    </p:spTree>
    <p:extLst>
      <p:ext uri="{BB962C8B-B14F-4D97-AF65-F5344CB8AC3E}">
        <p14:creationId xmlns:p14="http://schemas.microsoft.com/office/powerpoint/2010/main" val="337064105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3" name="Title 1"/>
          <p:cNvSpPr>
            <a:spLocks noGrp="1"/>
          </p:cNvSpPr>
          <p:nvPr>
            <p:ph type="ctrTitle"/>
          </p:nvPr>
        </p:nvSpPr>
        <p:spPr/>
        <p:txBody>
          <a:bodyPr/>
          <a:lstStyle/>
          <a:p>
            <a:pPr eaLnBrk="1" hangingPunct="1"/>
            <a:r>
              <a:rPr lang="en-US" altLang="en-US" dirty="0" smtClean="0">
                <a:ea typeface="ＭＳ Ｐゴシック" panose="020B0600070205080204" pitchFamily="34" charset="-128"/>
              </a:rPr>
              <a:t>Introduction to OCUL</a:t>
            </a:r>
          </a:p>
        </p:txBody>
      </p:sp>
      <p:pic>
        <p:nvPicPr>
          <p:cNvPr id="13314" name="Picture 1"/>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189413" y="6381750"/>
            <a:ext cx="4559300" cy="3476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2020879980"/>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86"/>
        <p:cNvGrpSpPr/>
        <p:nvPr/>
      </p:nvGrpSpPr>
      <p:grpSpPr>
        <a:xfrm>
          <a:off x="0" y="0"/>
          <a:ext cx="0" cy="0"/>
          <a:chOff x="0" y="0"/>
          <a:chExt cx="0" cy="0"/>
        </a:xfrm>
      </p:grpSpPr>
      <p:sp>
        <p:nvSpPr>
          <p:cNvPr id="87" name="Shape 87"/>
          <p:cNvSpPr txBox="1">
            <a:spLocks noGrp="1"/>
          </p:cNvSpPr>
          <p:nvPr>
            <p:ph type="title"/>
          </p:nvPr>
        </p:nvSpPr>
        <p:spPr>
          <a:xfrm>
            <a:off x="311700" y="376989"/>
            <a:ext cx="8520600" cy="572700"/>
          </a:xfrm>
          <a:prstGeom prst="rect">
            <a:avLst/>
          </a:prstGeom>
        </p:spPr>
        <p:txBody>
          <a:bodyPr vert="horz" lIns="91425" tIns="91425" rIns="91425" bIns="91425" rtlCol="0" anchor="t" anchorCtr="0">
            <a:noAutofit/>
          </a:bodyPr>
          <a:lstStyle/>
          <a:p>
            <a:r>
              <a:rPr lang="en-GB" dirty="0"/>
              <a:t>What to expect?</a:t>
            </a:r>
          </a:p>
        </p:txBody>
      </p:sp>
      <p:sp>
        <p:nvSpPr>
          <p:cNvPr id="88" name="Shape 88"/>
          <p:cNvSpPr txBox="1">
            <a:spLocks noGrp="1"/>
          </p:cNvSpPr>
          <p:nvPr>
            <p:ph type="body" idx="1"/>
          </p:nvPr>
        </p:nvSpPr>
        <p:spPr>
          <a:xfrm>
            <a:off x="311699" y="1596068"/>
            <a:ext cx="3139072" cy="3416400"/>
          </a:xfrm>
          <a:prstGeom prst="rect">
            <a:avLst/>
          </a:prstGeom>
        </p:spPr>
        <p:txBody>
          <a:bodyPr vert="horz" lIns="91425" tIns="91425" rIns="91425" bIns="91425" rtlCol="0" anchor="t" anchorCtr="0">
            <a:noAutofit/>
          </a:bodyPr>
          <a:lstStyle/>
          <a:p>
            <a:pPr marL="457200" indent="-228600"/>
            <a:r>
              <a:rPr lang="en-GB" sz="2800" dirty="0"/>
              <a:t>Password reset </a:t>
            </a:r>
            <a:r>
              <a:rPr lang="en-GB" sz="2800" dirty="0" smtClean="0"/>
              <a:t>required</a:t>
            </a:r>
            <a:br>
              <a:rPr lang="en-GB" sz="2800" dirty="0" smtClean="0"/>
            </a:br>
            <a:endParaRPr lang="en-GB" sz="2800" dirty="0"/>
          </a:p>
          <a:p>
            <a:pPr marL="457200" indent="-228600"/>
            <a:r>
              <a:rPr lang="en-GB" sz="2800" dirty="0"/>
              <a:t>Add your institutional affiliation from your general account settings</a:t>
            </a:r>
          </a:p>
        </p:txBody>
      </p:sp>
      <p:pic>
        <p:nvPicPr>
          <p:cNvPr id="89" name="Shape 89"/>
          <p:cNvPicPr preferRelativeResize="0"/>
          <p:nvPr/>
        </p:nvPicPr>
        <p:blipFill>
          <a:blip r:embed="rId3">
            <a:alphaModFix/>
          </a:blip>
          <a:stretch>
            <a:fillRect/>
          </a:stretch>
        </p:blipFill>
        <p:spPr>
          <a:xfrm>
            <a:off x="3450771" y="1143000"/>
            <a:ext cx="5562600" cy="1589313"/>
          </a:xfrm>
          <a:prstGeom prst="rect">
            <a:avLst/>
          </a:prstGeom>
          <a:noFill/>
          <a:ln>
            <a:noFill/>
          </a:ln>
        </p:spPr>
      </p:pic>
      <p:pic>
        <p:nvPicPr>
          <p:cNvPr id="90" name="Shape 90"/>
          <p:cNvPicPr preferRelativeResize="0"/>
          <p:nvPr/>
        </p:nvPicPr>
        <p:blipFill>
          <a:blip r:embed="rId4">
            <a:alphaModFix/>
          </a:blip>
          <a:stretch>
            <a:fillRect/>
          </a:stretch>
        </p:blipFill>
        <p:spPr>
          <a:xfrm>
            <a:off x="3450771" y="2925624"/>
            <a:ext cx="5562600" cy="3192147"/>
          </a:xfrm>
          <a:prstGeom prst="rect">
            <a:avLst/>
          </a:prstGeom>
          <a:noFill/>
          <a:ln>
            <a:noFill/>
          </a:ln>
        </p:spPr>
      </p:pic>
    </p:spTree>
    <p:extLst>
      <p:ext uri="{BB962C8B-B14F-4D97-AF65-F5344CB8AC3E}">
        <p14:creationId xmlns:p14="http://schemas.microsoft.com/office/powerpoint/2010/main" val="2036175301"/>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94"/>
        <p:cNvGrpSpPr/>
        <p:nvPr/>
      </p:nvGrpSpPr>
      <p:grpSpPr>
        <a:xfrm>
          <a:off x="0" y="0"/>
          <a:ext cx="0" cy="0"/>
          <a:chOff x="0" y="0"/>
          <a:chExt cx="0" cy="0"/>
        </a:xfrm>
      </p:grpSpPr>
      <p:sp>
        <p:nvSpPr>
          <p:cNvPr id="95" name="Shape 95"/>
          <p:cNvSpPr txBox="1">
            <a:spLocks noGrp="1"/>
          </p:cNvSpPr>
          <p:nvPr>
            <p:ph type="title"/>
          </p:nvPr>
        </p:nvSpPr>
        <p:spPr>
          <a:xfrm>
            <a:off x="311700" y="333447"/>
            <a:ext cx="8520600" cy="572700"/>
          </a:xfrm>
          <a:prstGeom prst="rect">
            <a:avLst/>
          </a:prstGeom>
        </p:spPr>
        <p:txBody>
          <a:bodyPr vert="horz" lIns="91425" tIns="91425" rIns="91425" bIns="91425" rtlCol="0" anchor="t" anchorCtr="0">
            <a:noAutofit/>
          </a:bodyPr>
          <a:lstStyle/>
          <a:p>
            <a:r>
              <a:rPr lang="en-GB" dirty="0" err="1"/>
              <a:t>Dataverse</a:t>
            </a:r>
            <a:r>
              <a:rPr lang="en-GB" dirty="0"/>
              <a:t> Upgrade Working Group</a:t>
            </a:r>
          </a:p>
        </p:txBody>
      </p:sp>
      <p:sp>
        <p:nvSpPr>
          <p:cNvPr id="96" name="Shape 96"/>
          <p:cNvSpPr txBox="1">
            <a:spLocks noGrp="1"/>
          </p:cNvSpPr>
          <p:nvPr>
            <p:ph type="body" idx="1"/>
          </p:nvPr>
        </p:nvSpPr>
        <p:spPr>
          <a:xfrm>
            <a:off x="311700" y="1400125"/>
            <a:ext cx="8520600" cy="3416400"/>
          </a:xfrm>
          <a:prstGeom prst="rect">
            <a:avLst/>
          </a:prstGeom>
        </p:spPr>
        <p:txBody>
          <a:bodyPr vert="horz" lIns="91425" tIns="91425" rIns="91425" bIns="91425" rtlCol="0" anchor="t" anchorCtr="0">
            <a:noAutofit/>
          </a:bodyPr>
          <a:lstStyle/>
          <a:p>
            <a:pPr>
              <a:buNone/>
            </a:pPr>
            <a:r>
              <a:rPr lang="en-GB" sz="2800" dirty="0"/>
              <a:t>Big thanks! </a:t>
            </a:r>
          </a:p>
          <a:p>
            <a:pPr>
              <a:buNone/>
            </a:pPr>
            <a:r>
              <a:rPr lang="en-GB" sz="1400" dirty="0">
                <a:solidFill>
                  <a:schemeClr val="dk1"/>
                </a:solidFill>
              </a:rPr>
              <a:t>George Duimovich (Carleton), Jane Fry (Carleton), Carrie Breton (Guelph), Carol Perry (Guelph), Jason </a:t>
            </a:r>
            <a:r>
              <a:rPr lang="en-GB" sz="1400" dirty="0" err="1">
                <a:solidFill>
                  <a:schemeClr val="dk1"/>
                </a:solidFill>
              </a:rPr>
              <a:t>Brodeur</a:t>
            </a:r>
            <a:r>
              <a:rPr lang="en-GB" sz="1400" dirty="0">
                <a:solidFill>
                  <a:schemeClr val="dk1"/>
                </a:solidFill>
              </a:rPr>
              <a:t> (McMaster), </a:t>
            </a:r>
            <a:r>
              <a:rPr lang="en-GB" sz="1400" dirty="0" err="1">
                <a:solidFill>
                  <a:schemeClr val="dk1"/>
                </a:solidFill>
              </a:rPr>
              <a:t>Vivek</a:t>
            </a:r>
            <a:r>
              <a:rPr lang="en-GB" sz="1400" dirty="0">
                <a:solidFill>
                  <a:schemeClr val="dk1"/>
                </a:solidFill>
              </a:rPr>
              <a:t> Jadon (McMaster), Alexandra Copper (Queens), Leanne Trimble (UofT), Andrew Nicholson (UofT), Steve Marks (UofT), Jess Whyte (UofT), Kathy Szigeti (Waterloo), and </a:t>
            </a:r>
            <a:r>
              <a:rPr lang="en-GB" sz="1400" dirty="0" err="1">
                <a:solidFill>
                  <a:schemeClr val="dk1"/>
                </a:solidFill>
              </a:rPr>
              <a:t>Genny</a:t>
            </a:r>
            <a:r>
              <a:rPr lang="en-GB" sz="1400" dirty="0">
                <a:solidFill>
                  <a:schemeClr val="dk1"/>
                </a:solidFill>
              </a:rPr>
              <a:t> Jon (York) Kaitlin Newson (SP), Kevin Worthington (SP), Bikramjit Singh (SP), and Amber Leahey (SP)</a:t>
            </a:r>
          </a:p>
          <a:p>
            <a:pPr>
              <a:buNone/>
            </a:pPr>
            <a:endParaRPr sz="1100" dirty="0">
              <a:solidFill>
                <a:schemeClr val="dk1"/>
              </a:solidFill>
            </a:endParaRPr>
          </a:p>
          <a:p>
            <a:pPr>
              <a:buNone/>
            </a:pPr>
            <a:endParaRPr sz="1100" dirty="0">
              <a:solidFill>
                <a:schemeClr val="dk1"/>
              </a:solidFill>
            </a:endParaRPr>
          </a:p>
          <a:p>
            <a:pPr>
              <a:buNone/>
            </a:pPr>
            <a:r>
              <a:rPr lang="en-GB" sz="2800" dirty="0" err="1">
                <a:solidFill>
                  <a:schemeClr val="dk1"/>
                </a:solidFill>
              </a:rPr>
              <a:t>Dataverse</a:t>
            </a:r>
            <a:r>
              <a:rPr lang="en-GB" sz="2800" dirty="0">
                <a:solidFill>
                  <a:schemeClr val="dk1"/>
                </a:solidFill>
              </a:rPr>
              <a:t> </a:t>
            </a:r>
            <a:r>
              <a:rPr lang="en-GB" sz="2800" dirty="0" err="1">
                <a:solidFill>
                  <a:schemeClr val="dk1"/>
                </a:solidFill>
              </a:rPr>
              <a:t>LibGuide</a:t>
            </a:r>
            <a:r>
              <a:rPr lang="en-GB" sz="2800" dirty="0">
                <a:solidFill>
                  <a:schemeClr val="dk1"/>
                </a:solidFill>
              </a:rPr>
              <a:t> updates - *coming soon*</a:t>
            </a:r>
          </a:p>
          <a:p>
            <a:pPr>
              <a:buNone/>
            </a:pPr>
            <a:r>
              <a:rPr lang="en-GB" sz="2800" u="sng" dirty="0">
                <a:solidFill>
                  <a:schemeClr val="hlink"/>
                </a:solidFill>
                <a:hlinkClick r:id="rId3"/>
              </a:rPr>
              <a:t>http://guides.scholarsportal.info/dataverse</a:t>
            </a:r>
          </a:p>
          <a:p>
            <a:pPr>
              <a:buNone/>
            </a:pPr>
            <a:endParaRPr sz="2800" dirty="0">
              <a:solidFill>
                <a:schemeClr val="dk1"/>
              </a:solidFill>
            </a:endParaRPr>
          </a:p>
          <a:p>
            <a:pPr>
              <a:buNone/>
            </a:pPr>
            <a:r>
              <a:rPr lang="en-GB" sz="2800" dirty="0">
                <a:solidFill>
                  <a:schemeClr val="dk1"/>
                </a:solidFill>
              </a:rPr>
              <a:t>Customizable </a:t>
            </a:r>
            <a:r>
              <a:rPr lang="en-GB" sz="2800" dirty="0" err="1">
                <a:solidFill>
                  <a:schemeClr val="dk1"/>
                </a:solidFill>
              </a:rPr>
              <a:t>Dataverse</a:t>
            </a:r>
            <a:r>
              <a:rPr lang="en-GB" sz="2800" dirty="0">
                <a:solidFill>
                  <a:schemeClr val="dk1"/>
                </a:solidFill>
              </a:rPr>
              <a:t> promotional materials available </a:t>
            </a:r>
            <a:endParaRPr lang="en-GB" sz="2800" dirty="0" smtClean="0">
              <a:solidFill>
                <a:schemeClr val="dk1"/>
              </a:solidFill>
            </a:endParaRPr>
          </a:p>
          <a:p>
            <a:pPr>
              <a:buNone/>
            </a:pPr>
            <a:endParaRPr lang="en-GB" sz="2800" dirty="0">
              <a:solidFill>
                <a:schemeClr val="dk1"/>
              </a:solidFill>
            </a:endParaRPr>
          </a:p>
          <a:p>
            <a:pPr>
              <a:buNone/>
            </a:pPr>
            <a:r>
              <a:rPr lang="en-GB" sz="2800" dirty="0">
                <a:solidFill>
                  <a:schemeClr val="dk1"/>
                </a:solidFill>
              </a:rPr>
              <a:t>C</a:t>
            </a:r>
            <a:r>
              <a:rPr lang="en-GB" sz="2800" dirty="0" smtClean="0">
                <a:solidFill>
                  <a:schemeClr val="dk1"/>
                </a:solidFill>
              </a:rPr>
              <a:t>ontact </a:t>
            </a:r>
            <a:r>
              <a:rPr lang="en-GB" sz="2800" u="sng" dirty="0">
                <a:solidFill>
                  <a:schemeClr val="hlink"/>
                </a:solidFill>
                <a:hlinkClick r:id="rId4"/>
              </a:rPr>
              <a:t>dataverse@scholarsportal.info</a:t>
            </a:r>
            <a:r>
              <a:rPr lang="en-GB" sz="2800" dirty="0">
                <a:solidFill>
                  <a:schemeClr val="dk1"/>
                </a:solidFill>
              </a:rPr>
              <a:t> </a:t>
            </a:r>
          </a:p>
        </p:txBody>
      </p:sp>
    </p:spTree>
    <p:extLst>
      <p:ext uri="{BB962C8B-B14F-4D97-AF65-F5344CB8AC3E}">
        <p14:creationId xmlns:p14="http://schemas.microsoft.com/office/powerpoint/2010/main" val="2438099745"/>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106"/>
        <p:cNvGrpSpPr/>
        <p:nvPr/>
      </p:nvGrpSpPr>
      <p:grpSpPr>
        <a:xfrm>
          <a:off x="0" y="0"/>
          <a:ext cx="0" cy="0"/>
          <a:chOff x="0" y="0"/>
          <a:chExt cx="0" cy="0"/>
        </a:xfrm>
      </p:grpSpPr>
      <p:sp>
        <p:nvSpPr>
          <p:cNvPr id="107" name="Shape 107"/>
          <p:cNvSpPr txBox="1">
            <a:spLocks noGrp="1"/>
          </p:cNvSpPr>
          <p:nvPr>
            <p:ph type="title"/>
          </p:nvPr>
        </p:nvSpPr>
        <p:spPr>
          <a:xfrm>
            <a:off x="311700" y="322562"/>
            <a:ext cx="8520600" cy="572700"/>
          </a:xfrm>
          <a:prstGeom prst="rect">
            <a:avLst/>
          </a:prstGeom>
        </p:spPr>
        <p:txBody>
          <a:bodyPr vert="horz" lIns="91425" tIns="91425" rIns="91425" bIns="91425" rtlCol="0" anchor="t" anchorCtr="0">
            <a:noAutofit/>
          </a:bodyPr>
          <a:lstStyle/>
          <a:p>
            <a:r>
              <a:rPr lang="en-GB" dirty="0"/>
              <a:t>CARL Portage &amp; OCUL</a:t>
            </a:r>
          </a:p>
        </p:txBody>
      </p:sp>
      <p:sp>
        <p:nvSpPr>
          <p:cNvPr id="108" name="Shape 108"/>
          <p:cNvSpPr txBox="1">
            <a:spLocks noGrp="1"/>
          </p:cNvSpPr>
          <p:nvPr>
            <p:ph type="body" idx="1"/>
          </p:nvPr>
        </p:nvSpPr>
        <p:spPr>
          <a:xfrm>
            <a:off x="311700" y="1327378"/>
            <a:ext cx="8520600" cy="3416400"/>
          </a:xfrm>
          <a:prstGeom prst="rect">
            <a:avLst/>
          </a:prstGeom>
        </p:spPr>
        <p:txBody>
          <a:bodyPr vert="horz" lIns="91425" tIns="91425" rIns="91425" bIns="91425" rtlCol="0" anchor="t" anchorCtr="0">
            <a:noAutofit/>
          </a:bodyPr>
          <a:lstStyle/>
          <a:p>
            <a:pPr marL="457200" indent="-228600"/>
            <a:r>
              <a:rPr lang="en-GB" dirty="0"/>
              <a:t>OCUL Libraries are involved in Portage Expert Groups</a:t>
            </a:r>
          </a:p>
          <a:p>
            <a:pPr marL="914400" lvl="1" indent="-228600"/>
            <a:r>
              <a:rPr lang="en-GB" dirty="0"/>
              <a:t>Data Discovery, Preservation, Curation, Training, Data Management </a:t>
            </a:r>
            <a:r>
              <a:rPr lang="en-GB" dirty="0" smtClean="0"/>
              <a:t>Planning</a:t>
            </a:r>
            <a:br>
              <a:rPr lang="en-GB" dirty="0" smtClean="0"/>
            </a:br>
            <a:endParaRPr lang="en-GB" dirty="0"/>
          </a:p>
          <a:p>
            <a:pPr marL="457200" indent="-228600"/>
            <a:r>
              <a:rPr lang="en-GB" dirty="0"/>
              <a:t>Scholars Portal plans to continue to develop key integrations with Portage</a:t>
            </a:r>
          </a:p>
          <a:p>
            <a:pPr marL="914400" lvl="1" indent="-228600"/>
            <a:r>
              <a:rPr lang="en-GB" dirty="0"/>
              <a:t>OLRC - Portage</a:t>
            </a:r>
          </a:p>
          <a:p>
            <a:pPr marL="914400" lvl="1" indent="-228600"/>
            <a:r>
              <a:rPr lang="en-GB" dirty="0" err="1"/>
              <a:t>Dataverse</a:t>
            </a:r>
            <a:r>
              <a:rPr lang="en-GB" dirty="0"/>
              <a:t> - Portage</a:t>
            </a:r>
          </a:p>
        </p:txBody>
      </p:sp>
      <p:pic>
        <p:nvPicPr>
          <p:cNvPr id="109" name="Shape 109"/>
          <p:cNvPicPr preferRelativeResize="0"/>
          <p:nvPr/>
        </p:nvPicPr>
        <p:blipFill>
          <a:blip r:embed="rId3">
            <a:alphaModFix/>
          </a:blip>
          <a:stretch>
            <a:fillRect/>
          </a:stretch>
        </p:blipFill>
        <p:spPr>
          <a:xfrm>
            <a:off x="5231280" y="5118844"/>
            <a:ext cx="3731649" cy="866375"/>
          </a:xfrm>
          <a:prstGeom prst="rect">
            <a:avLst/>
          </a:prstGeom>
          <a:noFill/>
          <a:ln>
            <a:noFill/>
          </a:ln>
        </p:spPr>
      </p:pic>
    </p:spTree>
    <p:extLst>
      <p:ext uri="{BB962C8B-B14F-4D97-AF65-F5344CB8AC3E}">
        <p14:creationId xmlns:p14="http://schemas.microsoft.com/office/powerpoint/2010/main" val="536155039"/>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119"/>
        <p:cNvGrpSpPr/>
        <p:nvPr/>
      </p:nvGrpSpPr>
      <p:grpSpPr>
        <a:xfrm>
          <a:off x="0" y="0"/>
          <a:ext cx="0" cy="0"/>
          <a:chOff x="0" y="0"/>
          <a:chExt cx="0" cy="0"/>
        </a:xfrm>
      </p:grpSpPr>
      <p:sp>
        <p:nvSpPr>
          <p:cNvPr id="120" name="Shape 120"/>
          <p:cNvSpPr txBox="1">
            <a:spLocks noGrp="1"/>
          </p:cNvSpPr>
          <p:nvPr>
            <p:ph type="title"/>
          </p:nvPr>
        </p:nvSpPr>
        <p:spPr>
          <a:xfrm>
            <a:off x="311700" y="330957"/>
            <a:ext cx="8520600" cy="572700"/>
          </a:xfrm>
          <a:prstGeom prst="rect">
            <a:avLst/>
          </a:prstGeom>
        </p:spPr>
        <p:txBody>
          <a:bodyPr vert="horz" lIns="91425" tIns="91425" rIns="91425" bIns="91425" rtlCol="0" anchor="t" anchorCtr="0">
            <a:noAutofit/>
          </a:bodyPr>
          <a:lstStyle/>
          <a:p>
            <a:r>
              <a:rPr lang="en-GB" dirty="0"/>
              <a:t>RDM Training </a:t>
            </a:r>
          </a:p>
        </p:txBody>
      </p:sp>
      <p:sp>
        <p:nvSpPr>
          <p:cNvPr id="121" name="Shape 121"/>
          <p:cNvSpPr txBox="1">
            <a:spLocks noGrp="1"/>
          </p:cNvSpPr>
          <p:nvPr>
            <p:ph type="body" idx="1"/>
          </p:nvPr>
        </p:nvSpPr>
        <p:spPr>
          <a:xfrm>
            <a:off x="237493" y="1356582"/>
            <a:ext cx="8669014" cy="3416400"/>
          </a:xfrm>
          <a:prstGeom prst="rect">
            <a:avLst/>
          </a:prstGeom>
        </p:spPr>
        <p:txBody>
          <a:bodyPr vert="horz" lIns="91425" tIns="91425" rIns="91425" bIns="91425" rtlCol="0" anchor="t" anchorCtr="0">
            <a:noAutofit/>
          </a:bodyPr>
          <a:lstStyle/>
          <a:p>
            <a:pPr marL="457200" indent="-228600"/>
            <a:r>
              <a:rPr lang="en-GB" sz="2400" dirty="0"/>
              <a:t>Hiring new RDM </a:t>
            </a:r>
            <a:r>
              <a:rPr lang="en-GB" sz="2400" dirty="0" smtClean="0"/>
              <a:t>Librarian </a:t>
            </a:r>
            <a:r>
              <a:rPr lang="en-GB" sz="2400" dirty="0"/>
              <a:t>c</a:t>
            </a:r>
            <a:r>
              <a:rPr lang="en-GB" sz="2400" dirty="0" smtClean="0"/>
              <a:t>o-appointed </a:t>
            </a:r>
            <a:r>
              <a:rPr lang="en-GB" sz="2400" dirty="0"/>
              <a:t>Queen’s &amp; SP</a:t>
            </a:r>
          </a:p>
          <a:p>
            <a:pPr marL="457200" indent="-228600"/>
            <a:r>
              <a:rPr lang="en-GB" sz="2400" dirty="0"/>
              <a:t>OCUL RDM Summit </a:t>
            </a:r>
          </a:p>
          <a:p>
            <a:pPr marL="914400" lvl="1" indent="-228600">
              <a:buChar char="○"/>
            </a:pPr>
            <a:r>
              <a:rPr lang="en-GB" sz="2000" dirty="0"/>
              <a:t>Call for a RDM Summit in 2015 (OCUL Libraries, workshops, presentations, etc.)</a:t>
            </a:r>
          </a:p>
          <a:p>
            <a:pPr marL="914400" lvl="1" indent="-228600">
              <a:buChar char="○"/>
            </a:pPr>
            <a:r>
              <a:rPr lang="en-GB" sz="2000" dirty="0"/>
              <a:t>New RDM Librarian would help coordinate this</a:t>
            </a:r>
          </a:p>
          <a:p>
            <a:pPr marL="914400" lvl="1" indent="-228600">
              <a:buChar char="○"/>
            </a:pPr>
            <a:r>
              <a:rPr lang="en-GB" sz="2000" dirty="0"/>
              <a:t>Opportunity for collaboration with Portage for RDM training</a:t>
            </a:r>
          </a:p>
          <a:p>
            <a:pPr marL="457200" indent="-228600"/>
            <a:r>
              <a:rPr lang="en-GB" sz="2400" dirty="0"/>
              <a:t>Scholars Portal </a:t>
            </a:r>
            <a:r>
              <a:rPr lang="en-GB" sz="2400" dirty="0" err="1"/>
              <a:t>Dataverse</a:t>
            </a:r>
            <a:r>
              <a:rPr lang="en-GB" sz="2400" dirty="0"/>
              <a:t> Webinar (November)</a:t>
            </a:r>
          </a:p>
          <a:p>
            <a:pPr marL="457200" indent="-228600"/>
            <a:r>
              <a:rPr lang="en-GB" sz="2400" dirty="0"/>
              <a:t>SP Digital Preservation Webinar series </a:t>
            </a:r>
          </a:p>
          <a:p>
            <a:pPr marL="914400" lvl="1" indent="-228600"/>
            <a:r>
              <a:rPr lang="en-GB" sz="2000" dirty="0"/>
              <a:t>Research Data topic in early 2017</a:t>
            </a:r>
          </a:p>
          <a:p>
            <a:pPr marL="457200" indent="-228600"/>
            <a:r>
              <a:rPr lang="en-GB" sz="2400" dirty="0"/>
              <a:t>New Portage Expert Group </a:t>
            </a:r>
          </a:p>
          <a:p>
            <a:pPr marL="914400" lvl="1" indent="-228600"/>
            <a:r>
              <a:rPr lang="en-GB" sz="2000" dirty="0"/>
              <a:t>Creation of online materials for RDM</a:t>
            </a:r>
          </a:p>
          <a:p>
            <a:pPr marL="914400" lvl="1" indent="-228600"/>
            <a:r>
              <a:rPr lang="en-GB" sz="2000" dirty="0"/>
              <a:t>Facilitate training across Canadian libraries</a:t>
            </a:r>
          </a:p>
          <a:p>
            <a:pPr marL="914400" lvl="1" indent="-228600"/>
            <a:r>
              <a:rPr lang="en-GB" sz="2000" dirty="0"/>
              <a:t>Jane Fry, Carleton University (chair)</a:t>
            </a:r>
          </a:p>
        </p:txBody>
      </p:sp>
    </p:spTree>
    <p:extLst>
      <p:ext uri="{BB962C8B-B14F-4D97-AF65-F5344CB8AC3E}">
        <p14:creationId xmlns:p14="http://schemas.microsoft.com/office/powerpoint/2010/main" val="2844138293"/>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722313" y="4406900"/>
            <a:ext cx="7772400" cy="1362075"/>
          </a:xfrm>
          <a:prstGeom prst="rect">
            <a:avLst/>
          </a:prstGeom>
        </p:spPr>
        <p:txBody>
          <a:bodyPr vert="horz" lIns="91440" tIns="45720" rIns="91440" bIns="45720" rtlCol="0" anchor="ctr">
            <a:normAutofit fontScale="92500"/>
          </a:bodyPr>
          <a:lstStyle>
            <a:lvl1pPr algn="l" defTabSz="457200" rtl="0" eaLnBrk="1" latinLnBrk="0" hangingPunct="1">
              <a:spcBef>
                <a:spcPct val="0"/>
              </a:spcBef>
              <a:buNone/>
              <a:defRPr sz="3600" b="1" kern="1200">
                <a:solidFill>
                  <a:schemeClr val="tx1"/>
                </a:solidFill>
                <a:latin typeface="+mj-lt"/>
                <a:ea typeface="+mj-ea"/>
                <a:cs typeface="+mj-cs"/>
              </a:defRPr>
            </a:lvl1pPr>
          </a:lstStyle>
          <a:p>
            <a:r>
              <a:rPr lang="en-US" sz="4000" cap="small" dirty="0" smtClean="0"/>
              <a:t>DIGITAL PRESERVATION SERVICES AT SCHOLARS PORTAL</a:t>
            </a:r>
            <a:endParaRPr lang="en-US" sz="4000" cap="small" dirty="0"/>
          </a:p>
        </p:txBody>
      </p:sp>
    </p:spTree>
    <p:extLst>
      <p:ext uri="{BB962C8B-B14F-4D97-AF65-F5344CB8AC3E}">
        <p14:creationId xmlns:p14="http://schemas.microsoft.com/office/powerpoint/2010/main" val="2013258308"/>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026039"/>
          </a:xfrm>
        </p:spPr>
        <p:txBody>
          <a:bodyPr/>
          <a:lstStyle/>
          <a:p>
            <a:r>
              <a:rPr lang="en-US" dirty="0" smtClean="0">
                <a:solidFill>
                  <a:srgbClr val="C00000"/>
                </a:solidFill>
              </a:rPr>
              <a:t>What is Digital Preservation?</a:t>
            </a:r>
            <a:endParaRPr lang="en-US" dirty="0">
              <a:solidFill>
                <a:srgbClr val="C00000"/>
              </a:solidFill>
            </a:endParaRPr>
          </a:p>
        </p:txBody>
      </p:sp>
      <p:sp>
        <p:nvSpPr>
          <p:cNvPr id="3" name="Content Placeholder 2"/>
          <p:cNvSpPr>
            <a:spLocks noGrp="1"/>
          </p:cNvSpPr>
          <p:nvPr>
            <p:ph idx="1"/>
          </p:nvPr>
        </p:nvSpPr>
        <p:spPr>
          <a:xfrm>
            <a:off x="457200" y="1161964"/>
            <a:ext cx="5340927" cy="5319252"/>
          </a:xfrm>
        </p:spPr>
        <p:txBody>
          <a:bodyPr>
            <a:normAutofit lnSpcReduction="10000"/>
          </a:bodyPr>
          <a:lstStyle/>
          <a:p>
            <a:r>
              <a:rPr lang="en-US" dirty="0" smtClean="0"/>
              <a:t>Digital objects (both born digital and digitized) need active management to ensure ongoing access</a:t>
            </a:r>
          </a:p>
          <a:p>
            <a:pPr marL="0" indent="0">
              <a:buNone/>
            </a:pPr>
            <a:endParaRPr lang="en-US" dirty="0" smtClean="0"/>
          </a:p>
          <a:p>
            <a:r>
              <a:rPr lang="en-US" dirty="0" smtClean="0"/>
              <a:t>Quickly-changing technological norms create risks that must be managed from the object’s creation</a:t>
            </a:r>
          </a:p>
        </p:txBody>
      </p:sp>
      <p:sp>
        <p:nvSpPr>
          <p:cNvPr id="4" name="Footer Placeholder 3"/>
          <p:cNvSpPr>
            <a:spLocks noGrp="1"/>
          </p:cNvSpPr>
          <p:nvPr>
            <p:ph type="ftr" sz="quarter" idx="11"/>
          </p:nvPr>
        </p:nvSpPr>
        <p:spPr/>
        <p:txBody>
          <a:bodyPr/>
          <a:lstStyle/>
          <a:p>
            <a:r>
              <a:rPr lang="en-US" smtClean="0"/>
              <a:t>#SPonTheRoad</a:t>
            </a:r>
            <a:endParaRPr lang="en-US"/>
          </a:p>
        </p:txBody>
      </p:sp>
      <p:pic>
        <p:nvPicPr>
          <p:cNvPr id="5" name="Picture 4"/>
          <p:cNvPicPr>
            <a:picLocks noChangeAspect="1"/>
          </p:cNvPicPr>
          <p:nvPr/>
        </p:nvPicPr>
        <p:blipFill rotWithShape="1">
          <a:blip r:embed="rId3"/>
          <a:srcRect l="25675" r="25540"/>
          <a:stretch/>
        </p:blipFill>
        <p:spPr>
          <a:xfrm>
            <a:off x="6087244" y="1643449"/>
            <a:ext cx="2859048" cy="2854411"/>
          </a:xfrm>
          <a:prstGeom prst="rect">
            <a:avLst/>
          </a:prstGeom>
        </p:spPr>
      </p:pic>
      <p:sp>
        <p:nvSpPr>
          <p:cNvPr id="6" name="TextBox 5"/>
          <p:cNvSpPr txBox="1"/>
          <p:nvPr/>
        </p:nvSpPr>
        <p:spPr>
          <a:xfrm>
            <a:off x="6213130" y="4497860"/>
            <a:ext cx="2607276" cy="369332"/>
          </a:xfrm>
          <a:prstGeom prst="rect">
            <a:avLst/>
          </a:prstGeom>
          <a:noFill/>
        </p:spPr>
        <p:txBody>
          <a:bodyPr wrap="square" rtlCol="0">
            <a:spAutoFit/>
          </a:bodyPr>
          <a:lstStyle/>
          <a:p>
            <a:pPr algn="ctr"/>
            <a:r>
              <a:rPr lang="en-US" smtClean="0"/>
              <a:t>Avoid this</a:t>
            </a:r>
            <a:endParaRPr lang="en-US"/>
          </a:p>
        </p:txBody>
      </p:sp>
    </p:spTree>
    <p:extLst>
      <p:ext uri="{BB962C8B-B14F-4D97-AF65-F5344CB8AC3E}">
        <p14:creationId xmlns:p14="http://schemas.microsoft.com/office/powerpoint/2010/main" val="1422995358"/>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457200" y="0"/>
            <a:ext cx="8229600" cy="1026039"/>
          </a:xfrm>
        </p:spPr>
        <p:txBody>
          <a:bodyPr/>
          <a:lstStyle/>
          <a:p>
            <a:r>
              <a:rPr lang="en-US" dirty="0" smtClean="0">
                <a:solidFill>
                  <a:srgbClr val="C00000"/>
                </a:solidFill>
              </a:rPr>
              <a:t>What is Digital </a:t>
            </a:r>
            <a:r>
              <a:rPr lang="en-US" smtClean="0">
                <a:solidFill>
                  <a:srgbClr val="C00000"/>
                </a:solidFill>
              </a:rPr>
              <a:t>Preservation?</a:t>
            </a:r>
            <a:endParaRPr lang="en-US" dirty="0">
              <a:solidFill>
                <a:srgbClr val="C00000"/>
              </a:solidFill>
            </a:endParaRPr>
          </a:p>
        </p:txBody>
      </p:sp>
      <p:sp>
        <p:nvSpPr>
          <p:cNvPr id="3" name="Content Placeholder 2"/>
          <p:cNvSpPr>
            <a:spLocks noGrp="1"/>
          </p:cNvSpPr>
          <p:nvPr>
            <p:ph idx="1"/>
          </p:nvPr>
        </p:nvSpPr>
        <p:spPr/>
        <p:txBody>
          <a:bodyPr/>
          <a:lstStyle/>
          <a:p>
            <a:r>
              <a:rPr lang="en-US" dirty="0" smtClean="0"/>
              <a:t>Digital preservation is a set of theories and practices that work to keep digital objects </a:t>
            </a:r>
            <a:r>
              <a:rPr lang="en-US" b="1" dirty="0" smtClean="0"/>
              <a:t>authentic</a:t>
            </a:r>
            <a:r>
              <a:rPr lang="en-US" dirty="0"/>
              <a:t>, </a:t>
            </a:r>
            <a:r>
              <a:rPr lang="en-US" b="1" dirty="0"/>
              <a:t>available</a:t>
            </a:r>
            <a:r>
              <a:rPr lang="en-US" dirty="0"/>
              <a:t> and </a:t>
            </a:r>
            <a:r>
              <a:rPr lang="en-US" b="1" dirty="0"/>
              <a:t>reliable</a:t>
            </a:r>
            <a:r>
              <a:rPr lang="en-US" dirty="0"/>
              <a:t> over time. </a:t>
            </a:r>
          </a:p>
          <a:p>
            <a:endParaRPr lang="en-US" dirty="0"/>
          </a:p>
        </p:txBody>
      </p:sp>
      <p:sp>
        <p:nvSpPr>
          <p:cNvPr id="2" name="Footer Placeholder 1"/>
          <p:cNvSpPr>
            <a:spLocks noGrp="1"/>
          </p:cNvSpPr>
          <p:nvPr>
            <p:ph type="ftr" sz="quarter" idx="11"/>
          </p:nvPr>
        </p:nvSpPr>
        <p:spPr/>
        <p:txBody>
          <a:bodyPr/>
          <a:lstStyle/>
          <a:p>
            <a:r>
              <a:rPr lang="en-US" smtClean="0"/>
              <a:t>#SPonTheRoad</a:t>
            </a:r>
            <a:endParaRPr lang="en-US"/>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62465" y="4122063"/>
            <a:ext cx="3810000" cy="685800"/>
          </a:xfrm>
          <a:prstGeom prst="rect">
            <a:avLst/>
          </a:prstGeom>
        </p:spPr>
      </p:pic>
      <p:pic>
        <p:nvPicPr>
          <p:cNvPr id="7" name="Picture 6"/>
          <p:cNvPicPr>
            <a:picLocks noChangeAspect="1"/>
          </p:cNvPicPr>
          <p:nvPr/>
        </p:nvPicPr>
        <p:blipFill>
          <a:blip r:embed="rId4"/>
          <a:stretch>
            <a:fillRect/>
          </a:stretch>
        </p:blipFill>
        <p:spPr>
          <a:xfrm>
            <a:off x="4977713" y="4124067"/>
            <a:ext cx="3810000" cy="685800"/>
          </a:xfrm>
          <a:prstGeom prst="rect">
            <a:avLst/>
          </a:prstGeom>
        </p:spPr>
      </p:pic>
      <p:sp>
        <p:nvSpPr>
          <p:cNvPr id="8" name="TextBox 7"/>
          <p:cNvSpPr txBox="1"/>
          <p:nvPr/>
        </p:nvSpPr>
        <p:spPr>
          <a:xfrm>
            <a:off x="356287" y="4908721"/>
            <a:ext cx="3816178" cy="369332"/>
          </a:xfrm>
          <a:prstGeom prst="rect">
            <a:avLst/>
          </a:prstGeom>
          <a:noFill/>
        </p:spPr>
        <p:txBody>
          <a:bodyPr wrap="square" rtlCol="0">
            <a:spAutoFit/>
          </a:bodyPr>
          <a:lstStyle/>
          <a:p>
            <a:pPr algn="ctr"/>
            <a:r>
              <a:rPr lang="en-US" dirty="0" smtClean="0"/>
              <a:t>File with integrity</a:t>
            </a:r>
            <a:endParaRPr lang="en-US" dirty="0"/>
          </a:p>
        </p:txBody>
      </p:sp>
      <p:sp>
        <p:nvSpPr>
          <p:cNvPr id="9" name="TextBox 8"/>
          <p:cNvSpPr txBox="1"/>
          <p:nvPr/>
        </p:nvSpPr>
        <p:spPr>
          <a:xfrm>
            <a:off x="4977713" y="4835551"/>
            <a:ext cx="3810000" cy="646331"/>
          </a:xfrm>
          <a:prstGeom prst="rect">
            <a:avLst/>
          </a:prstGeom>
          <a:noFill/>
        </p:spPr>
        <p:txBody>
          <a:bodyPr wrap="square" rtlCol="0">
            <a:spAutoFit/>
          </a:bodyPr>
          <a:lstStyle/>
          <a:p>
            <a:pPr algn="ctr"/>
            <a:r>
              <a:rPr lang="en-US" dirty="0" smtClean="0"/>
              <a:t>Lost integrity (700 random bytes deleted)</a:t>
            </a:r>
            <a:endParaRPr lang="en-US" dirty="0"/>
          </a:p>
        </p:txBody>
      </p:sp>
      <p:sp>
        <p:nvSpPr>
          <p:cNvPr id="10" name="TextBox 9"/>
          <p:cNvSpPr txBox="1"/>
          <p:nvPr/>
        </p:nvSpPr>
        <p:spPr>
          <a:xfrm>
            <a:off x="617838" y="5534710"/>
            <a:ext cx="3554627" cy="923330"/>
          </a:xfrm>
          <a:prstGeom prst="rect">
            <a:avLst/>
          </a:prstGeom>
          <a:noFill/>
        </p:spPr>
        <p:txBody>
          <a:bodyPr wrap="square" rtlCol="0">
            <a:spAutoFit/>
          </a:bodyPr>
          <a:lstStyle/>
          <a:p>
            <a:r>
              <a:rPr lang="is-IS" dirty="0" smtClean="0"/>
              <a:t>Checksum: 6fa90ede6e160a0ed0c847b83a7140047cd3d2a</a:t>
            </a:r>
            <a:endParaRPr lang="en-US" dirty="0"/>
          </a:p>
        </p:txBody>
      </p:sp>
      <p:sp>
        <p:nvSpPr>
          <p:cNvPr id="12" name="TextBox 11"/>
          <p:cNvSpPr txBox="1"/>
          <p:nvPr/>
        </p:nvSpPr>
        <p:spPr>
          <a:xfrm>
            <a:off x="4977713" y="5671751"/>
            <a:ext cx="3406632" cy="923330"/>
          </a:xfrm>
          <a:prstGeom prst="rect">
            <a:avLst/>
          </a:prstGeom>
          <a:noFill/>
        </p:spPr>
        <p:txBody>
          <a:bodyPr wrap="square" rtlCol="0">
            <a:spAutoFit/>
          </a:bodyPr>
          <a:lstStyle/>
          <a:p>
            <a:r>
              <a:rPr lang="it-IT" dirty="0" err="1" smtClean="0"/>
              <a:t>Checksum</a:t>
            </a:r>
            <a:r>
              <a:rPr lang="it-IT" dirty="0" smtClean="0"/>
              <a:t> shows a </a:t>
            </a:r>
            <a:r>
              <a:rPr lang="it-IT" dirty="0" err="1" smtClean="0"/>
              <a:t>change</a:t>
            </a:r>
            <a:r>
              <a:rPr lang="it-IT" dirty="0" smtClean="0"/>
              <a:t>: 42d911eb382ae265d9366908cdf35a4569d676a5</a:t>
            </a:r>
            <a:endParaRPr lang="en-US" dirty="0"/>
          </a:p>
        </p:txBody>
      </p:sp>
    </p:spTree>
    <p:extLst>
      <p:ext uri="{BB962C8B-B14F-4D97-AF65-F5344CB8AC3E}">
        <p14:creationId xmlns:p14="http://schemas.microsoft.com/office/powerpoint/2010/main" val="3111294107"/>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967309"/>
          </a:xfrm>
        </p:spPr>
        <p:txBody>
          <a:bodyPr>
            <a:noAutofit/>
          </a:bodyPr>
          <a:lstStyle/>
          <a:p>
            <a:pPr algn="ctr"/>
            <a:r>
              <a:rPr lang="en-US" dirty="0" smtClean="0">
                <a:solidFill>
                  <a:srgbClr val="D3211D"/>
                </a:solidFill>
              </a:rPr>
              <a:t>Scholars Portal’s Digital Preservation Services</a:t>
            </a:r>
            <a:endParaRPr lang="en-US" dirty="0">
              <a:solidFill>
                <a:srgbClr val="D3211D"/>
              </a:solidFill>
            </a:endParaRPr>
          </a:p>
        </p:txBody>
      </p:sp>
      <p:sp>
        <p:nvSpPr>
          <p:cNvPr id="3" name="Footer Placeholder 2"/>
          <p:cNvSpPr>
            <a:spLocks noGrp="1"/>
          </p:cNvSpPr>
          <p:nvPr>
            <p:ph type="ftr" sz="quarter" idx="11"/>
          </p:nvPr>
        </p:nvSpPr>
        <p:spPr/>
        <p:txBody>
          <a:bodyPr/>
          <a:lstStyle/>
          <a:p>
            <a:r>
              <a:rPr lang="en-US" smtClean="0"/>
              <a:t>#SPonTheRoad</a:t>
            </a:r>
            <a:endParaRPr lang="en-US"/>
          </a:p>
        </p:txBody>
      </p:sp>
      <p:sp>
        <p:nvSpPr>
          <p:cNvPr id="4" name="TextBox 3"/>
          <p:cNvSpPr txBox="1"/>
          <p:nvPr/>
        </p:nvSpPr>
        <p:spPr>
          <a:xfrm>
            <a:off x="1028700" y="1322225"/>
            <a:ext cx="2996545" cy="523220"/>
          </a:xfrm>
          <a:prstGeom prst="rect">
            <a:avLst/>
          </a:prstGeom>
          <a:noFill/>
        </p:spPr>
        <p:txBody>
          <a:bodyPr wrap="square" rtlCol="0">
            <a:spAutoFit/>
          </a:bodyPr>
          <a:lstStyle/>
          <a:p>
            <a:r>
              <a:rPr lang="en-US" sz="2800" b="1" dirty="0" smtClean="0"/>
              <a:t>Current Services</a:t>
            </a:r>
            <a:endParaRPr lang="en-US" sz="2800" b="1" dirty="0"/>
          </a:p>
        </p:txBody>
      </p:sp>
      <p:sp>
        <p:nvSpPr>
          <p:cNvPr id="5" name="TextBox 4"/>
          <p:cNvSpPr txBox="1"/>
          <p:nvPr/>
        </p:nvSpPr>
        <p:spPr>
          <a:xfrm>
            <a:off x="1028700" y="3936808"/>
            <a:ext cx="4114543" cy="523220"/>
          </a:xfrm>
          <a:prstGeom prst="rect">
            <a:avLst/>
          </a:prstGeom>
          <a:noFill/>
        </p:spPr>
        <p:txBody>
          <a:bodyPr wrap="square" rtlCol="0">
            <a:spAutoFit/>
          </a:bodyPr>
          <a:lstStyle/>
          <a:p>
            <a:r>
              <a:rPr lang="en-US" sz="2800" b="1" dirty="0" smtClean="0"/>
              <a:t>Forthcoming Services</a:t>
            </a:r>
            <a:endParaRPr lang="en-US" sz="2800" b="1" dirty="0"/>
          </a:p>
        </p:txBody>
      </p:sp>
      <p:sp>
        <p:nvSpPr>
          <p:cNvPr id="6" name="TextBox 5"/>
          <p:cNvSpPr txBox="1"/>
          <p:nvPr/>
        </p:nvSpPr>
        <p:spPr>
          <a:xfrm>
            <a:off x="1491089" y="1828717"/>
            <a:ext cx="5513026" cy="461665"/>
          </a:xfrm>
          <a:prstGeom prst="rect">
            <a:avLst/>
          </a:prstGeom>
          <a:noFill/>
        </p:spPr>
        <p:txBody>
          <a:bodyPr wrap="square" rtlCol="0">
            <a:spAutoFit/>
          </a:bodyPr>
          <a:lstStyle/>
          <a:p>
            <a:r>
              <a:rPr lang="en-US" sz="2400" dirty="0" smtClean="0"/>
              <a:t>Certified Trusted Digital Repository</a:t>
            </a:r>
            <a:endParaRPr lang="en-US" sz="2400" dirty="0"/>
          </a:p>
        </p:txBody>
      </p:sp>
      <p:sp>
        <p:nvSpPr>
          <p:cNvPr id="7" name="TextBox 6"/>
          <p:cNvSpPr txBox="1"/>
          <p:nvPr/>
        </p:nvSpPr>
        <p:spPr>
          <a:xfrm>
            <a:off x="1870529" y="2293797"/>
            <a:ext cx="3453245" cy="400110"/>
          </a:xfrm>
          <a:prstGeom prst="rect">
            <a:avLst/>
          </a:prstGeom>
          <a:noFill/>
        </p:spPr>
        <p:txBody>
          <a:bodyPr wrap="square" rtlCol="0">
            <a:spAutoFit/>
          </a:bodyPr>
          <a:lstStyle/>
          <a:p>
            <a:r>
              <a:rPr lang="en-US" sz="2000" dirty="0" smtClean="0"/>
              <a:t>Journals preservation</a:t>
            </a:r>
            <a:endParaRPr lang="en-US" sz="2000" dirty="0"/>
          </a:p>
        </p:txBody>
      </p:sp>
      <p:sp>
        <p:nvSpPr>
          <p:cNvPr id="8" name="TextBox 7"/>
          <p:cNvSpPr txBox="1"/>
          <p:nvPr/>
        </p:nvSpPr>
        <p:spPr>
          <a:xfrm>
            <a:off x="1491089" y="4454228"/>
            <a:ext cx="3453245" cy="461665"/>
          </a:xfrm>
          <a:prstGeom prst="rect">
            <a:avLst/>
          </a:prstGeom>
          <a:noFill/>
        </p:spPr>
        <p:txBody>
          <a:bodyPr wrap="square" rtlCol="0">
            <a:spAutoFit/>
          </a:bodyPr>
          <a:lstStyle/>
          <a:p>
            <a:r>
              <a:rPr lang="en-US" sz="2400" dirty="0" smtClean="0"/>
              <a:t>Books preservation </a:t>
            </a:r>
            <a:endParaRPr lang="en-US" sz="2400" dirty="0"/>
          </a:p>
        </p:txBody>
      </p:sp>
      <p:sp>
        <p:nvSpPr>
          <p:cNvPr id="10" name="TextBox 9"/>
          <p:cNvSpPr txBox="1"/>
          <p:nvPr/>
        </p:nvSpPr>
        <p:spPr>
          <a:xfrm>
            <a:off x="1491089" y="5410916"/>
            <a:ext cx="4212127" cy="461665"/>
          </a:xfrm>
          <a:prstGeom prst="rect">
            <a:avLst/>
          </a:prstGeom>
          <a:noFill/>
        </p:spPr>
        <p:txBody>
          <a:bodyPr wrap="square" rtlCol="0">
            <a:spAutoFit/>
          </a:bodyPr>
          <a:lstStyle/>
          <a:p>
            <a:r>
              <a:rPr lang="en-US" sz="2400" dirty="0" smtClean="0"/>
              <a:t>Hosted preservation pilot</a:t>
            </a:r>
            <a:endParaRPr lang="en-US" sz="2400" dirty="0"/>
          </a:p>
        </p:txBody>
      </p:sp>
      <p:sp>
        <p:nvSpPr>
          <p:cNvPr id="12" name="TextBox 11"/>
          <p:cNvSpPr txBox="1"/>
          <p:nvPr/>
        </p:nvSpPr>
        <p:spPr>
          <a:xfrm>
            <a:off x="1491089" y="4932572"/>
            <a:ext cx="4366257" cy="461665"/>
          </a:xfrm>
          <a:prstGeom prst="rect">
            <a:avLst/>
          </a:prstGeom>
          <a:noFill/>
        </p:spPr>
        <p:txBody>
          <a:bodyPr wrap="square" rtlCol="0">
            <a:spAutoFit/>
          </a:bodyPr>
          <a:lstStyle/>
          <a:p>
            <a:r>
              <a:rPr lang="en-US" sz="2400" dirty="0" smtClean="0"/>
              <a:t>Research data preservation </a:t>
            </a:r>
            <a:endParaRPr lang="en-US" sz="2400" dirty="0"/>
          </a:p>
        </p:txBody>
      </p:sp>
      <p:sp>
        <p:nvSpPr>
          <p:cNvPr id="11" name="TextBox 10"/>
          <p:cNvSpPr txBox="1"/>
          <p:nvPr/>
        </p:nvSpPr>
        <p:spPr>
          <a:xfrm>
            <a:off x="1491089" y="2749662"/>
            <a:ext cx="5513026" cy="461665"/>
          </a:xfrm>
          <a:prstGeom prst="rect">
            <a:avLst/>
          </a:prstGeom>
          <a:noFill/>
        </p:spPr>
        <p:txBody>
          <a:bodyPr wrap="square" rtlCol="0">
            <a:spAutoFit/>
          </a:bodyPr>
          <a:lstStyle/>
          <a:p>
            <a:r>
              <a:rPr lang="en-US" sz="2400" dirty="0" smtClean="0"/>
              <a:t>OLRC for </a:t>
            </a:r>
            <a:r>
              <a:rPr lang="en-US" sz="2400" smtClean="0"/>
              <a:t>replicated storage</a:t>
            </a:r>
            <a:endParaRPr lang="en-US" sz="2400" dirty="0"/>
          </a:p>
        </p:txBody>
      </p:sp>
    </p:spTree>
    <p:extLst>
      <p:ext uri="{BB962C8B-B14F-4D97-AF65-F5344CB8AC3E}">
        <p14:creationId xmlns:p14="http://schemas.microsoft.com/office/powerpoint/2010/main" val="598547698"/>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026039"/>
          </a:xfrm>
        </p:spPr>
        <p:txBody>
          <a:bodyPr>
            <a:normAutofit/>
          </a:bodyPr>
          <a:lstStyle/>
          <a:p>
            <a:r>
              <a:rPr lang="en-US" dirty="0" smtClean="0">
                <a:solidFill>
                  <a:srgbClr val="D3211D"/>
                </a:solidFill>
              </a:rPr>
              <a:t>Current: Trusted Digital Repository</a:t>
            </a:r>
            <a:endParaRPr lang="en-US" dirty="0">
              <a:solidFill>
                <a:srgbClr val="D3211D"/>
              </a:solidFill>
            </a:endParaRPr>
          </a:p>
        </p:txBody>
      </p:sp>
      <p:sp>
        <p:nvSpPr>
          <p:cNvPr id="3" name="Footer Placeholder 2"/>
          <p:cNvSpPr>
            <a:spLocks noGrp="1"/>
          </p:cNvSpPr>
          <p:nvPr>
            <p:ph type="ftr" sz="quarter" idx="11"/>
          </p:nvPr>
        </p:nvSpPr>
        <p:spPr/>
        <p:txBody>
          <a:bodyPr/>
          <a:lstStyle/>
          <a:p>
            <a:r>
              <a:rPr lang="en-US" smtClean="0"/>
              <a:t>#SPonTheRoad</a:t>
            </a:r>
            <a:endParaRPr lang="en-US"/>
          </a:p>
        </p:txBody>
      </p:sp>
      <p:sp>
        <p:nvSpPr>
          <p:cNvPr id="4" name="Content Placeholder 2"/>
          <p:cNvSpPr txBox="1">
            <a:spLocks/>
          </p:cNvSpPr>
          <p:nvPr/>
        </p:nvSpPr>
        <p:spPr>
          <a:xfrm>
            <a:off x="457200" y="1208379"/>
            <a:ext cx="8229600" cy="5629285"/>
          </a:xfrm>
          <a:prstGeom prst="rect">
            <a:avLst/>
          </a:prstGeom>
        </p:spPr>
        <p:txBody>
          <a:bodyPr vert="horz" lIns="91440" tIns="45720" rIns="91440" bIns="45720" rtlCol="0">
            <a:normAutofit fontScale="85000" lnSpcReduction="20000"/>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sz="3400" dirty="0" smtClean="0"/>
              <a:t>Scholars Portal’s repository was the first TDR to be certified in Canada in 2013.</a:t>
            </a:r>
          </a:p>
          <a:p>
            <a:pPr marL="0" indent="0">
              <a:buNone/>
            </a:pPr>
            <a:endParaRPr lang="en-US" sz="3400" dirty="0" smtClean="0"/>
          </a:p>
          <a:p>
            <a:r>
              <a:rPr lang="en-US" sz="3400" dirty="0" smtClean="0"/>
              <a:t>Auditing was completed by the Center for Research Libraries (CRL)</a:t>
            </a:r>
          </a:p>
          <a:p>
            <a:pPr marL="0" indent="0">
              <a:buNone/>
            </a:pPr>
            <a:endParaRPr lang="en-US" sz="3400" dirty="0" smtClean="0"/>
          </a:p>
          <a:p>
            <a:r>
              <a:rPr lang="en-US" sz="3400" dirty="0" smtClean="0"/>
              <a:t>Certification stands as commitment to the long-term stewardship of digital materials</a:t>
            </a:r>
          </a:p>
          <a:p>
            <a:pPr marL="0" indent="0">
              <a:buNone/>
            </a:pPr>
            <a:endParaRPr lang="en-US" sz="3400" dirty="0" smtClean="0"/>
          </a:p>
          <a:p>
            <a:r>
              <a:rPr lang="en-US" sz="3400" dirty="0" smtClean="0"/>
              <a:t>Documentation is public online at </a:t>
            </a:r>
          </a:p>
          <a:p>
            <a:pPr marL="0" indent="0">
              <a:buFont typeface="Arial"/>
              <a:buNone/>
            </a:pPr>
            <a:r>
              <a:rPr lang="is-IS" sz="3400" dirty="0" smtClean="0"/>
              <a:t>     </a:t>
            </a:r>
            <a:r>
              <a:rPr lang="is-IS" sz="2600" dirty="0" smtClean="0">
                <a:hlinkClick r:id="rId3"/>
              </a:rPr>
              <a:t>https://spotdocs.scholarsportal.info/display/OAIS/Home</a:t>
            </a:r>
            <a:r>
              <a:rPr lang="is-IS" sz="2600" dirty="0" smtClean="0"/>
              <a:t/>
            </a:r>
            <a:br>
              <a:rPr lang="is-IS" sz="2600" dirty="0" smtClean="0"/>
            </a:br>
            <a:endParaRPr lang="is-IS" sz="2600" dirty="0" smtClean="0"/>
          </a:p>
          <a:p>
            <a:r>
              <a:rPr lang="is-IS" sz="3400" dirty="0" smtClean="0"/>
              <a:t>Documentation refresh in progress </a:t>
            </a:r>
            <a:r>
              <a:rPr lang="is-IS" sz="2000" dirty="0"/>
              <a:t>	</a:t>
            </a:r>
            <a:r>
              <a:rPr lang="is-IS" sz="2000" dirty="0" smtClean="0"/>
              <a:t>	</a:t>
            </a:r>
          </a:p>
        </p:txBody>
      </p:sp>
    </p:spTree>
    <p:extLst>
      <p:ext uri="{BB962C8B-B14F-4D97-AF65-F5344CB8AC3E}">
        <p14:creationId xmlns:p14="http://schemas.microsoft.com/office/powerpoint/2010/main" val="2112753888"/>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026039"/>
          </a:xfrm>
        </p:spPr>
        <p:txBody>
          <a:bodyPr>
            <a:normAutofit/>
          </a:bodyPr>
          <a:lstStyle/>
          <a:p>
            <a:r>
              <a:rPr lang="en-US" dirty="0" smtClean="0">
                <a:solidFill>
                  <a:srgbClr val="C00000"/>
                </a:solidFill>
              </a:rPr>
              <a:t>Current: Journals Preservation</a:t>
            </a:r>
            <a:endParaRPr lang="en-US" dirty="0">
              <a:solidFill>
                <a:srgbClr val="C00000"/>
              </a:solidFill>
            </a:endParaRPr>
          </a:p>
        </p:txBody>
      </p:sp>
      <p:sp>
        <p:nvSpPr>
          <p:cNvPr id="3" name="Footer Placeholder 2"/>
          <p:cNvSpPr>
            <a:spLocks noGrp="1"/>
          </p:cNvSpPr>
          <p:nvPr>
            <p:ph type="ftr" sz="quarter" idx="11"/>
          </p:nvPr>
        </p:nvSpPr>
        <p:spPr/>
        <p:txBody>
          <a:bodyPr/>
          <a:lstStyle/>
          <a:p>
            <a:r>
              <a:rPr lang="en-US" smtClean="0"/>
              <a:t>#SPonTheRoad</a:t>
            </a:r>
            <a:endParaRPr lang="en-US"/>
          </a:p>
        </p:txBody>
      </p:sp>
      <p:sp>
        <p:nvSpPr>
          <p:cNvPr id="4" name="Content Placeholder 2"/>
          <p:cNvSpPr txBox="1">
            <a:spLocks/>
          </p:cNvSpPr>
          <p:nvPr/>
        </p:nvSpPr>
        <p:spPr>
          <a:xfrm>
            <a:off x="571893" y="1191528"/>
            <a:ext cx="8229600" cy="4525963"/>
          </a:xfrm>
          <a:prstGeom prst="rect">
            <a:avLst/>
          </a:prstGeom>
        </p:spPr>
        <p:txBody>
          <a:bodyPr vert="horz" lIns="91440" tIns="45720" rIns="91440" bIns="45720" rtlCol="0">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sz="2600" dirty="0" smtClean="0"/>
              <a:t>Includes over 30 million preserved articles</a:t>
            </a:r>
          </a:p>
          <a:p>
            <a:pPr marL="0" indent="0">
              <a:buNone/>
            </a:pPr>
            <a:endParaRPr lang="en-US" sz="2600" dirty="0" smtClean="0"/>
          </a:p>
          <a:p>
            <a:r>
              <a:rPr lang="en-US" sz="2600" dirty="0" smtClean="0"/>
              <a:t>Uses scripts developed in-house to capture articles and process for preservation</a:t>
            </a:r>
          </a:p>
          <a:p>
            <a:pPr marL="0" indent="0">
              <a:buNone/>
            </a:pPr>
            <a:endParaRPr lang="en-US" sz="2600" dirty="0" smtClean="0"/>
          </a:p>
          <a:p>
            <a:r>
              <a:rPr lang="en-US" sz="2600" dirty="0" smtClean="0"/>
              <a:t>The preservation status of an article is visible to users via the Journals platform</a:t>
            </a:r>
          </a:p>
          <a:p>
            <a:endParaRPr lang="en-US" dirty="0" smtClean="0"/>
          </a:p>
          <a:p>
            <a:endParaRPr lang="en-US" dirty="0" smtClean="0"/>
          </a:p>
          <a:p>
            <a:pPr marL="0" indent="0">
              <a:buFont typeface="Arial"/>
              <a:buNone/>
            </a:pPr>
            <a:endParaRPr lang="en-US" dirty="0" smtClean="0"/>
          </a:p>
          <a:p>
            <a:endParaRPr lang="is-IS" dirty="0" smtClean="0"/>
          </a:p>
        </p:txBody>
      </p:sp>
      <p:pic>
        <p:nvPicPr>
          <p:cNvPr id="6" name="Picture 5"/>
          <p:cNvPicPr>
            <a:picLocks noChangeAspect="1"/>
          </p:cNvPicPr>
          <p:nvPr/>
        </p:nvPicPr>
        <p:blipFill>
          <a:blip r:embed="rId3"/>
          <a:stretch>
            <a:fillRect/>
          </a:stretch>
        </p:blipFill>
        <p:spPr>
          <a:xfrm>
            <a:off x="862629" y="4635109"/>
            <a:ext cx="7418742" cy="2164763"/>
          </a:xfrm>
          <a:prstGeom prst="rect">
            <a:avLst/>
          </a:prstGeom>
        </p:spPr>
      </p:pic>
      <p:sp>
        <p:nvSpPr>
          <p:cNvPr id="7" name="Oval 6"/>
          <p:cNvSpPr/>
          <p:nvPr/>
        </p:nvSpPr>
        <p:spPr>
          <a:xfrm>
            <a:off x="862629" y="4560848"/>
            <a:ext cx="1267254" cy="446049"/>
          </a:xfrm>
          <a:prstGeom prst="ellipse">
            <a:avLst/>
          </a:prstGeom>
          <a:noFill/>
          <a:ln w="28575">
            <a:solidFill>
              <a:srgbClr val="0F489D"/>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4350719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Title 1"/>
          <p:cNvSpPr>
            <a:spLocks noGrp="1"/>
          </p:cNvSpPr>
          <p:nvPr>
            <p:ph type="title"/>
          </p:nvPr>
        </p:nvSpPr>
        <p:spPr/>
        <p:txBody>
          <a:bodyPr anchor="ctr"/>
          <a:lstStyle/>
          <a:p>
            <a:r>
              <a:rPr lang="en-US" altLang="en-US" sz="3600" smtClean="0">
                <a:ea typeface="ＭＳ Ｐゴシック" panose="020B0600070205080204" pitchFamily="34" charset="-128"/>
              </a:rPr>
              <a:t>Ontario Council of University Libraries</a:t>
            </a:r>
          </a:p>
        </p:txBody>
      </p:sp>
      <p:sp>
        <p:nvSpPr>
          <p:cNvPr id="15362" name="Content Placeholder 2"/>
          <p:cNvSpPr>
            <a:spLocks noGrp="1"/>
          </p:cNvSpPr>
          <p:nvPr>
            <p:ph idx="1"/>
          </p:nvPr>
        </p:nvSpPr>
        <p:spPr>
          <a:xfrm>
            <a:off x="455613" y="1311275"/>
            <a:ext cx="8229600" cy="4525963"/>
          </a:xfrm>
        </p:spPr>
        <p:txBody>
          <a:bodyPr/>
          <a:lstStyle/>
          <a:p>
            <a:r>
              <a:rPr lang="en-US" altLang="en-US" sz="2400" smtClean="0">
                <a:ea typeface="ＭＳ Ｐゴシック" panose="020B0600070205080204" pitchFamily="34" charset="-128"/>
              </a:rPr>
              <a:t>OCUL is a consortium of Ontario’s 21 university libraries. </a:t>
            </a:r>
          </a:p>
        </p:txBody>
      </p:sp>
      <p:grpSp>
        <p:nvGrpSpPr>
          <p:cNvPr id="15363" name="Group 118"/>
          <p:cNvGrpSpPr>
            <a:grpSpLocks/>
          </p:cNvGrpSpPr>
          <p:nvPr/>
        </p:nvGrpSpPr>
        <p:grpSpPr bwMode="auto">
          <a:xfrm>
            <a:off x="457200" y="2205038"/>
            <a:ext cx="7859713" cy="3576637"/>
            <a:chOff x="457200" y="2204864"/>
            <a:chExt cx="7859216" cy="3576499"/>
          </a:xfrm>
        </p:grpSpPr>
        <p:pic>
          <p:nvPicPr>
            <p:cNvPr id="15364" name="Picture 1" descr="Ontario_Locator_Map.png"/>
            <p:cNvPicPr>
              <a:picLocks noChangeAspect="1"/>
            </p:cNvPicPr>
            <p:nvPr/>
          </p:nvPicPr>
          <p:blipFill>
            <a:blip r:embed="rId3">
              <a:extLst>
                <a:ext uri="{28A0092B-C50C-407E-A947-70E740481C1C}">
                  <a14:useLocalDpi xmlns:a14="http://schemas.microsoft.com/office/drawing/2010/main" val="0"/>
                </a:ext>
              </a:extLst>
            </a:blip>
            <a:srcRect l="15173" t="38000"/>
            <a:stretch>
              <a:fillRect/>
            </a:stretch>
          </p:blipFill>
          <p:spPr bwMode="auto">
            <a:xfrm>
              <a:off x="1979712" y="2204864"/>
              <a:ext cx="4658237" cy="33195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5365" name="TextBox 2"/>
            <p:cNvSpPr txBox="1">
              <a:spLocks noChangeArrowheads="1"/>
            </p:cNvSpPr>
            <p:nvPr/>
          </p:nvSpPr>
          <p:spPr bwMode="auto">
            <a:xfrm>
              <a:off x="457200" y="2241540"/>
              <a:ext cx="1090464" cy="337528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a:solidFill>
                    <a:schemeClr val="tx1"/>
                  </a:solidFill>
                  <a:latin typeface="Arial" panose="020B0604020202020204" pitchFamily="34" charset="0"/>
                  <a:ea typeface="ＭＳ Ｐゴシック"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r" eaLnBrk="1" fontAlgn="base" hangingPunct="1">
                <a:lnSpc>
                  <a:spcPct val="200000"/>
                </a:lnSpc>
                <a:spcBef>
                  <a:spcPct val="0"/>
                </a:spcBef>
                <a:spcAft>
                  <a:spcPct val="0"/>
                </a:spcAft>
              </a:pPr>
              <a:r>
                <a:rPr lang="en-US" altLang="en-US" sz="1000" smtClean="0">
                  <a:solidFill>
                    <a:prstClr val="black"/>
                  </a:solidFill>
                </a:rPr>
                <a:t>Nipissing</a:t>
              </a:r>
            </a:p>
            <a:p>
              <a:pPr algn="r" eaLnBrk="1" fontAlgn="base" hangingPunct="1">
                <a:lnSpc>
                  <a:spcPct val="200000"/>
                </a:lnSpc>
                <a:spcBef>
                  <a:spcPct val="0"/>
                </a:spcBef>
                <a:spcAft>
                  <a:spcPct val="0"/>
                </a:spcAft>
              </a:pPr>
              <a:r>
                <a:rPr lang="en-US" altLang="en-US" sz="1000" smtClean="0">
                  <a:solidFill>
                    <a:prstClr val="black"/>
                  </a:solidFill>
                </a:rPr>
                <a:t>Laurentian</a:t>
              </a:r>
            </a:p>
            <a:p>
              <a:pPr algn="r" eaLnBrk="1" fontAlgn="base" hangingPunct="1">
                <a:lnSpc>
                  <a:spcPct val="200000"/>
                </a:lnSpc>
                <a:spcBef>
                  <a:spcPct val="0"/>
                </a:spcBef>
                <a:spcAft>
                  <a:spcPct val="0"/>
                </a:spcAft>
              </a:pPr>
              <a:r>
                <a:rPr lang="en-US" altLang="en-US" sz="1000" smtClean="0">
                  <a:solidFill>
                    <a:prstClr val="black"/>
                  </a:solidFill>
                </a:rPr>
                <a:t>Algoma</a:t>
              </a:r>
            </a:p>
            <a:p>
              <a:pPr algn="r" eaLnBrk="1" fontAlgn="base" hangingPunct="1">
                <a:lnSpc>
                  <a:spcPct val="200000"/>
                </a:lnSpc>
                <a:spcBef>
                  <a:spcPct val="0"/>
                </a:spcBef>
                <a:spcAft>
                  <a:spcPct val="0"/>
                </a:spcAft>
              </a:pPr>
              <a:r>
                <a:rPr lang="en-US" altLang="en-US" sz="1000" smtClean="0">
                  <a:solidFill>
                    <a:prstClr val="black"/>
                  </a:solidFill>
                </a:rPr>
                <a:t>Lakehead</a:t>
              </a:r>
            </a:p>
            <a:p>
              <a:pPr algn="r" eaLnBrk="1" fontAlgn="base" hangingPunct="1">
                <a:lnSpc>
                  <a:spcPct val="200000"/>
                </a:lnSpc>
                <a:spcBef>
                  <a:spcPct val="0"/>
                </a:spcBef>
                <a:spcAft>
                  <a:spcPct val="0"/>
                </a:spcAft>
              </a:pPr>
              <a:r>
                <a:rPr lang="en-US" altLang="en-US" sz="1000" smtClean="0">
                  <a:solidFill>
                    <a:prstClr val="black"/>
                  </a:solidFill>
                </a:rPr>
                <a:t>Trent</a:t>
              </a:r>
            </a:p>
            <a:p>
              <a:pPr algn="r" eaLnBrk="1" fontAlgn="base" hangingPunct="1">
                <a:lnSpc>
                  <a:spcPct val="200000"/>
                </a:lnSpc>
                <a:spcBef>
                  <a:spcPct val="0"/>
                </a:spcBef>
                <a:spcAft>
                  <a:spcPct val="0"/>
                </a:spcAft>
              </a:pPr>
              <a:r>
                <a:rPr lang="en-US" altLang="en-US" sz="1000" smtClean="0">
                  <a:solidFill>
                    <a:prstClr val="black"/>
                  </a:solidFill>
                </a:rPr>
                <a:t>York</a:t>
              </a:r>
            </a:p>
            <a:p>
              <a:pPr algn="r" eaLnBrk="1" fontAlgn="base" hangingPunct="1">
                <a:lnSpc>
                  <a:spcPct val="200000"/>
                </a:lnSpc>
                <a:spcBef>
                  <a:spcPct val="0"/>
                </a:spcBef>
                <a:spcAft>
                  <a:spcPct val="0"/>
                </a:spcAft>
              </a:pPr>
              <a:r>
                <a:rPr lang="en-US" altLang="en-US" sz="1000" smtClean="0">
                  <a:solidFill>
                    <a:prstClr val="black"/>
                  </a:solidFill>
                </a:rPr>
                <a:t>Guelph</a:t>
              </a:r>
            </a:p>
            <a:p>
              <a:pPr algn="r" eaLnBrk="1" fontAlgn="base" hangingPunct="1">
                <a:lnSpc>
                  <a:spcPct val="200000"/>
                </a:lnSpc>
                <a:spcBef>
                  <a:spcPct val="0"/>
                </a:spcBef>
                <a:spcAft>
                  <a:spcPct val="0"/>
                </a:spcAft>
              </a:pPr>
              <a:r>
                <a:rPr lang="en-US" altLang="en-US" sz="1000" smtClean="0">
                  <a:solidFill>
                    <a:prstClr val="black"/>
                  </a:solidFill>
                </a:rPr>
                <a:t>Waterloo</a:t>
              </a:r>
            </a:p>
            <a:p>
              <a:pPr algn="r" eaLnBrk="1" fontAlgn="base" hangingPunct="1">
                <a:lnSpc>
                  <a:spcPct val="150000"/>
                </a:lnSpc>
                <a:spcBef>
                  <a:spcPct val="0"/>
                </a:spcBef>
                <a:spcAft>
                  <a:spcPct val="0"/>
                </a:spcAft>
              </a:pPr>
              <a:r>
                <a:rPr lang="en-US" altLang="en-US" sz="1000" smtClean="0">
                  <a:solidFill>
                    <a:prstClr val="black"/>
                  </a:solidFill>
                </a:rPr>
                <a:t>Wilfrid Laurier</a:t>
              </a:r>
            </a:p>
            <a:p>
              <a:pPr algn="r" eaLnBrk="1" fontAlgn="base" hangingPunct="1">
                <a:lnSpc>
                  <a:spcPct val="200000"/>
                </a:lnSpc>
                <a:spcBef>
                  <a:spcPct val="0"/>
                </a:spcBef>
                <a:spcAft>
                  <a:spcPct val="0"/>
                </a:spcAft>
              </a:pPr>
              <a:r>
                <a:rPr lang="en-US" altLang="en-US" sz="1000" smtClean="0">
                  <a:solidFill>
                    <a:prstClr val="black"/>
                  </a:solidFill>
                </a:rPr>
                <a:t>Western </a:t>
              </a:r>
            </a:p>
            <a:p>
              <a:pPr algn="r" eaLnBrk="1" fontAlgn="base" hangingPunct="1">
                <a:lnSpc>
                  <a:spcPct val="200000"/>
                </a:lnSpc>
                <a:spcBef>
                  <a:spcPct val="0"/>
                </a:spcBef>
                <a:spcAft>
                  <a:spcPct val="0"/>
                </a:spcAft>
              </a:pPr>
              <a:r>
                <a:rPr lang="en-US" altLang="en-US" sz="1000" smtClean="0">
                  <a:solidFill>
                    <a:prstClr val="black"/>
                  </a:solidFill>
                </a:rPr>
                <a:t>Windsor</a:t>
              </a:r>
            </a:p>
          </p:txBody>
        </p:sp>
        <p:sp>
          <p:nvSpPr>
            <p:cNvPr id="15366" name="TextBox 5"/>
            <p:cNvSpPr txBox="1">
              <a:spLocks noChangeArrowheads="1"/>
            </p:cNvSpPr>
            <p:nvPr/>
          </p:nvSpPr>
          <p:spPr bwMode="auto">
            <a:xfrm>
              <a:off x="7308304" y="2636912"/>
              <a:ext cx="1008112" cy="314445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a:solidFill>
                    <a:schemeClr val="tx1"/>
                  </a:solidFill>
                  <a:latin typeface="Arial" panose="020B0604020202020204" pitchFamily="34" charset="0"/>
                  <a:ea typeface="ＭＳ Ｐゴシック"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fontAlgn="base" hangingPunct="1">
                <a:lnSpc>
                  <a:spcPct val="200000"/>
                </a:lnSpc>
                <a:spcBef>
                  <a:spcPct val="0"/>
                </a:spcBef>
                <a:spcAft>
                  <a:spcPct val="0"/>
                </a:spcAft>
              </a:pPr>
              <a:r>
                <a:rPr lang="en-US" altLang="en-US" sz="1000" smtClean="0">
                  <a:solidFill>
                    <a:prstClr val="black"/>
                  </a:solidFill>
                </a:rPr>
                <a:t>Carleton</a:t>
              </a:r>
            </a:p>
            <a:p>
              <a:pPr eaLnBrk="1" fontAlgn="base" hangingPunct="1">
                <a:lnSpc>
                  <a:spcPct val="200000"/>
                </a:lnSpc>
                <a:spcBef>
                  <a:spcPct val="0"/>
                </a:spcBef>
                <a:spcAft>
                  <a:spcPct val="0"/>
                </a:spcAft>
              </a:pPr>
              <a:r>
                <a:rPr lang="en-US" altLang="en-US" sz="1000" smtClean="0">
                  <a:solidFill>
                    <a:prstClr val="black"/>
                  </a:solidFill>
                </a:rPr>
                <a:t>Ottawa</a:t>
              </a:r>
            </a:p>
            <a:p>
              <a:pPr eaLnBrk="1" fontAlgn="base" hangingPunct="1">
                <a:lnSpc>
                  <a:spcPct val="200000"/>
                </a:lnSpc>
                <a:spcBef>
                  <a:spcPct val="0"/>
                </a:spcBef>
                <a:spcAft>
                  <a:spcPct val="0"/>
                </a:spcAft>
              </a:pPr>
              <a:r>
                <a:rPr lang="en-US" altLang="en-US" sz="1000" smtClean="0">
                  <a:solidFill>
                    <a:prstClr val="black"/>
                  </a:solidFill>
                </a:rPr>
                <a:t>Queen’s</a:t>
              </a:r>
            </a:p>
            <a:p>
              <a:pPr eaLnBrk="1" fontAlgn="base" hangingPunct="1">
                <a:lnSpc>
                  <a:spcPct val="200000"/>
                </a:lnSpc>
                <a:spcBef>
                  <a:spcPct val="0"/>
                </a:spcBef>
                <a:spcAft>
                  <a:spcPct val="0"/>
                </a:spcAft>
              </a:pPr>
              <a:r>
                <a:rPr lang="en-US" altLang="en-US" sz="1000" smtClean="0">
                  <a:solidFill>
                    <a:prstClr val="black"/>
                  </a:solidFill>
                </a:rPr>
                <a:t>RMC</a:t>
              </a:r>
            </a:p>
            <a:p>
              <a:pPr eaLnBrk="1" fontAlgn="base" hangingPunct="1">
                <a:lnSpc>
                  <a:spcPct val="200000"/>
                </a:lnSpc>
                <a:spcBef>
                  <a:spcPct val="0"/>
                </a:spcBef>
                <a:spcAft>
                  <a:spcPct val="0"/>
                </a:spcAft>
              </a:pPr>
              <a:r>
                <a:rPr lang="en-US" altLang="en-US" sz="1000" smtClean="0">
                  <a:solidFill>
                    <a:prstClr val="black"/>
                  </a:solidFill>
                </a:rPr>
                <a:t>UOIT</a:t>
              </a:r>
            </a:p>
            <a:p>
              <a:pPr eaLnBrk="1" fontAlgn="base" hangingPunct="1">
                <a:lnSpc>
                  <a:spcPct val="200000"/>
                </a:lnSpc>
                <a:spcBef>
                  <a:spcPct val="0"/>
                </a:spcBef>
                <a:spcAft>
                  <a:spcPct val="0"/>
                </a:spcAft>
              </a:pPr>
              <a:r>
                <a:rPr lang="en-US" altLang="en-US" sz="1000" smtClean="0">
                  <a:solidFill>
                    <a:prstClr val="black"/>
                  </a:solidFill>
                </a:rPr>
                <a:t>Ryerson</a:t>
              </a:r>
            </a:p>
            <a:p>
              <a:pPr eaLnBrk="1" fontAlgn="base" hangingPunct="1">
                <a:lnSpc>
                  <a:spcPct val="200000"/>
                </a:lnSpc>
                <a:spcBef>
                  <a:spcPct val="0"/>
                </a:spcBef>
                <a:spcAft>
                  <a:spcPct val="0"/>
                </a:spcAft>
              </a:pPr>
              <a:r>
                <a:rPr lang="en-US" altLang="en-US" sz="1000" smtClean="0">
                  <a:solidFill>
                    <a:prstClr val="black"/>
                  </a:solidFill>
                </a:rPr>
                <a:t>Toronto</a:t>
              </a:r>
            </a:p>
            <a:p>
              <a:pPr eaLnBrk="1" fontAlgn="base" hangingPunct="1">
                <a:lnSpc>
                  <a:spcPct val="200000"/>
                </a:lnSpc>
                <a:spcBef>
                  <a:spcPct val="0"/>
                </a:spcBef>
                <a:spcAft>
                  <a:spcPct val="0"/>
                </a:spcAft>
              </a:pPr>
              <a:r>
                <a:rPr lang="en-US" altLang="en-US" sz="1000" smtClean="0">
                  <a:solidFill>
                    <a:prstClr val="black"/>
                  </a:solidFill>
                </a:rPr>
                <a:t>OCADU</a:t>
              </a:r>
            </a:p>
            <a:p>
              <a:pPr eaLnBrk="1" fontAlgn="base" hangingPunct="1">
                <a:lnSpc>
                  <a:spcPct val="200000"/>
                </a:lnSpc>
                <a:spcBef>
                  <a:spcPct val="0"/>
                </a:spcBef>
                <a:spcAft>
                  <a:spcPct val="0"/>
                </a:spcAft>
              </a:pPr>
              <a:r>
                <a:rPr lang="en-US" altLang="en-US" sz="1000" smtClean="0">
                  <a:solidFill>
                    <a:prstClr val="black"/>
                  </a:solidFill>
                </a:rPr>
                <a:t>Brock</a:t>
              </a:r>
            </a:p>
            <a:p>
              <a:pPr eaLnBrk="1" fontAlgn="base" hangingPunct="1">
                <a:lnSpc>
                  <a:spcPct val="200000"/>
                </a:lnSpc>
                <a:spcBef>
                  <a:spcPct val="0"/>
                </a:spcBef>
                <a:spcAft>
                  <a:spcPct val="0"/>
                </a:spcAft>
              </a:pPr>
              <a:r>
                <a:rPr lang="en-US" altLang="en-US" sz="1000" smtClean="0">
                  <a:solidFill>
                    <a:prstClr val="black"/>
                  </a:solidFill>
                </a:rPr>
                <a:t>McMaster</a:t>
              </a:r>
            </a:p>
          </p:txBody>
        </p:sp>
        <p:cxnSp>
          <p:nvCxnSpPr>
            <p:cNvPr id="8" name="Elbow Connector 7"/>
            <p:cNvCxnSpPr/>
            <p:nvPr/>
          </p:nvCxnSpPr>
          <p:spPr>
            <a:xfrm>
              <a:off x="1547744" y="2492190"/>
              <a:ext cx="3816109" cy="1152481"/>
            </a:xfrm>
            <a:prstGeom prst="bentConnector3">
              <a:avLst>
                <a:gd name="adj1" fmla="val 99916"/>
              </a:avLst>
            </a:prstGeom>
            <a:ln w="6350"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23" name="Elbow Connector 22"/>
            <p:cNvCxnSpPr/>
            <p:nvPr/>
          </p:nvCxnSpPr>
          <p:spPr>
            <a:xfrm>
              <a:off x="1547744" y="2789041"/>
              <a:ext cx="3384336" cy="855629"/>
            </a:xfrm>
            <a:prstGeom prst="bentConnector3">
              <a:avLst>
                <a:gd name="adj1" fmla="val 100034"/>
              </a:avLst>
            </a:prstGeom>
            <a:ln w="6350"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38" name="Elbow Connector 37"/>
            <p:cNvCxnSpPr/>
            <p:nvPr/>
          </p:nvCxnSpPr>
          <p:spPr>
            <a:xfrm>
              <a:off x="1547744" y="3149390"/>
              <a:ext cx="2447770" cy="639738"/>
            </a:xfrm>
            <a:prstGeom prst="bentConnector3">
              <a:avLst>
                <a:gd name="adj1" fmla="val 100144"/>
              </a:avLst>
            </a:prstGeom>
            <a:ln w="6350"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49" name="Elbow Connector 48"/>
            <p:cNvCxnSpPr/>
            <p:nvPr/>
          </p:nvCxnSpPr>
          <p:spPr>
            <a:xfrm>
              <a:off x="1547744" y="3717693"/>
              <a:ext cx="4176448" cy="574653"/>
            </a:xfrm>
            <a:prstGeom prst="bentConnector3">
              <a:avLst>
                <a:gd name="adj1" fmla="val 50000"/>
              </a:avLst>
            </a:prstGeom>
            <a:ln w="6350"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7426" name="Straight Connector 17425"/>
            <p:cNvCxnSpPr/>
            <p:nvPr/>
          </p:nvCxnSpPr>
          <p:spPr>
            <a:xfrm>
              <a:off x="1547744" y="3428779"/>
              <a:ext cx="1007998" cy="0"/>
            </a:xfrm>
            <a:prstGeom prst="line">
              <a:avLst/>
            </a:prstGeom>
            <a:ln w="6350" cmpd="sng">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59" name="Elbow Connector 58"/>
            <p:cNvCxnSpPr/>
            <p:nvPr/>
          </p:nvCxnSpPr>
          <p:spPr>
            <a:xfrm flipV="1">
              <a:off x="1547744" y="5444826"/>
              <a:ext cx="3023996" cy="144457"/>
            </a:xfrm>
            <a:prstGeom prst="bentConnector3">
              <a:avLst>
                <a:gd name="adj1" fmla="val 76035"/>
              </a:avLst>
            </a:prstGeom>
            <a:ln w="6350"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62" name="Elbow Connector 61"/>
            <p:cNvCxnSpPr/>
            <p:nvPr/>
          </p:nvCxnSpPr>
          <p:spPr>
            <a:xfrm flipV="1">
              <a:off x="1547744" y="5013043"/>
              <a:ext cx="3455768" cy="257165"/>
            </a:xfrm>
            <a:prstGeom prst="bentConnector3">
              <a:avLst>
                <a:gd name="adj1" fmla="val 57838"/>
              </a:avLst>
            </a:prstGeom>
            <a:ln w="6350"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69" name="Elbow Connector 68"/>
            <p:cNvCxnSpPr/>
            <p:nvPr/>
          </p:nvCxnSpPr>
          <p:spPr>
            <a:xfrm>
              <a:off x="1547744" y="4662219"/>
              <a:ext cx="1728678" cy="276214"/>
            </a:xfrm>
            <a:prstGeom prst="bentConnector3">
              <a:avLst>
                <a:gd name="adj1" fmla="val 50000"/>
              </a:avLst>
            </a:prstGeom>
            <a:ln w="6350"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77" name="Elbow Connector 76"/>
            <p:cNvCxnSpPr/>
            <p:nvPr/>
          </p:nvCxnSpPr>
          <p:spPr>
            <a:xfrm>
              <a:off x="1547744" y="4005020"/>
              <a:ext cx="3816109" cy="504806"/>
            </a:xfrm>
            <a:prstGeom prst="bentConnector3">
              <a:avLst>
                <a:gd name="adj1" fmla="val 50000"/>
              </a:avLst>
            </a:prstGeom>
            <a:ln w="6350"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83" name="Elbow Connector 82"/>
            <p:cNvCxnSpPr/>
            <p:nvPr/>
          </p:nvCxnSpPr>
          <p:spPr>
            <a:xfrm flipV="1">
              <a:off x="1547744" y="4840012"/>
              <a:ext cx="3528789" cy="101596"/>
            </a:xfrm>
            <a:prstGeom prst="bentConnector3">
              <a:avLst>
                <a:gd name="adj1" fmla="val 50000"/>
              </a:avLst>
            </a:prstGeom>
            <a:ln w="6350"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85" name="Elbow Connector 84"/>
            <p:cNvCxnSpPr/>
            <p:nvPr/>
          </p:nvCxnSpPr>
          <p:spPr>
            <a:xfrm>
              <a:off x="1547744" y="4292345"/>
              <a:ext cx="3600222" cy="433371"/>
            </a:xfrm>
            <a:prstGeom prst="bentConnector3">
              <a:avLst>
                <a:gd name="adj1" fmla="val 35185"/>
              </a:avLst>
            </a:prstGeom>
            <a:ln w="6350"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99" name="Elbow Connector 98"/>
            <p:cNvCxnSpPr/>
            <p:nvPr/>
          </p:nvCxnSpPr>
          <p:spPr>
            <a:xfrm flipV="1">
              <a:off x="5940078" y="2920798"/>
              <a:ext cx="1368338" cy="719110"/>
            </a:xfrm>
            <a:prstGeom prst="bentConnector3">
              <a:avLst>
                <a:gd name="adj1" fmla="val 493"/>
              </a:avLst>
            </a:prstGeom>
            <a:ln w="6350"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03" name="Elbow Connector 102"/>
            <p:cNvCxnSpPr/>
            <p:nvPr/>
          </p:nvCxnSpPr>
          <p:spPr>
            <a:xfrm flipV="1">
              <a:off x="6084532" y="3220825"/>
              <a:ext cx="1165151" cy="496868"/>
            </a:xfrm>
            <a:prstGeom prst="bentConnector3">
              <a:avLst>
                <a:gd name="adj1" fmla="val 617"/>
              </a:avLst>
            </a:prstGeom>
            <a:ln w="6350"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15" name="Elbow Connector 114"/>
            <p:cNvCxnSpPr/>
            <p:nvPr/>
          </p:nvCxnSpPr>
          <p:spPr>
            <a:xfrm flipV="1">
              <a:off x="6236923" y="3501801"/>
              <a:ext cx="1071494" cy="642913"/>
            </a:xfrm>
            <a:prstGeom prst="bentConnector3">
              <a:avLst>
                <a:gd name="adj1" fmla="val 230"/>
              </a:avLst>
            </a:prstGeom>
            <a:ln w="6350"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18" name="Elbow Connector 117"/>
            <p:cNvCxnSpPr/>
            <p:nvPr/>
          </p:nvCxnSpPr>
          <p:spPr>
            <a:xfrm flipV="1">
              <a:off x="6155965" y="3789128"/>
              <a:ext cx="1152452" cy="503218"/>
            </a:xfrm>
            <a:prstGeom prst="bentConnector3">
              <a:avLst>
                <a:gd name="adj1" fmla="val 20605"/>
              </a:avLst>
            </a:prstGeom>
            <a:ln w="6350"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23" name="Elbow Connector 122"/>
            <p:cNvCxnSpPr/>
            <p:nvPr/>
          </p:nvCxnSpPr>
          <p:spPr>
            <a:xfrm flipV="1">
              <a:off x="5724192" y="4076454"/>
              <a:ext cx="1584225" cy="349237"/>
            </a:xfrm>
            <a:prstGeom prst="bentConnector3">
              <a:avLst>
                <a:gd name="adj1" fmla="val 50000"/>
              </a:avLst>
            </a:prstGeom>
            <a:ln w="6350"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30" name="Elbow Connector 129"/>
            <p:cNvCxnSpPr/>
            <p:nvPr/>
          </p:nvCxnSpPr>
          <p:spPr>
            <a:xfrm flipV="1">
              <a:off x="5508306" y="4425690"/>
              <a:ext cx="1800111" cy="173031"/>
            </a:xfrm>
            <a:prstGeom prst="bentConnector3">
              <a:avLst>
                <a:gd name="adj1" fmla="val 72575"/>
              </a:avLst>
            </a:prstGeom>
            <a:ln w="6350"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34" name="Elbow Connector 133"/>
            <p:cNvCxnSpPr/>
            <p:nvPr/>
          </p:nvCxnSpPr>
          <p:spPr>
            <a:xfrm>
              <a:off x="6803624" y="4598722"/>
              <a:ext cx="446060" cy="126995"/>
            </a:xfrm>
            <a:prstGeom prst="bentConnector3">
              <a:avLst>
                <a:gd name="adj1" fmla="val 2517"/>
              </a:avLst>
            </a:prstGeom>
            <a:ln w="6350"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39" name="Elbow Connector 138"/>
            <p:cNvCxnSpPr/>
            <p:nvPr/>
          </p:nvCxnSpPr>
          <p:spPr>
            <a:xfrm>
              <a:off x="6803624" y="4725717"/>
              <a:ext cx="476220" cy="322250"/>
            </a:xfrm>
            <a:prstGeom prst="bentConnector3">
              <a:avLst>
                <a:gd name="adj1" fmla="val 1962"/>
              </a:avLst>
            </a:prstGeom>
            <a:ln w="6350"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46" name="Elbow Connector 145"/>
            <p:cNvCxnSpPr/>
            <p:nvPr/>
          </p:nvCxnSpPr>
          <p:spPr>
            <a:xfrm>
              <a:off x="5724192" y="4840012"/>
              <a:ext cx="1512792" cy="473057"/>
            </a:xfrm>
            <a:prstGeom prst="bentConnector3">
              <a:avLst>
                <a:gd name="adj1" fmla="val 50000"/>
              </a:avLst>
            </a:prstGeom>
            <a:ln w="6350"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48" name="Elbow Connector 147"/>
            <p:cNvCxnSpPr/>
            <p:nvPr/>
          </p:nvCxnSpPr>
          <p:spPr>
            <a:xfrm>
              <a:off x="5363853" y="4840012"/>
              <a:ext cx="1873132" cy="790544"/>
            </a:xfrm>
            <a:prstGeom prst="bentConnector3">
              <a:avLst>
                <a:gd name="adj1" fmla="val -650"/>
              </a:avLst>
            </a:prstGeom>
            <a:ln w="6350" cmpd="sng">
              <a:solidFill>
                <a:schemeClr val="tx1"/>
              </a:solidFill>
            </a:ln>
            <a:effectLst/>
          </p:spPr>
          <p:style>
            <a:lnRef idx="2">
              <a:schemeClr val="accent1"/>
            </a:lnRef>
            <a:fillRef idx="0">
              <a:schemeClr val="accent1"/>
            </a:fillRef>
            <a:effectRef idx="1">
              <a:schemeClr val="accent1"/>
            </a:effectRef>
            <a:fontRef idx="minor">
              <a:schemeClr val="tx1"/>
            </a:fontRef>
          </p:style>
        </p:cxnSp>
      </p:grpSp>
    </p:spTree>
    <p:extLst>
      <p:ext uri="{BB962C8B-B14F-4D97-AF65-F5344CB8AC3E}">
        <p14:creationId xmlns:p14="http://schemas.microsoft.com/office/powerpoint/2010/main" val="3357016432"/>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457200" y="0"/>
            <a:ext cx="8229600" cy="1026039"/>
          </a:xfrm>
        </p:spPr>
        <p:txBody>
          <a:bodyPr>
            <a:normAutofit/>
          </a:bodyPr>
          <a:lstStyle/>
          <a:p>
            <a:r>
              <a:rPr lang="en-US" dirty="0" smtClean="0">
                <a:solidFill>
                  <a:srgbClr val="C00000"/>
                </a:solidFill>
              </a:rPr>
              <a:t>Forthcoming: Books Preservation</a:t>
            </a:r>
            <a:endParaRPr lang="en-US" dirty="0">
              <a:solidFill>
                <a:srgbClr val="C00000"/>
              </a:solidFill>
            </a:endParaRPr>
          </a:p>
        </p:txBody>
      </p:sp>
      <p:sp>
        <p:nvSpPr>
          <p:cNvPr id="3" name="Content Placeholder 2"/>
          <p:cNvSpPr>
            <a:spLocks noGrp="1"/>
          </p:cNvSpPr>
          <p:nvPr>
            <p:ph idx="1"/>
          </p:nvPr>
        </p:nvSpPr>
        <p:spPr/>
        <p:txBody>
          <a:bodyPr>
            <a:normAutofit/>
          </a:bodyPr>
          <a:lstStyle/>
          <a:p>
            <a:r>
              <a:rPr lang="en-US" sz="2600" dirty="0" smtClean="0"/>
              <a:t>Taking place as part of broader books redevelopment project</a:t>
            </a:r>
          </a:p>
          <a:p>
            <a:pPr marL="0" indent="0">
              <a:buNone/>
            </a:pPr>
            <a:endParaRPr lang="en-US" sz="2600" dirty="0" smtClean="0"/>
          </a:p>
          <a:p>
            <a:r>
              <a:rPr lang="en-US" sz="2600" dirty="0" smtClean="0"/>
              <a:t>Currently investigating best practices to inform policy, procedures and workflows</a:t>
            </a:r>
          </a:p>
          <a:p>
            <a:pPr marL="0" indent="0">
              <a:buNone/>
            </a:pPr>
            <a:endParaRPr lang="en-US" sz="2600" dirty="0" smtClean="0"/>
          </a:p>
          <a:p>
            <a:r>
              <a:rPr lang="en-US" sz="2600" dirty="0" smtClean="0"/>
              <a:t>Goal is to fully integrate eligible books content into TDR</a:t>
            </a:r>
            <a:endParaRPr lang="en-US" sz="2600" dirty="0"/>
          </a:p>
        </p:txBody>
      </p:sp>
      <p:sp>
        <p:nvSpPr>
          <p:cNvPr id="2" name="Footer Placeholder 1"/>
          <p:cNvSpPr>
            <a:spLocks noGrp="1"/>
          </p:cNvSpPr>
          <p:nvPr>
            <p:ph type="ftr" sz="quarter" idx="11"/>
          </p:nvPr>
        </p:nvSpPr>
        <p:spPr/>
        <p:txBody>
          <a:bodyPr/>
          <a:lstStyle/>
          <a:p>
            <a:r>
              <a:rPr lang="en-US" smtClean="0"/>
              <a:t>#SPonTheRoad</a:t>
            </a:r>
            <a:endParaRPr lang="en-US"/>
          </a:p>
        </p:txBody>
      </p:sp>
    </p:spTree>
    <p:extLst>
      <p:ext uri="{BB962C8B-B14F-4D97-AF65-F5344CB8AC3E}">
        <p14:creationId xmlns:p14="http://schemas.microsoft.com/office/powerpoint/2010/main" val="1760935905"/>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457200" y="0"/>
            <a:ext cx="8341112" cy="1014761"/>
          </a:xfrm>
        </p:spPr>
        <p:txBody>
          <a:bodyPr>
            <a:normAutofit fontScale="90000"/>
          </a:bodyPr>
          <a:lstStyle/>
          <a:p>
            <a:r>
              <a:rPr lang="en-US" dirty="0" smtClean="0">
                <a:solidFill>
                  <a:srgbClr val="C00000"/>
                </a:solidFill>
              </a:rPr>
              <a:t>Forthcoming: Research Data Preservation</a:t>
            </a:r>
            <a:endParaRPr lang="en-US" dirty="0">
              <a:solidFill>
                <a:srgbClr val="C00000"/>
              </a:solidFill>
            </a:endParaRPr>
          </a:p>
        </p:txBody>
      </p:sp>
      <p:sp>
        <p:nvSpPr>
          <p:cNvPr id="3" name="Content Placeholder 2"/>
          <p:cNvSpPr>
            <a:spLocks noGrp="1"/>
          </p:cNvSpPr>
          <p:nvPr>
            <p:ph idx="1"/>
          </p:nvPr>
        </p:nvSpPr>
        <p:spPr>
          <a:xfrm>
            <a:off x="457200" y="1538748"/>
            <a:ext cx="8229600" cy="4750540"/>
          </a:xfrm>
        </p:spPr>
        <p:txBody>
          <a:bodyPr>
            <a:normAutofit fontScale="70000" lnSpcReduction="20000"/>
          </a:bodyPr>
          <a:lstStyle/>
          <a:p>
            <a:r>
              <a:rPr lang="en-US" dirty="0" smtClean="0"/>
              <a:t>Contracted </a:t>
            </a:r>
            <a:r>
              <a:rPr lang="en-US" dirty="0" err="1" smtClean="0"/>
              <a:t>Artefactual</a:t>
            </a:r>
            <a:r>
              <a:rPr lang="en-US" dirty="0" smtClean="0"/>
              <a:t> Systems to integrate </a:t>
            </a:r>
            <a:r>
              <a:rPr lang="en-US" dirty="0" err="1" smtClean="0"/>
              <a:t>Dataverse</a:t>
            </a:r>
            <a:r>
              <a:rPr lang="en-US" dirty="0" smtClean="0"/>
              <a:t> and </a:t>
            </a:r>
            <a:r>
              <a:rPr lang="en-US" dirty="0" err="1" smtClean="0"/>
              <a:t>Archivematica</a:t>
            </a:r>
            <a:endParaRPr lang="en-US" dirty="0" smtClean="0"/>
          </a:p>
          <a:p>
            <a:pPr marL="0" indent="0">
              <a:buNone/>
            </a:pPr>
            <a:endParaRPr lang="en-US" dirty="0" smtClean="0"/>
          </a:p>
          <a:p>
            <a:r>
              <a:rPr lang="en-US" dirty="0"/>
              <a:t>Functional requirements developed in cooperation with Canadian </a:t>
            </a:r>
            <a:r>
              <a:rPr lang="en-US" dirty="0" err="1"/>
              <a:t>Dataverse</a:t>
            </a:r>
            <a:r>
              <a:rPr lang="en-US" dirty="0"/>
              <a:t> users (e.g. UAL, SFU, UBC)</a:t>
            </a:r>
          </a:p>
          <a:p>
            <a:endParaRPr lang="en-US" dirty="0"/>
          </a:p>
          <a:p>
            <a:r>
              <a:rPr lang="en-US" dirty="0"/>
              <a:t>Goal is to automate transfer of studies from </a:t>
            </a:r>
            <a:r>
              <a:rPr lang="en-US" dirty="0" err="1"/>
              <a:t>Dataverse</a:t>
            </a:r>
            <a:r>
              <a:rPr lang="en-US" dirty="0"/>
              <a:t> to </a:t>
            </a:r>
            <a:r>
              <a:rPr lang="en-US" dirty="0" err="1" smtClean="0"/>
              <a:t>Archivematica</a:t>
            </a:r>
            <a:r>
              <a:rPr lang="en-US" dirty="0" smtClean="0"/>
              <a:t> for long-term preservation</a:t>
            </a:r>
            <a:endParaRPr lang="en-US" dirty="0"/>
          </a:p>
          <a:p>
            <a:endParaRPr lang="en-US" dirty="0"/>
          </a:p>
          <a:p>
            <a:r>
              <a:rPr lang="en-US" dirty="0"/>
              <a:t>Addresses a preservation gap in </a:t>
            </a:r>
            <a:r>
              <a:rPr lang="en-US" dirty="0" err="1" smtClean="0"/>
              <a:t>Dataverse</a:t>
            </a:r>
            <a:endParaRPr lang="en-US" dirty="0" smtClean="0"/>
          </a:p>
          <a:p>
            <a:pPr marL="0" indent="0">
              <a:buNone/>
            </a:pPr>
            <a:endParaRPr lang="en-US" dirty="0" smtClean="0"/>
          </a:p>
          <a:p>
            <a:r>
              <a:rPr lang="en-US" dirty="0" smtClean="0"/>
              <a:t>The results of this test will be reported on for the broader research data community</a:t>
            </a:r>
            <a:endParaRPr lang="en-US" dirty="0"/>
          </a:p>
        </p:txBody>
      </p:sp>
      <p:sp>
        <p:nvSpPr>
          <p:cNvPr id="2" name="Footer Placeholder 1"/>
          <p:cNvSpPr>
            <a:spLocks noGrp="1"/>
          </p:cNvSpPr>
          <p:nvPr>
            <p:ph type="ftr" sz="quarter" idx="11"/>
          </p:nvPr>
        </p:nvSpPr>
        <p:spPr/>
        <p:txBody>
          <a:bodyPr/>
          <a:lstStyle/>
          <a:p>
            <a:r>
              <a:rPr lang="en-US" smtClean="0"/>
              <a:t>#SPonTheRoad</a:t>
            </a:r>
            <a:endParaRPr lang="en-US"/>
          </a:p>
        </p:txBody>
      </p:sp>
    </p:spTree>
    <p:extLst>
      <p:ext uri="{BB962C8B-B14F-4D97-AF65-F5344CB8AC3E}">
        <p14:creationId xmlns:p14="http://schemas.microsoft.com/office/powerpoint/2010/main" val="2484662898"/>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457200" y="0"/>
            <a:ext cx="8229600" cy="1026039"/>
          </a:xfrm>
        </p:spPr>
        <p:txBody>
          <a:bodyPr>
            <a:normAutofit fontScale="90000"/>
          </a:bodyPr>
          <a:lstStyle/>
          <a:p>
            <a:r>
              <a:rPr lang="en-US" dirty="0" smtClean="0">
                <a:solidFill>
                  <a:srgbClr val="C00000"/>
                </a:solidFill>
              </a:rPr>
              <a:t>Forthcoming: Hosted Preservation Pilot</a:t>
            </a:r>
            <a:endParaRPr lang="en-US" dirty="0">
              <a:solidFill>
                <a:srgbClr val="C00000"/>
              </a:solidFill>
            </a:endParaRPr>
          </a:p>
        </p:txBody>
      </p:sp>
      <p:sp>
        <p:nvSpPr>
          <p:cNvPr id="3" name="Content Placeholder 2"/>
          <p:cNvSpPr>
            <a:spLocks noGrp="1"/>
          </p:cNvSpPr>
          <p:nvPr>
            <p:ph idx="1"/>
          </p:nvPr>
        </p:nvSpPr>
        <p:spPr/>
        <p:txBody>
          <a:bodyPr>
            <a:normAutofit fontScale="92500"/>
          </a:bodyPr>
          <a:lstStyle/>
          <a:p>
            <a:r>
              <a:rPr lang="en-US" dirty="0" smtClean="0"/>
              <a:t>Currently working with a pilot partner to determine needs, develop terms, and scope services</a:t>
            </a:r>
          </a:p>
          <a:p>
            <a:pPr marL="0" indent="0">
              <a:buNone/>
            </a:pPr>
            <a:endParaRPr lang="en-US" dirty="0" smtClean="0"/>
          </a:p>
          <a:p>
            <a:r>
              <a:rPr lang="en-US" dirty="0" smtClean="0"/>
              <a:t>Vision is hosted instance of </a:t>
            </a:r>
            <a:r>
              <a:rPr lang="en-US" dirty="0" err="1" smtClean="0"/>
              <a:t>Archivematica</a:t>
            </a:r>
            <a:r>
              <a:rPr lang="en-US" dirty="0" smtClean="0"/>
              <a:t> connected to the OLRC</a:t>
            </a:r>
          </a:p>
          <a:p>
            <a:endParaRPr lang="en-US" dirty="0" smtClean="0"/>
          </a:p>
          <a:p>
            <a:r>
              <a:rPr lang="en-US" dirty="0" smtClean="0"/>
              <a:t>Pilot will (hopefully) begin in Spring 2017</a:t>
            </a:r>
            <a:endParaRPr lang="en-US" dirty="0"/>
          </a:p>
        </p:txBody>
      </p:sp>
      <p:sp>
        <p:nvSpPr>
          <p:cNvPr id="2" name="Footer Placeholder 1"/>
          <p:cNvSpPr>
            <a:spLocks noGrp="1"/>
          </p:cNvSpPr>
          <p:nvPr>
            <p:ph type="ftr" sz="quarter" idx="11"/>
          </p:nvPr>
        </p:nvSpPr>
        <p:spPr/>
        <p:txBody>
          <a:bodyPr/>
          <a:lstStyle/>
          <a:p>
            <a:r>
              <a:rPr lang="en-US" smtClean="0"/>
              <a:t>#SPonTheRoad</a:t>
            </a:r>
            <a:endParaRPr lang="en-US"/>
          </a:p>
        </p:txBody>
      </p:sp>
    </p:spTree>
    <p:extLst>
      <p:ext uri="{BB962C8B-B14F-4D97-AF65-F5344CB8AC3E}">
        <p14:creationId xmlns:p14="http://schemas.microsoft.com/office/powerpoint/2010/main" val="1789071216"/>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C00000"/>
                </a:solidFill>
              </a:rPr>
              <a:t>Questions?</a:t>
            </a:r>
            <a:endParaRPr lang="en-US" dirty="0">
              <a:solidFill>
                <a:srgbClr val="C00000"/>
              </a:solidFill>
            </a:endParaRPr>
          </a:p>
        </p:txBody>
      </p:sp>
      <p:sp>
        <p:nvSpPr>
          <p:cNvPr id="3" name="Content Placeholder 2"/>
          <p:cNvSpPr>
            <a:spLocks noGrp="1"/>
          </p:cNvSpPr>
          <p:nvPr>
            <p:ph idx="1"/>
          </p:nvPr>
        </p:nvSpPr>
        <p:spPr/>
        <p:txBody>
          <a:bodyPr/>
          <a:lstStyle/>
          <a:p>
            <a:r>
              <a:rPr lang="en-US" dirty="0" smtClean="0"/>
              <a:t>Contact Grant Hurley, Digital Preservation Librarian at </a:t>
            </a:r>
            <a:r>
              <a:rPr lang="en-US" dirty="0" smtClean="0">
                <a:hlinkClick r:id="rId3"/>
              </a:rPr>
              <a:t>grant@scholarsportal.info</a:t>
            </a:r>
            <a:r>
              <a:rPr lang="en-US" dirty="0" smtClean="0"/>
              <a:t> </a:t>
            </a:r>
            <a:endParaRPr lang="en-US" dirty="0"/>
          </a:p>
        </p:txBody>
      </p:sp>
      <p:sp>
        <p:nvSpPr>
          <p:cNvPr id="4" name="Footer Placeholder 3"/>
          <p:cNvSpPr>
            <a:spLocks noGrp="1"/>
          </p:cNvSpPr>
          <p:nvPr>
            <p:ph type="ftr" sz="quarter" idx="11"/>
          </p:nvPr>
        </p:nvSpPr>
        <p:spPr/>
        <p:txBody>
          <a:bodyPr/>
          <a:lstStyle/>
          <a:p>
            <a:r>
              <a:rPr lang="en-US" smtClean="0"/>
              <a:t>#SPonTheRoad</a:t>
            </a:r>
            <a:endParaRPr lang="en-US"/>
          </a:p>
        </p:txBody>
      </p:sp>
    </p:spTree>
    <p:extLst>
      <p:ext uri="{BB962C8B-B14F-4D97-AF65-F5344CB8AC3E}">
        <p14:creationId xmlns:p14="http://schemas.microsoft.com/office/powerpoint/2010/main" val="1107496538"/>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722313" y="4406900"/>
            <a:ext cx="7772400" cy="1362075"/>
          </a:xfrm>
          <a:prstGeom prst="rect">
            <a:avLst/>
          </a:prstGeom>
        </p:spPr>
        <p:txBody>
          <a:bodyPr vert="horz" lIns="91440" tIns="45720" rIns="91440" bIns="45720" rtlCol="0" anchor="ctr">
            <a:normAutofit/>
          </a:bodyPr>
          <a:lstStyle>
            <a:lvl1pPr algn="l" defTabSz="457200" rtl="0" eaLnBrk="1" latinLnBrk="0" hangingPunct="1">
              <a:spcBef>
                <a:spcPct val="0"/>
              </a:spcBef>
              <a:buNone/>
              <a:defRPr sz="3600" b="1" kern="1200">
                <a:solidFill>
                  <a:schemeClr val="tx1"/>
                </a:solidFill>
                <a:latin typeface="+mj-lt"/>
                <a:ea typeface="+mj-ea"/>
                <a:cs typeface="+mj-cs"/>
              </a:defRPr>
            </a:lvl1pPr>
          </a:lstStyle>
          <a:p>
            <a:r>
              <a:rPr lang="en-US" sz="4000" cap="small" dirty="0" smtClean="0"/>
              <a:t>THE ONTARIO LIBRARY RESEARCH CLOUD (OLRC)</a:t>
            </a:r>
            <a:endParaRPr lang="en-US" sz="4000" cap="small" dirty="0"/>
          </a:p>
        </p:txBody>
      </p:sp>
    </p:spTree>
    <p:extLst>
      <p:ext uri="{BB962C8B-B14F-4D97-AF65-F5344CB8AC3E}">
        <p14:creationId xmlns:p14="http://schemas.microsoft.com/office/powerpoint/2010/main" val="3862517210"/>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dirty="0" smtClean="0"/>
              <a:t>Service Objectives</a:t>
            </a:r>
            <a:endParaRPr lang="en-US" sz="4000" dirty="0"/>
          </a:p>
        </p:txBody>
      </p:sp>
      <p:sp>
        <p:nvSpPr>
          <p:cNvPr id="3" name="Content Placeholder 2"/>
          <p:cNvSpPr>
            <a:spLocks noGrp="1"/>
          </p:cNvSpPr>
          <p:nvPr>
            <p:ph idx="1"/>
          </p:nvPr>
        </p:nvSpPr>
        <p:spPr/>
        <p:txBody>
          <a:bodyPr>
            <a:normAutofit/>
          </a:bodyPr>
          <a:lstStyle/>
          <a:p>
            <a:pPr lvl="1"/>
            <a:r>
              <a:rPr lang="en-US" sz="2400" dirty="0" smtClean="0"/>
              <a:t>Provide cost-effective subscription-based scalable storage for Ontario’s academic libraries to house valuable and expanding digital collections</a:t>
            </a:r>
          </a:p>
          <a:p>
            <a:pPr lvl="1"/>
            <a:r>
              <a:rPr lang="en-US" sz="2400" dirty="0" smtClean="0"/>
              <a:t>Provide preservation services for that content to ensure long-term access</a:t>
            </a:r>
          </a:p>
          <a:p>
            <a:pPr lvl="1"/>
            <a:r>
              <a:rPr lang="en-US" sz="2400" dirty="0" smtClean="0"/>
              <a:t>Develop new tools for researchers to be able to explore and analyze that content at scale</a:t>
            </a:r>
            <a:endParaRPr lang="en-US" sz="2400" dirty="0"/>
          </a:p>
        </p:txBody>
      </p:sp>
      <p:sp>
        <p:nvSpPr>
          <p:cNvPr id="4" name="Footer Placeholder 3"/>
          <p:cNvSpPr>
            <a:spLocks noGrp="1"/>
          </p:cNvSpPr>
          <p:nvPr>
            <p:ph type="ftr" sz="quarter" idx="11"/>
          </p:nvPr>
        </p:nvSpPr>
        <p:spPr/>
        <p:txBody>
          <a:bodyPr/>
          <a:lstStyle/>
          <a:p>
            <a:r>
              <a:rPr lang="en-US" smtClean="0">
                <a:solidFill>
                  <a:prstClr val="black">
                    <a:tint val="75000"/>
                  </a:prstClr>
                </a:solidFill>
              </a:rPr>
              <a:t>#SPonTheRoad</a:t>
            </a:r>
            <a:endParaRPr lang="en-US">
              <a:solidFill>
                <a:prstClr val="black">
                  <a:tint val="75000"/>
                </a:prstClr>
              </a:solidFill>
            </a:endParaRPr>
          </a:p>
        </p:txBody>
      </p:sp>
    </p:spTree>
    <p:extLst>
      <p:ext uri="{BB962C8B-B14F-4D97-AF65-F5344CB8AC3E}">
        <p14:creationId xmlns:p14="http://schemas.microsoft.com/office/powerpoint/2010/main" val="1570212490"/>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Footer Placeholder 1"/>
          <p:cNvSpPr>
            <a:spLocks noGrp="1"/>
          </p:cNvSpPr>
          <p:nvPr>
            <p:ph type="ftr" sz="quarter" idx="11"/>
          </p:nvPr>
        </p:nvSpPr>
        <p:spPr/>
        <p:txBody>
          <a:bodyPr/>
          <a:lstStyle/>
          <a:p>
            <a:r>
              <a:rPr lang="en-US" smtClean="0">
                <a:solidFill>
                  <a:prstClr val="black">
                    <a:tint val="75000"/>
                  </a:prstClr>
                </a:solidFill>
              </a:rPr>
              <a:t>#SPonTheRoad</a:t>
            </a:r>
            <a:endParaRPr lang="en-US">
              <a:solidFill>
                <a:prstClr val="black">
                  <a:tint val="75000"/>
                </a:prstClr>
              </a:solidFill>
            </a:endParaRPr>
          </a:p>
        </p:txBody>
      </p:sp>
    </p:spTree>
    <p:extLst>
      <p:ext uri="{BB962C8B-B14F-4D97-AF65-F5344CB8AC3E}">
        <p14:creationId xmlns:p14="http://schemas.microsoft.com/office/powerpoint/2010/main" val="385130099"/>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The Cloud</a:t>
            </a:r>
            <a:endParaRPr lang="en-US" dirty="0"/>
          </a:p>
        </p:txBody>
      </p:sp>
      <p:sp>
        <p:nvSpPr>
          <p:cNvPr id="6" name="Content Placeholder 5"/>
          <p:cNvSpPr>
            <a:spLocks noGrp="1"/>
          </p:cNvSpPr>
          <p:nvPr>
            <p:ph idx="1"/>
          </p:nvPr>
        </p:nvSpPr>
        <p:spPr/>
        <p:txBody>
          <a:bodyPr>
            <a:normAutofit fontScale="92500"/>
          </a:bodyPr>
          <a:lstStyle/>
          <a:p>
            <a:r>
              <a:rPr lang="en-US" dirty="0" smtClean="0"/>
              <a:t>Utilizes high-speed virtual network running on ORION and </a:t>
            </a:r>
            <a:r>
              <a:rPr lang="en-US" dirty="0" err="1" smtClean="0"/>
              <a:t>GTAnet</a:t>
            </a:r>
            <a:r>
              <a:rPr lang="en-US" dirty="0" smtClean="0"/>
              <a:t> to provide 10G connectivity between 5 hosting sites: </a:t>
            </a:r>
            <a:r>
              <a:rPr lang="en-US" i="1" dirty="0" smtClean="0">
                <a:solidFill>
                  <a:schemeClr val="accent2"/>
                </a:solidFill>
              </a:rPr>
              <a:t>Toronto, Ottawa, Queens, York, &amp; Guelph</a:t>
            </a:r>
            <a:endParaRPr lang="en-US" i="1" dirty="0">
              <a:solidFill>
                <a:schemeClr val="accent2"/>
              </a:solidFill>
            </a:endParaRPr>
          </a:p>
          <a:p>
            <a:r>
              <a:rPr lang="en-US" dirty="0" smtClean="0"/>
              <a:t>Digital objects are </a:t>
            </a:r>
            <a:r>
              <a:rPr lang="en-US" dirty="0" smtClean="0">
                <a:solidFill>
                  <a:schemeClr val="accent2"/>
                </a:solidFill>
              </a:rPr>
              <a:t>replicated </a:t>
            </a:r>
            <a:r>
              <a:rPr lang="en-US" dirty="0" smtClean="0"/>
              <a:t>in the cloud at least </a:t>
            </a:r>
            <a:r>
              <a:rPr lang="en-US" dirty="0" smtClean="0">
                <a:solidFill>
                  <a:schemeClr val="accent2"/>
                </a:solidFill>
              </a:rPr>
              <a:t>three times </a:t>
            </a:r>
            <a:r>
              <a:rPr lang="en-US" dirty="0" smtClean="0"/>
              <a:t>to ensure redundancy (no single point of failure)</a:t>
            </a:r>
          </a:p>
          <a:p>
            <a:r>
              <a:rPr lang="en-US" dirty="0" smtClean="0"/>
              <a:t>Powered by OpenStack </a:t>
            </a:r>
            <a:r>
              <a:rPr lang="en-US" dirty="0"/>
              <a:t>Object Storage (Swift</a:t>
            </a:r>
            <a:r>
              <a:rPr lang="en-US" dirty="0" smtClean="0"/>
              <a:t>) software</a:t>
            </a:r>
          </a:p>
        </p:txBody>
      </p:sp>
      <p:pic>
        <p:nvPicPr>
          <p:cNvPr id="4" name="Shape 354"/>
          <p:cNvPicPr preferRelativeResize="0"/>
          <p:nvPr/>
        </p:nvPicPr>
        <p:blipFill>
          <a:blip r:embed="rId3"/>
          <a:stretch>
            <a:fillRect/>
          </a:stretch>
        </p:blipFill>
        <p:spPr>
          <a:xfrm>
            <a:off x="6777380" y="5227984"/>
            <a:ext cx="1943833" cy="1431233"/>
          </a:xfrm>
          <a:prstGeom prst="rect">
            <a:avLst/>
          </a:prstGeom>
          <a:noFill/>
          <a:ln>
            <a:noFill/>
          </a:ln>
        </p:spPr>
      </p:pic>
      <p:sp>
        <p:nvSpPr>
          <p:cNvPr id="2" name="Footer Placeholder 1"/>
          <p:cNvSpPr>
            <a:spLocks noGrp="1"/>
          </p:cNvSpPr>
          <p:nvPr>
            <p:ph type="ftr" sz="quarter" idx="11"/>
          </p:nvPr>
        </p:nvSpPr>
        <p:spPr/>
        <p:txBody>
          <a:bodyPr/>
          <a:lstStyle/>
          <a:p>
            <a:r>
              <a:rPr lang="en-US" smtClean="0">
                <a:solidFill>
                  <a:prstClr val="black">
                    <a:tint val="75000"/>
                  </a:prstClr>
                </a:solidFill>
              </a:rPr>
              <a:t>#SPonTheRoad</a:t>
            </a:r>
            <a:endParaRPr lang="en-US">
              <a:solidFill>
                <a:prstClr val="black">
                  <a:tint val="75000"/>
                </a:prstClr>
              </a:solidFill>
            </a:endParaRPr>
          </a:p>
        </p:txBody>
      </p:sp>
    </p:spTree>
    <p:extLst>
      <p:ext uri="{BB962C8B-B14F-4D97-AF65-F5344CB8AC3E}">
        <p14:creationId xmlns:p14="http://schemas.microsoft.com/office/powerpoint/2010/main" val="1013719575"/>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err="1" smtClean="0"/>
              <a:t>Swiftbrowser</a:t>
            </a:r>
            <a:endParaRPr lang="en-US" dirty="0"/>
          </a:p>
        </p:txBody>
      </p:sp>
      <p:pic>
        <p:nvPicPr>
          <p:cNvPr id="2" name="Content Placeholder 1"/>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812344" y="1600200"/>
            <a:ext cx="7516136" cy="4343400"/>
          </a:xfrm>
        </p:spPr>
      </p:pic>
      <p:sp>
        <p:nvSpPr>
          <p:cNvPr id="3" name="Footer Placeholder 2"/>
          <p:cNvSpPr>
            <a:spLocks noGrp="1"/>
          </p:cNvSpPr>
          <p:nvPr>
            <p:ph type="ftr" sz="quarter" idx="11"/>
          </p:nvPr>
        </p:nvSpPr>
        <p:spPr/>
        <p:txBody>
          <a:bodyPr/>
          <a:lstStyle/>
          <a:p>
            <a:r>
              <a:rPr lang="en-US" smtClean="0">
                <a:solidFill>
                  <a:prstClr val="black">
                    <a:tint val="75000"/>
                  </a:prstClr>
                </a:solidFill>
              </a:rPr>
              <a:t>#SPonTheRoad</a:t>
            </a:r>
            <a:endParaRPr lang="en-US">
              <a:solidFill>
                <a:prstClr val="black">
                  <a:tint val="75000"/>
                </a:prstClr>
              </a:solidFill>
            </a:endParaRPr>
          </a:p>
        </p:txBody>
      </p:sp>
    </p:spTree>
    <p:extLst>
      <p:ext uri="{BB962C8B-B14F-4D97-AF65-F5344CB8AC3E}">
        <p14:creationId xmlns:p14="http://schemas.microsoft.com/office/powerpoint/2010/main" val="1208364628"/>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err="1" smtClean="0"/>
              <a:t>Swiftbrowser</a:t>
            </a:r>
            <a:endParaRPr lang="en-US" dirty="0"/>
          </a:p>
        </p:txBody>
      </p:sp>
      <p:pic>
        <p:nvPicPr>
          <p:cNvPr id="7" name="Picture 3" descr="creen Shot 2016-08-30 at 11.28.17 AM.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6137" y="3770585"/>
            <a:ext cx="3712723" cy="2404072"/>
          </a:xfrm>
          <a:prstGeom prst="rect">
            <a:avLst/>
          </a:prstGeom>
          <a:noFill/>
          <a:ln>
            <a:solidFill>
              <a:schemeClr val="bg1">
                <a:lumMod val="75000"/>
              </a:schemeClr>
            </a:solidFill>
          </a:ln>
          <a:extLst>
            <a:ext uri="{909E8E84-426E-40dd-AFC4-6F175D3DCCD1}">
              <a14:hiddenFill xmlns:a14="http://schemas.microsoft.com/office/drawing/2010/main" xmlns="">
                <a:solidFill>
                  <a:srgbClr val="FFFFFF"/>
                </a:solidFill>
              </a14:hiddenFill>
            </a:ext>
          </a:extLst>
        </p:spPr>
      </p:pic>
      <p:pic>
        <p:nvPicPr>
          <p:cNvPr id="8" name="Picture 4" descr="https://lh5.googleusercontent.com/6GY4nZkMrG6BiMHSF2uVDP4hda7Qc2t4K2lOIO1OrHq6ME-LFQqPpBLPrbxDMbkiIhX4Q7bAJ2ISAUmyN3ivUmEmRqolGOy8RdKU_p1pZIW5WJqJbQtwdmNYidgftQACFcLdP8Vv6AQ"/>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060720" y="3962295"/>
            <a:ext cx="4971994" cy="2020651"/>
          </a:xfrm>
          <a:prstGeom prst="rect">
            <a:avLst/>
          </a:prstGeom>
          <a:noFill/>
          <a:ln>
            <a:solidFill>
              <a:schemeClr val="bg1">
                <a:lumMod val="75000"/>
              </a:schemeClr>
            </a:solidFill>
          </a:ln>
          <a:extLst>
            <a:ext uri="{909E8E84-426E-40dd-AFC4-6F175D3DCCD1}">
              <a14:hiddenFill xmlns:a14="http://schemas.microsoft.com/office/drawing/2010/main" xmlns="">
                <a:solidFill>
                  <a:srgbClr val="FFFFFF"/>
                </a:solidFill>
              </a14:hiddenFill>
            </a:ext>
          </a:extLst>
        </p:spPr>
      </p:pic>
      <p:pic>
        <p:nvPicPr>
          <p:cNvPr id="9" name="Picture 2" descr="creen Shot 2016-08-30 at 11.24.08 AM.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31157" y="1694123"/>
            <a:ext cx="7278512" cy="1669518"/>
          </a:xfrm>
          <a:prstGeom prst="rect">
            <a:avLst/>
          </a:prstGeom>
          <a:noFill/>
          <a:ln>
            <a:solidFill>
              <a:schemeClr val="bg1">
                <a:lumMod val="75000"/>
              </a:schemeClr>
            </a:solidFill>
          </a:ln>
          <a:extLst>
            <a:ext uri="{909E8E84-426E-40dd-AFC4-6F175D3DCCD1}">
              <a14:hiddenFill xmlns:a14="http://schemas.microsoft.com/office/drawing/2010/main" xmlns="">
                <a:solidFill>
                  <a:srgbClr val="FFFFFF"/>
                </a:solidFill>
              </a14:hiddenFill>
            </a:ext>
          </a:extLst>
        </p:spPr>
      </p:pic>
      <p:sp>
        <p:nvSpPr>
          <p:cNvPr id="2" name="Footer Placeholder 1"/>
          <p:cNvSpPr>
            <a:spLocks noGrp="1"/>
          </p:cNvSpPr>
          <p:nvPr>
            <p:ph type="ftr" sz="quarter" idx="11"/>
          </p:nvPr>
        </p:nvSpPr>
        <p:spPr/>
        <p:txBody>
          <a:bodyPr/>
          <a:lstStyle/>
          <a:p>
            <a:r>
              <a:rPr lang="en-US" smtClean="0">
                <a:solidFill>
                  <a:prstClr val="black">
                    <a:tint val="75000"/>
                  </a:prstClr>
                </a:solidFill>
              </a:rPr>
              <a:t>#SPonTheRoad</a:t>
            </a:r>
            <a:endParaRPr lang="en-US">
              <a:solidFill>
                <a:prstClr val="black">
                  <a:tint val="75000"/>
                </a:prstClr>
              </a:solidFill>
            </a:endParaRPr>
          </a:p>
        </p:txBody>
      </p:sp>
    </p:spTree>
    <p:extLst>
      <p:ext uri="{BB962C8B-B14F-4D97-AF65-F5344CB8AC3E}">
        <p14:creationId xmlns:p14="http://schemas.microsoft.com/office/powerpoint/2010/main" val="327572061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Shape 103"/>
          <p:cNvSpPr>
            <a:spLocks noGrp="1"/>
          </p:cNvSpPr>
          <p:nvPr>
            <p:ph type="title"/>
          </p:nvPr>
        </p:nvSpPr>
        <p:spPr>
          <a:xfrm>
            <a:off x="457200" y="274638"/>
            <a:ext cx="8229600" cy="1025525"/>
          </a:xfrm>
        </p:spPr>
        <p:txBody>
          <a:bodyPr lIns="91425" tIns="91425" rIns="91425" bIns="91425" anchor="ctr"/>
          <a:lstStyle/>
          <a:p>
            <a:endParaRPr lang="en-US" altLang="en-US" smtClean="0">
              <a:ea typeface="ＭＳ Ｐゴシック" panose="020B0600070205080204" pitchFamily="34" charset="-128"/>
            </a:endParaRPr>
          </a:p>
        </p:txBody>
      </p:sp>
      <p:sp>
        <p:nvSpPr>
          <p:cNvPr id="16386" name="Shape 104"/>
          <p:cNvSpPr>
            <a:spLocks noGrp="1"/>
          </p:cNvSpPr>
          <p:nvPr>
            <p:ph type="body" idx="1"/>
          </p:nvPr>
        </p:nvSpPr>
        <p:spPr>
          <a:xfrm>
            <a:off x="457200" y="1538288"/>
            <a:ext cx="8229600" cy="4525962"/>
          </a:xfrm>
        </p:spPr>
        <p:txBody>
          <a:bodyPr lIns="91425" tIns="91425" rIns="91425" bIns="91425"/>
          <a:lstStyle/>
          <a:p>
            <a:pPr>
              <a:spcBef>
                <a:spcPct val="0"/>
              </a:spcBef>
              <a:buFont typeface="Wingdings" panose="05000000000000000000" pitchFamily="2" charset="2"/>
              <a:buNone/>
            </a:pPr>
            <a:endParaRPr lang="en-US" altLang="en-US" smtClean="0">
              <a:ea typeface="ＭＳ Ｐゴシック" panose="020B0600070205080204" pitchFamily="34" charset="-128"/>
            </a:endParaRPr>
          </a:p>
        </p:txBody>
      </p:sp>
      <p:pic>
        <p:nvPicPr>
          <p:cNvPr id="16387" name="Shape 105"/>
          <p:cNvPicPr preferRelativeResize="0">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34475" cy="6858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424844003"/>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OwnCloud</a:t>
            </a:r>
            <a:endParaRPr lang="en-US" dirty="0"/>
          </a:p>
        </p:txBody>
      </p:sp>
      <p:pic>
        <p:nvPicPr>
          <p:cNvPr id="1026" name="Picture 2" descr="https://lh4.googleusercontent.com/qLRLxa4qc1_hGawgNs9gGEj3fur9n4KalFARWB-OSaHxnJOqsxhEhGQ5oIuadtPy-PufbAVn675oPDMWTNB6XNHts8_d32tF7LqhZ6KdI1l5RtSCRHMIbryiudv4GGtspl9OeZFUQbo"/>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58397" y="1167858"/>
            <a:ext cx="7022671" cy="5267741"/>
          </a:xfrm>
          <a:prstGeom prst="rect">
            <a:avLst/>
          </a:prstGeom>
          <a:noFill/>
          <a:extLst>
            <a:ext uri="{909E8E84-426E-40dd-AFC4-6F175D3DCCD1}">
              <a14:hiddenFill xmlns:a14="http://schemas.microsoft.com/office/drawing/2010/main" xmlns="">
                <a:solidFill>
                  <a:srgbClr val="FFFFFF"/>
                </a:solidFill>
              </a14:hiddenFill>
            </a:ext>
          </a:extLst>
        </p:spPr>
      </p:pic>
      <p:pic>
        <p:nvPicPr>
          <p:cNvPr id="1028" name="Picture 4" descr="https://lh4.googleusercontent.com/NxEUiJQvLXy3gGWSgoQi6yaIu-HGPCdOHg9krgt7KZPAoLOYnSohnUCI32XQakUrXMBdSb6wIbaPyJpnHCAPZYHSKe1iefnI09c9a4mPHskwGr8gXS-s-JM-QZxChNzS2X5tpiwukBI"/>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82009" y="4933594"/>
            <a:ext cx="3152775" cy="1647825"/>
          </a:xfrm>
          <a:prstGeom prst="rect">
            <a:avLst/>
          </a:prstGeom>
          <a:noFill/>
          <a:extLst>
            <a:ext uri="{909E8E84-426E-40dd-AFC4-6F175D3DCCD1}">
              <a14:hiddenFill xmlns:a14="http://schemas.microsoft.com/office/drawing/2010/main" xmlns="">
                <a:solidFill>
                  <a:srgbClr val="FFFFFF"/>
                </a:solidFill>
              </a14:hiddenFill>
            </a:ext>
          </a:extLst>
        </p:spPr>
      </p:pic>
      <p:sp>
        <p:nvSpPr>
          <p:cNvPr id="4" name="Footer Placeholder 3"/>
          <p:cNvSpPr>
            <a:spLocks noGrp="1"/>
          </p:cNvSpPr>
          <p:nvPr>
            <p:ph type="ftr" sz="quarter" idx="11"/>
          </p:nvPr>
        </p:nvSpPr>
        <p:spPr/>
        <p:txBody>
          <a:bodyPr/>
          <a:lstStyle/>
          <a:p>
            <a:r>
              <a:rPr lang="en-US" smtClean="0">
                <a:solidFill>
                  <a:prstClr val="black">
                    <a:tint val="75000"/>
                  </a:prstClr>
                </a:solidFill>
              </a:rPr>
              <a:t>#SPonTheRoad</a:t>
            </a:r>
            <a:endParaRPr lang="en-US">
              <a:solidFill>
                <a:prstClr val="black">
                  <a:tint val="75000"/>
                </a:prstClr>
              </a:solidFill>
            </a:endParaRPr>
          </a:p>
        </p:txBody>
      </p:sp>
    </p:spTree>
    <p:extLst>
      <p:ext uri="{BB962C8B-B14F-4D97-AF65-F5344CB8AC3E}">
        <p14:creationId xmlns:p14="http://schemas.microsoft.com/office/powerpoint/2010/main" val="3979493165"/>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Cost per TB as of May 2017</a:t>
            </a:r>
            <a:endParaRPr lang="en-US" dirty="0"/>
          </a:p>
        </p:txBody>
      </p:sp>
      <p:sp>
        <p:nvSpPr>
          <p:cNvPr id="6" name="Content Placeholder 5"/>
          <p:cNvSpPr>
            <a:spLocks noGrp="1"/>
          </p:cNvSpPr>
          <p:nvPr>
            <p:ph idx="1"/>
          </p:nvPr>
        </p:nvSpPr>
        <p:spPr/>
        <p:txBody>
          <a:bodyPr>
            <a:normAutofit/>
          </a:bodyPr>
          <a:lstStyle/>
          <a:p>
            <a:r>
              <a:rPr lang="en-US" dirty="0" smtClean="0"/>
              <a:t>Annual </a:t>
            </a:r>
            <a:r>
              <a:rPr lang="en-US" dirty="0"/>
              <a:t>subscription: $</a:t>
            </a:r>
            <a:r>
              <a:rPr lang="en-US" dirty="0" smtClean="0"/>
              <a:t>320/TB for OCUL members, $790/TB for non-OCUL</a:t>
            </a:r>
          </a:p>
          <a:p>
            <a:r>
              <a:rPr lang="en-US" dirty="0" smtClean="0"/>
              <a:t>OCUL </a:t>
            </a:r>
            <a:r>
              <a:rPr lang="en-US" dirty="0"/>
              <a:t>schools pay a $1600/</a:t>
            </a:r>
            <a:r>
              <a:rPr lang="en-US" dirty="0" err="1"/>
              <a:t>yr</a:t>
            </a:r>
            <a:r>
              <a:rPr lang="en-US" dirty="0"/>
              <a:t> 5TB minimum, </a:t>
            </a:r>
            <a:r>
              <a:rPr lang="en-US" dirty="0" smtClean="0"/>
              <a:t>  Non-OCUL </a:t>
            </a:r>
            <a:r>
              <a:rPr lang="en-US" dirty="0"/>
              <a:t>clients pay a $3950/</a:t>
            </a:r>
            <a:r>
              <a:rPr lang="en-US" dirty="0" err="1"/>
              <a:t>yr</a:t>
            </a:r>
            <a:r>
              <a:rPr lang="en-US" dirty="0"/>
              <a:t> 5TB </a:t>
            </a:r>
            <a:r>
              <a:rPr lang="en-US" dirty="0" smtClean="0"/>
              <a:t>minimum</a:t>
            </a:r>
            <a:endParaRPr lang="en-US" dirty="0"/>
          </a:p>
          <a:p>
            <a:r>
              <a:rPr lang="en-US" dirty="0"/>
              <a:t>3% discount for 10TB block</a:t>
            </a:r>
          </a:p>
          <a:p>
            <a:r>
              <a:rPr lang="en-US" dirty="0"/>
              <a:t>6% discount for 50TB block</a:t>
            </a:r>
          </a:p>
          <a:p>
            <a:r>
              <a:rPr lang="en-US" b="1" dirty="0"/>
              <a:t>Free 5TB Trial </a:t>
            </a:r>
            <a:r>
              <a:rPr lang="en-US" b="1" dirty="0" smtClean="0"/>
              <a:t>until </a:t>
            </a:r>
            <a:r>
              <a:rPr lang="en-US" b="1" dirty="0"/>
              <a:t>April </a:t>
            </a:r>
            <a:r>
              <a:rPr lang="en-US" b="1" dirty="0" smtClean="0"/>
              <a:t>2017</a:t>
            </a:r>
          </a:p>
          <a:p>
            <a:pPr marL="0" indent="0">
              <a:buNone/>
            </a:pPr>
            <a:endParaRPr lang="en-US" dirty="0" smtClean="0"/>
          </a:p>
        </p:txBody>
      </p:sp>
      <p:sp>
        <p:nvSpPr>
          <p:cNvPr id="2" name="Footer Placeholder 1"/>
          <p:cNvSpPr>
            <a:spLocks noGrp="1"/>
          </p:cNvSpPr>
          <p:nvPr>
            <p:ph type="ftr" sz="quarter" idx="11"/>
          </p:nvPr>
        </p:nvSpPr>
        <p:spPr/>
        <p:txBody>
          <a:bodyPr/>
          <a:lstStyle/>
          <a:p>
            <a:r>
              <a:rPr lang="en-US" smtClean="0">
                <a:solidFill>
                  <a:prstClr val="black">
                    <a:tint val="75000"/>
                  </a:prstClr>
                </a:solidFill>
              </a:rPr>
              <a:t>#SPonTheRoad</a:t>
            </a:r>
            <a:endParaRPr lang="en-US">
              <a:solidFill>
                <a:prstClr val="black">
                  <a:tint val="75000"/>
                </a:prstClr>
              </a:solidFill>
            </a:endParaRPr>
          </a:p>
        </p:txBody>
      </p:sp>
    </p:spTree>
    <p:extLst>
      <p:ext uri="{BB962C8B-B14F-4D97-AF65-F5344CB8AC3E}">
        <p14:creationId xmlns:p14="http://schemas.microsoft.com/office/powerpoint/2010/main" val="200828699"/>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722313" y="4406900"/>
            <a:ext cx="7772400" cy="1362075"/>
          </a:xfrm>
          <a:prstGeom prst="rect">
            <a:avLst/>
          </a:prstGeom>
        </p:spPr>
        <p:txBody>
          <a:bodyPr vert="horz" lIns="91440" tIns="45720" rIns="91440" bIns="45720" rtlCol="0" anchor="ctr">
            <a:normAutofit/>
          </a:bodyPr>
          <a:lstStyle>
            <a:lvl1pPr algn="l" defTabSz="457200" rtl="0" eaLnBrk="1" latinLnBrk="0" hangingPunct="1">
              <a:spcBef>
                <a:spcPct val="0"/>
              </a:spcBef>
              <a:buNone/>
              <a:defRPr sz="3600" b="1" kern="1200">
                <a:solidFill>
                  <a:schemeClr val="tx1"/>
                </a:solidFill>
                <a:latin typeface="+mj-lt"/>
                <a:ea typeface="+mj-ea"/>
                <a:cs typeface="+mj-cs"/>
              </a:defRPr>
            </a:lvl1pPr>
          </a:lstStyle>
          <a:p>
            <a:r>
              <a:rPr lang="en-US" sz="4000" cap="small" dirty="0" smtClean="0"/>
              <a:t>REDEVELOPING THE SCHOLARS PORTAL BOOKS PLATFORM</a:t>
            </a:r>
            <a:endParaRPr lang="en-US" sz="4000" cap="small" dirty="0"/>
          </a:p>
        </p:txBody>
      </p:sp>
    </p:spTree>
    <p:extLst>
      <p:ext uri="{BB962C8B-B14F-4D97-AF65-F5344CB8AC3E}">
        <p14:creationId xmlns:p14="http://schemas.microsoft.com/office/powerpoint/2010/main" val="3911193119"/>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Books Platform Background</a:t>
            </a:r>
            <a:endParaRPr lang="en-US" dirty="0"/>
          </a:p>
        </p:txBody>
      </p:sp>
      <p:sp>
        <p:nvSpPr>
          <p:cNvPr id="3" name="Content Placeholder 2"/>
          <p:cNvSpPr>
            <a:spLocks noGrp="1"/>
          </p:cNvSpPr>
          <p:nvPr>
            <p:ph idx="1"/>
          </p:nvPr>
        </p:nvSpPr>
        <p:spPr/>
        <p:txBody>
          <a:bodyPr>
            <a:normAutofit/>
          </a:bodyPr>
          <a:lstStyle/>
          <a:p>
            <a:pPr marL="0" indent="0">
              <a:buNone/>
            </a:pPr>
            <a:r>
              <a:rPr lang="en-US" sz="2800" dirty="0" smtClean="0"/>
              <a:t>2008		OCUL procures </a:t>
            </a:r>
            <a:r>
              <a:rPr lang="en-US" sz="2800" dirty="0" err="1" smtClean="0"/>
              <a:t>eBrary</a:t>
            </a:r>
            <a:r>
              <a:rPr lang="en-US" sz="2800" dirty="0" smtClean="0"/>
              <a:t> platform (ISIS)</a:t>
            </a:r>
          </a:p>
          <a:p>
            <a:pPr marL="0" indent="0">
              <a:buNone/>
            </a:pPr>
            <a:r>
              <a:rPr lang="en-US" sz="2800" dirty="0" smtClean="0"/>
              <a:t>2009		Scholars Portal launches Books</a:t>
            </a:r>
          </a:p>
          <a:p>
            <a:pPr marL="0" indent="0">
              <a:buNone/>
            </a:pPr>
            <a:r>
              <a:rPr lang="en-US" sz="2800" dirty="0" smtClean="0"/>
              <a:t>2011		ProQuest buys </a:t>
            </a:r>
            <a:r>
              <a:rPr lang="en-US" sz="2800" dirty="0" err="1" smtClean="0"/>
              <a:t>eBrary</a:t>
            </a:r>
            <a:r>
              <a:rPr lang="en-US" sz="2800" dirty="0" smtClean="0"/>
              <a:t>. Support stops.</a:t>
            </a:r>
          </a:p>
          <a:p>
            <a:pPr marL="0" indent="0">
              <a:buNone/>
            </a:pPr>
            <a:r>
              <a:rPr lang="en-US" sz="2800" dirty="0" smtClean="0"/>
              <a:t>2013		Adobe Content Server</a:t>
            </a:r>
          </a:p>
          <a:p>
            <a:pPr marL="0" indent="0">
              <a:buNone/>
            </a:pPr>
            <a:r>
              <a:rPr lang="en-US" sz="2800" dirty="0" smtClean="0"/>
              <a:t>2014		Accessible Content E-Portal (ACE)</a:t>
            </a:r>
          </a:p>
          <a:p>
            <a:pPr marL="0" indent="0">
              <a:buNone/>
            </a:pPr>
            <a:r>
              <a:rPr lang="en-US" sz="2800" dirty="0" smtClean="0"/>
              <a:t>2016		Still using ISIS. Fingers crossed!</a:t>
            </a:r>
            <a:endParaRPr lang="en-US" sz="2800" dirty="0"/>
          </a:p>
        </p:txBody>
      </p:sp>
      <p:sp>
        <p:nvSpPr>
          <p:cNvPr id="4" name="Footer Placeholder 3"/>
          <p:cNvSpPr>
            <a:spLocks noGrp="1"/>
          </p:cNvSpPr>
          <p:nvPr>
            <p:ph type="ftr" sz="quarter" idx="11"/>
          </p:nvPr>
        </p:nvSpPr>
        <p:spPr/>
        <p:txBody>
          <a:bodyPr/>
          <a:lstStyle/>
          <a:p>
            <a:r>
              <a:rPr lang="en-US" smtClean="0">
                <a:solidFill>
                  <a:prstClr val="black">
                    <a:tint val="75000"/>
                  </a:prstClr>
                </a:solidFill>
              </a:rPr>
              <a:t>#SPonTheRoad</a:t>
            </a:r>
            <a:endParaRPr lang="en-US">
              <a:solidFill>
                <a:prstClr val="black">
                  <a:tint val="75000"/>
                </a:prstClr>
              </a:solidFill>
            </a:endParaRPr>
          </a:p>
        </p:txBody>
      </p:sp>
    </p:spTree>
    <p:extLst>
      <p:ext uri="{BB962C8B-B14F-4D97-AF65-F5344CB8AC3E}">
        <p14:creationId xmlns:p14="http://schemas.microsoft.com/office/powerpoint/2010/main" val="3789542146"/>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Things we need.</a:t>
            </a:r>
            <a:endParaRPr lang="en-US" dirty="0"/>
          </a:p>
        </p:txBody>
      </p:sp>
      <p:sp>
        <p:nvSpPr>
          <p:cNvPr id="3" name="Content Placeholder 2"/>
          <p:cNvSpPr>
            <a:spLocks noGrp="1"/>
          </p:cNvSpPr>
          <p:nvPr>
            <p:ph idx="1"/>
          </p:nvPr>
        </p:nvSpPr>
        <p:spPr/>
        <p:txBody>
          <a:bodyPr>
            <a:normAutofit/>
          </a:bodyPr>
          <a:lstStyle/>
          <a:p>
            <a:pPr lvl="0"/>
            <a:r>
              <a:rPr lang="en-CA" dirty="0"/>
              <a:t>More robust usage tracking and statistics gathering </a:t>
            </a:r>
            <a:endParaRPr lang="en-US" dirty="0"/>
          </a:p>
          <a:p>
            <a:pPr lvl="0"/>
            <a:r>
              <a:rPr lang="en-CA" dirty="0"/>
              <a:t>A flexible entitlement models that would support individual </a:t>
            </a:r>
            <a:r>
              <a:rPr lang="en-CA" dirty="0" err="1"/>
              <a:t>ebook</a:t>
            </a:r>
            <a:r>
              <a:rPr lang="en-CA" dirty="0"/>
              <a:t> purchase models and demand driven acquisition </a:t>
            </a:r>
            <a:endParaRPr lang="en-US" dirty="0"/>
          </a:p>
          <a:p>
            <a:pPr lvl="0"/>
            <a:r>
              <a:rPr lang="en-CA" dirty="0"/>
              <a:t>An accessible </a:t>
            </a:r>
            <a:r>
              <a:rPr lang="en-CA" dirty="0" smtClean="0"/>
              <a:t>interface</a:t>
            </a:r>
          </a:p>
          <a:p>
            <a:pPr lvl="0"/>
            <a:r>
              <a:rPr lang="en-CA" dirty="0" smtClean="0"/>
              <a:t>Searching that works consistently</a:t>
            </a:r>
            <a:endParaRPr lang="en-US" dirty="0"/>
          </a:p>
        </p:txBody>
      </p:sp>
      <p:sp>
        <p:nvSpPr>
          <p:cNvPr id="4" name="Footer Placeholder 3"/>
          <p:cNvSpPr>
            <a:spLocks noGrp="1"/>
          </p:cNvSpPr>
          <p:nvPr>
            <p:ph type="ftr" sz="quarter" idx="11"/>
          </p:nvPr>
        </p:nvSpPr>
        <p:spPr/>
        <p:txBody>
          <a:bodyPr/>
          <a:lstStyle/>
          <a:p>
            <a:r>
              <a:rPr lang="en-US" smtClean="0">
                <a:solidFill>
                  <a:prstClr val="black">
                    <a:tint val="75000"/>
                  </a:prstClr>
                </a:solidFill>
              </a:rPr>
              <a:t>#SPonTheRoad</a:t>
            </a:r>
            <a:endParaRPr lang="en-US">
              <a:solidFill>
                <a:prstClr val="black">
                  <a:tint val="75000"/>
                </a:prstClr>
              </a:solidFill>
            </a:endParaRPr>
          </a:p>
        </p:txBody>
      </p:sp>
    </p:spTree>
    <p:extLst>
      <p:ext uri="{BB962C8B-B14F-4D97-AF65-F5344CB8AC3E}">
        <p14:creationId xmlns:p14="http://schemas.microsoft.com/office/powerpoint/2010/main" val="4150524556"/>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More things we need.</a:t>
            </a:r>
            <a:endParaRPr lang="en-US" dirty="0"/>
          </a:p>
        </p:txBody>
      </p:sp>
      <p:sp>
        <p:nvSpPr>
          <p:cNvPr id="3" name="Content Placeholder 2"/>
          <p:cNvSpPr>
            <a:spLocks noGrp="1"/>
          </p:cNvSpPr>
          <p:nvPr>
            <p:ph idx="1"/>
          </p:nvPr>
        </p:nvSpPr>
        <p:spPr/>
        <p:txBody>
          <a:bodyPr>
            <a:normAutofit/>
          </a:bodyPr>
          <a:lstStyle/>
          <a:p>
            <a:r>
              <a:rPr lang="en-CA" dirty="0"/>
              <a:t>A better browsing and reading experience for mobile device </a:t>
            </a:r>
            <a:r>
              <a:rPr lang="en-CA" dirty="0" smtClean="0"/>
              <a:t>users</a:t>
            </a:r>
          </a:p>
          <a:p>
            <a:pPr lvl="0"/>
            <a:r>
              <a:rPr lang="en-CA" dirty="0" smtClean="0"/>
              <a:t>Integration </a:t>
            </a:r>
            <a:r>
              <a:rPr lang="en-CA" dirty="0"/>
              <a:t>of Books with the TDR</a:t>
            </a:r>
            <a:endParaRPr lang="en-US" dirty="0"/>
          </a:p>
          <a:p>
            <a:pPr lvl="0"/>
            <a:r>
              <a:rPr lang="en-CA" dirty="0"/>
              <a:t>Integration of Books with the new OLRC cloud</a:t>
            </a:r>
            <a:endParaRPr lang="en-US" dirty="0"/>
          </a:p>
          <a:p>
            <a:pPr lvl="0"/>
            <a:r>
              <a:rPr lang="en-CA" dirty="0"/>
              <a:t>Interlibrary loan options for </a:t>
            </a:r>
            <a:r>
              <a:rPr lang="en-CA" dirty="0" err="1"/>
              <a:t>ebooks</a:t>
            </a:r>
            <a:endParaRPr lang="en-US" dirty="0"/>
          </a:p>
          <a:p>
            <a:pPr marL="0" indent="0">
              <a:buNone/>
            </a:pPr>
            <a:endParaRPr lang="en-US" dirty="0"/>
          </a:p>
        </p:txBody>
      </p:sp>
      <p:sp>
        <p:nvSpPr>
          <p:cNvPr id="4" name="Footer Placeholder 3"/>
          <p:cNvSpPr>
            <a:spLocks noGrp="1"/>
          </p:cNvSpPr>
          <p:nvPr>
            <p:ph type="ftr" sz="quarter" idx="11"/>
          </p:nvPr>
        </p:nvSpPr>
        <p:spPr/>
        <p:txBody>
          <a:bodyPr/>
          <a:lstStyle/>
          <a:p>
            <a:r>
              <a:rPr lang="en-US" smtClean="0">
                <a:solidFill>
                  <a:prstClr val="black">
                    <a:tint val="75000"/>
                  </a:prstClr>
                </a:solidFill>
              </a:rPr>
              <a:t>#SPonTheRoad</a:t>
            </a:r>
            <a:endParaRPr lang="en-US">
              <a:solidFill>
                <a:prstClr val="black">
                  <a:tint val="75000"/>
                </a:prstClr>
              </a:solidFill>
            </a:endParaRPr>
          </a:p>
        </p:txBody>
      </p:sp>
    </p:spTree>
    <p:extLst>
      <p:ext uri="{BB962C8B-B14F-4D97-AF65-F5344CB8AC3E}">
        <p14:creationId xmlns:p14="http://schemas.microsoft.com/office/powerpoint/2010/main" val="2359141894"/>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Even more things we need.</a:t>
            </a:r>
            <a:endParaRPr lang="en-US" dirty="0"/>
          </a:p>
        </p:txBody>
      </p:sp>
      <p:sp>
        <p:nvSpPr>
          <p:cNvPr id="3" name="Content Placeholder 2"/>
          <p:cNvSpPr>
            <a:spLocks noGrp="1"/>
          </p:cNvSpPr>
          <p:nvPr>
            <p:ph idx="1"/>
          </p:nvPr>
        </p:nvSpPr>
        <p:spPr/>
        <p:txBody>
          <a:bodyPr/>
          <a:lstStyle/>
          <a:p>
            <a:r>
              <a:rPr lang="en-CA" dirty="0"/>
              <a:t>Offline reading capabilities and concurrent user management without the need for an Adobe ID</a:t>
            </a:r>
            <a:r>
              <a:rPr lang="en-US" dirty="0"/>
              <a:t> </a:t>
            </a:r>
          </a:p>
          <a:p>
            <a:endParaRPr lang="en-US" dirty="0"/>
          </a:p>
        </p:txBody>
      </p:sp>
      <p:sp>
        <p:nvSpPr>
          <p:cNvPr id="4" name="Footer Placeholder 3"/>
          <p:cNvSpPr>
            <a:spLocks noGrp="1"/>
          </p:cNvSpPr>
          <p:nvPr>
            <p:ph type="ftr" sz="quarter" idx="11"/>
          </p:nvPr>
        </p:nvSpPr>
        <p:spPr/>
        <p:txBody>
          <a:bodyPr/>
          <a:lstStyle/>
          <a:p>
            <a:r>
              <a:rPr lang="en-US" smtClean="0">
                <a:solidFill>
                  <a:prstClr val="black">
                    <a:tint val="75000"/>
                  </a:prstClr>
                </a:solidFill>
              </a:rPr>
              <a:t>#SPonTheRoad</a:t>
            </a:r>
            <a:endParaRPr lang="en-US">
              <a:solidFill>
                <a:prstClr val="black">
                  <a:tint val="75000"/>
                </a:prstClr>
              </a:solidFill>
            </a:endParaRPr>
          </a:p>
        </p:txBody>
      </p:sp>
    </p:spTree>
    <p:extLst>
      <p:ext uri="{BB962C8B-B14F-4D97-AF65-F5344CB8AC3E}">
        <p14:creationId xmlns:p14="http://schemas.microsoft.com/office/powerpoint/2010/main" val="3077594299"/>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Functional Requirements Doc</a:t>
            </a:r>
            <a:endParaRPr lang="en-US" dirty="0"/>
          </a:p>
        </p:txBody>
      </p:sp>
      <p:sp>
        <p:nvSpPr>
          <p:cNvPr id="3" name="Content Placeholder 2"/>
          <p:cNvSpPr>
            <a:spLocks noGrp="1"/>
          </p:cNvSpPr>
          <p:nvPr>
            <p:ph idx="1"/>
          </p:nvPr>
        </p:nvSpPr>
        <p:spPr>
          <a:xfrm>
            <a:off x="4539343" y="2409605"/>
            <a:ext cx="4604657" cy="573081"/>
          </a:xfrm>
        </p:spPr>
        <p:txBody>
          <a:bodyPr>
            <a:normAutofit lnSpcReduction="10000"/>
          </a:bodyPr>
          <a:lstStyle/>
          <a:p>
            <a:pPr marL="0" indent="0">
              <a:buNone/>
            </a:pPr>
            <a:r>
              <a:rPr lang="en-US" dirty="0"/>
              <a:t>https://</a:t>
            </a:r>
            <a:r>
              <a:rPr lang="en-US" dirty="0" err="1"/>
              <a:t>goo.gl</a:t>
            </a:r>
            <a:r>
              <a:rPr lang="en-US" dirty="0"/>
              <a:t>/</a:t>
            </a:r>
            <a:r>
              <a:rPr lang="en-US" dirty="0" err="1"/>
              <a:t>aKbTZX</a:t>
            </a:r>
            <a:endParaRPr lang="en-US" dirty="0"/>
          </a:p>
          <a:p>
            <a:endParaRPr lang="en-US" dirty="0"/>
          </a:p>
        </p:txBody>
      </p:sp>
      <p:sp>
        <p:nvSpPr>
          <p:cNvPr id="5" name="Footer Placeholder 4"/>
          <p:cNvSpPr>
            <a:spLocks noGrp="1"/>
          </p:cNvSpPr>
          <p:nvPr>
            <p:ph type="ftr" sz="quarter" idx="11"/>
          </p:nvPr>
        </p:nvSpPr>
        <p:spPr/>
        <p:txBody>
          <a:bodyPr/>
          <a:lstStyle/>
          <a:p>
            <a:r>
              <a:rPr lang="en-US" smtClean="0">
                <a:solidFill>
                  <a:prstClr val="black">
                    <a:tint val="75000"/>
                  </a:prstClr>
                </a:solidFill>
              </a:rPr>
              <a:t>#SPonTheRoad</a:t>
            </a:r>
            <a:endParaRPr lang="en-US">
              <a:solidFill>
                <a:prstClr val="black">
                  <a:tint val="75000"/>
                </a:prstClr>
              </a:solidFill>
            </a:endParaRPr>
          </a:p>
        </p:txBody>
      </p:sp>
      <p:pic>
        <p:nvPicPr>
          <p:cNvPr id="4" name="Picture 3"/>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457200" y="1294956"/>
            <a:ext cx="3984979" cy="5048054"/>
          </a:xfrm>
          <a:prstGeom prst="rect">
            <a:avLst/>
          </a:prstGeom>
        </p:spPr>
      </p:pic>
    </p:spTree>
    <p:extLst>
      <p:ext uri="{BB962C8B-B14F-4D97-AF65-F5344CB8AC3E}">
        <p14:creationId xmlns:p14="http://schemas.microsoft.com/office/powerpoint/2010/main" val="760605205"/>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3 areas in progress</a:t>
            </a:r>
            <a:endParaRPr lang="en-US" dirty="0"/>
          </a:p>
        </p:txBody>
      </p:sp>
      <p:sp>
        <p:nvSpPr>
          <p:cNvPr id="3" name="Content Placeholder 2"/>
          <p:cNvSpPr>
            <a:spLocks noGrp="1"/>
          </p:cNvSpPr>
          <p:nvPr>
            <p:ph idx="1"/>
          </p:nvPr>
        </p:nvSpPr>
        <p:spPr>
          <a:xfrm>
            <a:off x="457199" y="1538748"/>
            <a:ext cx="8441703" cy="4525963"/>
          </a:xfrm>
        </p:spPr>
        <p:txBody>
          <a:bodyPr>
            <a:normAutofit/>
          </a:bodyPr>
          <a:lstStyle/>
          <a:p>
            <a:pPr marL="514350" indent="-514350">
              <a:buFont typeface="+mj-lt"/>
              <a:buAutoNum type="arabicPeriod"/>
            </a:pPr>
            <a:r>
              <a:rPr lang="en-US" b="1" dirty="0" smtClean="0"/>
              <a:t>Content</a:t>
            </a:r>
          </a:p>
          <a:p>
            <a:pPr marL="914400" lvl="1" indent="-514350">
              <a:buFont typeface="Wingdings" charset="2"/>
              <a:buChar char="§"/>
            </a:pPr>
            <a:r>
              <a:rPr lang="en-US" sz="2000" dirty="0" smtClean="0"/>
              <a:t>Transformation (publisher to BITS, ISIS to BITS, pdf to html) </a:t>
            </a:r>
          </a:p>
          <a:p>
            <a:pPr marL="914400" lvl="1" indent="-514350">
              <a:buFont typeface="Wingdings" charset="2"/>
              <a:buChar char="§"/>
            </a:pPr>
            <a:r>
              <a:rPr lang="en-US" sz="2000" dirty="0" smtClean="0"/>
              <a:t>Loading (document </a:t>
            </a:r>
            <a:r>
              <a:rPr lang="en-US" sz="2000" dirty="0" err="1" smtClean="0"/>
              <a:t>db</a:t>
            </a:r>
            <a:r>
              <a:rPr lang="en-US" sz="2000" dirty="0" smtClean="0"/>
              <a:t>, OLRC, etc.)</a:t>
            </a:r>
          </a:p>
          <a:p>
            <a:pPr marL="514350" indent="-514350">
              <a:buFont typeface="+mj-lt"/>
              <a:buAutoNum type="arabicPeriod"/>
            </a:pPr>
            <a:r>
              <a:rPr lang="en-US" b="1" dirty="0" smtClean="0"/>
              <a:t>Backend</a:t>
            </a:r>
          </a:p>
          <a:p>
            <a:pPr marL="914400" lvl="1" indent="-514350">
              <a:buFont typeface="Wingdings" charset="2"/>
              <a:buChar char="§"/>
            </a:pPr>
            <a:r>
              <a:rPr lang="en-US" sz="2000" dirty="0" smtClean="0"/>
              <a:t>Set up and manage collections, clients, entitlements, and licenses</a:t>
            </a:r>
            <a:endParaRPr lang="en-US" dirty="0" smtClean="0"/>
          </a:p>
          <a:p>
            <a:pPr marL="514350" indent="-514350">
              <a:buFont typeface="+mj-lt"/>
              <a:buAutoNum type="arabicPeriod"/>
            </a:pPr>
            <a:r>
              <a:rPr lang="en-US" b="1" dirty="0" smtClean="0"/>
              <a:t>Frontend</a:t>
            </a:r>
          </a:p>
          <a:p>
            <a:pPr marL="914400" lvl="1" indent="-514350">
              <a:buFont typeface="Wingdings" charset="2"/>
              <a:buChar char="§"/>
            </a:pPr>
            <a:r>
              <a:rPr lang="en-US" sz="2000" dirty="0" smtClean="0"/>
              <a:t>Search and reading</a:t>
            </a:r>
            <a:r>
              <a:rPr lang="en-US" dirty="0" smtClean="0"/>
              <a:t> </a:t>
            </a:r>
            <a:endParaRPr lang="en-US" dirty="0"/>
          </a:p>
        </p:txBody>
      </p:sp>
      <p:sp>
        <p:nvSpPr>
          <p:cNvPr id="4" name="Footer Placeholder 3"/>
          <p:cNvSpPr>
            <a:spLocks noGrp="1"/>
          </p:cNvSpPr>
          <p:nvPr>
            <p:ph type="ftr" sz="quarter" idx="11"/>
          </p:nvPr>
        </p:nvSpPr>
        <p:spPr/>
        <p:txBody>
          <a:bodyPr/>
          <a:lstStyle/>
          <a:p>
            <a:r>
              <a:rPr lang="en-US" smtClean="0">
                <a:solidFill>
                  <a:prstClr val="black">
                    <a:tint val="75000"/>
                  </a:prstClr>
                </a:solidFill>
              </a:rPr>
              <a:t>#SPonTheRoad</a:t>
            </a:r>
            <a:endParaRPr lang="en-US">
              <a:solidFill>
                <a:prstClr val="black">
                  <a:tint val="75000"/>
                </a:prstClr>
              </a:solidFill>
            </a:endParaRPr>
          </a:p>
        </p:txBody>
      </p:sp>
    </p:spTree>
    <p:extLst>
      <p:ext uri="{BB962C8B-B14F-4D97-AF65-F5344CB8AC3E}">
        <p14:creationId xmlns:p14="http://schemas.microsoft.com/office/powerpoint/2010/main" val="2435814514"/>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35402" y="1267354"/>
            <a:ext cx="7679255" cy="5105888"/>
          </a:xfrm>
          <a:prstGeom prst="rect">
            <a:avLst/>
          </a:prstGeom>
        </p:spPr>
      </p:pic>
      <p:sp>
        <p:nvSpPr>
          <p:cNvPr id="2" name="Title 1"/>
          <p:cNvSpPr>
            <a:spLocks noGrp="1"/>
          </p:cNvSpPr>
          <p:nvPr>
            <p:ph type="title"/>
          </p:nvPr>
        </p:nvSpPr>
        <p:spPr/>
        <p:txBody>
          <a:bodyPr>
            <a:normAutofit/>
          </a:bodyPr>
          <a:lstStyle/>
          <a:p>
            <a:r>
              <a:rPr lang="en-US" dirty="0" smtClean="0"/>
              <a:t>1. Content</a:t>
            </a:r>
            <a:endParaRPr lang="en-US" dirty="0"/>
          </a:p>
        </p:txBody>
      </p:sp>
      <p:sp>
        <p:nvSpPr>
          <p:cNvPr id="3" name="Content Placeholder 2"/>
          <p:cNvSpPr>
            <a:spLocks noGrp="1"/>
          </p:cNvSpPr>
          <p:nvPr>
            <p:ph idx="1"/>
          </p:nvPr>
        </p:nvSpPr>
        <p:spPr>
          <a:xfrm>
            <a:off x="831272" y="2293393"/>
            <a:ext cx="7481455" cy="4525963"/>
          </a:xfrm>
        </p:spPr>
        <p:txBody>
          <a:bodyPr>
            <a:normAutofit/>
          </a:bodyPr>
          <a:lstStyle/>
          <a:p>
            <a:pPr marL="0" indent="0" algn="ctr">
              <a:buNone/>
            </a:pPr>
            <a:r>
              <a:rPr lang="en-US" sz="3600" b="1" dirty="0">
                <a:solidFill>
                  <a:schemeClr val="bg1"/>
                </a:solidFill>
              </a:rPr>
              <a:t>The Great BITS Migration of </a:t>
            </a:r>
            <a:r>
              <a:rPr lang="en-US" sz="3600" b="1" dirty="0" smtClean="0">
                <a:solidFill>
                  <a:schemeClr val="bg1"/>
                </a:solidFill>
              </a:rPr>
              <a:t>2016</a:t>
            </a:r>
            <a:endParaRPr lang="en-US" sz="3600" b="1" dirty="0">
              <a:solidFill>
                <a:schemeClr val="bg1"/>
              </a:solidFill>
            </a:endParaRPr>
          </a:p>
          <a:p>
            <a:pPr marL="0" indent="0" algn="ctr">
              <a:buNone/>
            </a:pPr>
            <a:endParaRPr lang="en-US" sz="3600" b="1" dirty="0">
              <a:solidFill>
                <a:schemeClr val="bg1"/>
              </a:solidFill>
            </a:endParaRPr>
          </a:p>
        </p:txBody>
      </p:sp>
      <p:sp>
        <p:nvSpPr>
          <p:cNvPr id="5" name="Footer Placeholder 4"/>
          <p:cNvSpPr>
            <a:spLocks noGrp="1"/>
          </p:cNvSpPr>
          <p:nvPr>
            <p:ph type="ftr" sz="quarter" idx="11"/>
          </p:nvPr>
        </p:nvSpPr>
        <p:spPr/>
        <p:txBody>
          <a:bodyPr/>
          <a:lstStyle/>
          <a:p>
            <a:r>
              <a:rPr lang="en-US" smtClean="0">
                <a:solidFill>
                  <a:prstClr val="black">
                    <a:tint val="75000"/>
                  </a:prstClr>
                </a:solidFill>
              </a:rPr>
              <a:t>#SPonTheRoad</a:t>
            </a:r>
            <a:endParaRPr lang="en-US">
              <a:solidFill>
                <a:prstClr val="black">
                  <a:tint val="75000"/>
                </a:prstClr>
              </a:solidFill>
            </a:endParaRPr>
          </a:p>
        </p:txBody>
      </p:sp>
    </p:spTree>
    <p:extLst>
      <p:ext uri="{BB962C8B-B14F-4D97-AF65-F5344CB8AC3E}">
        <p14:creationId xmlns:p14="http://schemas.microsoft.com/office/powerpoint/2010/main" val="316012180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Shape 116"/>
          <p:cNvSpPr>
            <a:spLocks noGrp="1"/>
          </p:cNvSpPr>
          <p:nvPr>
            <p:ph type="title"/>
          </p:nvPr>
        </p:nvSpPr>
        <p:spPr>
          <a:xfrm>
            <a:off x="457200" y="274638"/>
            <a:ext cx="8229600" cy="1025525"/>
          </a:xfrm>
        </p:spPr>
        <p:txBody>
          <a:bodyPr lIns="91425" tIns="91425" rIns="91425" bIns="91425" anchor="ctr"/>
          <a:lstStyle/>
          <a:p>
            <a:r>
              <a:rPr lang="en-US" altLang="en-US" smtClean="0">
                <a:ea typeface="ＭＳ Ｐゴシック" panose="020B0600070205080204" pitchFamily="34" charset="-128"/>
              </a:rPr>
              <a:t>Thinking OCULy</a:t>
            </a:r>
          </a:p>
        </p:txBody>
      </p:sp>
      <p:sp>
        <p:nvSpPr>
          <p:cNvPr id="117" name="Shape 117"/>
          <p:cNvSpPr txBox="1">
            <a:spLocks noGrp="1"/>
          </p:cNvSpPr>
          <p:nvPr>
            <p:ph type="body" idx="1"/>
          </p:nvPr>
        </p:nvSpPr>
        <p:spPr>
          <a:xfrm>
            <a:off x="457200" y="1538288"/>
            <a:ext cx="8229600" cy="4525962"/>
          </a:xfrm>
        </p:spPr>
        <p:txBody>
          <a:bodyPr lIns="91425" tIns="91425" rIns="91425" bIns="91425">
            <a:noAutofit/>
          </a:bodyPr>
          <a:lstStyle/>
          <a:p>
            <a:pPr marL="457200" indent="-228600">
              <a:spcBef>
                <a:spcPts val="0"/>
              </a:spcBef>
              <a:buFont typeface="Wingdings" charset="0"/>
              <a:buChar char="§"/>
              <a:defRPr/>
            </a:pPr>
            <a:r>
              <a:rPr lang="en-US"/>
              <a:t>Thinking and working together for common benefit</a:t>
            </a:r>
          </a:p>
          <a:p>
            <a:pPr marL="457200" indent="-228600">
              <a:spcBef>
                <a:spcPts val="0"/>
              </a:spcBef>
              <a:buFont typeface="Wingdings" charset="0"/>
              <a:buChar char="§"/>
              <a:defRPr/>
            </a:pPr>
            <a:r>
              <a:rPr lang="en-US"/>
              <a:t>OCUL Collaborative Futures</a:t>
            </a:r>
          </a:p>
          <a:p>
            <a:pPr>
              <a:spcBef>
                <a:spcPts val="0"/>
              </a:spcBef>
              <a:buFont typeface="Wingdings" charset="0"/>
              <a:buNone/>
              <a:defRPr/>
            </a:pPr>
            <a:endParaRPr/>
          </a:p>
          <a:p>
            <a:pPr>
              <a:spcBef>
                <a:spcPts val="0"/>
              </a:spcBef>
              <a:buFont typeface="Wingdings" charset="0"/>
              <a:buNone/>
              <a:defRPr/>
            </a:pPr>
            <a:endParaRPr/>
          </a:p>
          <a:p>
            <a:pPr>
              <a:spcBef>
                <a:spcPts val="0"/>
              </a:spcBef>
              <a:buFont typeface="Wingdings" charset="0"/>
              <a:buNone/>
              <a:defRPr/>
            </a:pPr>
            <a:endParaRPr/>
          </a:p>
          <a:p>
            <a:pPr>
              <a:spcBef>
                <a:spcPts val="0"/>
              </a:spcBef>
              <a:buFont typeface="Wingdings" charset="0"/>
              <a:buNone/>
              <a:defRPr/>
            </a:pPr>
            <a:endParaRPr/>
          </a:p>
          <a:p>
            <a:pPr>
              <a:spcBef>
                <a:spcPts val="0"/>
              </a:spcBef>
              <a:buFont typeface="Wingdings" charset="0"/>
              <a:buNone/>
              <a:defRPr/>
            </a:pPr>
            <a:r>
              <a:rPr lang="en-US"/>
              <a:t>spotdocs.scholarsportal.info/display/OCF</a:t>
            </a:r>
          </a:p>
        </p:txBody>
      </p:sp>
    </p:spTree>
    <p:extLst>
      <p:ext uri="{BB962C8B-B14F-4D97-AF65-F5344CB8AC3E}">
        <p14:creationId xmlns:p14="http://schemas.microsoft.com/office/powerpoint/2010/main" val="4033403137"/>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1. Content - BITS</a:t>
            </a:r>
          </a:p>
        </p:txBody>
      </p:sp>
      <p:sp>
        <p:nvSpPr>
          <p:cNvPr id="3" name="Content Placeholder 2"/>
          <p:cNvSpPr>
            <a:spLocks noGrp="1"/>
          </p:cNvSpPr>
          <p:nvPr>
            <p:ph idx="1"/>
          </p:nvPr>
        </p:nvSpPr>
        <p:spPr/>
        <p:txBody>
          <a:bodyPr/>
          <a:lstStyle/>
          <a:p>
            <a:r>
              <a:rPr lang="en-US" dirty="0" smtClean="0"/>
              <a:t>BITS loaders have been written for most publishers.</a:t>
            </a:r>
          </a:p>
          <a:p>
            <a:r>
              <a:rPr lang="en-US" dirty="0" smtClean="0"/>
              <a:t>Initial migration will transform data directly from ISIS to BITS.</a:t>
            </a:r>
          </a:p>
          <a:p>
            <a:r>
              <a:rPr lang="en-US" dirty="0" smtClean="0"/>
              <a:t>New data will be transformed to BITS.</a:t>
            </a:r>
          </a:p>
          <a:p>
            <a:r>
              <a:rPr lang="en-US" dirty="0" smtClean="0"/>
              <a:t>Old data will be enhanced retroactively if necessary (reloaded from publisher data).</a:t>
            </a:r>
            <a:endParaRPr lang="en-US" dirty="0"/>
          </a:p>
        </p:txBody>
      </p:sp>
      <p:sp>
        <p:nvSpPr>
          <p:cNvPr id="4" name="Footer Placeholder 3"/>
          <p:cNvSpPr>
            <a:spLocks noGrp="1"/>
          </p:cNvSpPr>
          <p:nvPr>
            <p:ph type="ftr" sz="quarter" idx="11"/>
          </p:nvPr>
        </p:nvSpPr>
        <p:spPr/>
        <p:txBody>
          <a:bodyPr/>
          <a:lstStyle/>
          <a:p>
            <a:r>
              <a:rPr lang="en-US" smtClean="0">
                <a:solidFill>
                  <a:prstClr val="black">
                    <a:tint val="75000"/>
                  </a:prstClr>
                </a:solidFill>
              </a:rPr>
              <a:t>#SPonTheRoad</a:t>
            </a:r>
            <a:endParaRPr lang="en-US">
              <a:solidFill>
                <a:prstClr val="black">
                  <a:tint val="75000"/>
                </a:prstClr>
              </a:solidFill>
            </a:endParaRPr>
          </a:p>
        </p:txBody>
      </p:sp>
    </p:spTree>
    <p:extLst>
      <p:ext uri="{BB962C8B-B14F-4D97-AF65-F5344CB8AC3E}">
        <p14:creationId xmlns:p14="http://schemas.microsoft.com/office/powerpoint/2010/main" val="485141142"/>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2. </a:t>
            </a:r>
            <a:r>
              <a:rPr lang="en-US" dirty="0" smtClean="0"/>
              <a:t>Backend</a:t>
            </a:r>
            <a:endParaRPr lang="en-US" dirty="0"/>
          </a:p>
        </p:txBody>
      </p:sp>
      <p:pic>
        <p:nvPicPr>
          <p:cNvPr id="4" name="Content Placeholder 3"/>
          <p:cNvPicPr>
            <a:picLocks noGrp="1" noChangeAspect="1"/>
          </p:cNvPicPr>
          <p:nvPr>
            <p:ph idx="1"/>
          </p:nvPr>
        </p:nvPicPr>
        <p:blipFill>
          <a:blip r:embed="rId3" cstate="email">
            <a:extLst>
              <a:ext uri="{28A0092B-C50C-407E-A947-70E740481C1C}">
                <a14:useLocalDpi xmlns:a14="http://schemas.microsoft.com/office/drawing/2010/main"/>
              </a:ext>
            </a:extLst>
          </a:blip>
          <a:stretch>
            <a:fillRect/>
          </a:stretch>
        </p:blipFill>
        <p:spPr>
          <a:xfrm>
            <a:off x="551467" y="1282046"/>
            <a:ext cx="7742665" cy="4835950"/>
          </a:xfrm>
        </p:spPr>
      </p:pic>
      <p:sp>
        <p:nvSpPr>
          <p:cNvPr id="3" name="Footer Placeholder 2"/>
          <p:cNvSpPr>
            <a:spLocks noGrp="1"/>
          </p:cNvSpPr>
          <p:nvPr>
            <p:ph type="ftr" sz="quarter" idx="11"/>
          </p:nvPr>
        </p:nvSpPr>
        <p:spPr/>
        <p:txBody>
          <a:bodyPr/>
          <a:lstStyle/>
          <a:p>
            <a:r>
              <a:rPr lang="en-US" smtClean="0">
                <a:solidFill>
                  <a:prstClr val="black">
                    <a:tint val="75000"/>
                  </a:prstClr>
                </a:solidFill>
              </a:rPr>
              <a:t>#SPonTheRoad</a:t>
            </a:r>
            <a:endParaRPr lang="en-US">
              <a:solidFill>
                <a:prstClr val="black">
                  <a:tint val="75000"/>
                </a:prstClr>
              </a:solidFill>
            </a:endParaRPr>
          </a:p>
        </p:txBody>
      </p:sp>
    </p:spTree>
    <p:extLst>
      <p:ext uri="{BB962C8B-B14F-4D97-AF65-F5344CB8AC3E}">
        <p14:creationId xmlns:p14="http://schemas.microsoft.com/office/powerpoint/2010/main" val="275500001"/>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2. </a:t>
            </a:r>
            <a:r>
              <a:rPr lang="en-US" dirty="0" smtClean="0"/>
              <a:t>Backend</a:t>
            </a:r>
            <a:endParaRPr lang="en-US" dirty="0"/>
          </a:p>
        </p:txBody>
      </p:sp>
      <p:sp>
        <p:nvSpPr>
          <p:cNvPr id="3" name="Content Placeholder 2"/>
          <p:cNvSpPr>
            <a:spLocks noGrp="1"/>
          </p:cNvSpPr>
          <p:nvPr>
            <p:ph idx="1"/>
          </p:nvPr>
        </p:nvSpPr>
        <p:spPr/>
        <p:txBody>
          <a:bodyPr/>
          <a:lstStyle/>
          <a:p>
            <a:r>
              <a:rPr lang="en-US" dirty="0" smtClean="0"/>
              <a:t>Library administrator account system</a:t>
            </a:r>
          </a:p>
          <a:p>
            <a:pPr lvl="1"/>
            <a:r>
              <a:rPr lang="en-US" dirty="0" smtClean="0"/>
              <a:t>view entitled collections</a:t>
            </a:r>
          </a:p>
          <a:p>
            <a:pPr lvl="1"/>
            <a:r>
              <a:rPr lang="en-US" dirty="0"/>
              <a:t>l</a:t>
            </a:r>
            <a:r>
              <a:rPr lang="en-US" dirty="0" smtClean="0"/>
              <a:t>icense details</a:t>
            </a:r>
          </a:p>
          <a:p>
            <a:pPr lvl="1"/>
            <a:r>
              <a:rPr lang="en-US" dirty="0" smtClean="0"/>
              <a:t>download KBART</a:t>
            </a:r>
          </a:p>
          <a:p>
            <a:pPr lvl="1"/>
            <a:r>
              <a:rPr lang="en-US" dirty="0" smtClean="0"/>
              <a:t>MARCs</a:t>
            </a:r>
          </a:p>
          <a:p>
            <a:pPr lvl="1"/>
            <a:r>
              <a:rPr lang="en-US" dirty="0" smtClean="0"/>
              <a:t>usage logs</a:t>
            </a:r>
            <a:endParaRPr lang="en-US" dirty="0"/>
          </a:p>
          <a:p>
            <a:pPr marL="0" indent="0">
              <a:buNone/>
            </a:pPr>
            <a:endParaRPr lang="en-US" dirty="0" smtClean="0"/>
          </a:p>
        </p:txBody>
      </p:sp>
      <p:sp>
        <p:nvSpPr>
          <p:cNvPr id="4" name="Footer Placeholder 3"/>
          <p:cNvSpPr>
            <a:spLocks noGrp="1"/>
          </p:cNvSpPr>
          <p:nvPr>
            <p:ph type="ftr" sz="quarter" idx="11"/>
          </p:nvPr>
        </p:nvSpPr>
        <p:spPr/>
        <p:txBody>
          <a:bodyPr/>
          <a:lstStyle/>
          <a:p>
            <a:r>
              <a:rPr lang="en-US" smtClean="0">
                <a:solidFill>
                  <a:prstClr val="black">
                    <a:tint val="75000"/>
                  </a:prstClr>
                </a:solidFill>
              </a:rPr>
              <a:t>#SPonTheRoad</a:t>
            </a:r>
            <a:endParaRPr lang="en-US">
              <a:solidFill>
                <a:prstClr val="black">
                  <a:tint val="75000"/>
                </a:prstClr>
              </a:solidFill>
            </a:endParaRPr>
          </a:p>
        </p:txBody>
      </p:sp>
    </p:spTree>
    <p:extLst>
      <p:ext uri="{BB962C8B-B14F-4D97-AF65-F5344CB8AC3E}">
        <p14:creationId xmlns:p14="http://schemas.microsoft.com/office/powerpoint/2010/main" val="3126517335"/>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3. Frontend</a:t>
            </a:r>
            <a:endParaRPr lang="en-US" dirty="0"/>
          </a:p>
        </p:txBody>
      </p:sp>
      <p:pic>
        <p:nvPicPr>
          <p:cNvPr id="4" name="Content Placeholder 3"/>
          <p:cNvPicPr>
            <a:picLocks noGrp="1" noChangeAspect="1"/>
          </p:cNvPicPr>
          <p:nvPr>
            <p:ph idx="1"/>
          </p:nvPr>
        </p:nvPicPr>
        <p:blipFill>
          <a:blip r:embed="rId3" cstate="screen">
            <a:extLst>
              <a:ext uri="{28A0092B-C50C-407E-A947-70E740481C1C}">
                <a14:useLocalDpi xmlns:a14="http://schemas.microsoft.com/office/drawing/2010/main"/>
              </a:ext>
            </a:extLst>
          </a:blip>
          <a:stretch>
            <a:fillRect/>
          </a:stretch>
        </p:blipFill>
        <p:spPr>
          <a:xfrm>
            <a:off x="3570275" y="639032"/>
            <a:ext cx="5072982" cy="5673217"/>
          </a:xfrm>
        </p:spPr>
      </p:pic>
      <p:sp>
        <p:nvSpPr>
          <p:cNvPr id="3" name="Footer Placeholder 2"/>
          <p:cNvSpPr>
            <a:spLocks noGrp="1"/>
          </p:cNvSpPr>
          <p:nvPr>
            <p:ph type="ftr" sz="quarter" idx="11"/>
          </p:nvPr>
        </p:nvSpPr>
        <p:spPr/>
        <p:txBody>
          <a:bodyPr/>
          <a:lstStyle/>
          <a:p>
            <a:r>
              <a:rPr lang="en-US" smtClean="0">
                <a:solidFill>
                  <a:prstClr val="black">
                    <a:tint val="75000"/>
                  </a:prstClr>
                </a:solidFill>
              </a:rPr>
              <a:t>#SPonTheRoad</a:t>
            </a:r>
            <a:endParaRPr lang="en-US">
              <a:solidFill>
                <a:prstClr val="black">
                  <a:tint val="75000"/>
                </a:prstClr>
              </a:solidFill>
            </a:endParaRPr>
          </a:p>
        </p:txBody>
      </p:sp>
      <p:sp>
        <p:nvSpPr>
          <p:cNvPr id="5" name="TextBox 4"/>
          <p:cNvSpPr txBox="1"/>
          <p:nvPr/>
        </p:nvSpPr>
        <p:spPr>
          <a:xfrm>
            <a:off x="533400" y="1726169"/>
            <a:ext cx="2990002" cy="2954655"/>
          </a:xfrm>
          <a:prstGeom prst="rect">
            <a:avLst/>
          </a:prstGeom>
          <a:noFill/>
        </p:spPr>
        <p:txBody>
          <a:bodyPr wrap="square" rtlCol="0">
            <a:spAutoFit/>
          </a:bodyPr>
          <a:lstStyle/>
          <a:p>
            <a:r>
              <a:rPr lang="en-US" sz="2400" b="1" dirty="0" smtClean="0">
                <a:solidFill>
                  <a:prstClr val="black"/>
                </a:solidFill>
              </a:rPr>
              <a:t>Features:</a:t>
            </a:r>
          </a:p>
          <a:p>
            <a:endParaRPr lang="en-US" dirty="0">
              <a:solidFill>
                <a:prstClr val="black"/>
              </a:solidFill>
            </a:endParaRPr>
          </a:p>
          <a:p>
            <a:pPr marL="285750" indent="-285750">
              <a:buFont typeface="Arial" charset="0"/>
              <a:buChar char="•"/>
            </a:pPr>
            <a:r>
              <a:rPr lang="en-US" dirty="0" smtClean="0">
                <a:solidFill>
                  <a:prstClr val="black"/>
                </a:solidFill>
              </a:rPr>
              <a:t>HTML rendering of PDF</a:t>
            </a:r>
          </a:p>
          <a:p>
            <a:pPr marL="285750" indent="-285750">
              <a:buFont typeface="Arial" charset="0"/>
              <a:buChar char="•"/>
            </a:pPr>
            <a:r>
              <a:rPr lang="en-US" dirty="0" smtClean="0">
                <a:solidFill>
                  <a:prstClr val="black"/>
                </a:solidFill>
              </a:rPr>
              <a:t>Infinite scrolling</a:t>
            </a:r>
          </a:p>
          <a:p>
            <a:pPr marL="285750" indent="-285750">
              <a:buFont typeface="Arial" charset="0"/>
              <a:buChar char="•"/>
            </a:pPr>
            <a:r>
              <a:rPr lang="en-US" dirty="0" smtClean="0">
                <a:solidFill>
                  <a:prstClr val="black"/>
                </a:solidFill>
              </a:rPr>
              <a:t>Scalable &amp; selectable text</a:t>
            </a:r>
          </a:p>
          <a:p>
            <a:pPr marL="285750" indent="-285750">
              <a:buFont typeface="Arial" charset="0"/>
              <a:buChar char="•"/>
            </a:pPr>
            <a:r>
              <a:rPr lang="en-US" dirty="0" smtClean="0">
                <a:solidFill>
                  <a:prstClr val="black"/>
                </a:solidFill>
              </a:rPr>
              <a:t>Similar </a:t>
            </a:r>
            <a:r>
              <a:rPr lang="en-US" dirty="0" err="1" smtClean="0">
                <a:solidFill>
                  <a:prstClr val="black"/>
                </a:solidFill>
              </a:rPr>
              <a:t>behaviour</a:t>
            </a:r>
            <a:r>
              <a:rPr lang="en-US" dirty="0" smtClean="0">
                <a:solidFill>
                  <a:prstClr val="black"/>
                </a:solidFill>
              </a:rPr>
              <a:t> to reading a PDF in your browser</a:t>
            </a:r>
          </a:p>
          <a:p>
            <a:endParaRPr lang="en-US" dirty="0">
              <a:solidFill>
                <a:prstClr val="black"/>
              </a:solidFill>
            </a:endParaRPr>
          </a:p>
        </p:txBody>
      </p:sp>
    </p:spTree>
    <p:extLst>
      <p:ext uri="{BB962C8B-B14F-4D97-AF65-F5344CB8AC3E}">
        <p14:creationId xmlns:p14="http://schemas.microsoft.com/office/powerpoint/2010/main" val="2376085782"/>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3. Frontend</a:t>
            </a:r>
          </a:p>
        </p:txBody>
      </p:sp>
      <p:sp>
        <p:nvSpPr>
          <p:cNvPr id="3" name="Footer Placeholder 2"/>
          <p:cNvSpPr>
            <a:spLocks noGrp="1"/>
          </p:cNvSpPr>
          <p:nvPr>
            <p:ph type="ftr" sz="quarter" idx="11"/>
          </p:nvPr>
        </p:nvSpPr>
        <p:spPr/>
        <p:txBody>
          <a:bodyPr/>
          <a:lstStyle/>
          <a:p>
            <a:r>
              <a:rPr lang="en-US" smtClean="0">
                <a:solidFill>
                  <a:prstClr val="black">
                    <a:tint val="75000"/>
                  </a:prstClr>
                </a:solidFill>
              </a:rPr>
              <a:t>#SPonTheRoad</a:t>
            </a:r>
            <a:endParaRPr lang="en-US">
              <a:solidFill>
                <a:prstClr val="black">
                  <a:tint val="75000"/>
                </a:prstClr>
              </a:solidFill>
            </a:endParaRPr>
          </a:p>
        </p:txBody>
      </p:sp>
      <p:pic>
        <p:nvPicPr>
          <p:cNvPr id="5" name="Content Placeholder 3"/>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904393" y="271392"/>
            <a:ext cx="4782407" cy="5776912"/>
          </a:xfrm>
          <a:prstGeom prst="rect">
            <a:avLst/>
          </a:prstGeom>
        </p:spPr>
      </p:pic>
      <p:sp>
        <p:nvSpPr>
          <p:cNvPr id="6" name="Content Placeholder 5"/>
          <p:cNvSpPr>
            <a:spLocks noGrp="1"/>
          </p:cNvSpPr>
          <p:nvPr>
            <p:ph idx="1"/>
          </p:nvPr>
        </p:nvSpPr>
        <p:spPr>
          <a:xfrm>
            <a:off x="457200" y="1538748"/>
            <a:ext cx="3447193" cy="4525963"/>
          </a:xfrm>
        </p:spPr>
        <p:txBody>
          <a:bodyPr>
            <a:normAutofit/>
          </a:bodyPr>
          <a:lstStyle/>
          <a:p>
            <a:pPr marL="0" indent="0">
              <a:buNone/>
            </a:pPr>
            <a:r>
              <a:rPr lang="en-US" sz="2400" b="1" dirty="0" smtClean="0"/>
              <a:t>Features</a:t>
            </a:r>
            <a:r>
              <a:rPr lang="en-US" sz="1800" b="1" dirty="0" smtClean="0"/>
              <a:t>: </a:t>
            </a:r>
          </a:p>
          <a:p>
            <a:endParaRPr lang="en-US" sz="1800" dirty="0" smtClean="0"/>
          </a:p>
          <a:p>
            <a:r>
              <a:rPr lang="en-US" sz="1800" dirty="0" smtClean="0"/>
              <a:t>Table of Contents</a:t>
            </a:r>
          </a:p>
          <a:p>
            <a:r>
              <a:rPr lang="en-US" sz="1800" dirty="0" smtClean="0"/>
              <a:t>Licensing information (from OUR)</a:t>
            </a:r>
          </a:p>
          <a:p>
            <a:r>
              <a:rPr lang="en-US" sz="1800" dirty="0" smtClean="0"/>
              <a:t>Export to PDF</a:t>
            </a:r>
          </a:p>
          <a:p>
            <a:r>
              <a:rPr lang="en-US" sz="1800" dirty="0" smtClean="0"/>
              <a:t>Search within book</a:t>
            </a:r>
          </a:p>
          <a:p>
            <a:r>
              <a:rPr lang="en-US" sz="1800" dirty="0" smtClean="0"/>
              <a:t>Citation</a:t>
            </a:r>
            <a:endParaRPr lang="en-US" sz="1800" dirty="0"/>
          </a:p>
        </p:txBody>
      </p:sp>
    </p:spTree>
    <p:extLst>
      <p:ext uri="{BB962C8B-B14F-4D97-AF65-F5344CB8AC3E}">
        <p14:creationId xmlns:p14="http://schemas.microsoft.com/office/powerpoint/2010/main" val="524498611"/>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Questions?</a:t>
            </a:r>
            <a:endParaRPr lang="en-US" dirty="0"/>
          </a:p>
        </p:txBody>
      </p:sp>
      <p:sp>
        <p:nvSpPr>
          <p:cNvPr id="3" name="Content Placeholder 2"/>
          <p:cNvSpPr>
            <a:spLocks noGrp="1"/>
          </p:cNvSpPr>
          <p:nvPr>
            <p:ph idx="1"/>
          </p:nvPr>
        </p:nvSpPr>
        <p:spPr/>
        <p:txBody>
          <a:bodyPr/>
          <a:lstStyle/>
          <a:p>
            <a:pPr marL="0" indent="0">
              <a:buNone/>
            </a:pPr>
            <a:endParaRPr lang="en-US" dirty="0" smtClean="0"/>
          </a:p>
          <a:p>
            <a:pPr marL="0" indent="0">
              <a:buNone/>
            </a:pPr>
            <a:endParaRPr lang="en-US" dirty="0"/>
          </a:p>
          <a:p>
            <a:pPr marL="0" indent="0">
              <a:buNone/>
            </a:pPr>
            <a:endParaRPr lang="en-US" dirty="0" smtClean="0"/>
          </a:p>
          <a:p>
            <a:pPr marL="0" indent="0">
              <a:buNone/>
            </a:pPr>
            <a:r>
              <a:rPr lang="en-US" dirty="0" err="1" smtClean="0"/>
              <a:t>bartek@scholarsportal.info</a:t>
            </a:r>
            <a:endParaRPr lang="en-US" dirty="0"/>
          </a:p>
        </p:txBody>
      </p:sp>
      <p:sp>
        <p:nvSpPr>
          <p:cNvPr id="4" name="Footer Placeholder 3"/>
          <p:cNvSpPr>
            <a:spLocks noGrp="1"/>
          </p:cNvSpPr>
          <p:nvPr>
            <p:ph type="ftr" sz="quarter" idx="11"/>
          </p:nvPr>
        </p:nvSpPr>
        <p:spPr/>
        <p:txBody>
          <a:bodyPr/>
          <a:lstStyle/>
          <a:p>
            <a:r>
              <a:rPr lang="en-US" smtClean="0">
                <a:solidFill>
                  <a:prstClr val="black">
                    <a:tint val="75000"/>
                  </a:prstClr>
                </a:solidFill>
              </a:rPr>
              <a:t>#SPonTheRoad</a:t>
            </a:r>
            <a:endParaRPr lang="en-US">
              <a:solidFill>
                <a:prstClr val="black">
                  <a:tint val="75000"/>
                </a:prstClr>
              </a:solidFill>
            </a:endParaRPr>
          </a:p>
        </p:txBody>
      </p:sp>
    </p:spTree>
    <p:extLst>
      <p:ext uri="{BB962C8B-B14F-4D97-AF65-F5344CB8AC3E}">
        <p14:creationId xmlns:p14="http://schemas.microsoft.com/office/powerpoint/2010/main" val="285130122"/>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722313" y="4406900"/>
            <a:ext cx="7772400" cy="1362075"/>
          </a:xfrm>
          <a:prstGeom prst="rect">
            <a:avLst/>
          </a:prstGeom>
        </p:spPr>
        <p:txBody>
          <a:bodyPr vert="horz" lIns="91440" tIns="45720" rIns="91440" bIns="45720" rtlCol="0" anchor="ctr">
            <a:normAutofit/>
          </a:bodyPr>
          <a:lstStyle>
            <a:lvl1pPr algn="l" defTabSz="457200" rtl="0" eaLnBrk="1" latinLnBrk="0" hangingPunct="1">
              <a:spcBef>
                <a:spcPct val="0"/>
              </a:spcBef>
              <a:buNone/>
              <a:defRPr sz="3600" b="1" kern="1200">
                <a:solidFill>
                  <a:schemeClr val="tx1"/>
                </a:solidFill>
                <a:latin typeface="+mj-lt"/>
                <a:ea typeface="+mj-ea"/>
                <a:cs typeface="+mj-cs"/>
              </a:defRPr>
            </a:lvl1pPr>
          </a:lstStyle>
          <a:p>
            <a:r>
              <a:rPr lang="en-US" sz="4000" cap="small" dirty="0" smtClean="0"/>
              <a:t>THE COLLABORATIVE FUTURES PROJECT</a:t>
            </a:r>
            <a:endParaRPr lang="en-US" sz="4000" cap="small" dirty="0"/>
          </a:p>
        </p:txBody>
      </p:sp>
    </p:spTree>
    <p:extLst>
      <p:ext uri="{BB962C8B-B14F-4D97-AF65-F5344CB8AC3E}">
        <p14:creationId xmlns:p14="http://schemas.microsoft.com/office/powerpoint/2010/main" val="935485672"/>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Title 1"/>
          <p:cNvSpPr>
            <a:spLocks noGrp="1"/>
          </p:cNvSpPr>
          <p:nvPr>
            <p:ph type="ctrTitle"/>
          </p:nvPr>
        </p:nvSpPr>
        <p:spPr>
          <a:xfrm>
            <a:off x="685800" y="806847"/>
            <a:ext cx="7772400" cy="1470025"/>
          </a:xfrm>
        </p:spPr>
        <p:txBody>
          <a:bodyPr/>
          <a:lstStyle/>
          <a:p>
            <a:pPr eaLnBrk="1" hangingPunct="1"/>
            <a:r>
              <a:rPr lang="en-GB" altLang="en-US" dirty="0" smtClean="0">
                <a:ea typeface="ＭＳ Ｐゴシック" panose="020B0600070205080204" pitchFamily="34" charset="-128"/>
              </a:rPr>
              <a:t>Collaborative Futures Overview &amp; Update</a:t>
            </a:r>
            <a:endParaRPr lang="en-US" altLang="en-US" dirty="0" smtClean="0">
              <a:ea typeface="ＭＳ Ｐゴシック" panose="020B0600070205080204" pitchFamily="34" charset="-128"/>
            </a:endParaRPr>
          </a:p>
        </p:txBody>
      </p:sp>
      <p:sp>
        <p:nvSpPr>
          <p:cNvPr id="14338" name="Subtitle 2"/>
          <p:cNvSpPr>
            <a:spLocks noGrp="1"/>
          </p:cNvSpPr>
          <p:nvPr>
            <p:ph type="subTitle" idx="1"/>
          </p:nvPr>
        </p:nvSpPr>
        <p:spPr>
          <a:xfrm>
            <a:off x="685800" y="4221163"/>
            <a:ext cx="7990656" cy="1752600"/>
          </a:xfrm>
        </p:spPr>
        <p:txBody>
          <a:bodyPr/>
          <a:lstStyle/>
          <a:p>
            <a:pPr>
              <a:lnSpc>
                <a:spcPct val="90000"/>
              </a:lnSpc>
              <a:spcBef>
                <a:spcPct val="0"/>
              </a:spcBef>
              <a:buClr>
                <a:srgbClr val="4FA350"/>
              </a:buClr>
              <a:buSzPct val="25000"/>
            </a:pPr>
            <a:endParaRPr lang="en-GB" altLang="en-US" b="1" dirty="0" smtClean="0">
              <a:solidFill>
                <a:srgbClr val="339933"/>
              </a:solidFill>
              <a:ea typeface="ＭＳ Ｐゴシック" panose="020B0600070205080204" pitchFamily="34" charset="-128"/>
            </a:endParaRPr>
          </a:p>
          <a:p>
            <a:pPr eaLnBrk="1" hangingPunct="1"/>
            <a:r>
              <a:rPr lang="en-US" altLang="en-US" dirty="0" smtClean="0">
                <a:ea typeface="ＭＳ Ｐゴシック" panose="020B0600070205080204" pitchFamily="34" charset="-128"/>
              </a:rPr>
              <a:t>Scholars Portal Roadshow 2016</a:t>
            </a:r>
          </a:p>
          <a:p>
            <a:pPr eaLnBrk="1" hangingPunct="1"/>
            <a:r>
              <a:rPr lang="en-US" altLang="en-US" dirty="0" smtClean="0">
                <a:ea typeface="ＭＳ Ｐゴシック" panose="020B0600070205080204" pitchFamily="34" charset="-128"/>
              </a:rPr>
              <a:t>#</a:t>
            </a:r>
            <a:r>
              <a:rPr lang="en-US" altLang="en-US" dirty="0" err="1" smtClean="0">
                <a:ea typeface="ＭＳ Ｐゴシック" panose="020B0600070205080204" pitchFamily="34" charset="-128"/>
              </a:rPr>
              <a:t>SPonTheRoad</a:t>
            </a:r>
            <a:endParaRPr lang="en-US" altLang="en-US" dirty="0" smtClean="0">
              <a:ea typeface="ＭＳ Ｐゴシック" panose="020B0600070205080204" pitchFamily="34" charset="-128"/>
            </a:endParaRPr>
          </a:p>
        </p:txBody>
      </p:sp>
      <p:pic>
        <p:nvPicPr>
          <p:cNvPr id="14339" name="Picture 4" descr="OCULslogan_hr.pd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356100" y="6296025"/>
            <a:ext cx="4464050" cy="3286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2" name="Picture 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300192" y="1872208"/>
            <a:ext cx="2996952" cy="2996952"/>
          </a:xfrm>
          <a:prstGeom prst="rect">
            <a:avLst/>
          </a:prstGeom>
        </p:spPr>
      </p:pic>
    </p:spTree>
    <p:extLst>
      <p:ext uri="{BB962C8B-B14F-4D97-AF65-F5344CB8AC3E}">
        <p14:creationId xmlns:p14="http://schemas.microsoft.com/office/powerpoint/2010/main" val="57093418"/>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Title 1"/>
          <p:cNvSpPr>
            <a:spLocks noGrp="1"/>
          </p:cNvSpPr>
          <p:nvPr>
            <p:ph type="title"/>
          </p:nvPr>
        </p:nvSpPr>
        <p:spPr>
          <a:xfrm>
            <a:off x="395536" y="44624"/>
            <a:ext cx="8748464" cy="1143000"/>
          </a:xfrm>
        </p:spPr>
        <p:txBody>
          <a:bodyPr/>
          <a:lstStyle/>
          <a:p>
            <a:r>
              <a:rPr lang="en-GB" altLang="en-US" dirty="0" smtClean="0">
                <a:ea typeface="ＭＳ Ｐゴシック" panose="020B0600070205080204" pitchFamily="34" charset="-128"/>
                <a:sym typeface="Calibri" panose="020F0502020204030204" pitchFamily="34" charset="0"/>
              </a:rPr>
              <a:t>How we got to Collaborative Futures</a:t>
            </a:r>
            <a:endParaRPr lang="en-US" altLang="en-US" dirty="0" smtClean="0">
              <a:ea typeface="ＭＳ Ｐゴシック" panose="020B0600070205080204" pitchFamily="34" charset="-128"/>
            </a:endParaRPr>
          </a:p>
        </p:txBody>
      </p:sp>
      <p:sp>
        <p:nvSpPr>
          <p:cNvPr id="20482" name="Content Placeholder 2"/>
          <p:cNvSpPr>
            <a:spLocks noGrp="1"/>
          </p:cNvSpPr>
          <p:nvPr>
            <p:ph idx="1"/>
          </p:nvPr>
        </p:nvSpPr>
        <p:spPr>
          <a:xfrm>
            <a:off x="457200" y="1557338"/>
            <a:ext cx="8229600" cy="3455987"/>
          </a:xfrm>
        </p:spPr>
        <p:txBody>
          <a:bodyPr/>
          <a:lstStyle/>
          <a:p>
            <a:pPr marL="0" indent="0">
              <a:lnSpc>
                <a:spcPct val="90000"/>
              </a:lnSpc>
              <a:spcBef>
                <a:spcPct val="0"/>
              </a:spcBef>
              <a:buClr>
                <a:srgbClr val="000000"/>
              </a:buClr>
              <a:buSzPct val="25000"/>
              <a:buFont typeface="Wingdings" panose="05000000000000000000" pitchFamily="2" charset="2"/>
              <a:buNone/>
            </a:pPr>
            <a:r>
              <a:rPr lang="en-GB" altLang="en-US" sz="2800" dirty="0" smtClean="0">
                <a:solidFill>
                  <a:srgbClr val="000000"/>
                </a:solidFill>
                <a:ea typeface="ＭＳ Ｐゴシック" panose="020B0600070205080204" pitchFamily="34" charset="-128"/>
                <a:sym typeface="Calibri" panose="020F0502020204030204" pitchFamily="34" charset="0"/>
              </a:rPr>
              <a:t>2012-13, understanding the landscape</a:t>
            </a:r>
          </a:p>
          <a:p>
            <a:pPr lvl="1">
              <a:lnSpc>
                <a:spcPct val="90000"/>
              </a:lnSpc>
              <a:spcBef>
                <a:spcPts val="475"/>
              </a:spcBef>
              <a:buClr>
                <a:srgbClr val="000000"/>
              </a:buClr>
            </a:pPr>
            <a:r>
              <a:rPr lang="en-GB" altLang="en-US" sz="2400" dirty="0" smtClean="0">
                <a:solidFill>
                  <a:srgbClr val="000000"/>
                </a:solidFill>
                <a:ea typeface="ＭＳ Ｐゴシック" panose="020B0600070205080204" pitchFamily="34" charset="-128"/>
                <a:sym typeface="Calibri" panose="020F0502020204030204" pitchFamily="34" charset="0"/>
              </a:rPr>
              <a:t>Questions about the future of some consortial services: SFX (link resolver) and RACER (ILL)</a:t>
            </a:r>
          </a:p>
          <a:p>
            <a:pPr lvl="1">
              <a:lnSpc>
                <a:spcPct val="90000"/>
              </a:lnSpc>
              <a:spcBef>
                <a:spcPts val="475"/>
              </a:spcBef>
              <a:buClr>
                <a:srgbClr val="000000"/>
              </a:buClr>
            </a:pPr>
            <a:r>
              <a:rPr lang="en-GB" altLang="en-US" sz="2400" dirty="0" smtClean="0">
                <a:solidFill>
                  <a:srgbClr val="000000"/>
                </a:solidFill>
                <a:ea typeface="ＭＳ Ｐゴシック" panose="020B0600070205080204" pitchFamily="34" charset="-128"/>
                <a:sym typeface="Calibri" panose="020F0502020204030204" pitchFamily="34" charset="0"/>
              </a:rPr>
              <a:t>Some members anticipating replacing their systems</a:t>
            </a:r>
          </a:p>
          <a:p>
            <a:pPr lvl="1">
              <a:lnSpc>
                <a:spcPct val="90000"/>
              </a:lnSpc>
              <a:spcBef>
                <a:spcPts val="475"/>
              </a:spcBef>
              <a:buClr>
                <a:srgbClr val="000000"/>
              </a:buClr>
            </a:pPr>
            <a:r>
              <a:rPr lang="en-GB" altLang="en-US" sz="2400" dirty="0" smtClean="0">
                <a:solidFill>
                  <a:srgbClr val="000000"/>
                </a:solidFill>
                <a:ea typeface="ＭＳ Ｐゴシック" panose="020B0600070205080204" pitchFamily="34" charset="-128"/>
                <a:sym typeface="Calibri" panose="020F0502020204030204" pitchFamily="34" charset="0"/>
              </a:rPr>
              <a:t>Web Scale Library Systems / URM Summit in Toronto, Feb. 22, 2013</a:t>
            </a:r>
          </a:p>
          <a:p>
            <a:pPr lvl="1">
              <a:lnSpc>
                <a:spcPct val="90000"/>
              </a:lnSpc>
              <a:spcBef>
                <a:spcPts val="475"/>
              </a:spcBef>
              <a:buClr>
                <a:srgbClr val="000000"/>
              </a:buClr>
            </a:pPr>
            <a:r>
              <a:rPr lang="en-GB" altLang="en-US" sz="2400" dirty="0" smtClean="0">
                <a:solidFill>
                  <a:srgbClr val="000000"/>
                </a:solidFill>
                <a:ea typeface="ＭＳ Ｐゴシック" panose="020B0600070205080204" pitchFamily="34" charset="-128"/>
                <a:sym typeface="Calibri" panose="020F0502020204030204" pitchFamily="34" charset="0"/>
              </a:rPr>
              <a:t>Directors established Collaborative Approaches Task Force (CATF)</a:t>
            </a:r>
          </a:p>
          <a:p>
            <a:pPr marL="457200" lvl="1" indent="0">
              <a:lnSpc>
                <a:spcPct val="90000"/>
              </a:lnSpc>
              <a:spcBef>
                <a:spcPts val="475"/>
              </a:spcBef>
              <a:buClr>
                <a:srgbClr val="000000"/>
              </a:buClr>
              <a:buNone/>
            </a:pPr>
            <a:endParaRPr lang="en-GB" altLang="en-US" sz="2400" dirty="0" smtClean="0">
              <a:solidFill>
                <a:srgbClr val="000000"/>
              </a:solidFill>
              <a:ea typeface="ＭＳ Ｐゴシック" panose="020B0600070205080204" pitchFamily="34" charset="-128"/>
              <a:sym typeface="Calibri" panose="020F0502020204030204" pitchFamily="34" charset="0"/>
            </a:endParaRPr>
          </a:p>
          <a:p>
            <a:pPr marL="0" indent="0">
              <a:lnSpc>
                <a:spcPct val="90000"/>
              </a:lnSpc>
              <a:spcBef>
                <a:spcPts val="475"/>
              </a:spcBef>
              <a:buClr>
                <a:srgbClr val="000000"/>
              </a:buClr>
              <a:buNone/>
            </a:pPr>
            <a:r>
              <a:rPr lang="en-GB" sz="2800" dirty="0">
                <a:solidFill>
                  <a:schemeClr val="dk1"/>
                </a:solidFill>
                <a:ea typeface="Calibri"/>
                <a:cs typeface="Calibri"/>
                <a:sym typeface="Calibri"/>
              </a:rPr>
              <a:t>2013-14, articulating </a:t>
            </a:r>
            <a:r>
              <a:rPr lang="en-GB" sz="2800" dirty="0" smtClean="0">
                <a:solidFill>
                  <a:schemeClr val="dk1"/>
                </a:solidFill>
                <a:ea typeface="Calibri"/>
                <a:cs typeface="Calibri"/>
                <a:sym typeface="Calibri"/>
              </a:rPr>
              <a:t>opportunities/challenges</a:t>
            </a:r>
          </a:p>
          <a:p>
            <a:pPr marL="0" indent="0">
              <a:lnSpc>
                <a:spcPct val="90000"/>
              </a:lnSpc>
              <a:spcBef>
                <a:spcPts val="475"/>
              </a:spcBef>
              <a:buClr>
                <a:srgbClr val="000000"/>
              </a:buClr>
              <a:buNone/>
            </a:pPr>
            <a:endParaRPr lang="en-GB" sz="2800" dirty="0">
              <a:solidFill>
                <a:schemeClr val="dk1"/>
              </a:solidFill>
              <a:ea typeface="Calibri"/>
              <a:cs typeface="Calibri"/>
              <a:sym typeface="Calibri"/>
            </a:endParaRPr>
          </a:p>
          <a:p>
            <a:pPr>
              <a:lnSpc>
                <a:spcPct val="90000"/>
              </a:lnSpc>
              <a:spcBef>
                <a:spcPts val="475"/>
              </a:spcBef>
              <a:buClr>
                <a:srgbClr val="000000"/>
              </a:buClr>
            </a:pPr>
            <a:endParaRPr lang="en-US" altLang="en-US" dirty="0" smtClean="0">
              <a:ea typeface="ＭＳ Ｐゴシック" panose="020B0600070205080204" pitchFamily="34" charset="-128"/>
            </a:endParaRPr>
          </a:p>
        </p:txBody>
      </p:sp>
      <p:pic>
        <p:nvPicPr>
          <p:cNvPr id="20483" name="Picture 3" descr="OCULslogan_hr.pd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356100" y="6296025"/>
            <a:ext cx="4464050" cy="3286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3444878211"/>
      </p:ext>
    </p:extLst>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Title 1"/>
          <p:cNvSpPr>
            <a:spLocks noGrp="1"/>
          </p:cNvSpPr>
          <p:nvPr>
            <p:ph type="title"/>
          </p:nvPr>
        </p:nvSpPr>
        <p:spPr/>
        <p:txBody>
          <a:bodyPr/>
          <a:lstStyle/>
          <a:p>
            <a:r>
              <a:rPr lang="en-GB" altLang="en-US" dirty="0" smtClean="0">
                <a:ea typeface="ＭＳ Ｐゴシック" panose="020B0600070205080204" pitchFamily="34" charset="-128"/>
              </a:rPr>
              <a:t>The Vision</a:t>
            </a:r>
            <a:r>
              <a:rPr lang="en-GB" altLang="en-US" dirty="0" smtClean="0">
                <a:ea typeface="ＭＳ Ｐゴシック" panose="020B0600070205080204" pitchFamily="34" charset="-128"/>
                <a:sym typeface="Calibri" panose="020F0502020204030204" pitchFamily="34" charset="0"/>
              </a:rPr>
              <a:t> </a:t>
            </a:r>
            <a:endParaRPr lang="en-US" altLang="en-US" dirty="0" smtClean="0">
              <a:ea typeface="ＭＳ Ｐゴシック" panose="020B0600070205080204" pitchFamily="34" charset="-128"/>
            </a:endParaRPr>
          </a:p>
        </p:txBody>
      </p:sp>
      <p:sp>
        <p:nvSpPr>
          <p:cNvPr id="22530" name="Content Placeholder 2"/>
          <p:cNvSpPr>
            <a:spLocks noGrp="1"/>
          </p:cNvSpPr>
          <p:nvPr>
            <p:ph idx="1"/>
          </p:nvPr>
        </p:nvSpPr>
        <p:spPr/>
        <p:txBody>
          <a:bodyPr/>
          <a:lstStyle/>
          <a:p>
            <a:pPr marL="0" indent="0">
              <a:buFont typeface="Wingdings" panose="05000000000000000000" pitchFamily="2" charset="2"/>
              <a:buNone/>
            </a:pPr>
            <a:r>
              <a:rPr lang="en-GB" altLang="en-US" sz="2400" i="1" dirty="0" smtClean="0">
                <a:solidFill>
                  <a:srgbClr val="000000"/>
                </a:solidFill>
                <a:ea typeface="ＭＳ Ｐゴシック" panose="020B0600070205080204" pitchFamily="34" charset="-128"/>
                <a:sym typeface="Calibri" panose="020F0502020204030204" pitchFamily="34" charset="0"/>
              </a:rPr>
              <a:t>By 2020, OCUL envisions our </a:t>
            </a:r>
            <a:r>
              <a:rPr lang="en-GB" altLang="en-US" sz="2400" b="1" i="1" dirty="0" smtClean="0">
                <a:solidFill>
                  <a:srgbClr val="000000"/>
                </a:solidFill>
                <a:ea typeface="ＭＳ Ｐゴシック" panose="020B0600070205080204" pitchFamily="34" charset="-128"/>
                <a:sym typeface="Calibri" panose="020F0502020204030204" pitchFamily="34" charset="0"/>
              </a:rPr>
              <a:t>users experiencing a large, diverse Ontario-wide library collection</a:t>
            </a:r>
            <a:r>
              <a:rPr lang="en-GB" altLang="en-US" sz="2400" i="1" dirty="0" smtClean="0">
                <a:solidFill>
                  <a:srgbClr val="000000"/>
                </a:solidFill>
                <a:ea typeface="ＭＳ Ｐゴシック" panose="020B0600070205080204" pitchFamily="34" charset="-128"/>
                <a:sym typeface="Calibri" panose="020F0502020204030204" pitchFamily="34" charset="0"/>
              </a:rPr>
              <a:t> rather than the collection at their specific institution. They can </a:t>
            </a:r>
            <a:r>
              <a:rPr lang="en-GB" altLang="en-US" sz="2400" b="1" i="1" dirty="0" smtClean="0">
                <a:solidFill>
                  <a:srgbClr val="000000"/>
                </a:solidFill>
                <a:ea typeface="ＭＳ Ｐゴシック" panose="020B0600070205080204" pitchFamily="34" charset="-128"/>
                <a:sym typeface="Calibri" panose="020F0502020204030204" pitchFamily="34" charset="0"/>
              </a:rPr>
              <a:t>move seamlessly between different types of content </a:t>
            </a:r>
            <a:r>
              <a:rPr lang="en-GB" altLang="en-US" sz="2400" i="1" dirty="0" smtClean="0">
                <a:solidFill>
                  <a:srgbClr val="000000"/>
                </a:solidFill>
                <a:ea typeface="ＭＳ Ｐゴシック" panose="020B0600070205080204" pitchFamily="34" charset="-128"/>
                <a:sym typeface="Calibri" panose="020F0502020204030204" pitchFamily="34" charset="0"/>
              </a:rPr>
              <a:t>(electronic and print, books and journals, etc.) using multiple interoperable platforms whose design is evidence-based. Via search engine optimization and advanced authentication, many users experience OCUL resources from outside of Ontario. Users have access to more books and specialized content than ever before, and these </a:t>
            </a:r>
            <a:r>
              <a:rPr lang="en-GB" altLang="en-US" sz="2400" b="1" i="1" dirty="0" smtClean="0">
                <a:solidFill>
                  <a:srgbClr val="000000"/>
                </a:solidFill>
                <a:ea typeface="ＭＳ Ｐゴシック" panose="020B0600070205080204" pitchFamily="34" charset="-128"/>
                <a:sym typeface="Calibri" panose="020F0502020204030204" pitchFamily="34" charset="0"/>
              </a:rPr>
              <a:t>resources are incorporated into their research, learning and teaching workflows</a:t>
            </a:r>
            <a:r>
              <a:rPr lang="en-GB" altLang="en-US" sz="2400" i="1" dirty="0" smtClean="0">
                <a:solidFill>
                  <a:srgbClr val="000000"/>
                </a:solidFill>
                <a:ea typeface="ＭＳ Ｐゴシック" panose="020B0600070205080204" pitchFamily="34" charset="-128"/>
                <a:sym typeface="Calibri" panose="020F0502020204030204" pitchFamily="34" charset="0"/>
              </a:rPr>
              <a:t>.</a:t>
            </a:r>
          </a:p>
          <a:p>
            <a:pPr marL="0" indent="0">
              <a:buFont typeface="Wingdings" panose="05000000000000000000" pitchFamily="2" charset="2"/>
              <a:buNone/>
            </a:pPr>
            <a:endParaRPr lang="en-US" altLang="en-US" dirty="0" smtClean="0">
              <a:ea typeface="ＭＳ Ｐゴシック" panose="020B0600070205080204" pitchFamily="34" charset="-128"/>
            </a:endParaRPr>
          </a:p>
        </p:txBody>
      </p:sp>
      <p:pic>
        <p:nvPicPr>
          <p:cNvPr id="22531" name="Picture 3" descr="OCULslogan_hr.pd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356100" y="6296025"/>
            <a:ext cx="4464050" cy="3286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247127048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9457" name="Shape 122"/>
          <p:cNvCxnSpPr>
            <a:cxnSpLocks noChangeShapeType="1"/>
          </p:cNvCxnSpPr>
          <p:nvPr/>
        </p:nvCxnSpPr>
        <p:spPr bwMode="auto">
          <a:xfrm flipH="1">
            <a:off x="4521994" y="2018458"/>
            <a:ext cx="14288" cy="420687"/>
          </a:xfrm>
          <a:prstGeom prst="straightConnector1">
            <a:avLst/>
          </a:prstGeom>
          <a:noFill/>
          <a:ln w="9525">
            <a:solidFill>
              <a:schemeClr val="tx2"/>
            </a:solidFill>
            <a:round/>
            <a:headEnd type="none" w="lg" len="lg"/>
            <a:tailEnd type="none" w="lg" len="lg"/>
          </a:ln>
          <a:extLst>
            <a:ext uri="{909E8E84-426E-40dd-AFC4-6F175D3DCCD1}">
              <a14:hiddenFill xmlns:a14="http://schemas.microsoft.com/office/drawing/2010/main" xmlns="">
                <a:noFill/>
              </a14:hiddenFill>
            </a:ext>
          </a:extLst>
        </p:spPr>
      </p:cxnSp>
      <p:sp>
        <p:nvSpPr>
          <p:cNvPr id="19458" name="Shape 123"/>
          <p:cNvSpPr>
            <a:spLocks noGrp="1"/>
          </p:cNvSpPr>
          <p:nvPr>
            <p:ph type="title"/>
          </p:nvPr>
        </p:nvSpPr>
        <p:spPr>
          <a:xfrm>
            <a:off x="457200" y="274638"/>
            <a:ext cx="8229600" cy="1025525"/>
          </a:xfrm>
        </p:spPr>
        <p:txBody>
          <a:bodyPr lIns="91425" tIns="91425" rIns="91425" bIns="91425" anchor="ctr"/>
          <a:lstStyle/>
          <a:p>
            <a:r>
              <a:rPr lang="en-US" altLang="en-US" smtClean="0">
                <a:ea typeface="ＭＳ Ｐゴシック" panose="020B0600070205080204" pitchFamily="34" charset="-128"/>
              </a:rPr>
              <a:t>Governance Structure</a:t>
            </a:r>
          </a:p>
        </p:txBody>
      </p:sp>
      <p:grpSp>
        <p:nvGrpSpPr>
          <p:cNvPr id="19459" name="Shape 124"/>
          <p:cNvGrpSpPr>
            <a:grpSpLocks/>
          </p:cNvGrpSpPr>
          <p:nvPr/>
        </p:nvGrpSpPr>
        <p:grpSpPr bwMode="auto">
          <a:xfrm>
            <a:off x="6344444" y="2334370"/>
            <a:ext cx="2227263" cy="917575"/>
            <a:chOff x="6459000" y="2167075"/>
            <a:chExt cx="2227800" cy="917400"/>
          </a:xfrm>
        </p:grpSpPr>
        <p:sp>
          <p:nvSpPr>
            <p:cNvPr id="19482" name="Shape 125"/>
            <p:cNvSpPr>
              <a:spLocks noChangeArrowheads="1"/>
            </p:cNvSpPr>
            <p:nvPr/>
          </p:nvSpPr>
          <p:spPr bwMode="auto">
            <a:xfrm>
              <a:off x="6459000" y="2167075"/>
              <a:ext cx="2227800" cy="917400"/>
            </a:xfrm>
            <a:prstGeom prst="roundRect">
              <a:avLst>
                <a:gd name="adj" fmla="val 16667"/>
              </a:avLst>
            </a:prstGeom>
            <a:solidFill>
              <a:srgbClr val="4FA350"/>
            </a:solidFill>
            <a:ln>
              <a:noFill/>
            </a:ln>
            <a:extLst>
              <a:ext uri="{91240B29-F687-4f45-9708-019B960494DF}">
                <a14:hiddenLine xmlns:a14="http://schemas.microsoft.com/office/drawing/2010/main" xmlns="" w="9525">
                  <a:solidFill>
                    <a:srgbClr val="000000"/>
                  </a:solidFill>
                  <a:round/>
                  <a:headEnd/>
                  <a:tailEnd/>
                </a14:hiddenLine>
              </a:ext>
            </a:extLst>
          </p:spPr>
          <p:txBody>
            <a:bodyPr lIns="91425" tIns="91425" rIns="91425" bIns="91425"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a:solidFill>
                    <a:schemeClr val="tx1"/>
                  </a:solidFill>
                  <a:latin typeface="Arial" panose="020B0604020202020204" pitchFamily="34" charset="0"/>
                  <a:ea typeface="ＭＳ Ｐゴシック"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fontAlgn="base" hangingPunct="1">
                <a:spcBef>
                  <a:spcPct val="0"/>
                </a:spcBef>
                <a:spcAft>
                  <a:spcPct val="0"/>
                </a:spcAft>
              </a:pPr>
              <a:endParaRPr lang="en-US" altLang="en-US" sz="1800" smtClean="0">
                <a:solidFill>
                  <a:prstClr val="black"/>
                </a:solidFill>
              </a:endParaRPr>
            </a:p>
          </p:txBody>
        </p:sp>
        <p:sp>
          <p:nvSpPr>
            <p:cNvPr id="19483" name="Shape 126"/>
            <p:cNvSpPr txBox="1">
              <a:spLocks noChangeArrowheads="1"/>
            </p:cNvSpPr>
            <p:nvPr/>
          </p:nvSpPr>
          <p:spPr bwMode="auto">
            <a:xfrm>
              <a:off x="6600750" y="2257525"/>
              <a:ext cx="1944300" cy="736500"/>
            </a:xfrm>
            <a:prstGeom prst="rect">
              <a:avLst/>
            </a:prstGeom>
            <a:solidFill>
              <a:srgbClr val="4FA350"/>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lIns="91425" tIns="91425" rIns="91425" bIns="91425"/>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a:solidFill>
                    <a:schemeClr val="tx1"/>
                  </a:solidFill>
                  <a:latin typeface="Arial" panose="020B0604020202020204" pitchFamily="34" charset="0"/>
                  <a:ea typeface="ＭＳ Ｐゴシック"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fontAlgn="base" hangingPunct="1">
                <a:spcBef>
                  <a:spcPct val="0"/>
                </a:spcBef>
                <a:spcAft>
                  <a:spcPct val="0"/>
                </a:spcAft>
              </a:pPr>
              <a:r>
                <a:rPr lang="en-US" altLang="en-US" sz="1800" smtClean="0">
                  <a:solidFill>
                    <a:prstClr val="black"/>
                  </a:solidFill>
                  <a:latin typeface="Questrial" panose="020B0604020202020204" charset="0"/>
                  <a:sym typeface="Questrial" panose="020B0604020202020204" charset="0"/>
                </a:rPr>
                <a:t>OCUL Executive Director</a:t>
              </a:r>
            </a:p>
          </p:txBody>
        </p:sp>
      </p:grpSp>
      <p:grpSp>
        <p:nvGrpSpPr>
          <p:cNvPr id="19460" name="Shape 127"/>
          <p:cNvGrpSpPr>
            <a:grpSpLocks/>
          </p:cNvGrpSpPr>
          <p:nvPr/>
        </p:nvGrpSpPr>
        <p:grpSpPr bwMode="auto">
          <a:xfrm>
            <a:off x="531019" y="3871070"/>
            <a:ext cx="2619375" cy="917575"/>
            <a:chOff x="4231200" y="5834475"/>
            <a:chExt cx="2227800" cy="917400"/>
          </a:xfrm>
        </p:grpSpPr>
        <p:sp>
          <p:nvSpPr>
            <p:cNvPr id="19480" name="Shape 128"/>
            <p:cNvSpPr>
              <a:spLocks noChangeArrowheads="1"/>
            </p:cNvSpPr>
            <p:nvPr/>
          </p:nvSpPr>
          <p:spPr bwMode="auto">
            <a:xfrm>
              <a:off x="4231200" y="5834475"/>
              <a:ext cx="2227800" cy="917400"/>
            </a:xfrm>
            <a:prstGeom prst="roundRect">
              <a:avLst>
                <a:gd name="adj" fmla="val 16667"/>
              </a:avLst>
            </a:prstGeom>
            <a:solidFill>
              <a:srgbClr val="93C47D"/>
            </a:solidFill>
            <a:ln>
              <a:noFill/>
            </a:ln>
            <a:extLst>
              <a:ext uri="{91240B29-F687-4f45-9708-019B960494DF}">
                <a14:hiddenLine xmlns:a14="http://schemas.microsoft.com/office/drawing/2010/main" xmlns="" w="9525">
                  <a:solidFill>
                    <a:srgbClr val="000000"/>
                  </a:solidFill>
                  <a:round/>
                  <a:headEnd/>
                  <a:tailEnd/>
                </a14:hiddenLine>
              </a:ext>
            </a:extLst>
          </p:spPr>
          <p:txBody>
            <a:bodyPr lIns="91425" tIns="91425" rIns="91425" bIns="91425"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a:solidFill>
                    <a:schemeClr val="tx1"/>
                  </a:solidFill>
                  <a:latin typeface="Arial" panose="020B0604020202020204" pitchFamily="34" charset="0"/>
                  <a:ea typeface="ＭＳ Ｐゴシック"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fontAlgn="base" hangingPunct="1">
                <a:spcBef>
                  <a:spcPct val="0"/>
                </a:spcBef>
                <a:spcAft>
                  <a:spcPct val="0"/>
                </a:spcAft>
              </a:pPr>
              <a:endParaRPr lang="en-US" altLang="en-US" sz="1800" smtClean="0">
                <a:solidFill>
                  <a:prstClr val="black"/>
                </a:solidFill>
              </a:endParaRPr>
            </a:p>
          </p:txBody>
        </p:sp>
        <p:sp>
          <p:nvSpPr>
            <p:cNvPr id="19481" name="Shape 129"/>
            <p:cNvSpPr txBox="1">
              <a:spLocks noChangeArrowheads="1"/>
            </p:cNvSpPr>
            <p:nvPr/>
          </p:nvSpPr>
          <p:spPr bwMode="auto">
            <a:xfrm>
              <a:off x="4808700" y="6015525"/>
              <a:ext cx="1072800" cy="555300"/>
            </a:xfrm>
            <a:prstGeom prst="rect">
              <a:avLst/>
            </a:prstGeom>
            <a:solidFill>
              <a:srgbClr val="93C47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lIns="91425" tIns="91425" rIns="91425" bIns="91425"/>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a:solidFill>
                    <a:schemeClr val="tx1"/>
                  </a:solidFill>
                  <a:latin typeface="Arial" panose="020B0604020202020204" pitchFamily="34" charset="0"/>
                  <a:ea typeface="ＭＳ Ｐゴシック"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fontAlgn="base" hangingPunct="1">
                <a:spcBef>
                  <a:spcPct val="0"/>
                </a:spcBef>
                <a:spcAft>
                  <a:spcPct val="0"/>
                </a:spcAft>
              </a:pPr>
              <a:r>
                <a:rPr lang="en-US" altLang="en-US" sz="1800" smtClean="0">
                  <a:solidFill>
                    <a:prstClr val="black"/>
                  </a:solidFill>
                  <a:latin typeface="Questrial" panose="020B0604020202020204" charset="0"/>
                  <a:sym typeface="Questrial" panose="020B0604020202020204" charset="0"/>
                </a:rPr>
                <a:t>OCUL-SP</a:t>
              </a:r>
            </a:p>
          </p:txBody>
        </p:sp>
      </p:grpSp>
      <p:grpSp>
        <p:nvGrpSpPr>
          <p:cNvPr id="19461" name="Shape 130"/>
          <p:cNvGrpSpPr>
            <a:grpSpLocks/>
          </p:cNvGrpSpPr>
          <p:nvPr/>
        </p:nvGrpSpPr>
        <p:grpSpPr bwMode="auto">
          <a:xfrm>
            <a:off x="5976144" y="3871070"/>
            <a:ext cx="2227263" cy="917575"/>
            <a:chOff x="1026775" y="4980575"/>
            <a:chExt cx="2227800" cy="917400"/>
          </a:xfrm>
        </p:grpSpPr>
        <p:sp>
          <p:nvSpPr>
            <p:cNvPr id="19478" name="Shape 131"/>
            <p:cNvSpPr>
              <a:spLocks noChangeArrowheads="1"/>
            </p:cNvSpPr>
            <p:nvPr/>
          </p:nvSpPr>
          <p:spPr bwMode="auto">
            <a:xfrm>
              <a:off x="1026775" y="4980575"/>
              <a:ext cx="2227800" cy="917400"/>
            </a:xfrm>
            <a:prstGeom prst="roundRect">
              <a:avLst>
                <a:gd name="adj" fmla="val 16667"/>
              </a:avLst>
            </a:prstGeom>
            <a:solidFill>
              <a:srgbClr val="93C47D"/>
            </a:solidFill>
            <a:ln>
              <a:noFill/>
            </a:ln>
            <a:extLst>
              <a:ext uri="{91240B29-F687-4f45-9708-019B960494DF}">
                <a14:hiddenLine xmlns:a14="http://schemas.microsoft.com/office/drawing/2010/main" xmlns="" w="9525">
                  <a:solidFill>
                    <a:srgbClr val="000000"/>
                  </a:solidFill>
                  <a:round/>
                  <a:headEnd/>
                  <a:tailEnd/>
                </a14:hiddenLine>
              </a:ext>
            </a:extLst>
          </p:spPr>
          <p:txBody>
            <a:bodyPr lIns="91425" tIns="91425" rIns="91425" bIns="91425"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a:solidFill>
                    <a:schemeClr val="tx1"/>
                  </a:solidFill>
                  <a:latin typeface="Arial" panose="020B0604020202020204" pitchFamily="34" charset="0"/>
                  <a:ea typeface="ＭＳ Ｐゴシック"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fontAlgn="base" hangingPunct="1">
                <a:spcBef>
                  <a:spcPct val="0"/>
                </a:spcBef>
                <a:spcAft>
                  <a:spcPct val="0"/>
                </a:spcAft>
              </a:pPr>
              <a:endParaRPr lang="en-US" altLang="en-US" sz="1800" smtClean="0">
                <a:solidFill>
                  <a:prstClr val="black"/>
                </a:solidFill>
              </a:endParaRPr>
            </a:p>
          </p:txBody>
        </p:sp>
        <p:sp>
          <p:nvSpPr>
            <p:cNvPr id="19479" name="Shape 132"/>
            <p:cNvSpPr txBox="1">
              <a:spLocks noChangeArrowheads="1"/>
            </p:cNvSpPr>
            <p:nvPr/>
          </p:nvSpPr>
          <p:spPr bwMode="auto">
            <a:xfrm>
              <a:off x="1572325" y="5161625"/>
              <a:ext cx="1136700" cy="555300"/>
            </a:xfrm>
            <a:prstGeom prst="rect">
              <a:avLst/>
            </a:prstGeom>
            <a:solidFill>
              <a:srgbClr val="93C47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lIns="91425" tIns="91425" rIns="91425" bIns="91425"/>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a:solidFill>
                    <a:schemeClr val="tx1"/>
                  </a:solidFill>
                  <a:latin typeface="Arial" panose="020B0604020202020204" pitchFamily="34" charset="0"/>
                  <a:ea typeface="ＭＳ Ｐゴシック"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fontAlgn="base" hangingPunct="1">
                <a:spcBef>
                  <a:spcPct val="0"/>
                </a:spcBef>
                <a:spcAft>
                  <a:spcPct val="0"/>
                </a:spcAft>
              </a:pPr>
              <a:r>
                <a:rPr lang="en-US" altLang="en-US" sz="1800" smtClean="0">
                  <a:solidFill>
                    <a:prstClr val="black"/>
                  </a:solidFill>
                  <a:latin typeface="Questrial" panose="020B0604020202020204" charset="0"/>
                  <a:sym typeface="Questrial" panose="020B0604020202020204" charset="0"/>
                </a:rPr>
                <a:t>OCUL-IR</a:t>
              </a:r>
            </a:p>
          </p:txBody>
        </p:sp>
      </p:grpSp>
      <p:grpSp>
        <p:nvGrpSpPr>
          <p:cNvPr id="19462" name="Shape 133"/>
          <p:cNvGrpSpPr>
            <a:grpSpLocks/>
          </p:cNvGrpSpPr>
          <p:nvPr/>
        </p:nvGrpSpPr>
        <p:grpSpPr bwMode="auto">
          <a:xfrm>
            <a:off x="3372644" y="3871070"/>
            <a:ext cx="2316163" cy="917575"/>
            <a:chOff x="2912850" y="3821637"/>
            <a:chExt cx="2227800" cy="917400"/>
          </a:xfrm>
        </p:grpSpPr>
        <p:sp>
          <p:nvSpPr>
            <p:cNvPr id="19476" name="Shape 134"/>
            <p:cNvSpPr>
              <a:spLocks noChangeArrowheads="1"/>
            </p:cNvSpPr>
            <p:nvPr/>
          </p:nvSpPr>
          <p:spPr bwMode="auto">
            <a:xfrm>
              <a:off x="2912850" y="3821637"/>
              <a:ext cx="2227800" cy="917400"/>
            </a:xfrm>
            <a:prstGeom prst="roundRect">
              <a:avLst>
                <a:gd name="adj" fmla="val 16667"/>
              </a:avLst>
            </a:prstGeom>
            <a:solidFill>
              <a:srgbClr val="93C47D"/>
            </a:solidFill>
            <a:ln>
              <a:noFill/>
            </a:ln>
            <a:extLst>
              <a:ext uri="{91240B29-F687-4f45-9708-019B960494DF}">
                <a14:hiddenLine xmlns:a14="http://schemas.microsoft.com/office/drawing/2010/main" xmlns="" w="9525">
                  <a:solidFill>
                    <a:srgbClr val="000000"/>
                  </a:solidFill>
                  <a:round/>
                  <a:headEnd/>
                  <a:tailEnd/>
                </a14:hiddenLine>
              </a:ext>
            </a:extLst>
          </p:spPr>
          <p:txBody>
            <a:bodyPr lIns="91425" tIns="91425" rIns="91425" bIns="91425"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a:solidFill>
                    <a:schemeClr val="tx1"/>
                  </a:solidFill>
                  <a:latin typeface="Arial" panose="020B0604020202020204" pitchFamily="34" charset="0"/>
                  <a:ea typeface="ＭＳ Ｐゴシック"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fontAlgn="base" hangingPunct="1">
                <a:spcBef>
                  <a:spcPct val="0"/>
                </a:spcBef>
                <a:spcAft>
                  <a:spcPct val="0"/>
                </a:spcAft>
              </a:pPr>
              <a:endParaRPr lang="en-US" altLang="en-US" sz="1800" smtClean="0">
                <a:solidFill>
                  <a:prstClr val="black"/>
                </a:solidFill>
              </a:endParaRPr>
            </a:p>
          </p:txBody>
        </p:sp>
        <p:sp>
          <p:nvSpPr>
            <p:cNvPr id="19477" name="Shape 135"/>
            <p:cNvSpPr txBox="1">
              <a:spLocks noChangeArrowheads="1"/>
            </p:cNvSpPr>
            <p:nvPr/>
          </p:nvSpPr>
          <p:spPr bwMode="auto">
            <a:xfrm>
              <a:off x="3458400" y="4002700"/>
              <a:ext cx="1136700" cy="555300"/>
            </a:xfrm>
            <a:prstGeom prst="rect">
              <a:avLst/>
            </a:prstGeom>
            <a:solidFill>
              <a:srgbClr val="93C47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lIns="91425" tIns="91425" rIns="91425" bIns="91425"/>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a:solidFill>
                    <a:schemeClr val="tx1"/>
                  </a:solidFill>
                  <a:latin typeface="Arial" panose="020B0604020202020204" pitchFamily="34" charset="0"/>
                  <a:ea typeface="ＭＳ Ｐゴシック"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fontAlgn="base" hangingPunct="1">
                <a:spcBef>
                  <a:spcPct val="0"/>
                </a:spcBef>
                <a:spcAft>
                  <a:spcPct val="0"/>
                </a:spcAft>
              </a:pPr>
              <a:r>
                <a:rPr lang="en-US" altLang="en-US" sz="1800" smtClean="0">
                  <a:solidFill>
                    <a:prstClr val="black"/>
                  </a:solidFill>
                  <a:latin typeface="Questrial" panose="020B0604020202020204" charset="0"/>
                  <a:sym typeface="Questrial" panose="020B0604020202020204" charset="0"/>
                </a:rPr>
                <a:t>OCUL-PA</a:t>
              </a:r>
            </a:p>
          </p:txBody>
        </p:sp>
      </p:grpSp>
      <p:grpSp>
        <p:nvGrpSpPr>
          <p:cNvPr id="19463" name="Shape 136"/>
          <p:cNvGrpSpPr>
            <a:grpSpLocks/>
          </p:cNvGrpSpPr>
          <p:nvPr/>
        </p:nvGrpSpPr>
        <p:grpSpPr bwMode="auto">
          <a:xfrm>
            <a:off x="3364707" y="2334370"/>
            <a:ext cx="2314575" cy="917575"/>
            <a:chOff x="2912850" y="2355400"/>
            <a:chExt cx="2227800" cy="917400"/>
          </a:xfrm>
        </p:grpSpPr>
        <p:sp>
          <p:nvSpPr>
            <p:cNvPr id="19474" name="Shape 137"/>
            <p:cNvSpPr>
              <a:spLocks noChangeArrowheads="1"/>
            </p:cNvSpPr>
            <p:nvPr/>
          </p:nvSpPr>
          <p:spPr bwMode="auto">
            <a:xfrm>
              <a:off x="2912850" y="2355400"/>
              <a:ext cx="2227800" cy="917400"/>
            </a:xfrm>
            <a:prstGeom prst="roundRect">
              <a:avLst>
                <a:gd name="adj" fmla="val 16667"/>
              </a:avLst>
            </a:prstGeom>
            <a:solidFill>
              <a:srgbClr val="4FA350"/>
            </a:solidFill>
            <a:ln>
              <a:noFill/>
            </a:ln>
            <a:extLst>
              <a:ext uri="{91240B29-F687-4f45-9708-019B960494DF}">
                <a14:hiddenLine xmlns:a14="http://schemas.microsoft.com/office/drawing/2010/main" xmlns="" w="9525">
                  <a:solidFill>
                    <a:srgbClr val="000000"/>
                  </a:solidFill>
                  <a:round/>
                  <a:headEnd/>
                  <a:tailEnd/>
                </a14:hiddenLine>
              </a:ext>
            </a:extLst>
          </p:spPr>
          <p:txBody>
            <a:bodyPr lIns="91425" tIns="91425" rIns="91425" bIns="91425"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a:solidFill>
                    <a:schemeClr val="tx1"/>
                  </a:solidFill>
                  <a:latin typeface="Arial" panose="020B0604020202020204" pitchFamily="34" charset="0"/>
                  <a:ea typeface="ＭＳ Ｐゴシック"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fontAlgn="base" hangingPunct="1">
                <a:spcBef>
                  <a:spcPct val="0"/>
                </a:spcBef>
                <a:spcAft>
                  <a:spcPct val="0"/>
                </a:spcAft>
              </a:pPr>
              <a:endParaRPr lang="en-US" altLang="en-US" sz="1800" smtClean="0">
                <a:solidFill>
                  <a:prstClr val="black"/>
                </a:solidFill>
              </a:endParaRPr>
            </a:p>
          </p:txBody>
        </p:sp>
        <p:sp>
          <p:nvSpPr>
            <p:cNvPr id="19475" name="Shape 138"/>
            <p:cNvSpPr txBox="1">
              <a:spLocks noChangeArrowheads="1"/>
            </p:cNvSpPr>
            <p:nvPr/>
          </p:nvSpPr>
          <p:spPr bwMode="auto">
            <a:xfrm>
              <a:off x="3108450" y="2536450"/>
              <a:ext cx="1836600" cy="555300"/>
            </a:xfrm>
            <a:prstGeom prst="rect">
              <a:avLst/>
            </a:prstGeom>
            <a:solidFill>
              <a:srgbClr val="4FA350"/>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lIns="91425" tIns="91425" rIns="91425" bIns="91425"/>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a:solidFill>
                    <a:schemeClr val="tx1"/>
                  </a:solidFill>
                  <a:latin typeface="Arial" panose="020B0604020202020204" pitchFamily="34" charset="0"/>
                  <a:ea typeface="ＭＳ Ｐゴシック"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fontAlgn="base" hangingPunct="1">
                <a:spcBef>
                  <a:spcPct val="0"/>
                </a:spcBef>
                <a:spcAft>
                  <a:spcPct val="0"/>
                </a:spcAft>
              </a:pPr>
              <a:r>
                <a:rPr lang="en-US" altLang="en-US" sz="1800" dirty="0" smtClean="0">
                  <a:solidFill>
                    <a:prstClr val="black"/>
                  </a:solidFill>
                  <a:latin typeface="Questrial" panose="020B0604020202020204" charset="0"/>
                  <a:sym typeface="Questrial" panose="020B0604020202020204" charset="0"/>
                </a:rPr>
                <a:t>OCUL Executive</a:t>
              </a:r>
            </a:p>
          </p:txBody>
        </p:sp>
      </p:grpSp>
      <p:grpSp>
        <p:nvGrpSpPr>
          <p:cNvPr id="19464" name="Shape 139"/>
          <p:cNvGrpSpPr>
            <a:grpSpLocks/>
          </p:cNvGrpSpPr>
          <p:nvPr/>
        </p:nvGrpSpPr>
        <p:grpSpPr bwMode="auto">
          <a:xfrm>
            <a:off x="2790032" y="1123108"/>
            <a:ext cx="3481387" cy="915987"/>
            <a:chOff x="3458087" y="1420025"/>
            <a:chExt cx="2227800" cy="917400"/>
          </a:xfrm>
        </p:grpSpPr>
        <p:sp>
          <p:nvSpPr>
            <p:cNvPr id="19472" name="Shape 140"/>
            <p:cNvSpPr>
              <a:spLocks noChangeArrowheads="1"/>
            </p:cNvSpPr>
            <p:nvPr/>
          </p:nvSpPr>
          <p:spPr bwMode="auto">
            <a:xfrm>
              <a:off x="3458087" y="1420025"/>
              <a:ext cx="2227800" cy="917400"/>
            </a:xfrm>
            <a:prstGeom prst="roundRect">
              <a:avLst>
                <a:gd name="adj" fmla="val 16667"/>
              </a:avLst>
            </a:prstGeom>
            <a:solidFill>
              <a:srgbClr val="4FA350"/>
            </a:solidFill>
            <a:ln>
              <a:noFill/>
            </a:ln>
            <a:extLst>
              <a:ext uri="{91240B29-F687-4f45-9708-019B960494DF}">
                <a14:hiddenLine xmlns:a14="http://schemas.microsoft.com/office/drawing/2010/main" xmlns="" w="9525">
                  <a:solidFill>
                    <a:srgbClr val="000000"/>
                  </a:solidFill>
                  <a:round/>
                  <a:headEnd/>
                  <a:tailEnd/>
                </a14:hiddenLine>
              </a:ext>
            </a:extLst>
          </p:spPr>
          <p:txBody>
            <a:bodyPr lIns="91425" tIns="91425" rIns="91425" bIns="91425"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a:solidFill>
                    <a:schemeClr val="tx1"/>
                  </a:solidFill>
                  <a:latin typeface="Arial" panose="020B0604020202020204" pitchFamily="34" charset="0"/>
                  <a:ea typeface="ＭＳ Ｐゴシック"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fontAlgn="base" hangingPunct="1">
                <a:spcBef>
                  <a:spcPct val="0"/>
                </a:spcBef>
                <a:spcAft>
                  <a:spcPct val="0"/>
                </a:spcAft>
              </a:pPr>
              <a:endParaRPr lang="en-US" altLang="en-US" sz="1800" smtClean="0">
                <a:solidFill>
                  <a:prstClr val="black"/>
                </a:solidFill>
              </a:endParaRPr>
            </a:p>
          </p:txBody>
        </p:sp>
        <p:sp>
          <p:nvSpPr>
            <p:cNvPr id="19473" name="Shape 141"/>
            <p:cNvSpPr txBox="1">
              <a:spLocks noChangeArrowheads="1"/>
            </p:cNvSpPr>
            <p:nvPr/>
          </p:nvSpPr>
          <p:spPr bwMode="auto">
            <a:xfrm>
              <a:off x="3550649" y="1655675"/>
              <a:ext cx="2042700" cy="555300"/>
            </a:xfrm>
            <a:prstGeom prst="rect">
              <a:avLst/>
            </a:prstGeom>
            <a:solidFill>
              <a:srgbClr val="4FA350"/>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lIns="91425" tIns="91425" rIns="91425" bIns="91425"/>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a:solidFill>
                    <a:schemeClr val="tx1"/>
                  </a:solidFill>
                  <a:latin typeface="Arial" panose="020B0604020202020204" pitchFamily="34" charset="0"/>
                  <a:ea typeface="ＭＳ Ｐゴシック"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eaLnBrk="1" fontAlgn="base" hangingPunct="1">
                <a:spcBef>
                  <a:spcPct val="0"/>
                </a:spcBef>
                <a:spcAft>
                  <a:spcPct val="0"/>
                </a:spcAft>
              </a:pPr>
              <a:r>
                <a:rPr lang="en-US" altLang="en-US" sz="1800" dirty="0" smtClean="0">
                  <a:solidFill>
                    <a:prstClr val="black"/>
                  </a:solidFill>
                  <a:latin typeface="Questrial" panose="020B0604020202020204" charset="0"/>
                  <a:sym typeface="Questrial" panose="020B0604020202020204" charset="0"/>
                </a:rPr>
                <a:t>21 OCUL Directors</a:t>
              </a:r>
            </a:p>
          </p:txBody>
        </p:sp>
      </p:grpSp>
      <p:cxnSp>
        <p:nvCxnSpPr>
          <p:cNvPr id="19465" name="Shape 142"/>
          <p:cNvCxnSpPr>
            <a:cxnSpLocks noChangeShapeType="1"/>
          </p:cNvCxnSpPr>
          <p:nvPr/>
        </p:nvCxnSpPr>
        <p:spPr bwMode="auto">
          <a:xfrm>
            <a:off x="5677694" y="2793158"/>
            <a:ext cx="666750" cy="0"/>
          </a:xfrm>
          <a:prstGeom prst="straightConnector1">
            <a:avLst/>
          </a:prstGeom>
          <a:noFill/>
          <a:ln w="9525">
            <a:solidFill>
              <a:schemeClr val="tx2"/>
            </a:solidFill>
            <a:round/>
            <a:headEnd type="none" w="lg" len="lg"/>
            <a:tailEnd type="none" w="lg" len="lg"/>
          </a:ln>
          <a:extLst>
            <a:ext uri="{909E8E84-426E-40dd-AFC4-6F175D3DCCD1}">
              <a14:hiddenFill xmlns:a14="http://schemas.microsoft.com/office/drawing/2010/main" xmlns="">
                <a:noFill/>
              </a14:hiddenFill>
            </a:ext>
          </a:extLst>
        </p:spPr>
      </p:cxnSp>
      <p:cxnSp>
        <p:nvCxnSpPr>
          <p:cNvPr id="19466" name="Shape 143"/>
          <p:cNvCxnSpPr>
            <a:cxnSpLocks noChangeShapeType="1"/>
            <a:endCxn id="19476" idx="0"/>
          </p:cNvCxnSpPr>
          <p:nvPr/>
        </p:nvCxnSpPr>
        <p:spPr bwMode="auto">
          <a:xfrm>
            <a:off x="4520407" y="3285283"/>
            <a:ext cx="11112" cy="585787"/>
          </a:xfrm>
          <a:prstGeom prst="straightConnector1">
            <a:avLst/>
          </a:prstGeom>
          <a:noFill/>
          <a:ln w="9525">
            <a:solidFill>
              <a:schemeClr val="tx2"/>
            </a:solidFill>
            <a:round/>
            <a:headEnd type="none" w="lg" len="lg"/>
            <a:tailEnd type="none" w="lg" len="lg"/>
          </a:ln>
          <a:extLst>
            <a:ext uri="{909E8E84-426E-40dd-AFC4-6F175D3DCCD1}">
              <a14:hiddenFill xmlns:a14="http://schemas.microsoft.com/office/drawing/2010/main" xmlns="">
                <a:noFill/>
              </a14:hiddenFill>
            </a:ext>
          </a:extLst>
        </p:spPr>
      </p:cxnSp>
      <p:cxnSp>
        <p:nvCxnSpPr>
          <p:cNvPr id="19467" name="Shape 144"/>
          <p:cNvCxnSpPr>
            <a:cxnSpLocks noChangeShapeType="1"/>
            <a:endCxn id="19480" idx="0"/>
          </p:cNvCxnSpPr>
          <p:nvPr/>
        </p:nvCxnSpPr>
        <p:spPr bwMode="auto">
          <a:xfrm flipH="1">
            <a:off x="1840707" y="3285283"/>
            <a:ext cx="2679700" cy="585787"/>
          </a:xfrm>
          <a:prstGeom prst="straightConnector1">
            <a:avLst/>
          </a:prstGeom>
          <a:noFill/>
          <a:ln w="9525">
            <a:solidFill>
              <a:schemeClr val="tx2"/>
            </a:solidFill>
            <a:round/>
            <a:headEnd type="none" w="lg" len="lg"/>
            <a:tailEnd type="none" w="lg" len="lg"/>
          </a:ln>
          <a:extLst>
            <a:ext uri="{909E8E84-426E-40dd-AFC4-6F175D3DCCD1}">
              <a14:hiddenFill xmlns:a14="http://schemas.microsoft.com/office/drawing/2010/main" xmlns="">
                <a:noFill/>
              </a14:hiddenFill>
            </a:ext>
          </a:extLst>
        </p:spPr>
      </p:cxnSp>
      <p:cxnSp>
        <p:nvCxnSpPr>
          <p:cNvPr id="19468" name="Shape 145"/>
          <p:cNvCxnSpPr>
            <a:cxnSpLocks noChangeShapeType="1"/>
            <a:endCxn id="19478" idx="0"/>
          </p:cNvCxnSpPr>
          <p:nvPr/>
        </p:nvCxnSpPr>
        <p:spPr bwMode="auto">
          <a:xfrm>
            <a:off x="4536282" y="3301158"/>
            <a:ext cx="2554287" cy="569912"/>
          </a:xfrm>
          <a:prstGeom prst="straightConnector1">
            <a:avLst/>
          </a:prstGeom>
          <a:noFill/>
          <a:ln w="9525">
            <a:solidFill>
              <a:schemeClr val="tx2"/>
            </a:solidFill>
            <a:round/>
            <a:headEnd type="none" w="lg" len="lg"/>
            <a:tailEnd type="none" w="lg" len="lg"/>
          </a:ln>
          <a:extLst>
            <a:ext uri="{909E8E84-426E-40dd-AFC4-6F175D3DCCD1}">
              <a14:hiddenFill xmlns:a14="http://schemas.microsoft.com/office/drawing/2010/main" xmlns="">
                <a:noFill/>
              </a14:hiddenFill>
            </a:ext>
          </a:extLst>
        </p:spPr>
      </p:cxnSp>
      <p:grpSp>
        <p:nvGrpSpPr>
          <p:cNvPr id="19469" name="Shape 146"/>
          <p:cNvGrpSpPr>
            <a:grpSpLocks/>
          </p:cNvGrpSpPr>
          <p:nvPr/>
        </p:nvGrpSpPr>
        <p:grpSpPr bwMode="auto">
          <a:xfrm>
            <a:off x="1310482" y="5199808"/>
            <a:ext cx="6556375" cy="917575"/>
            <a:chOff x="2912850" y="2355400"/>
            <a:chExt cx="2227800" cy="917400"/>
          </a:xfrm>
        </p:grpSpPr>
        <p:sp>
          <p:nvSpPr>
            <p:cNvPr id="19470" name="Shape 147"/>
            <p:cNvSpPr>
              <a:spLocks noChangeArrowheads="1"/>
            </p:cNvSpPr>
            <p:nvPr/>
          </p:nvSpPr>
          <p:spPr bwMode="auto">
            <a:xfrm>
              <a:off x="2912850" y="2355400"/>
              <a:ext cx="2227800" cy="917400"/>
            </a:xfrm>
            <a:prstGeom prst="roundRect">
              <a:avLst>
                <a:gd name="adj" fmla="val 16667"/>
              </a:avLst>
            </a:prstGeom>
            <a:solidFill>
              <a:srgbClr val="B6D7A8"/>
            </a:solidFill>
            <a:ln>
              <a:noFill/>
            </a:ln>
            <a:extLst>
              <a:ext uri="{91240B29-F687-4f45-9708-019B960494DF}">
                <a14:hiddenLine xmlns:a14="http://schemas.microsoft.com/office/drawing/2010/main" xmlns="" w="9525">
                  <a:solidFill>
                    <a:srgbClr val="000000"/>
                  </a:solidFill>
                  <a:round/>
                  <a:headEnd/>
                  <a:tailEnd/>
                </a14:hiddenLine>
              </a:ext>
            </a:extLst>
          </p:spPr>
          <p:txBody>
            <a:bodyPr lIns="91425" tIns="91425" rIns="91425" bIns="91425"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a:solidFill>
                    <a:schemeClr val="tx1"/>
                  </a:solidFill>
                  <a:latin typeface="Arial" panose="020B0604020202020204" pitchFamily="34" charset="0"/>
                  <a:ea typeface="ＭＳ Ｐゴシック"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fontAlgn="base" hangingPunct="1">
                <a:spcBef>
                  <a:spcPct val="0"/>
                </a:spcBef>
                <a:spcAft>
                  <a:spcPct val="0"/>
                </a:spcAft>
              </a:pPr>
              <a:endParaRPr lang="en-US" altLang="en-US" sz="1800" smtClean="0">
                <a:solidFill>
                  <a:prstClr val="black"/>
                </a:solidFill>
              </a:endParaRPr>
            </a:p>
          </p:txBody>
        </p:sp>
        <p:sp>
          <p:nvSpPr>
            <p:cNvPr id="19471" name="Shape 148"/>
            <p:cNvSpPr txBox="1">
              <a:spLocks noChangeArrowheads="1"/>
            </p:cNvSpPr>
            <p:nvPr/>
          </p:nvSpPr>
          <p:spPr bwMode="auto">
            <a:xfrm>
              <a:off x="3108450" y="2536450"/>
              <a:ext cx="1836600" cy="555300"/>
            </a:xfrm>
            <a:prstGeom prst="rect">
              <a:avLst/>
            </a:prstGeom>
            <a:solidFill>
              <a:srgbClr val="B6D7A8"/>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lIns="91425" tIns="91425" rIns="91425" bIns="91425"/>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a:solidFill>
                    <a:schemeClr val="tx1"/>
                  </a:solidFill>
                  <a:latin typeface="Arial" panose="020B0604020202020204" pitchFamily="34" charset="0"/>
                  <a:ea typeface="ＭＳ Ｐゴシック"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eaLnBrk="1" fontAlgn="base" hangingPunct="1">
                <a:spcBef>
                  <a:spcPct val="0"/>
                </a:spcBef>
                <a:spcAft>
                  <a:spcPct val="0"/>
                </a:spcAft>
              </a:pPr>
              <a:r>
                <a:rPr lang="en-US" altLang="en-US" sz="1800" smtClean="0">
                  <a:solidFill>
                    <a:prstClr val="black"/>
                  </a:solidFill>
                  <a:latin typeface="Questrial" panose="020B0604020202020204" charset="0"/>
                  <a:sym typeface="Questrial" panose="020B0604020202020204" charset="0"/>
                </a:rPr>
                <a:t>OCUL Communities</a:t>
              </a:r>
            </a:p>
          </p:txBody>
        </p:sp>
      </p:grpSp>
    </p:spTree>
    <p:extLst>
      <p:ext uri="{BB962C8B-B14F-4D97-AF65-F5344CB8AC3E}">
        <p14:creationId xmlns:p14="http://schemas.microsoft.com/office/powerpoint/2010/main" val="2785750746"/>
      </p:ext>
    </p:extLst>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Title 1"/>
          <p:cNvSpPr>
            <a:spLocks noGrp="1"/>
          </p:cNvSpPr>
          <p:nvPr>
            <p:ph type="title"/>
          </p:nvPr>
        </p:nvSpPr>
        <p:spPr/>
        <p:txBody>
          <a:bodyPr/>
          <a:lstStyle/>
          <a:p>
            <a:r>
              <a:rPr lang="en-GB" altLang="en-US" smtClean="0">
                <a:ea typeface="ＭＳ Ｐゴシック" panose="020B0600070205080204" pitchFamily="34" charset="-128"/>
              </a:rPr>
              <a:t>The Vision cont’d</a:t>
            </a:r>
            <a:r>
              <a:rPr lang="en-GB" altLang="en-US" smtClean="0">
                <a:ea typeface="ＭＳ Ｐゴシック" panose="020B0600070205080204" pitchFamily="34" charset="-128"/>
                <a:sym typeface="Calibri" panose="020F0502020204030204" pitchFamily="34" charset="0"/>
              </a:rPr>
              <a:t> </a:t>
            </a:r>
            <a:endParaRPr lang="en-US" altLang="en-US" smtClean="0">
              <a:ea typeface="ＭＳ Ｐゴシック" panose="020B0600070205080204" pitchFamily="34" charset="-128"/>
            </a:endParaRPr>
          </a:p>
        </p:txBody>
      </p:sp>
      <p:sp>
        <p:nvSpPr>
          <p:cNvPr id="23554" name="Content Placeholder 2"/>
          <p:cNvSpPr>
            <a:spLocks noGrp="1"/>
          </p:cNvSpPr>
          <p:nvPr>
            <p:ph idx="1"/>
          </p:nvPr>
        </p:nvSpPr>
        <p:spPr/>
        <p:txBody>
          <a:bodyPr/>
          <a:lstStyle/>
          <a:p>
            <a:pPr marL="0" indent="0">
              <a:buFont typeface="Wingdings" panose="05000000000000000000" pitchFamily="2" charset="2"/>
              <a:buNone/>
            </a:pPr>
            <a:r>
              <a:rPr lang="en-GB" altLang="en-US" sz="2400" i="1" dirty="0" smtClean="0">
                <a:solidFill>
                  <a:srgbClr val="000000"/>
                </a:solidFill>
                <a:ea typeface="ＭＳ Ｐゴシック" panose="020B0600070205080204" pitchFamily="34" charset="-128"/>
                <a:sym typeface="Calibri" panose="020F0502020204030204" pitchFamily="34" charset="0"/>
              </a:rPr>
              <a:t>By 2020, OCUL library employees will </a:t>
            </a:r>
            <a:r>
              <a:rPr lang="en-GB" altLang="en-US" sz="2400" b="1" i="1" dirty="0" smtClean="0">
                <a:solidFill>
                  <a:srgbClr val="000000"/>
                </a:solidFill>
                <a:ea typeface="ＭＳ Ｐゴシック" panose="020B0600070205080204" pitchFamily="34" charset="-128"/>
                <a:sym typeface="Calibri" panose="020F0502020204030204" pitchFamily="34" charset="0"/>
              </a:rPr>
              <a:t>perceive collaborative work as a given </a:t>
            </a:r>
            <a:r>
              <a:rPr lang="en-GB" altLang="en-US" sz="2400" i="1" dirty="0" smtClean="0">
                <a:solidFill>
                  <a:srgbClr val="000000"/>
                </a:solidFill>
                <a:ea typeface="ＭＳ Ｐゴシック" panose="020B0600070205080204" pitchFamily="34" charset="-128"/>
                <a:sym typeface="Calibri" panose="020F0502020204030204" pitchFamily="34" charset="0"/>
              </a:rPr>
              <a:t>– they are part of a network and naturally work within it. They are likely to work on a daily basis with staff at other OCUL libraries, and are familiar with OCUL wide standards and policies. They may be doing work on behalf of another institution for the good of the OCUL community, and participate in opportunities for job sharing, secondments and exchanges within OCUL libraries.</a:t>
            </a:r>
          </a:p>
          <a:p>
            <a:pPr marL="0" indent="0">
              <a:buFont typeface="Wingdings" panose="05000000000000000000" pitchFamily="2" charset="2"/>
              <a:buNone/>
            </a:pPr>
            <a:endParaRPr lang="en-US" altLang="en-US" dirty="0" smtClean="0">
              <a:ea typeface="ＭＳ Ｐゴシック" panose="020B0600070205080204" pitchFamily="34" charset="-128"/>
            </a:endParaRPr>
          </a:p>
        </p:txBody>
      </p:sp>
      <p:pic>
        <p:nvPicPr>
          <p:cNvPr id="23555" name="Picture 3" descr="OCULslogan_hr.pd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356100" y="6296025"/>
            <a:ext cx="4464050" cy="3286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88907410"/>
      </p:ext>
    </p:extLst>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Title 1"/>
          <p:cNvSpPr>
            <a:spLocks noGrp="1"/>
          </p:cNvSpPr>
          <p:nvPr>
            <p:ph type="title"/>
          </p:nvPr>
        </p:nvSpPr>
        <p:spPr/>
        <p:txBody>
          <a:bodyPr/>
          <a:lstStyle/>
          <a:p>
            <a:r>
              <a:rPr lang="en-GB" altLang="en-US" smtClean="0">
                <a:ea typeface="ＭＳ Ｐゴシック" panose="020B0600070205080204" pitchFamily="34" charset="-128"/>
                <a:sym typeface="Calibri" panose="020F0502020204030204" pitchFamily="34" charset="0"/>
              </a:rPr>
              <a:t>Keys to achieving the vision</a:t>
            </a:r>
            <a:endParaRPr lang="en-US" altLang="en-US" smtClean="0">
              <a:ea typeface="ＭＳ Ｐゴシック" panose="020B0600070205080204" pitchFamily="34" charset="-128"/>
            </a:endParaRPr>
          </a:p>
        </p:txBody>
      </p:sp>
      <p:sp>
        <p:nvSpPr>
          <p:cNvPr id="24578" name="Content Placeholder 2"/>
          <p:cNvSpPr>
            <a:spLocks noGrp="1"/>
          </p:cNvSpPr>
          <p:nvPr>
            <p:ph idx="1"/>
          </p:nvPr>
        </p:nvSpPr>
        <p:spPr>
          <a:xfrm>
            <a:off x="457200" y="1412776"/>
            <a:ext cx="8229600" cy="3070225"/>
          </a:xfrm>
        </p:spPr>
        <p:txBody>
          <a:bodyPr/>
          <a:lstStyle/>
          <a:p>
            <a:pPr marL="514350" indent="-514350">
              <a:spcBef>
                <a:spcPct val="0"/>
              </a:spcBef>
              <a:buClr>
                <a:srgbClr val="000000"/>
              </a:buClr>
              <a:buFont typeface="Calibri" panose="020F0502020204030204" pitchFamily="34" charset="0"/>
              <a:buAutoNum type="arabicPeriod"/>
            </a:pPr>
            <a:r>
              <a:rPr lang="en-GB" altLang="en-US" sz="2800" dirty="0" smtClean="0">
                <a:solidFill>
                  <a:srgbClr val="000000"/>
                </a:solidFill>
                <a:ea typeface="ＭＳ Ｐゴシック" panose="020B0600070205080204" pitchFamily="34" charset="-128"/>
                <a:sym typeface="Calibri" panose="020F0502020204030204" pitchFamily="34" charset="0"/>
              </a:rPr>
              <a:t>Implement shared next generation library services platforms</a:t>
            </a:r>
          </a:p>
          <a:p>
            <a:pPr marL="514350" indent="-514350">
              <a:spcBef>
                <a:spcPts val="638"/>
              </a:spcBef>
              <a:buClr>
                <a:srgbClr val="000000"/>
              </a:buClr>
              <a:buFont typeface="Calibri" panose="020F0502020204030204" pitchFamily="34" charset="0"/>
              <a:buAutoNum type="arabicPeriod"/>
            </a:pPr>
            <a:r>
              <a:rPr lang="en-GB" altLang="en-US" sz="2800" dirty="0" smtClean="0">
                <a:solidFill>
                  <a:srgbClr val="000000"/>
                </a:solidFill>
                <a:ea typeface="ＭＳ Ｐゴシック" panose="020B0600070205080204" pitchFamily="34" charset="-128"/>
                <a:sym typeface="Calibri" panose="020F0502020204030204" pitchFamily="34" charset="0"/>
              </a:rPr>
              <a:t>Collaborate to manage and preserve print resources in a sustainable system</a:t>
            </a:r>
          </a:p>
          <a:p>
            <a:pPr marL="514350" indent="-514350">
              <a:spcBef>
                <a:spcPts val="638"/>
              </a:spcBef>
              <a:buClr>
                <a:srgbClr val="000000"/>
              </a:buClr>
              <a:buFont typeface="Calibri" panose="020F0502020204030204" pitchFamily="34" charset="0"/>
              <a:buAutoNum type="arabicPeriod"/>
            </a:pPr>
            <a:r>
              <a:rPr lang="en-GB" altLang="en-US" sz="2800" dirty="0" smtClean="0">
                <a:solidFill>
                  <a:srgbClr val="000000"/>
                </a:solidFill>
                <a:ea typeface="ＭＳ Ｐゴシック" panose="020B0600070205080204" pitchFamily="34" charset="-128"/>
                <a:sym typeface="Calibri" panose="020F0502020204030204" pitchFamily="34" charset="0"/>
              </a:rPr>
              <a:t>Collaborate to effectively use shared systems to manage electronic and print resources</a:t>
            </a:r>
          </a:p>
        </p:txBody>
      </p:sp>
      <p:pic>
        <p:nvPicPr>
          <p:cNvPr id="24579" name="Picture 3" descr="OCULslogan_hr.pd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356100" y="6296025"/>
            <a:ext cx="4464050" cy="3286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735103716"/>
      </p:ext>
    </p:extLst>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Title 1"/>
          <p:cNvSpPr>
            <a:spLocks noGrp="1"/>
          </p:cNvSpPr>
          <p:nvPr>
            <p:ph type="title"/>
          </p:nvPr>
        </p:nvSpPr>
        <p:spPr/>
        <p:txBody>
          <a:bodyPr/>
          <a:lstStyle/>
          <a:p>
            <a:r>
              <a:rPr lang="en-GB" altLang="en-US" dirty="0" smtClean="0">
                <a:ea typeface="ＭＳ Ｐゴシック" panose="020B0600070205080204" pitchFamily="34" charset="-128"/>
              </a:rPr>
              <a:t>Project Timeline</a:t>
            </a:r>
            <a:endParaRPr lang="en-US" altLang="en-US" dirty="0" smtClean="0">
              <a:solidFill>
                <a:srgbClr val="008000"/>
              </a:solidFill>
              <a:ea typeface="ＭＳ Ｐゴシック" panose="020B0600070205080204" pitchFamily="34" charset="-128"/>
            </a:endParaRPr>
          </a:p>
        </p:txBody>
      </p:sp>
      <p:sp>
        <p:nvSpPr>
          <p:cNvPr id="3" name="Content Placeholder 2"/>
          <p:cNvSpPr>
            <a:spLocks noGrp="1"/>
          </p:cNvSpPr>
          <p:nvPr>
            <p:ph idx="1"/>
          </p:nvPr>
        </p:nvSpPr>
        <p:spPr>
          <a:xfrm>
            <a:off x="473075" y="1628775"/>
            <a:ext cx="8229600" cy="3502025"/>
          </a:xfrm>
        </p:spPr>
        <p:txBody>
          <a:bodyPr/>
          <a:lstStyle/>
          <a:p>
            <a:pPr>
              <a:lnSpc>
                <a:spcPct val="90000"/>
              </a:lnSpc>
              <a:spcBef>
                <a:spcPct val="0"/>
              </a:spcBef>
              <a:buClr>
                <a:srgbClr val="000000"/>
              </a:buClr>
            </a:pPr>
            <a:r>
              <a:rPr lang="en-GB" altLang="en-US" sz="2800" b="1" dirty="0" smtClean="0">
                <a:solidFill>
                  <a:srgbClr val="000000"/>
                </a:solidFill>
                <a:ea typeface="ＭＳ Ｐゴシック" panose="020B0600070205080204" pitchFamily="34" charset="-128"/>
                <a:sym typeface="Calibri" panose="020F0502020204030204" pitchFamily="34" charset="0"/>
              </a:rPr>
              <a:t>Preparation and Phase I: </a:t>
            </a:r>
            <a:r>
              <a:rPr lang="en-GB" altLang="en-US" sz="2800" dirty="0" smtClean="0">
                <a:solidFill>
                  <a:srgbClr val="000000"/>
                </a:solidFill>
                <a:ea typeface="ＭＳ Ｐゴシック" panose="020B0600070205080204" pitchFamily="34" charset="-128"/>
                <a:sym typeface="Calibri" panose="020F0502020204030204" pitchFamily="34" charset="0"/>
              </a:rPr>
              <a:t>Developing the ‘business case’/feasibility study (2014-15)</a:t>
            </a:r>
          </a:p>
          <a:p>
            <a:pPr>
              <a:lnSpc>
                <a:spcPct val="90000"/>
              </a:lnSpc>
              <a:spcBef>
                <a:spcPct val="0"/>
              </a:spcBef>
              <a:buClr>
                <a:srgbClr val="000000"/>
              </a:buClr>
            </a:pPr>
            <a:endParaRPr lang="en-GB" altLang="en-US" sz="2800" dirty="0" smtClean="0">
              <a:solidFill>
                <a:srgbClr val="000000"/>
              </a:solidFill>
              <a:ea typeface="ＭＳ Ｐゴシック" panose="020B0600070205080204" pitchFamily="34" charset="-128"/>
              <a:sym typeface="Calibri" panose="020F0502020204030204" pitchFamily="34" charset="0"/>
            </a:endParaRPr>
          </a:p>
          <a:p>
            <a:pPr>
              <a:lnSpc>
                <a:spcPct val="90000"/>
              </a:lnSpc>
              <a:spcBef>
                <a:spcPts val="563"/>
              </a:spcBef>
            </a:pPr>
            <a:r>
              <a:rPr lang="en-GB" altLang="en-US" sz="2800" b="1" dirty="0" smtClean="0">
                <a:solidFill>
                  <a:srgbClr val="000000"/>
                </a:solidFill>
                <a:ea typeface="ＭＳ Ｐゴシック" panose="020B0600070205080204" pitchFamily="34" charset="-128"/>
                <a:sym typeface="Calibri" panose="020F0502020204030204" pitchFamily="34" charset="0"/>
              </a:rPr>
              <a:t>Phase 2</a:t>
            </a:r>
            <a:r>
              <a:rPr lang="en-GB" altLang="en-US" sz="2800" dirty="0" smtClean="0">
                <a:solidFill>
                  <a:srgbClr val="000000"/>
                </a:solidFill>
                <a:ea typeface="ＭＳ Ｐゴシック" panose="020B0600070205080204" pitchFamily="34" charset="-128"/>
                <a:sym typeface="Calibri" panose="020F0502020204030204" pitchFamily="34" charset="0"/>
              </a:rPr>
              <a:t>: Developing System Requirements and Preparing for Procurement  (Summer </a:t>
            </a:r>
            <a:r>
              <a:rPr lang="en-GB" altLang="en-US" sz="2800" dirty="0">
                <a:solidFill>
                  <a:srgbClr val="000000"/>
                </a:solidFill>
                <a:ea typeface="ＭＳ Ｐゴシック" panose="020B0600070205080204" pitchFamily="34" charset="-128"/>
                <a:sym typeface="Calibri" panose="020F0502020204030204" pitchFamily="34" charset="0"/>
              </a:rPr>
              <a:t>2015 – </a:t>
            </a:r>
            <a:r>
              <a:rPr lang="en-GB" altLang="en-US" sz="2800" dirty="0">
                <a:ea typeface="ＭＳ Ｐゴシック" panose="020B0600070205080204" pitchFamily="34" charset="-128"/>
              </a:rPr>
              <a:t>Fall </a:t>
            </a:r>
            <a:r>
              <a:rPr lang="en-GB" altLang="en-US" sz="2800" dirty="0" smtClean="0">
                <a:solidFill>
                  <a:srgbClr val="000000"/>
                </a:solidFill>
                <a:ea typeface="ＭＳ Ｐゴシック" panose="020B0600070205080204" pitchFamily="34" charset="-128"/>
                <a:sym typeface="Calibri" panose="020F0502020204030204" pitchFamily="34" charset="0"/>
              </a:rPr>
              <a:t>2016) </a:t>
            </a:r>
            <a:r>
              <a:rPr lang="en-GB" altLang="en-US" sz="2800" dirty="0" smtClean="0">
                <a:solidFill>
                  <a:srgbClr val="00B050"/>
                </a:solidFill>
                <a:ea typeface="ＭＳ Ｐゴシック" panose="020B0600070205080204" pitchFamily="34" charset="-128"/>
              </a:rPr>
              <a:t>	</a:t>
            </a:r>
          </a:p>
          <a:p>
            <a:pPr>
              <a:lnSpc>
                <a:spcPct val="90000"/>
              </a:lnSpc>
              <a:spcBef>
                <a:spcPts val="563"/>
              </a:spcBef>
            </a:pPr>
            <a:endParaRPr lang="en-GB" altLang="en-US" sz="2800" dirty="0" smtClean="0">
              <a:solidFill>
                <a:srgbClr val="00B050"/>
              </a:solidFill>
              <a:ea typeface="ＭＳ Ｐゴシック" panose="020B0600070205080204" pitchFamily="34" charset="-128"/>
            </a:endParaRPr>
          </a:p>
          <a:p>
            <a:pPr>
              <a:lnSpc>
                <a:spcPct val="90000"/>
              </a:lnSpc>
              <a:spcBef>
                <a:spcPts val="563"/>
              </a:spcBef>
            </a:pPr>
            <a:r>
              <a:rPr lang="en-GB" altLang="en-US" sz="2800" b="1" dirty="0" smtClean="0">
                <a:solidFill>
                  <a:srgbClr val="000000"/>
                </a:solidFill>
                <a:ea typeface="ＭＳ Ｐゴシック" panose="020B0600070205080204" pitchFamily="34" charset="-128"/>
                <a:sym typeface="Calibri" panose="020F0502020204030204" pitchFamily="34" charset="0"/>
              </a:rPr>
              <a:t>Phase 3</a:t>
            </a:r>
            <a:r>
              <a:rPr lang="en-GB" altLang="en-US" sz="2800" dirty="0" smtClean="0">
                <a:solidFill>
                  <a:srgbClr val="000000"/>
                </a:solidFill>
                <a:ea typeface="ＭＳ Ｐゴシック" panose="020B0600070205080204" pitchFamily="34" charset="-128"/>
                <a:sym typeface="Calibri" panose="020F0502020204030204" pitchFamily="34" charset="0"/>
              </a:rPr>
              <a:t>: Procurement and implementation (</a:t>
            </a:r>
            <a:r>
              <a:rPr lang="en-GB" altLang="en-US" sz="2800" dirty="0" smtClean="0">
                <a:ea typeface="ＭＳ Ｐゴシック" panose="020B0600070205080204" pitchFamily="34" charset="-128"/>
              </a:rPr>
              <a:t>Fall </a:t>
            </a:r>
            <a:r>
              <a:rPr lang="en-GB" altLang="en-US" sz="2800" dirty="0">
                <a:solidFill>
                  <a:srgbClr val="000000"/>
                </a:solidFill>
                <a:ea typeface="ＭＳ Ｐゴシック" panose="020B0600070205080204" pitchFamily="34" charset="-128"/>
                <a:sym typeface="Calibri" panose="020F0502020204030204" pitchFamily="34" charset="0"/>
              </a:rPr>
              <a:t>2016 – </a:t>
            </a:r>
            <a:r>
              <a:rPr lang="en-GB" altLang="en-US" sz="2800" dirty="0" smtClean="0">
                <a:solidFill>
                  <a:srgbClr val="000000"/>
                </a:solidFill>
                <a:ea typeface="ＭＳ Ｐゴシック" panose="020B0600070205080204" pitchFamily="34" charset="-128"/>
                <a:sym typeface="Calibri" panose="020F0502020204030204" pitchFamily="34" charset="0"/>
              </a:rPr>
              <a:t>Spring 2018) </a:t>
            </a:r>
          </a:p>
          <a:p>
            <a:pPr>
              <a:buFont typeface="Wingdings" panose="05000000000000000000" pitchFamily="2" charset="2"/>
              <a:buNone/>
            </a:pPr>
            <a:endParaRPr lang="en-US" altLang="en-US" dirty="0" smtClean="0">
              <a:ea typeface="ＭＳ Ｐゴシック" panose="020B0600070205080204" pitchFamily="34" charset="-128"/>
            </a:endParaRPr>
          </a:p>
        </p:txBody>
      </p:sp>
      <p:pic>
        <p:nvPicPr>
          <p:cNvPr id="25603" name="Picture 3" descr="OCULslogan_hr.pd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356100" y="6296025"/>
            <a:ext cx="4464050" cy="3286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3703475009"/>
      </p:ext>
    </p:extLst>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Title 1"/>
          <p:cNvSpPr>
            <a:spLocks noGrp="1"/>
          </p:cNvSpPr>
          <p:nvPr>
            <p:ph type="title"/>
          </p:nvPr>
        </p:nvSpPr>
        <p:spPr/>
        <p:txBody>
          <a:bodyPr/>
          <a:lstStyle/>
          <a:p>
            <a:r>
              <a:rPr lang="en-GB" altLang="en-US" dirty="0" smtClean="0">
                <a:ea typeface="ＭＳ Ｐゴシック" panose="020B0600070205080204" pitchFamily="34" charset="-128"/>
              </a:rPr>
              <a:t>Project Phase 1</a:t>
            </a:r>
            <a:endParaRPr lang="en-US" altLang="en-US" dirty="0" smtClean="0">
              <a:ea typeface="ＭＳ Ｐゴシック" panose="020B0600070205080204" pitchFamily="34" charset="-128"/>
            </a:endParaRPr>
          </a:p>
        </p:txBody>
      </p:sp>
      <p:pic>
        <p:nvPicPr>
          <p:cNvPr id="26626" name="Picture 3" descr="OCULslogan_hr.pd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356100" y="6296025"/>
            <a:ext cx="4464050" cy="3286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3" name="Picture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851920" y="908720"/>
            <a:ext cx="5184576" cy="5184576"/>
          </a:xfrm>
          <a:prstGeom prst="rect">
            <a:avLst/>
          </a:prstGeom>
        </p:spPr>
      </p:pic>
      <p:sp>
        <p:nvSpPr>
          <p:cNvPr id="4" name="Rectangle 3"/>
          <p:cNvSpPr/>
          <p:nvPr/>
        </p:nvSpPr>
        <p:spPr>
          <a:xfrm>
            <a:off x="6156176" y="3637473"/>
            <a:ext cx="574196" cy="1015663"/>
          </a:xfrm>
          <a:prstGeom prst="rect">
            <a:avLst/>
          </a:prstGeom>
        </p:spPr>
        <p:txBody>
          <a:bodyPr wrap="none">
            <a:spAutoFit/>
          </a:bodyPr>
          <a:lstStyle/>
          <a:p>
            <a:pPr fontAlgn="base">
              <a:spcBef>
                <a:spcPct val="0"/>
              </a:spcBef>
              <a:spcAft>
                <a:spcPct val="0"/>
              </a:spcAft>
            </a:pPr>
            <a:r>
              <a:rPr lang="en-GB" altLang="en-US" sz="6000" b="1" dirty="0" smtClean="0">
                <a:solidFill>
                  <a:prstClr val="black"/>
                </a:solidFill>
                <a:ea typeface="ＭＳ Ｐゴシック" panose="020B0600070205080204" pitchFamily="34" charset="-128"/>
              </a:rPr>
              <a:t>1</a:t>
            </a:r>
            <a:endParaRPr lang="en-US" sz="6000" b="1" dirty="0">
              <a:solidFill>
                <a:prstClr val="black"/>
              </a:solidFill>
              <a:ea typeface="ＭＳ Ｐゴシック" panose="020B0600070205080204" pitchFamily="34" charset="-128"/>
            </a:endParaRPr>
          </a:p>
        </p:txBody>
      </p:sp>
    </p:spTree>
    <p:extLst>
      <p:ext uri="{BB962C8B-B14F-4D97-AF65-F5344CB8AC3E}">
        <p14:creationId xmlns:p14="http://schemas.microsoft.com/office/powerpoint/2010/main" val="2494998499"/>
      </p:ext>
    </p:extLst>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8147248" cy="760512"/>
          </a:xfrm>
        </p:spPr>
        <p:txBody>
          <a:bodyPr/>
          <a:lstStyle/>
          <a:p>
            <a:r>
              <a:rPr lang="en-US" dirty="0" smtClean="0"/>
              <a:t>Project Team &amp; Activities</a:t>
            </a:r>
            <a:endParaRPr lang="en-US" dirty="0"/>
          </a:p>
        </p:txBody>
      </p:sp>
      <p:graphicFrame>
        <p:nvGraphicFramePr>
          <p:cNvPr id="6" name="Content Placeholder 5"/>
          <p:cNvGraphicFramePr>
            <a:graphicFrameLocks noGrp="1"/>
          </p:cNvGraphicFramePr>
          <p:nvPr>
            <p:ph idx="1"/>
            <p:extLst/>
          </p:nvPr>
        </p:nvGraphicFramePr>
        <p:xfrm>
          <a:off x="414041" y="878181"/>
          <a:ext cx="8686800" cy="478306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TextBox 2"/>
          <p:cNvSpPr txBox="1"/>
          <p:nvPr/>
        </p:nvSpPr>
        <p:spPr>
          <a:xfrm>
            <a:off x="5216427" y="6046990"/>
            <a:ext cx="1045892" cy="646331"/>
          </a:xfrm>
          <a:prstGeom prst="rect">
            <a:avLst/>
          </a:prstGeom>
          <a:noFill/>
        </p:spPr>
        <p:txBody>
          <a:bodyPr wrap="none" rtlCol="0">
            <a:spAutoFit/>
          </a:bodyPr>
          <a:lstStyle/>
          <a:p>
            <a:pPr fontAlgn="base">
              <a:spcBef>
                <a:spcPct val="0"/>
              </a:spcBef>
              <a:spcAft>
                <a:spcPct val="0"/>
              </a:spcAft>
            </a:pPr>
            <a:r>
              <a:rPr lang="en-US" b="1" dirty="0" smtClean="0">
                <a:solidFill>
                  <a:prstClr val="black"/>
                </a:solidFill>
                <a:ea typeface="ＭＳ Ｐゴシック" panose="020B0600070205080204" pitchFamily="34" charset="-128"/>
              </a:rPr>
              <a:t>Project </a:t>
            </a:r>
          </a:p>
          <a:p>
            <a:pPr fontAlgn="base">
              <a:spcBef>
                <a:spcPct val="0"/>
              </a:spcBef>
              <a:spcAft>
                <a:spcPct val="0"/>
              </a:spcAft>
            </a:pPr>
            <a:r>
              <a:rPr lang="en-US" b="1" dirty="0" smtClean="0">
                <a:solidFill>
                  <a:prstClr val="black"/>
                </a:solidFill>
                <a:ea typeface="ＭＳ Ｐゴシック" panose="020B0600070205080204" pitchFamily="34" charset="-128"/>
              </a:rPr>
              <a:t>Manager</a:t>
            </a:r>
            <a:endParaRPr lang="en-US" b="1" dirty="0">
              <a:solidFill>
                <a:prstClr val="black"/>
              </a:solidFill>
              <a:ea typeface="ＭＳ Ｐゴシック" panose="020B0600070205080204" pitchFamily="34" charset="-128"/>
            </a:endParaRPr>
          </a:p>
        </p:txBody>
      </p:sp>
      <p:pic>
        <p:nvPicPr>
          <p:cNvPr id="8" name="Picture 7"/>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5508104" y="5398918"/>
            <a:ext cx="1453057" cy="1453057"/>
          </a:xfrm>
          <a:prstGeom prst="rect">
            <a:avLst/>
          </a:prstGeom>
        </p:spPr>
      </p:pic>
    </p:spTree>
    <p:extLst>
      <p:ext uri="{BB962C8B-B14F-4D97-AF65-F5344CB8AC3E}">
        <p14:creationId xmlns:p14="http://schemas.microsoft.com/office/powerpoint/2010/main" val="226128135"/>
      </p:ext>
    </p:extLst>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Title 1"/>
          <p:cNvSpPr>
            <a:spLocks noGrp="1"/>
          </p:cNvSpPr>
          <p:nvPr>
            <p:ph type="title"/>
          </p:nvPr>
        </p:nvSpPr>
        <p:spPr/>
        <p:txBody>
          <a:bodyPr/>
          <a:lstStyle/>
          <a:p>
            <a:r>
              <a:rPr lang="en-GB" altLang="en-US" smtClean="0"/>
              <a:t>Models of Collaboration</a:t>
            </a:r>
            <a:endParaRPr lang="en-US" altLang="en-US" smtClean="0"/>
          </a:p>
        </p:txBody>
      </p:sp>
      <p:graphicFrame>
        <p:nvGraphicFramePr>
          <p:cNvPr id="4" name="Content Placeholder 3"/>
          <p:cNvGraphicFramePr>
            <a:graphicFrameLocks noGrp="1"/>
          </p:cNvGraphicFramePr>
          <p:nvPr>
            <p:ph idx="1"/>
            <p:extLst/>
          </p:nvPr>
        </p:nvGraphicFramePr>
        <p:xfrm>
          <a:off x="457200" y="1295400"/>
          <a:ext cx="8229600" cy="4525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41987" name="Picture 4" descr="OCULslogan_hr.pdf"/>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a:off x="4356100" y="6296025"/>
            <a:ext cx="4464050" cy="3286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2281024728"/>
      </p:ext>
    </p:extLst>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Title 1"/>
          <p:cNvSpPr>
            <a:spLocks noGrp="1"/>
          </p:cNvSpPr>
          <p:nvPr>
            <p:ph type="title"/>
          </p:nvPr>
        </p:nvSpPr>
        <p:spPr/>
        <p:txBody>
          <a:bodyPr/>
          <a:lstStyle/>
          <a:p>
            <a:r>
              <a:rPr lang="en-GB" altLang="en-US" dirty="0" smtClean="0">
                <a:ea typeface="ＭＳ Ｐゴシック" panose="020B0600070205080204" pitchFamily="34" charset="-128"/>
              </a:rPr>
              <a:t>Project Phase 2</a:t>
            </a:r>
            <a:endParaRPr lang="en-US" altLang="en-US" dirty="0" smtClean="0">
              <a:ea typeface="ＭＳ Ｐゴシック" panose="020B0600070205080204" pitchFamily="34" charset="-128"/>
            </a:endParaRPr>
          </a:p>
        </p:txBody>
      </p:sp>
      <p:pic>
        <p:nvPicPr>
          <p:cNvPr id="26626" name="Picture 3" descr="OCULslogan_hr.pd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356100" y="6296025"/>
            <a:ext cx="4464050" cy="3286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3" name="Picture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851920" y="908720"/>
            <a:ext cx="5184576" cy="5184576"/>
          </a:xfrm>
          <a:prstGeom prst="rect">
            <a:avLst/>
          </a:prstGeom>
        </p:spPr>
      </p:pic>
      <p:sp>
        <p:nvSpPr>
          <p:cNvPr id="4" name="Rectangle 3"/>
          <p:cNvSpPr/>
          <p:nvPr/>
        </p:nvSpPr>
        <p:spPr>
          <a:xfrm>
            <a:off x="6156176" y="3637473"/>
            <a:ext cx="574196" cy="1015663"/>
          </a:xfrm>
          <a:prstGeom prst="rect">
            <a:avLst/>
          </a:prstGeom>
        </p:spPr>
        <p:txBody>
          <a:bodyPr wrap="none">
            <a:spAutoFit/>
          </a:bodyPr>
          <a:lstStyle/>
          <a:p>
            <a:pPr fontAlgn="base">
              <a:spcBef>
                <a:spcPct val="0"/>
              </a:spcBef>
              <a:spcAft>
                <a:spcPct val="0"/>
              </a:spcAft>
            </a:pPr>
            <a:r>
              <a:rPr lang="en-GB" altLang="en-US" sz="6000" b="1" dirty="0" smtClean="0">
                <a:solidFill>
                  <a:prstClr val="black"/>
                </a:solidFill>
                <a:ea typeface="ＭＳ Ｐゴシック" panose="020B0600070205080204" pitchFamily="34" charset="-128"/>
              </a:rPr>
              <a:t>2</a:t>
            </a:r>
            <a:endParaRPr lang="en-US" sz="6000" b="1" dirty="0">
              <a:solidFill>
                <a:prstClr val="black"/>
              </a:solidFill>
              <a:ea typeface="ＭＳ Ｐゴシック" panose="020B0600070205080204" pitchFamily="34" charset="-128"/>
            </a:endParaRPr>
          </a:p>
        </p:txBody>
      </p:sp>
    </p:spTree>
    <p:extLst>
      <p:ext uri="{BB962C8B-B14F-4D97-AF65-F5344CB8AC3E}">
        <p14:creationId xmlns:p14="http://schemas.microsoft.com/office/powerpoint/2010/main" val="3871698968"/>
      </p:ext>
    </p:extLst>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p:txBody>
          <a:bodyPr/>
          <a:lstStyle/>
          <a:p>
            <a:r>
              <a:rPr lang="en-US" altLang="en-US" smtClean="0">
                <a:ea typeface="ＭＳ Ｐゴシック" pitchFamily="34" charset="-128"/>
              </a:rPr>
              <a:t>Keys to achieving the vision</a:t>
            </a:r>
          </a:p>
        </p:txBody>
      </p:sp>
      <p:sp>
        <p:nvSpPr>
          <p:cNvPr id="3" name="Content Placeholder 2"/>
          <p:cNvSpPr>
            <a:spLocks noGrp="1"/>
          </p:cNvSpPr>
          <p:nvPr>
            <p:ph idx="1"/>
          </p:nvPr>
        </p:nvSpPr>
        <p:spPr/>
        <p:txBody>
          <a:bodyPr/>
          <a:lstStyle/>
          <a:p>
            <a:pPr marL="514350" indent="-514350">
              <a:buFont typeface="Calibri" pitchFamily="34" charset="0"/>
              <a:buAutoNum type="arabicPeriod"/>
            </a:pPr>
            <a:r>
              <a:rPr lang="en-US" altLang="en-US" sz="3600" b="1" dirty="0" smtClean="0">
                <a:ea typeface="ＭＳ Ｐゴシック" pitchFamily="34" charset="-128"/>
              </a:rPr>
              <a:t>Implement shared next generation library services platforms</a:t>
            </a:r>
          </a:p>
          <a:p>
            <a:pPr marL="514350" indent="-514350">
              <a:buFont typeface="Calibri" pitchFamily="34" charset="0"/>
              <a:buAutoNum type="arabicPeriod"/>
            </a:pPr>
            <a:r>
              <a:rPr lang="en-US" altLang="en-US" dirty="0" smtClean="0">
                <a:solidFill>
                  <a:schemeClr val="bg1">
                    <a:lumMod val="50000"/>
                  </a:schemeClr>
                </a:solidFill>
                <a:ea typeface="ＭＳ Ｐゴシック" pitchFamily="34" charset="-128"/>
              </a:rPr>
              <a:t>Collaborate to manage and preserve print resources in a sustainable system</a:t>
            </a:r>
          </a:p>
          <a:p>
            <a:pPr marL="514350" indent="-514350">
              <a:buFont typeface="Calibri" pitchFamily="34" charset="0"/>
              <a:buAutoNum type="arabicPeriod"/>
            </a:pPr>
            <a:r>
              <a:rPr lang="en-US" altLang="en-US" dirty="0" smtClean="0">
                <a:solidFill>
                  <a:schemeClr val="bg1">
                    <a:lumMod val="50000"/>
                  </a:schemeClr>
                </a:solidFill>
                <a:ea typeface="ＭＳ Ｐゴシック" pitchFamily="34" charset="-128"/>
              </a:rPr>
              <a:t>Collaborate to effectively use shared systems to manage electronic and print resources</a:t>
            </a:r>
          </a:p>
          <a:p>
            <a:pPr marL="514350" indent="-514350"/>
            <a:endParaRPr lang="en-US" altLang="en-US" dirty="0" smtClean="0">
              <a:ea typeface="ＭＳ Ｐゴシック" pitchFamily="34" charset="-128"/>
            </a:endParaRPr>
          </a:p>
        </p:txBody>
      </p:sp>
      <p:pic>
        <p:nvPicPr>
          <p:cNvPr id="4" name="Picture 1"/>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284663" y="6237288"/>
            <a:ext cx="4559300" cy="3476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3604203034"/>
      </p:ext>
    </p:extLst>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1" name="Title 1"/>
          <p:cNvSpPr>
            <a:spLocks noGrp="1"/>
          </p:cNvSpPr>
          <p:nvPr>
            <p:ph type="title"/>
          </p:nvPr>
        </p:nvSpPr>
        <p:spPr/>
        <p:txBody>
          <a:bodyPr/>
          <a:lstStyle/>
          <a:p>
            <a:r>
              <a:rPr lang="en-GB" altLang="en-US" dirty="0" smtClean="0">
                <a:ea typeface="ＭＳ Ｐゴシック" panose="020B0600070205080204" pitchFamily="34" charset="-128"/>
                <a:sym typeface="Calibri" panose="020F0502020204030204" pitchFamily="34" charset="0"/>
              </a:rPr>
              <a:t>Phase 2</a:t>
            </a:r>
            <a:endParaRPr lang="en-US" altLang="en-US" dirty="0" smtClean="0">
              <a:ea typeface="ＭＳ Ｐゴシック" panose="020B0600070205080204" pitchFamily="34" charset="-128"/>
            </a:endParaRPr>
          </a:p>
        </p:txBody>
      </p:sp>
      <p:sp>
        <p:nvSpPr>
          <p:cNvPr id="3" name="Content Placeholder 2"/>
          <p:cNvSpPr>
            <a:spLocks noGrp="1"/>
          </p:cNvSpPr>
          <p:nvPr>
            <p:ph idx="1"/>
          </p:nvPr>
        </p:nvSpPr>
        <p:spPr/>
        <p:txBody>
          <a:bodyPr/>
          <a:lstStyle/>
          <a:p>
            <a:pPr marL="0" indent="0">
              <a:spcBef>
                <a:spcPct val="0"/>
              </a:spcBef>
              <a:buClr>
                <a:srgbClr val="000000"/>
              </a:buClr>
              <a:buNone/>
            </a:pPr>
            <a:endParaRPr lang="en-GB" altLang="en-US" sz="2400" dirty="0" smtClean="0">
              <a:solidFill>
                <a:srgbClr val="000000"/>
              </a:solidFill>
              <a:ea typeface="ＭＳ Ｐゴシック" panose="020B0600070205080204" pitchFamily="34" charset="-128"/>
              <a:sym typeface="Calibri" panose="020F0502020204030204" pitchFamily="34" charset="0"/>
            </a:endParaRPr>
          </a:p>
          <a:p>
            <a:pPr>
              <a:spcBef>
                <a:spcPts val="400"/>
              </a:spcBef>
              <a:buClr>
                <a:srgbClr val="000000"/>
              </a:buClr>
            </a:pPr>
            <a:r>
              <a:rPr lang="en-GB" altLang="en-US" sz="2800" dirty="0" smtClean="0">
                <a:solidFill>
                  <a:srgbClr val="000000"/>
                </a:solidFill>
                <a:ea typeface="ＭＳ Ｐゴシック" panose="020B0600070205080204" pitchFamily="34" charset="-128"/>
                <a:sym typeface="Calibri" panose="020F0502020204030204" pitchFamily="34" charset="0"/>
              </a:rPr>
              <a:t>18 libraries participating</a:t>
            </a:r>
          </a:p>
          <a:p>
            <a:pPr>
              <a:spcBef>
                <a:spcPts val="400"/>
              </a:spcBef>
              <a:buClr>
                <a:srgbClr val="000000"/>
              </a:buClr>
            </a:pPr>
            <a:r>
              <a:rPr lang="en-GB" altLang="en-US" sz="2800" dirty="0" smtClean="0">
                <a:solidFill>
                  <a:srgbClr val="000000"/>
                </a:solidFill>
                <a:ea typeface="ＭＳ Ｐゴシック" panose="020B0600070205080204" pitchFamily="34" charset="-128"/>
                <a:sym typeface="Calibri" panose="020F0502020204030204" pitchFamily="34" charset="0"/>
              </a:rPr>
              <a:t>Deliverables:</a:t>
            </a:r>
          </a:p>
          <a:p>
            <a:pPr lvl="1">
              <a:spcBef>
                <a:spcPts val="400"/>
              </a:spcBef>
              <a:buClr>
                <a:srgbClr val="000000"/>
              </a:buClr>
            </a:pPr>
            <a:r>
              <a:rPr lang="en-GB" altLang="en-US" sz="2400" dirty="0" smtClean="0">
                <a:solidFill>
                  <a:srgbClr val="000000"/>
                </a:solidFill>
                <a:ea typeface="ＭＳ Ｐゴシック" panose="020B0600070205080204" pitchFamily="34" charset="-128"/>
                <a:sym typeface="Calibri" panose="020F0502020204030204" pitchFamily="34" charset="0"/>
              </a:rPr>
              <a:t>Business plan (budget plan, funding models, etc.)</a:t>
            </a:r>
          </a:p>
          <a:p>
            <a:pPr lvl="1">
              <a:spcBef>
                <a:spcPts val="400"/>
              </a:spcBef>
              <a:buClr>
                <a:srgbClr val="000000"/>
              </a:buClr>
            </a:pPr>
            <a:r>
              <a:rPr lang="en-GB" altLang="en-US" sz="2400" dirty="0" smtClean="0">
                <a:solidFill>
                  <a:srgbClr val="000000"/>
                </a:solidFill>
                <a:ea typeface="ＭＳ Ｐゴシック" panose="020B0600070205080204" pitchFamily="34" charset="-128"/>
                <a:sym typeface="Calibri" panose="020F0502020204030204" pitchFamily="34" charset="0"/>
              </a:rPr>
              <a:t>RFI follow-up (market updates, costing, product demonstrations)</a:t>
            </a:r>
          </a:p>
          <a:p>
            <a:pPr lvl="1">
              <a:spcBef>
                <a:spcPts val="400"/>
              </a:spcBef>
              <a:buClr>
                <a:srgbClr val="000000"/>
              </a:buClr>
            </a:pPr>
            <a:r>
              <a:rPr lang="en-GB" altLang="en-US" sz="2400" dirty="0" smtClean="0">
                <a:solidFill>
                  <a:srgbClr val="000000"/>
                </a:solidFill>
                <a:ea typeface="ＭＳ Ｐゴシック" panose="020B0600070205080204" pitchFamily="34" charset="-128"/>
                <a:sym typeface="Calibri" panose="020F0502020204030204" pitchFamily="34" charset="0"/>
              </a:rPr>
              <a:t>User and technical requirements for shared LSP</a:t>
            </a:r>
          </a:p>
          <a:p>
            <a:pPr lvl="1">
              <a:spcBef>
                <a:spcPts val="400"/>
              </a:spcBef>
              <a:buClr>
                <a:srgbClr val="000000"/>
              </a:buClr>
            </a:pPr>
            <a:r>
              <a:rPr lang="en-GB" altLang="en-US" sz="2400" dirty="0" smtClean="0">
                <a:solidFill>
                  <a:srgbClr val="000000"/>
                </a:solidFill>
                <a:ea typeface="ＭＳ Ｐゴシック" panose="020B0600070205080204" pitchFamily="34" charset="-128"/>
                <a:sym typeface="Calibri" panose="020F0502020204030204" pitchFamily="34" charset="0"/>
              </a:rPr>
              <a:t>Memorandum of understanding</a:t>
            </a:r>
          </a:p>
          <a:p>
            <a:pPr marL="457200" lvl="1" indent="0">
              <a:spcBef>
                <a:spcPts val="400"/>
              </a:spcBef>
              <a:buClr>
                <a:srgbClr val="000000"/>
              </a:buClr>
              <a:buNone/>
            </a:pPr>
            <a:endParaRPr lang="en-GB" altLang="en-US" sz="1800" dirty="0" smtClean="0">
              <a:solidFill>
                <a:srgbClr val="000000"/>
              </a:solidFill>
              <a:ea typeface="ＭＳ Ｐゴシック" panose="020B0600070205080204" pitchFamily="34" charset="-128"/>
              <a:sym typeface="Calibri" panose="020F0502020204030204" pitchFamily="34" charset="0"/>
            </a:endParaRPr>
          </a:p>
          <a:p>
            <a:pPr marL="0" indent="0">
              <a:spcBef>
                <a:spcPts val="400"/>
              </a:spcBef>
              <a:buClr>
                <a:srgbClr val="000000"/>
              </a:buClr>
              <a:buNone/>
            </a:pPr>
            <a:endParaRPr lang="en-GB" altLang="en-US" sz="2200" dirty="0" smtClean="0">
              <a:solidFill>
                <a:srgbClr val="000000"/>
              </a:solidFill>
              <a:ea typeface="ＭＳ Ｐゴシック" panose="020B0600070205080204" pitchFamily="34" charset="-128"/>
              <a:sym typeface="Calibri" panose="020F0502020204030204" pitchFamily="34" charset="0"/>
            </a:endParaRPr>
          </a:p>
          <a:p>
            <a:pPr marL="0" indent="0">
              <a:buFont typeface="Wingdings" panose="05000000000000000000" pitchFamily="2" charset="2"/>
              <a:buNone/>
            </a:pPr>
            <a:endParaRPr lang="en-US" altLang="en-US" dirty="0" smtClean="0">
              <a:ea typeface="ＭＳ Ｐゴシック" panose="020B0600070205080204" pitchFamily="34" charset="-128"/>
            </a:endParaRPr>
          </a:p>
        </p:txBody>
      </p:sp>
      <p:pic>
        <p:nvPicPr>
          <p:cNvPr id="46083" name="Picture 3" descr="OCULslogan_hr.pd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356100" y="6296025"/>
            <a:ext cx="4464050" cy="3286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2" name="Picture 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471592" y="3168352"/>
            <a:ext cx="3140968" cy="3140968"/>
          </a:xfrm>
          <a:prstGeom prst="rect">
            <a:avLst/>
          </a:prstGeom>
        </p:spPr>
      </p:pic>
    </p:spTree>
    <p:extLst>
      <p:ext uri="{BB962C8B-B14F-4D97-AF65-F5344CB8AC3E}">
        <p14:creationId xmlns:p14="http://schemas.microsoft.com/office/powerpoint/2010/main" val="1784805009"/>
      </p:ext>
    </p:extLst>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Content Placeholder 5"/>
          <p:cNvGraphicFramePr>
            <a:graphicFrameLocks noGrp="1"/>
          </p:cNvGraphicFramePr>
          <p:nvPr>
            <p:ph idx="1"/>
            <p:extLst/>
          </p:nvPr>
        </p:nvGraphicFramePr>
        <p:xfrm>
          <a:off x="414041" y="878181"/>
          <a:ext cx="8686800" cy="478306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 name="Title 1"/>
          <p:cNvSpPr>
            <a:spLocks noGrp="1"/>
          </p:cNvSpPr>
          <p:nvPr>
            <p:ph type="title"/>
          </p:nvPr>
        </p:nvSpPr>
        <p:spPr>
          <a:xfrm>
            <a:off x="457200" y="76200"/>
            <a:ext cx="8147248" cy="760512"/>
          </a:xfrm>
        </p:spPr>
        <p:txBody>
          <a:bodyPr/>
          <a:lstStyle/>
          <a:p>
            <a:r>
              <a:rPr lang="en-US" dirty="0" smtClean="0"/>
              <a:t>Project Team</a:t>
            </a:r>
            <a:endParaRPr lang="en-US" dirty="0"/>
          </a:p>
        </p:txBody>
      </p:sp>
      <p:sp>
        <p:nvSpPr>
          <p:cNvPr id="3" name="TextBox 2"/>
          <p:cNvSpPr txBox="1"/>
          <p:nvPr/>
        </p:nvSpPr>
        <p:spPr>
          <a:xfrm>
            <a:off x="5216427" y="6046990"/>
            <a:ext cx="1045892" cy="646331"/>
          </a:xfrm>
          <a:prstGeom prst="rect">
            <a:avLst/>
          </a:prstGeom>
          <a:noFill/>
        </p:spPr>
        <p:txBody>
          <a:bodyPr wrap="none" rtlCol="0">
            <a:spAutoFit/>
          </a:bodyPr>
          <a:lstStyle/>
          <a:p>
            <a:pPr fontAlgn="base">
              <a:spcBef>
                <a:spcPct val="0"/>
              </a:spcBef>
              <a:spcAft>
                <a:spcPct val="0"/>
              </a:spcAft>
            </a:pPr>
            <a:r>
              <a:rPr lang="en-US" b="1" dirty="0" smtClean="0">
                <a:solidFill>
                  <a:prstClr val="black"/>
                </a:solidFill>
                <a:ea typeface="ＭＳ Ｐゴシック" panose="020B0600070205080204" pitchFamily="34" charset="-128"/>
              </a:rPr>
              <a:t>Project </a:t>
            </a:r>
          </a:p>
          <a:p>
            <a:pPr fontAlgn="base">
              <a:spcBef>
                <a:spcPct val="0"/>
              </a:spcBef>
              <a:spcAft>
                <a:spcPct val="0"/>
              </a:spcAft>
            </a:pPr>
            <a:r>
              <a:rPr lang="en-US" b="1" dirty="0" smtClean="0">
                <a:solidFill>
                  <a:prstClr val="black"/>
                </a:solidFill>
                <a:ea typeface="ＭＳ Ｐゴシック" panose="020B0600070205080204" pitchFamily="34" charset="-128"/>
              </a:rPr>
              <a:t>Manager</a:t>
            </a:r>
            <a:endParaRPr lang="en-US" b="1" dirty="0">
              <a:solidFill>
                <a:prstClr val="black"/>
              </a:solidFill>
              <a:ea typeface="ＭＳ Ｐゴシック" panose="020B0600070205080204" pitchFamily="34" charset="-128"/>
            </a:endParaRPr>
          </a:p>
        </p:txBody>
      </p:sp>
      <p:pic>
        <p:nvPicPr>
          <p:cNvPr id="8" name="Picture 7"/>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5508104" y="5398918"/>
            <a:ext cx="1453057" cy="1453057"/>
          </a:xfrm>
          <a:prstGeom prst="rect">
            <a:avLst/>
          </a:prstGeom>
        </p:spPr>
      </p:pic>
      <p:sp>
        <p:nvSpPr>
          <p:cNvPr id="4" name="Smiley Face 3"/>
          <p:cNvSpPr/>
          <p:nvPr/>
        </p:nvSpPr>
        <p:spPr>
          <a:xfrm>
            <a:off x="6660232" y="1748344"/>
            <a:ext cx="914400" cy="914400"/>
          </a:xfrm>
          <a:prstGeom prst="smileyFace">
            <a:avLst/>
          </a:prstGeom>
          <a:noFill/>
          <a:ln w="28575">
            <a:solidFill>
              <a:srgbClr val="7030A0"/>
            </a:solidFill>
          </a:ln>
        </p:spPr>
        <p:style>
          <a:lnRef idx="1">
            <a:schemeClr val="accent1"/>
          </a:lnRef>
          <a:fillRef idx="3">
            <a:schemeClr val="accent1"/>
          </a:fillRef>
          <a:effectRef idx="2">
            <a:schemeClr val="accent1"/>
          </a:effectRef>
          <a:fontRef idx="minor">
            <a:schemeClr val="lt1"/>
          </a:fontRef>
        </p:style>
        <p:txBody>
          <a:bodyPr rtlCol="0" anchor="ctr"/>
          <a:lstStyle/>
          <a:p>
            <a:pPr algn="ctr" fontAlgn="base">
              <a:spcBef>
                <a:spcPct val="0"/>
              </a:spcBef>
              <a:spcAft>
                <a:spcPct val="0"/>
              </a:spcAft>
            </a:pPr>
            <a:endParaRPr lang="en-US">
              <a:solidFill>
                <a:prstClr val="white"/>
              </a:solidFill>
            </a:endParaRPr>
          </a:p>
        </p:txBody>
      </p:sp>
      <p:sp>
        <p:nvSpPr>
          <p:cNvPr id="7" name="TextBox 6"/>
          <p:cNvSpPr txBox="1"/>
          <p:nvPr/>
        </p:nvSpPr>
        <p:spPr>
          <a:xfrm>
            <a:off x="7633914" y="1882378"/>
            <a:ext cx="1330574" cy="646331"/>
          </a:xfrm>
          <a:prstGeom prst="rect">
            <a:avLst/>
          </a:prstGeom>
          <a:noFill/>
        </p:spPr>
        <p:txBody>
          <a:bodyPr wrap="square" rtlCol="0">
            <a:spAutoFit/>
          </a:bodyPr>
          <a:lstStyle/>
          <a:p>
            <a:pPr fontAlgn="base">
              <a:spcBef>
                <a:spcPct val="0"/>
              </a:spcBef>
              <a:spcAft>
                <a:spcPct val="0"/>
              </a:spcAft>
            </a:pPr>
            <a:r>
              <a:rPr lang="en-US" b="1" dirty="0" smtClean="0">
                <a:solidFill>
                  <a:prstClr val="black"/>
                </a:solidFill>
                <a:ea typeface="ＭＳ Ｐゴシック" panose="020B0600070205080204" pitchFamily="34" charset="-128"/>
              </a:rPr>
              <a:t>Business Plan Writer </a:t>
            </a:r>
            <a:endParaRPr lang="en-US" b="1" dirty="0">
              <a:solidFill>
                <a:prstClr val="black"/>
              </a:solidFill>
              <a:ea typeface="ＭＳ Ｐゴシック" panose="020B0600070205080204" pitchFamily="34" charset="-128"/>
            </a:endParaRPr>
          </a:p>
        </p:txBody>
      </p:sp>
      <p:sp>
        <p:nvSpPr>
          <p:cNvPr id="5" name="Left Arrow 4"/>
          <p:cNvSpPr/>
          <p:nvPr/>
        </p:nvSpPr>
        <p:spPr>
          <a:xfrm rot="19070993">
            <a:off x="5478520" y="2899887"/>
            <a:ext cx="1375754" cy="484632"/>
          </a:xfrm>
          <a:prstGeom prst="leftArrow">
            <a:avLst/>
          </a:prstGeom>
          <a:solidFill>
            <a:srgbClr val="387438"/>
          </a:solidFill>
        </p:spPr>
        <p:style>
          <a:lnRef idx="1">
            <a:schemeClr val="accent1"/>
          </a:lnRef>
          <a:fillRef idx="3">
            <a:schemeClr val="accent1"/>
          </a:fillRef>
          <a:effectRef idx="2">
            <a:schemeClr val="accent1"/>
          </a:effectRef>
          <a:fontRef idx="minor">
            <a:schemeClr val="lt1"/>
          </a:fontRef>
        </p:style>
        <p:txBody>
          <a:bodyPr rtlCol="0" anchor="ctr"/>
          <a:lstStyle/>
          <a:p>
            <a:pPr algn="ctr" fontAlgn="base">
              <a:spcBef>
                <a:spcPct val="0"/>
              </a:spcBef>
              <a:spcAft>
                <a:spcPct val="0"/>
              </a:spcAft>
            </a:pPr>
            <a:endParaRPr lang="en-US">
              <a:solidFill>
                <a:prstClr val="white"/>
              </a:solidFill>
            </a:endParaRPr>
          </a:p>
        </p:txBody>
      </p:sp>
      <p:sp>
        <p:nvSpPr>
          <p:cNvPr id="9" name="Smiley Face 8"/>
          <p:cNvSpPr/>
          <p:nvPr/>
        </p:nvSpPr>
        <p:spPr>
          <a:xfrm>
            <a:off x="1929408" y="1938536"/>
            <a:ext cx="914400" cy="914400"/>
          </a:xfrm>
          <a:prstGeom prst="smileyFace">
            <a:avLst/>
          </a:prstGeom>
          <a:noFill/>
          <a:ln w="28575">
            <a:solidFill>
              <a:srgbClr val="00B050"/>
            </a:solidFill>
          </a:ln>
        </p:spPr>
        <p:style>
          <a:lnRef idx="1">
            <a:schemeClr val="accent1"/>
          </a:lnRef>
          <a:fillRef idx="3">
            <a:schemeClr val="accent1"/>
          </a:fillRef>
          <a:effectRef idx="2">
            <a:schemeClr val="accent1"/>
          </a:effectRef>
          <a:fontRef idx="minor">
            <a:schemeClr val="lt1"/>
          </a:fontRef>
        </p:style>
        <p:txBody>
          <a:bodyPr rtlCol="0" anchor="ctr"/>
          <a:lstStyle/>
          <a:p>
            <a:pPr algn="ctr" fontAlgn="base">
              <a:spcBef>
                <a:spcPct val="0"/>
              </a:spcBef>
              <a:spcAft>
                <a:spcPct val="0"/>
              </a:spcAft>
            </a:pPr>
            <a:endParaRPr lang="en-US">
              <a:solidFill>
                <a:prstClr val="white"/>
              </a:solidFill>
            </a:endParaRPr>
          </a:p>
        </p:txBody>
      </p:sp>
      <p:sp>
        <p:nvSpPr>
          <p:cNvPr id="10" name="Left Arrow 9"/>
          <p:cNvSpPr/>
          <p:nvPr/>
        </p:nvSpPr>
        <p:spPr>
          <a:xfrm rot="13321678">
            <a:off x="2706870" y="2978206"/>
            <a:ext cx="1375754" cy="484632"/>
          </a:xfrm>
          <a:prstGeom prst="leftArrow">
            <a:avLst/>
          </a:prstGeom>
          <a:solidFill>
            <a:srgbClr val="387438"/>
          </a:solidFill>
        </p:spPr>
        <p:style>
          <a:lnRef idx="1">
            <a:schemeClr val="accent1"/>
          </a:lnRef>
          <a:fillRef idx="3">
            <a:schemeClr val="accent1"/>
          </a:fillRef>
          <a:effectRef idx="2">
            <a:schemeClr val="accent1"/>
          </a:effectRef>
          <a:fontRef idx="minor">
            <a:schemeClr val="lt1"/>
          </a:fontRef>
        </p:style>
        <p:txBody>
          <a:bodyPr rtlCol="0" anchor="ctr"/>
          <a:lstStyle/>
          <a:p>
            <a:pPr algn="ctr" fontAlgn="base">
              <a:spcBef>
                <a:spcPct val="0"/>
              </a:spcBef>
              <a:spcAft>
                <a:spcPct val="0"/>
              </a:spcAft>
            </a:pPr>
            <a:endParaRPr lang="en-US">
              <a:solidFill>
                <a:prstClr val="white"/>
              </a:solidFill>
            </a:endParaRPr>
          </a:p>
        </p:txBody>
      </p:sp>
      <p:sp>
        <p:nvSpPr>
          <p:cNvPr id="11" name="TextBox 10"/>
          <p:cNvSpPr txBox="1"/>
          <p:nvPr/>
        </p:nvSpPr>
        <p:spPr>
          <a:xfrm>
            <a:off x="540448" y="2009524"/>
            <a:ext cx="1510492" cy="646331"/>
          </a:xfrm>
          <a:prstGeom prst="rect">
            <a:avLst/>
          </a:prstGeom>
          <a:noFill/>
        </p:spPr>
        <p:txBody>
          <a:bodyPr wrap="square" rtlCol="0">
            <a:spAutoFit/>
          </a:bodyPr>
          <a:lstStyle/>
          <a:p>
            <a:pPr fontAlgn="base">
              <a:spcBef>
                <a:spcPct val="0"/>
              </a:spcBef>
              <a:spcAft>
                <a:spcPct val="0"/>
              </a:spcAft>
            </a:pPr>
            <a:r>
              <a:rPr lang="en-US" b="1" dirty="0" smtClean="0">
                <a:solidFill>
                  <a:prstClr val="black"/>
                </a:solidFill>
                <a:ea typeface="ＭＳ Ｐゴシック" panose="020B0600070205080204" pitchFamily="34" charset="-128"/>
              </a:rPr>
              <a:t>Procurement Consultant</a:t>
            </a:r>
            <a:endParaRPr lang="en-US" b="1" dirty="0">
              <a:solidFill>
                <a:prstClr val="black"/>
              </a:solidFill>
              <a:ea typeface="ＭＳ Ｐゴシック" panose="020B0600070205080204" pitchFamily="34" charset="-128"/>
            </a:endParaRPr>
          </a:p>
        </p:txBody>
      </p:sp>
    </p:spTree>
    <p:extLst>
      <p:ext uri="{BB962C8B-B14F-4D97-AF65-F5344CB8AC3E}">
        <p14:creationId xmlns:p14="http://schemas.microsoft.com/office/powerpoint/2010/main" val="183482093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Shape 177"/>
          <p:cNvSpPr>
            <a:spLocks noGrp="1"/>
          </p:cNvSpPr>
          <p:nvPr>
            <p:ph type="title"/>
          </p:nvPr>
        </p:nvSpPr>
        <p:spPr>
          <a:xfrm>
            <a:off x="457200" y="274638"/>
            <a:ext cx="8229600" cy="1025525"/>
          </a:xfrm>
        </p:spPr>
        <p:txBody>
          <a:bodyPr lIns="91425" tIns="91425" rIns="91425" bIns="91425" anchor="ctr"/>
          <a:lstStyle/>
          <a:p>
            <a:r>
              <a:rPr lang="en-US" altLang="en-US" smtClean="0">
                <a:ea typeface="ＭＳ Ｐゴシック" panose="020B0600070205080204" pitchFamily="34" charset="-128"/>
              </a:rPr>
              <a:t>OCUL Communities</a:t>
            </a:r>
          </a:p>
        </p:txBody>
      </p:sp>
      <p:sp>
        <p:nvSpPr>
          <p:cNvPr id="24578" name="Shape 178"/>
          <p:cNvSpPr>
            <a:spLocks noGrp="1"/>
          </p:cNvSpPr>
          <p:nvPr>
            <p:ph type="body" idx="1"/>
          </p:nvPr>
        </p:nvSpPr>
        <p:spPr>
          <a:xfrm>
            <a:off x="457200" y="1538288"/>
            <a:ext cx="8229600" cy="4525962"/>
          </a:xfrm>
        </p:spPr>
        <p:txBody>
          <a:bodyPr lIns="91425" tIns="91425" rIns="91425" bIns="91425"/>
          <a:lstStyle/>
          <a:p>
            <a:pPr marL="457200" indent="-228600">
              <a:spcBef>
                <a:spcPct val="0"/>
              </a:spcBef>
            </a:pPr>
            <a:r>
              <a:rPr lang="en-US" altLang="en-US" smtClean="0">
                <a:ea typeface="ＭＳ Ｐゴシック" panose="020B0600070205080204" pitchFamily="34" charset="-128"/>
              </a:rPr>
              <a:t>Communities of interest</a:t>
            </a:r>
          </a:p>
          <a:p>
            <a:pPr marL="457200" indent="-228600">
              <a:spcBef>
                <a:spcPct val="0"/>
              </a:spcBef>
            </a:pPr>
            <a:r>
              <a:rPr lang="en-US" altLang="en-US" smtClean="0">
                <a:ea typeface="ＭＳ Ｐゴシック" panose="020B0600070205080204" pitchFamily="34" charset="-128"/>
              </a:rPr>
              <a:t>Sharing information</a:t>
            </a:r>
          </a:p>
          <a:p>
            <a:pPr marL="457200" indent="-228600">
              <a:spcBef>
                <a:spcPct val="0"/>
              </a:spcBef>
            </a:pPr>
            <a:r>
              <a:rPr lang="en-US" altLang="en-US" smtClean="0">
                <a:ea typeface="ＭＳ Ｐゴシック" panose="020B0600070205080204" pitchFamily="34" charset="-128"/>
              </a:rPr>
              <a:t>Generating ideas</a:t>
            </a:r>
          </a:p>
          <a:p>
            <a:pPr marL="457200" indent="-228600">
              <a:spcBef>
                <a:spcPct val="0"/>
              </a:spcBef>
            </a:pPr>
            <a:r>
              <a:rPr lang="en-US" altLang="en-US" smtClean="0">
                <a:ea typeface="ＭＳ Ｐゴシック" panose="020B0600070205080204" pitchFamily="34" charset="-128"/>
              </a:rPr>
              <a:t>Open membership</a:t>
            </a:r>
          </a:p>
          <a:p>
            <a:pPr marL="457200" indent="-228600">
              <a:spcBef>
                <a:spcPct val="0"/>
              </a:spcBef>
            </a:pPr>
            <a:r>
              <a:rPr lang="en-US" altLang="en-US" smtClean="0">
                <a:ea typeface="ＭＳ Ｐゴシック" panose="020B0600070205080204" pitchFamily="34" charset="-128"/>
              </a:rPr>
              <a:t>Representation from at least 7 OCUL schools</a:t>
            </a:r>
          </a:p>
          <a:p>
            <a:pPr marL="457200" indent="-228600">
              <a:spcBef>
                <a:spcPct val="0"/>
              </a:spcBef>
            </a:pPr>
            <a:r>
              <a:rPr lang="en-US" altLang="en-US" smtClean="0">
                <a:ea typeface="ＭＳ Ｐゴシック" panose="020B0600070205080204" pitchFamily="34" charset="-128"/>
              </a:rPr>
              <a:t>Over 200 community members</a:t>
            </a:r>
          </a:p>
        </p:txBody>
      </p:sp>
    </p:spTree>
    <p:extLst>
      <p:ext uri="{BB962C8B-B14F-4D97-AF65-F5344CB8AC3E}">
        <p14:creationId xmlns:p14="http://schemas.microsoft.com/office/powerpoint/2010/main" val="514413430"/>
      </p:ext>
    </p:extLst>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a:xfrm>
            <a:off x="467544" y="-243408"/>
            <a:ext cx="8263830" cy="987425"/>
          </a:xfrm>
        </p:spPr>
        <p:txBody>
          <a:bodyPr/>
          <a:lstStyle/>
          <a:p>
            <a:r>
              <a:rPr lang="en-US" altLang="en-US" dirty="0" smtClean="0"/>
              <a:t>Incorporating your feedback</a:t>
            </a:r>
            <a:endParaRPr lang="en-CA" altLang="en-US" dirty="0" smtClean="0"/>
          </a:p>
        </p:txBody>
      </p:sp>
      <p:sp>
        <p:nvSpPr>
          <p:cNvPr id="3" name="Content Placeholder 2"/>
          <p:cNvSpPr>
            <a:spLocks noGrp="1"/>
          </p:cNvSpPr>
          <p:nvPr>
            <p:ph idx="1"/>
          </p:nvPr>
        </p:nvSpPr>
        <p:spPr>
          <a:xfrm>
            <a:off x="484634" y="1124744"/>
            <a:ext cx="8407846" cy="4733925"/>
          </a:xfrm>
        </p:spPr>
        <p:txBody>
          <a:bodyPr/>
          <a:lstStyle/>
          <a:p>
            <a:pPr marL="0" indent="0">
              <a:buNone/>
              <a:defRPr/>
            </a:pPr>
            <a:r>
              <a:rPr lang="en-US" sz="3600" dirty="0" smtClean="0"/>
              <a:t>Priority Collaboration Outcomes</a:t>
            </a:r>
          </a:p>
          <a:p>
            <a:pPr marL="0" indent="0">
              <a:buFont typeface="Arial" panose="020B0604020202020204" pitchFamily="34" charset="0"/>
              <a:buNone/>
              <a:defRPr/>
            </a:pPr>
            <a:r>
              <a:rPr lang="en-US" sz="2400" dirty="0" smtClean="0">
                <a:hlinkClick r:id="rId3"/>
              </a:rPr>
              <a:t>https</a:t>
            </a:r>
            <a:r>
              <a:rPr lang="en-US" sz="2400" dirty="0">
                <a:hlinkClick r:id="rId3"/>
              </a:rPr>
              <a:t>://</a:t>
            </a:r>
            <a:r>
              <a:rPr lang="en-US" sz="2400" dirty="0" smtClean="0">
                <a:hlinkClick r:id="rId3"/>
              </a:rPr>
              <a:t>spotdocs.scholarsportal.info/display/OCF/Priority+Collaboration+Outcomes</a:t>
            </a:r>
            <a:endParaRPr lang="en-US" sz="2400" dirty="0" smtClean="0"/>
          </a:p>
          <a:p>
            <a:pPr marL="0" indent="0">
              <a:buFont typeface="Arial" panose="020B0604020202020204" pitchFamily="34" charset="0"/>
              <a:buNone/>
              <a:defRPr/>
            </a:pPr>
            <a:endParaRPr lang="en-US" sz="1200" dirty="0" smtClean="0"/>
          </a:p>
          <a:p>
            <a:pPr marL="0" indent="0">
              <a:buNone/>
              <a:defRPr/>
            </a:pPr>
            <a:r>
              <a:rPr lang="en-US" sz="3600" dirty="0" smtClean="0"/>
              <a:t>Shared LSP Requirements</a:t>
            </a:r>
          </a:p>
          <a:p>
            <a:pPr marL="0" indent="0">
              <a:buFont typeface="Arial" panose="020B0604020202020204" pitchFamily="34" charset="0"/>
              <a:buNone/>
              <a:defRPr/>
            </a:pPr>
            <a:r>
              <a:rPr lang="en-US" sz="2400" dirty="0">
                <a:hlinkClick r:id="rId4"/>
              </a:rPr>
              <a:t>https://spotdocs.scholarsportal.info/display/OCF/LSP+Requirements+-+</a:t>
            </a:r>
            <a:r>
              <a:rPr lang="en-US" sz="2400" dirty="0" smtClean="0">
                <a:hlinkClick r:id="rId4"/>
              </a:rPr>
              <a:t>For+Consultation</a:t>
            </a:r>
            <a:endParaRPr lang="en-US" sz="2400" dirty="0" smtClean="0"/>
          </a:p>
          <a:p>
            <a:pPr marL="0" indent="0">
              <a:buFont typeface="Arial" panose="020B0604020202020204" pitchFamily="34" charset="0"/>
              <a:buNone/>
              <a:defRPr/>
            </a:pPr>
            <a:endParaRPr lang="en-US" sz="1200" dirty="0" smtClean="0"/>
          </a:p>
          <a:p>
            <a:pPr marL="0" indent="0">
              <a:buNone/>
              <a:defRPr/>
            </a:pPr>
            <a:r>
              <a:rPr lang="en-US" sz="3600" dirty="0" smtClean="0"/>
              <a:t>Memorandum of Understanding</a:t>
            </a:r>
          </a:p>
          <a:p>
            <a:pPr marL="0" indent="0">
              <a:buFont typeface="Arial" panose="020B0604020202020204" pitchFamily="34" charset="0"/>
              <a:buNone/>
              <a:defRPr/>
            </a:pPr>
            <a:r>
              <a:rPr lang="en-US" sz="2400" dirty="0">
                <a:hlinkClick r:id="rId5"/>
              </a:rPr>
              <a:t>https://</a:t>
            </a:r>
            <a:r>
              <a:rPr lang="en-US" sz="2400" dirty="0" smtClean="0">
                <a:hlinkClick r:id="rId5"/>
              </a:rPr>
              <a:t>spotdocs.scholarsportal.info/display/OCF/MOU+Draft+Planning</a:t>
            </a:r>
            <a:endParaRPr lang="en-US" sz="2400" dirty="0" smtClean="0"/>
          </a:p>
          <a:p>
            <a:pPr marL="0" indent="0">
              <a:buFont typeface="Arial" panose="020B0604020202020204" pitchFamily="34" charset="0"/>
              <a:buNone/>
              <a:defRPr/>
            </a:pPr>
            <a:endParaRPr lang="en-US" dirty="0" smtClean="0"/>
          </a:p>
        </p:txBody>
      </p:sp>
      <p:pic>
        <p:nvPicPr>
          <p:cNvPr id="4" name="Picture 3" descr="OCULslogan_hr.pdf"/>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4356100" y="6296025"/>
            <a:ext cx="4464050" cy="3286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1063612001"/>
      </p:ext>
    </p:extLst>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38200"/>
            <a:ext cx="8229600" cy="1030560"/>
          </a:xfrm>
        </p:spPr>
        <p:txBody>
          <a:bodyPr/>
          <a:lstStyle/>
          <a:p>
            <a:r>
              <a:rPr lang="en-US" dirty="0" smtClean="0"/>
              <a:t>What’s Next?</a:t>
            </a:r>
            <a:br>
              <a:rPr lang="en-US" dirty="0" smtClean="0"/>
            </a:br>
            <a:r>
              <a:rPr lang="en-US" dirty="0" smtClean="0"/>
              <a:t>Project Schedule Fall 2016</a:t>
            </a:r>
            <a:endParaRPr lang="en-US" dirty="0"/>
          </a:p>
        </p:txBody>
      </p:sp>
      <p:sp>
        <p:nvSpPr>
          <p:cNvPr id="3" name="Content Placeholder 2"/>
          <p:cNvSpPr>
            <a:spLocks noGrp="1"/>
          </p:cNvSpPr>
          <p:nvPr>
            <p:ph idx="1"/>
          </p:nvPr>
        </p:nvSpPr>
        <p:spPr>
          <a:xfrm>
            <a:off x="457200" y="1268761"/>
            <a:ext cx="8579296" cy="4752528"/>
          </a:xfrm>
        </p:spPr>
        <p:txBody>
          <a:bodyPr/>
          <a:lstStyle/>
          <a:p>
            <a:r>
              <a:rPr lang="en-US" dirty="0" smtClean="0"/>
              <a:t>Supplier consultations &amp; presentations:</a:t>
            </a:r>
          </a:p>
          <a:p>
            <a:pPr marL="457200" lvl="1" indent="0">
              <a:buNone/>
            </a:pPr>
            <a:r>
              <a:rPr lang="en-US" sz="2400" dirty="0" smtClean="0"/>
              <a:t>September 29 (Ex Libris</a:t>
            </a:r>
            <a:r>
              <a:rPr lang="en-US" sz="2400" dirty="0"/>
              <a:t>) </a:t>
            </a:r>
            <a:r>
              <a:rPr lang="en-US" sz="2400" dirty="0" smtClean="0"/>
              <a:t>        October </a:t>
            </a:r>
            <a:r>
              <a:rPr lang="en-US" sz="2400" dirty="0"/>
              <a:t>5 </a:t>
            </a:r>
            <a:r>
              <a:rPr lang="en-US" sz="2400" dirty="0" smtClean="0"/>
              <a:t>(Innovative)</a:t>
            </a:r>
          </a:p>
          <a:p>
            <a:pPr marL="457200" lvl="1" indent="0">
              <a:buNone/>
            </a:pPr>
            <a:r>
              <a:rPr lang="en-US" sz="2400" dirty="0" smtClean="0"/>
              <a:t>September 30 (EBSCO</a:t>
            </a:r>
            <a:r>
              <a:rPr lang="en-US" sz="2400" dirty="0"/>
              <a:t>) </a:t>
            </a:r>
            <a:r>
              <a:rPr lang="en-US" sz="2400" dirty="0" smtClean="0"/>
              <a:t>		</a:t>
            </a:r>
            <a:r>
              <a:rPr lang="en-US" sz="2400" i="1" dirty="0" smtClean="0"/>
              <a:t>October 6 (</a:t>
            </a:r>
            <a:r>
              <a:rPr lang="en-US" sz="2400" i="1" dirty="0" err="1" smtClean="0"/>
              <a:t>Relais</a:t>
            </a:r>
            <a:r>
              <a:rPr lang="en-US" sz="2400" i="1" dirty="0" smtClean="0"/>
              <a:t>)</a:t>
            </a:r>
          </a:p>
          <a:p>
            <a:pPr marL="457200" lvl="1" indent="0">
              <a:buNone/>
            </a:pPr>
            <a:r>
              <a:rPr lang="en-US" sz="2400" dirty="0" smtClean="0"/>
              <a:t>October 4 (OCLC) 				October 11 (</a:t>
            </a:r>
            <a:r>
              <a:rPr lang="en-US" sz="2400" dirty="0" err="1" smtClean="0"/>
              <a:t>SirsiDynix</a:t>
            </a:r>
            <a:r>
              <a:rPr lang="en-US" sz="2400" dirty="0" smtClean="0"/>
              <a:t>)</a:t>
            </a:r>
          </a:p>
          <a:p>
            <a:r>
              <a:rPr lang="en-US" dirty="0" smtClean="0"/>
              <a:t>Business plan &amp; financial information to OCUL Directors - October</a:t>
            </a:r>
          </a:p>
          <a:p>
            <a:r>
              <a:rPr lang="en-US" dirty="0" smtClean="0"/>
              <a:t>Prepare “roadmap to procurement” – mid-Nov. </a:t>
            </a:r>
          </a:p>
          <a:p>
            <a:r>
              <a:rPr lang="en-US" dirty="0" smtClean="0"/>
              <a:t>Close out Phase 2 and begin Phase 3 – late November/early December</a:t>
            </a:r>
          </a:p>
        </p:txBody>
      </p:sp>
      <p:pic>
        <p:nvPicPr>
          <p:cNvPr id="4" name="Picture 1"/>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284663" y="6237288"/>
            <a:ext cx="4559300" cy="3476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2725853757"/>
      </p:ext>
    </p:extLst>
  </p:cSld>
  <p:clrMapOvr>
    <a:masterClrMapping/>
  </p:clrMapOvr>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a:xfrm>
            <a:off x="323528" y="116632"/>
            <a:ext cx="7704856" cy="4293840"/>
          </a:xfrm>
        </p:spPr>
        <p:txBody>
          <a:bodyPr/>
          <a:lstStyle/>
          <a:p>
            <a:pPr marL="0" indent="0">
              <a:buNone/>
            </a:pPr>
            <a:endParaRPr lang="en-US" dirty="0" smtClean="0"/>
          </a:p>
          <a:p>
            <a:pPr marL="0" indent="0">
              <a:buNone/>
            </a:pPr>
            <a:endParaRPr lang="en-US" dirty="0"/>
          </a:p>
          <a:p>
            <a:pPr marL="0" indent="0">
              <a:buNone/>
            </a:pPr>
            <a:r>
              <a:rPr lang="en-US" sz="4000" dirty="0" smtClean="0"/>
              <a:t>“</a:t>
            </a:r>
            <a:r>
              <a:rPr lang="en-US" sz="4000" dirty="0"/>
              <a:t>It will take a lot of work to get us where we want but the end result should be the envy of libraries across the </a:t>
            </a:r>
            <a:r>
              <a:rPr lang="en-US" sz="4000" dirty="0" smtClean="0"/>
              <a:t>nation.”    </a:t>
            </a:r>
            <a:endParaRPr lang="en-CA" sz="4000" dirty="0"/>
          </a:p>
          <a:p>
            <a:endParaRPr lang="en-US" dirty="0"/>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804248" y="4221088"/>
            <a:ext cx="2636912" cy="2636912"/>
          </a:xfrm>
          <a:prstGeom prst="rect">
            <a:avLst/>
          </a:prstGeom>
        </p:spPr>
      </p:pic>
      <p:sp>
        <p:nvSpPr>
          <p:cNvPr id="7" name="Rounded Rectangular Callout 6"/>
          <p:cNvSpPr/>
          <p:nvPr/>
        </p:nvSpPr>
        <p:spPr>
          <a:xfrm>
            <a:off x="179512" y="301824"/>
            <a:ext cx="7416824" cy="4032448"/>
          </a:xfrm>
          <a:prstGeom prst="wedgeRoundRectCallout">
            <a:avLst>
              <a:gd name="adj1" fmla="val 39227"/>
              <a:gd name="adj2" fmla="val 71868"/>
              <a:gd name="adj3" fmla="val 16667"/>
            </a:avLst>
          </a:prstGeom>
          <a:noFill/>
          <a:ln w="57150">
            <a:solidFill>
              <a:srgbClr val="66CC00"/>
            </a:solidFill>
          </a:ln>
        </p:spPr>
        <p:style>
          <a:lnRef idx="1">
            <a:schemeClr val="accent1"/>
          </a:lnRef>
          <a:fillRef idx="3">
            <a:schemeClr val="accent1"/>
          </a:fillRef>
          <a:effectRef idx="2">
            <a:schemeClr val="accent1"/>
          </a:effectRef>
          <a:fontRef idx="minor">
            <a:schemeClr val="lt1"/>
          </a:fontRef>
        </p:style>
        <p:txBody>
          <a:bodyPr rtlCol="0" anchor="ctr"/>
          <a:lstStyle/>
          <a:p>
            <a:pPr algn="ctr" fontAlgn="base">
              <a:spcBef>
                <a:spcPct val="0"/>
              </a:spcBef>
              <a:spcAft>
                <a:spcPct val="0"/>
              </a:spcAft>
            </a:pPr>
            <a:endParaRPr lang="en-US">
              <a:solidFill>
                <a:prstClr val="white"/>
              </a:solidFill>
            </a:endParaRPr>
          </a:p>
        </p:txBody>
      </p:sp>
    </p:spTree>
    <p:extLst>
      <p:ext uri="{BB962C8B-B14F-4D97-AF65-F5344CB8AC3E}">
        <p14:creationId xmlns:p14="http://schemas.microsoft.com/office/powerpoint/2010/main" val="4085339781"/>
      </p:ext>
    </p:extLst>
  </p:cSld>
  <p:clrMapOvr>
    <a:masterClrMapping/>
  </p:clrMapOvr>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3" name="Title 1"/>
          <p:cNvSpPr>
            <a:spLocks noGrp="1"/>
          </p:cNvSpPr>
          <p:nvPr>
            <p:ph type="title"/>
          </p:nvPr>
        </p:nvSpPr>
        <p:spPr/>
        <p:txBody>
          <a:bodyPr/>
          <a:lstStyle/>
          <a:p>
            <a:r>
              <a:rPr lang="en-GB" altLang="en-US" smtClean="0">
                <a:ea typeface="ＭＳ Ｐゴシック" panose="020B0600070205080204" pitchFamily="34" charset="-128"/>
                <a:sym typeface="Calibri" panose="020F0502020204030204" pitchFamily="34" charset="0"/>
              </a:rPr>
              <a:t>Thanks! </a:t>
            </a:r>
            <a:endParaRPr lang="en-US" altLang="en-US" smtClean="0">
              <a:ea typeface="ＭＳ Ｐゴシック" panose="020B0600070205080204" pitchFamily="34" charset="-128"/>
            </a:endParaRPr>
          </a:p>
        </p:txBody>
      </p:sp>
      <p:sp>
        <p:nvSpPr>
          <p:cNvPr id="3" name="Content Placeholder 2"/>
          <p:cNvSpPr>
            <a:spLocks noGrp="1"/>
          </p:cNvSpPr>
          <p:nvPr>
            <p:ph idx="1"/>
          </p:nvPr>
        </p:nvSpPr>
        <p:spPr>
          <a:xfrm>
            <a:off x="323528" y="1495425"/>
            <a:ext cx="8820472" cy="4525963"/>
          </a:xfrm>
        </p:spPr>
        <p:txBody>
          <a:bodyPr/>
          <a:lstStyle/>
          <a:p>
            <a:pPr marL="0" indent="0">
              <a:spcBef>
                <a:spcPts val="640"/>
              </a:spcBef>
              <a:spcAft>
                <a:spcPts val="0"/>
              </a:spcAft>
              <a:buClr>
                <a:schemeClr val="dk1"/>
              </a:buClr>
              <a:buSzPct val="25000"/>
              <a:buFont typeface="Wingdings" charset="0"/>
              <a:buNone/>
              <a:defRPr/>
            </a:pPr>
            <a:r>
              <a:rPr lang="en-GB" sz="2800" dirty="0">
                <a:solidFill>
                  <a:schemeClr val="dk1"/>
                </a:solidFill>
                <a:ea typeface="Calibri"/>
                <a:cs typeface="Calibri"/>
                <a:sym typeface="Calibri"/>
              </a:rPr>
              <a:t>More info</a:t>
            </a:r>
          </a:p>
          <a:p>
            <a:pPr lvl="1">
              <a:spcBef>
                <a:spcPts val="480"/>
              </a:spcBef>
              <a:spcAft>
                <a:spcPts val="0"/>
              </a:spcAft>
              <a:buClr>
                <a:schemeClr val="dk1"/>
              </a:buClr>
              <a:buSzPct val="100000"/>
              <a:buFont typeface="Arial"/>
              <a:buChar char="•"/>
              <a:defRPr/>
            </a:pPr>
            <a:r>
              <a:rPr lang="en-GB" sz="2400" dirty="0">
                <a:solidFill>
                  <a:schemeClr val="dk1"/>
                </a:solidFill>
                <a:ea typeface="Calibri"/>
                <a:cs typeface="Calibri"/>
                <a:sym typeface="Calibri"/>
              </a:rPr>
              <a:t>Visit the Collaborative Futures </a:t>
            </a:r>
            <a:r>
              <a:rPr lang="en-GB" sz="2400" dirty="0" smtClean="0">
                <a:solidFill>
                  <a:schemeClr val="dk1"/>
                </a:solidFill>
                <a:ea typeface="Calibri"/>
                <a:cs typeface="Calibri"/>
                <a:sym typeface="Calibri"/>
              </a:rPr>
              <a:t>wiki: </a:t>
            </a:r>
            <a:r>
              <a:rPr lang="en-GB" sz="2400" u="sng" dirty="0">
                <a:solidFill>
                  <a:schemeClr val="hlink"/>
                </a:solidFill>
                <a:ea typeface="Calibri"/>
                <a:cs typeface="Calibri"/>
                <a:sym typeface="Calibri"/>
                <a:hlinkClick r:id="rId3"/>
              </a:rPr>
              <a:t>https://</a:t>
            </a:r>
            <a:r>
              <a:rPr lang="en-GB" sz="2400" u="sng" dirty="0" smtClean="0">
                <a:solidFill>
                  <a:schemeClr val="hlink"/>
                </a:solidFill>
                <a:ea typeface="Calibri"/>
                <a:cs typeface="Calibri"/>
                <a:sym typeface="Calibri"/>
                <a:hlinkClick r:id="rId3"/>
              </a:rPr>
              <a:t>spotdocs.scholarsportal.info/display/OCF/OCUL+Collaborative+Futures</a:t>
            </a:r>
            <a:endParaRPr lang="en-GB" sz="2400" u="sng" dirty="0" smtClean="0">
              <a:solidFill>
                <a:schemeClr val="hlink"/>
              </a:solidFill>
              <a:ea typeface="Calibri"/>
              <a:cs typeface="Calibri"/>
              <a:sym typeface="Calibri"/>
            </a:endParaRPr>
          </a:p>
          <a:p>
            <a:pPr marL="457200" lvl="1" indent="0">
              <a:spcBef>
                <a:spcPts val="480"/>
              </a:spcBef>
              <a:spcAft>
                <a:spcPts val="0"/>
              </a:spcAft>
              <a:buClr>
                <a:schemeClr val="dk1"/>
              </a:buClr>
              <a:buSzPct val="100000"/>
              <a:buNone/>
              <a:defRPr/>
            </a:pPr>
            <a:endParaRPr lang="en-GB" sz="2400" dirty="0">
              <a:solidFill>
                <a:schemeClr val="dk1"/>
              </a:solidFill>
              <a:ea typeface="Calibri"/>
              <a:cs typeface="Calibri"/>
              <a:sym typeface="Calibri"/>
            </a:endParaRPr>
          </a:p>
          <a:p>
            <a:pPr lvl="1">
              <a:spcBef>
                <a:spcPts val="480"/>
              </a:spcBef>
              <a:spcAft>
                <a:spcPts val="0"/>
              </a:spcAft>
              <a:buClr>
                <a:schemeClr val="dk1"/>
              </a:buClr>
              <a:buSzPct val="100000"/>
              <a:buFont typeface="Arial"/>
              <a:buChar char="•"/>
              <a:defRPr/>
            </a:pPr>
            <a:r>
              <a:rPr lang="en-GB" sz="2400" dirty="0">
                <a:solidFill>
                  <a:schemeClr val="dk1"/>
                </a:solidFill>
                <a:ea typeface="Calibri"/>
                <a:cs typeface="Calibri"/>
                <a:sym typeface="Calibri"/>
              </a:rPr>
              <a:t>Contact </a:t>
            </a:r>
            <a:r>
              <a:rPr lang="en-GB" sz="2400" dirty="0" smtClean="0"/>
              <a:t>us</a:t>
            </a:r>
            <a:r>
              <a:rPr lang="en-GB" sz="2400" dirty="0" smtClean="0">
                <a:solidFill>
                  <a:schemeClr val="dk1"/>
                </a:solidFill>
                <a:ea typeface="Calibri"/>
                <a:cs typeface="Calibri"/>
                <a:sym typeface="Calibri"/>
              </a:rPr>
              <a:t>:</a:t>
            </a:r>
            <a:endParaRPr lang="en-GB" u="sng" dirty="0">
              <a:solidFill>
                <a:schemeClr val="hlink"/>
              </a:solidFill>
              <a:hlinkClick r:id=""/>
            </a:endParaRPr>
          </a:p>
          <a:p>
            <a:pPr marL="1066800" lvl="2" indent="0">
              <a:spcBef>
                <a:spcPts val="480"/>
              </a:spcBef>
              <a:spcAft>
                <a:spcPts val="0"/>
              </a:spcAft>
              <a:buSzPct val="100000"/>
              <a:buFont typeface="Wingdings" charset="0"/>
              <a:buNone/>
              <a:defRPr/>
            </a:pPr>
            <a:r>
              <a:rPr lang="en-GB" u="sng" dirty="0">
                <a:solidFill>
                  <a:schemeClr val="hlink"/>
                </a:solidFill>
                <a:hlinkClick r:id=""/>
              </a:rPr>
              <a:t>j</a:t>
            </a:r>
            <a:r>
              <a:rPr lang="en-GB" u="sng" dirty="0" smtClean="0">
                <a:solidFill>
                  <a:schemeClr val="hlink"/>
                </a:solidFill>
                <a:hlinkClick r:id="rId4"/>
              </a:rPr>
              <a:t>ohn.barnett@ocul.on.ca </a:t>
            </a:r>
          </a:p>
          <a:p>
            <a:pPr marL="1066800" lvl="2" indent="0">
              <a:spcBef>
                <a:spcPts val="480"/>
              </a:spcBef>
              <a:spcAft>
                <a:spcPts val="0"/>
              </a:spcAft>
              <a:buFont typeface="Wingdings" charset="0"/>
              <a:buNone/>
              <a:defRPr/>
            </a:pPr>
            <a:r>
              <a:rPr lang="en-GB" u="sng" dirty="0">
                <a:solidFill>
                  <a:schemeClr val="hlink"/>
                </a:solidFill>
                <a:ea typeface="Calibri"/>
                <a:cs typeface="Calibri"/>
                <a:sym typeface="Calibri"/>
                <a:hlinkClick r:id="rId5"/>
              </a:rPr>
              <a:t>amy.greenberg@ocul.on.ca</a:t>
            </a:r>
          </a:p>
          <a:p>
            <a:pPr marL="0" indent="0">
              <a:buFont typeface="Wingdings" charset="0"/>
              <a:buNone/>
              <a:defRPr/>
            </a:pPr>
            <a:endParaRPr lang="en-US" sz="1600" dirty="0" smtClean="0"/>
          </a:p>
          <a:p>
            <a:pPr marL="0" indent="0">
              <a:buFont typeface="Wingdings" charset="0"/>
              <a:buNone/>
              <a:defRPr/>
            </a:pPr>
            <a:endParaRPr lang="en-US" sz="1600" dirty="0" smtClean="0"/>
          </a:p>
          <a:p>
            <a:pPr marL="0" indent="0">
              <a:buFont typeface="Wingdings" charset="0"/>
              <a:buNone/>
              <a:defRPr/>
            </a:pPr>
            <a:r>
              <a:rPr lang="en-US" sz="1600" dirty="0" smtClean="0"/>
              <a:t>	</a:t>
            </a:r>
            <a:endParaRPr lang="en-US" sz="1600" dirty="0"/>
          </a:p>
        </p:txBody>
      </p:sp>
      <p:pic>
        <p:nvPicPr>
          <p:cNvPr id="49155" name="Picture 3" descr="OCULslogan_hr.pdf"/>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4356100" y="6296025"/>
            <a:ext cx="4464050" cy="3286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 name="Rectangle 1"/>
          <p:cNvSpPr/>
          <p:nvPr/>
        </p:nvSpPr>
        <p:spPr>
          <a:xfrm>
            <a:off x="323528" y="5364505"/>
            <a:ext cx="8208590" cy="584775"/>
          </a:xfrm>
          <a:prstGeom prst="rect">
            <a:avLst/>
          </a:prstGeom>
        </p:spPr>
        <p:txBody>
          <a:bodyPr wrap="square">
            <a:spAutoFit/>
          </a:bodyPr>
          <a:lstStyle/>
          <a:p>
            <a:pPr fontAlgn="base">
              <a:spcBef>
                <a:spcPct val="0"/>
              </a:spcBef>
              <a:spcAft>
                <a:spcPct val="0"/>
              </a:spcAft>
              <a:buFont typeface="Wingdings" charset="0"/>
              <a:buNone/>
              <a:defRPr/>
            </a:pPr>
            <a:r>
              <a:rPr lang="en-US" sz="1600" dirty="0">
                <a:solidFill>
                  <a:prstClr val="black"/>
                </a:solidFill>
                <a:latin typeface="Arial" panose="020B0604020202020204" pitchFamily="34" charset="0"/>
                <a:ea typeface="ＭＳ Ｐゴシック" panose="020B0600070205080204" pitchFamily="34" charset="-128"/>
              </a:rPr>
              <a:t>Astronaut images by New Haircut</a:t>
            </a:r>
          </a:p>
          <a:p>
            <a:pPr fontAlgn="base">
              <a:spcBef>
                <a:spcPct val="0"/>
              </a:spcBef>
              <a:spcAft>
                <a:spcPct val="0"/>
              </a:spcAft>
              <a:buFont typeface="Wingdings" charset="0"/>
              <a:buNone/>
              <a:defRPr/>
            </a:pPr>
            <a:r>
              <a:rPr lang="en-US" sz="1600" dirty="0">
                <a:solidFill>
                  <a:prstClr val="black"/>
                </a:solidFill>
                <a:latin typeface="Arial" panose="020B0604020202020204" pitchFamily="34" charset="0"/>
                <a:ea typeface="ＭＳ Ｐゴシック" panose="020B0600070205080204" pitchFamily="34" charset="-128"/>
              </a:rPr>
              <a:t>Available via The Noun Project https://thenounproject.com/newhaircut/</a:t>
            </a:r>
          </a:p>
        </p:txBody>
      </p:sp>
    </p:spTree>
    <p:extLst>
      <p:ext uri="{BB962C8B-B14F-4D97-AF65-F5344CB8AC3E}">
        <p14:creationId xmlns:p14="http://schemas.microsoft.com/office/powerpoint/2010/main" val="4002136543"/>
      </p:ext>
    </p:extLst>
  </p:cSld>
  <p:clrMapOvr>
    <a:masterClrMapping/>
  </p:clrMapOvr>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Contact us!</a:t>
            </a:r>
            <a:endParaRPr lang="en-US" dirty="0"/>
          </a:p>
        </p:txBody>
      </p:sp>
      <p:sp>
        <p:nvSpPr>
          <p:cNvPr id="3" name="Content Placeholder 2"/>
          <p:cNvSpPr>
            <a:spLocks noGrp="1"/>
          </p:cNvSpPr>
          <p:nvPr>
            <p:ph idx="1"/>
          </p:nvPr>
        </p:nvSpPr>
        <p:spPr>
          <a:xfrm>
            <a:off x="457200" y="1262743"/>
            <a:ext cx="8229600" cy="5181600"/>
          </a:xfrm>
        </p:spPr>
        <p:txBody>
          <a:bodyPr>
            <a:normAutofit fontScale="70000" lnSpcReduction="20000"/>
          </a:bodyPr>
          <a:lstStyle/>
          <a:p>
            <a:r>
              <a:rPr lang="en-US" dirty="0" smtClean="0"/>
              <a:t>Today’s presenters:</a:t>
            </a:r>
          </a:p>
          <a:p>
            <a:pPr lvl="1"/>
            <a:r>
              <a:rPr lang="en-US" dirty="0" smtClean="0"/>
              <a:t>Sabina Pagotto </a:t>
            </a:r>
            <a:r>
              <a:rPr lang="en-US" dirty="0" smtClean="0">
                <a:hlinkClick r:id="rId3"/>
              </a:rPr>
              <a:t>sabina@scholarsportal.info</a:t>
            </a:r>
            <a:r>
              <a:rPr lang="en-US" dirty="0" smtClean="0"/>
              <a:t> </a:t>
            </a:r>
          </a:p>
          <a:p>
            <a:pPr lvl="1"/>
            <a:r>
              <a:rPr lang="en-US" dirty="0" smtClean="0"/>
              <a:t>Kate Davis </a:t>
            </a:r>
            <a:r>
              <a:rPr lang="en-US" dirty="0" smtClean="0">
                <a:hlinkClick r:id="rId4"/>
              </a:rPr>
              <a:t>kate@scholarsportal.info</a:t>
            </a:r>
            <a:endParaRPr lang="en-US" dirty="0" smtClean="0"/>
          </a:p>
          <a:p>
            <a:pPr lvl="1"/>
            <a:r>
              <a:rPr lang="en-US" dirty="0" smtClean="0"/>
              <a:t>Grant Hurley </a:t>
            </a:r>
            <a:r>
              <a:rPr lang="en-US" dirty="0" smtClean="0">
                <a:hlinkClick r:id="rId5"/>
              </a:rPr>
              <a:t>grant@scholarsportal.info</a:t>
            </a:r>
            <a:endParaRPr lang="en-US" dirty="0" smtClean="0"/>
          </a:p>
          <a:p>
            <a:pPr lvl="1"/>
            <a:r>
              <a:rPr lang="en-US" dirty="0" smtClean="0"/>
              <a:t>Amy Greenberg </a:t>
            </a:r>
            <a:r>
              <a:rPr lang="en-US" dirty="0" smtClean="0">
                <a:hlinkClick r:id="rId6"/>
              </a:rPr>
              <a:t>amy.greenberg@ocul.on.ca</a:t>
            </a:r>
            <a:r>
              <a:rPr lang="en-US" dirty="0" smtClean="0"/>
              <a:t> </a:t>
            </a:r>
            <a:br>
              <a:rPr lang="en-US" dirty="0" smtClean="0"/>
            </a:br>
            <a:endParaRPr lang="en-US" dirty="0" smtClean="0"/>
          </a:p>
          <a:p>
            <a:r>
              <a:rPr lang="en-US" dirty="0" smtClean="0"/>
              <a:t>General: </a:t>
            </a:r>
          </a:p>
          <a:p>
            <a:pPr lvl="1"/>
            <a:r>
              <a:rPr lang="en-US" dirty="0" smtClean="0"/>
              <a:t>Scholars Portal </a:t>
            </a:r>
            <a:r>
              <a:rPr lang="en-US" dirty="0" smtClean="0">
                <a:hlinkClick r:id="rId7"/>
              </a:rPr>
              <a:t>help@scholarsportal.info</a:t>
            </a:r>
            <a:endParaRPr lang="en-US" dirty="0" smtClean="0"/>
          </a:p>
          <a:p>
            <a:pPr lvl="1"/>
            <a:r>
              <a:rPr lang="en-US" dirty="0" smtClean="0"/>
              <a:t>OCUL </a:t>
            </a:r>
            <a:r>
              <a:rPr lang="en-US" dirty="0" smtClean="0">
                <a:hlinkClick r:id="rId8"/>
              </a:rPr>
              <a:t>ocul@ocul.on.ca</a:t>
            </a:r>
            <a:r>
              <a:rPr lang="en-US" dirty="0" smtClean="0"/>
              <a:t/>
            </a:r>
            <a:br>
              <a:rPr lang="en-US" dirty="0" smtClean="0"/>
            </a:br>
            <a:endParaRPr lang="en-US" dirty="0" smtClean="0"/>
          </a:p>
          <a:p>
            <a:r>
              <a:rPr lang="en-US" dirty="0" smtClean="0"/>
              <a:t>Today’s featured topics:</a:t>
            </a:r>
          </a:p>
          <a:p>
            <a:pPr lvl="1"/>
            <a:r>
              <a:rPr lang="en-US" dirty="0" smtClean="0"/>
              <a:t>Scholars Portal Books </a:t>
            </a:r>
            <a:r>
              <a:rPr lang="en-US" dirty="0" smtClean="0">
                <a:hlinkClick r:id="rId9"/>
              </a:rPr>
              <a:t>books@scholarsportal.info</a:t>
            </a:r>
            <a:endParaRPr lang="en-US" dirty="0" smtClean="0"/>
          </a:p>
          <a:p>
            <a:pPr lvl="1"/>
            <a:r>
              <a:rPr lang="en-US" dirty="0" smtClean="0"/>
              <a:t>OLRC </a:t>
            </a:r>
            <a:r>
              <a:rPr lang="en-US" dirty="0" smtClean="0">
                <a:hlinkClick r:id="rId10"/>
              </a:rPr>
              <a:t>cloud@scholarsportal.info</a:t>
            </a:r>
            <a:endParaRPr lang="en-US" dirty="0" smtClean="0"/>
          </a:p>
          <a:p>
            <a:pPr lvl="1"/>
            <a:r>
              <a:rPr lang="en-US" dirty="0" err="1" smtClean="0"/>
              <a:t>Dataverse</a:t>
            </a:r>
            <a:r>
              <a:rPr lang="en-US" dirty="0" smtClean="0"/>
              <a:t> </a:t>
            </a:r>
            <a:r>
              <a:rPr lang="en-US" dirty="0" smtClean="0">
                <a:hlinkClick r:id="rId11"/>
              </a:rPr>
              <a:t>dataverse@scholarsportal.info</a:t>
            </a:r>
            <a:endParaRPr lang="en-US" dirty="0" smtClean="0"/>
          </a:p>
          <a:p>
            <a:pPr lvl="1"/>
            <a:r>
              <a:rPr lang="en-US" dirty="0" smtClean="0"/>
              <a:t>Research Data Management </a:t>
            </a:r>
            <a:r>
              <a:rPr lang="en-US" dirty="0" smtClean="0">
                <a:hlinkClick r:id="rId12"/>
              </a:rPr>
              <a:t>rdm@scholarsportal.info</a:t>
            </a:r>
            <a:r>
              <a:rPr lang="en-US" dirty="0" smtClean="0"/>
              <a:t> </a:t>
            </a:r>
          </a:p>
          <a:p>
            <a:pPr lvl="1"/>
            <a:r>
              <a:rPr lang="en-US" dirty="0" smtClean="0"/>
              <a:t>Digital Preservation </a:t>
            </a:r>
            <a:r>
              <a:rPr lang="en-US" dirty="0" smtClean="0">
                <a:hlinkClick r:id="rId5"/>
              </a:rPr>
              <a:t>grant@scholarsportal.info</a:t>
            </a:r>
            <a:r>
              <a:rPr lang="en-US" dirty="0" smtClean="0"/>
              <a:t> </a:t>
            </a:r>
          </a:p>
          <a:p>
            <a:pPr lvl="1"/>
            <a:r>
              <a:rPr lang="en-US" dirty="0" smtClean="0"/>
              <a:t>Collaborative Futures </a:t>
            </a:r>
            <a:r>
              <a:rPr lang="en-US" dirty="0" smtClean="0">
                <a:hlinkClick r:id="rId8"/>
              </a:rPr>
              <a:t>ocul@ocul.on.ca</a:t>
            </a:r>
            <a:r>
              <a:rPr lang="en-US" dirty="0" smtClean="0"/>
              <a:t>  </a:t>
            </a:r>
          </a:p>
        </p:txBody>
      </p:sp>
      <p:sp>
        <p:nvSpPr>
          <p:cNvPr id="4" name="Footer Placeholder 3"/>
          <p:cNvSpPr>
            <a:spLocks noGrp="1"/>
          </p:cNvSpPr>
          <p:nvPr>
            <p:ph type="ftr" sz="quarter" idx="11"/>
          </p:nvPr>
        </p:nvSpPr>
        <p:spPr/>
        <p:txBody>
          <a:bodyPr/>
          <a:lstStyle/>
          <a:p>
            <a:r>
              <a:rPr lang="en-US" sz="1600" dirty="0" smtClean="0">
                <a:solidFill>
                  <a:srgbClr val="DE3726"/>
                </a:solidFill>
              </a:rPr>
              <a:t>#</a:t>
            </a:r>
            <a:r>
              <a:rPr lang="en-US" sz="1600" dirty="0" err="1" smtClean="0">
                <a:solidFill>
                  <a:srgbClr val="DE3726"/>
                </a:solidFill>
              </a:rPr>
              <a:t>SPonTheRoad</a:t>
            </a:r>
            <a:endParaRPr lang="en-US" sz="1600" dirty="0">
              <a:solidFill>
                <a:srgbClr val="DE3726"/>
              </a:solidFill>
            </a:endParaRPr>
          </a:p>
        </p:txBody>
      </p:sp>
    </p:spTree>
    <p:extLst>
      <p:ext uri="{BB962C8B-B14F-4D97-AF65-F5344CB8AC3E}">
        <p14:creationId xmlns:p14="http://schemas.microsoft.com/office/powerpoint/2010/main" val="3064837929"/>
      </p:ext>
    </p:extLst>
  </p:cSld>
  <p:clrMapOvr>
    <a:masterClrMapping/>
  </p:clrMapOvr>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09599" y="2805339"/>
            <a:ext cx="3189515" cy="1470025"/>
          </a:xfrm>
        </p:spPr>
        <p:txBody>
          <a:bodyPr>
            <a:noAutofit/>
          </a:bodyPr>
          <a:lstStyle/>
          <a:p>
            <a:r>
              <a:rPr lang="en-US" sz="9600" dirty="0" smtClean="0"/>
              <a:t>Q&amp;A</a:t>
            </a:r>
            <a:endParaRPr lang="en-US" sz="9600" dirty="0"/>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497035" y="718457"/>
            <a:ext cx="5276850" cy="5276850"/>
          </a:xfrm>
          <a:prstGeom prst="rect">
            <a:avLst/>
          </a:prstGeom>
        </p:spPr>
      </p:pic>
    </p:spTree>
    <p:extLst>
      <p:ext uri="{BB962C8B-B14F-4D97-AF65-F5344CB8AC3E}">
        <p14:creationId xmlns:p14="http://schemas.microsoft.com/office/powerpoint/2010/main" val="349737145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Shape 183"/>
          <p:cNvSpPr>
            <a:spLocks noGrp="1"/>
          </p:cNvSpPr>
          <p:nvPr>
            <p:ph type="title"/>
          </p:nvPr>
        </p:nvSpPr>
        <p:spPr>
          <a:xfrm>
            <a:off x="457200" y="274638"/>
            <a:ext cx="8229600" cy="1025525"/>
          </a:xfrm>
        </p:spPr>
        <p:txBody>
          <a:bodyPr lIns="91425" tIns="91425" rIns="91425" bIns="91425" anchor="ctr"/>
          <a:lstStyle/>
          <a:p>
            <a:r>
              <a:rPr lang="en-US" altLang="en-US" smtClean="0">
                <a:ea typeface="ＭＳ Ｐゴシック" panose="020B0600070205080204" pitchFamily="34" charset="-128"/>
              </a:rPr>
              <a:t>OCUL Communities</a:t>
            </a:r>
          </a:p>
        </p:txBody>
      </p:sp>
      <p:sp>
        <p:nvSpPr>
          <p:cNvPr id="25602" name="Shape 184"/>
          <p:cNvSpPr>
            <a:spLocks noGrp="1"/>
          </p:cNvSpPr>
          <p:nvPr>
            <p:ph type="body" idx="1"/>
          </p:nvPr>
        </p:nvSpPr>
        <p:spPr>
          <a:xfrm>
            <a:off x="457200" y="1422400"/>
            <a:ext cx="8229600" cy="4527550"/>
          </a:xfrm>
        </p:spPr>
        <p:txBody>
          <a:bodyPr lIns="91425" tIns="91425" rIns="91425" bIns="91425"/>
          <a:lstStyle/>
          <a:p>
            <a:pPr>
              <a:spcBef>
                <a:spcPct val="0"/>
              </a:spcBef>
              <a:buFont typeface="Wingdings" panose="05000000000000000000" pitchFamily="2" charset="2"/>
              <a:buNone/>
            </a:pPr>
            <a:r>
              <a:rPr lang="en-US" altLang="en-US" sz="2000" smtClean="0">
                <a:ea typeface="ＭＳ Ｐゴシック" panose="020B0600070205080204" pitchFamily="34" charset="-128"/>
              </a:rPr>
              <a:t>Accessibility</a:t>
            </a:r>
          </a:p>
          <a:p>
            <a:pPr>
              <a:spcBef>
                <a:spcPct val="0"/>
              </a:spcBef>
              <a:buFont typeface="Wingdings" panose="05000000000000000000" pitchFamily="2" charset="2"/>
              <a:buNone/>
            </a:pPr>
            <a:r>
              <a:rPr lang="en-US" altLang="en-US" sz="2000" smtClean="0">
                <a:ea typeface="ＭＳ Ｐゴシック" panose="020B0600070205080204" pitchFamily="34" charset="-128"/>
              </a:rPr>
              <a:t>Assessment</a:t>
            </a:r>
          </a:p>
          <a:p>
            <a:pPr>
              <a:spcBef>
                <a:spcPct val="0"/>
              </a:spcBef>
              <a:buFont typeface="Wingdings" panose="05000000000000000000" pitchFamily="2" charset="2"/>
              <a:buNone/>
            </a:pPr>
            <a:r>
              <a:rPr lang="en-US" altLang="en-US" sz="2000" smtClean="0">
                <a:ea typeface="ＭＳ Ｐゴシック" panose="020B0600070205080204" pitchFamily="34" charset="-128"/>
              </a:rPr>
              <a:t>Data</a:t>
            </a:r>
          </a:p>
          <a:p>
            <a:pPr>
              <a:spcBef>
                <a:spcPct val="0"/>
              </a:spcBef>
              <a:buFont typeface="Wingdings" panose="05000000000000000000" pitchFamily="2" charset="2"/>
              <a:buNone/>
            </a:pPr>
            <a:r>
              <a:rPr lang="en-US" altLang="en-US" sz="2000" smtClean="0">
                <a:ea typeface="ＭＳ Ｐゴシック" panose="020B0600070205080204" pitchFamily="34" charset="-128"/>
              </a:rPr>
              <a:t>Digital Curation</a:t>
            </a:r>
          </a:p>
          <a:p>
            <a:pPr>
              <a:spcBef>
                <a:spcPct val="0"/>
              </a:spcBef>
              <a:buFont typeface="Wingdings" panose="05000000000000000000" pitchFamily="2" charset="2"/>
              <a:buNone/>
            </a:pPr>
            <a:r>
              <a:rPr lang="en-US" altLang="en-US" sz="2000" smtClean="0">
                <a:ea typeface="ＭＳ Ｐゴシック" panose="020B0600070205080204" pitchFamily="34" charset="-128"/>
              </a:rPr>
              <a:t>Geo</a:t>
            </a:r>
          </a:p>
          <a:p>
            <a:pPr>
              <a:spcBef>
                <a:spcPct val="0"/>
              </a:spcBef>
              <a:buFont typeface="Wingdings" panose="05000000000000000000" pitchFamily="2" charset="2"/>
              <a:buNone/>
            </a:pPr>
            <a:r>
              <a:rPr lang="en-US" altLang="en-US" sz="2000" smtClean="0">
                <a:ea typeface="ＭＳ Ｐゴシック" panose="020B0600070205080204" pitchFamily="34" charset="-128"/>
              </a:rPr>
              <a:t>Government Information</a:t>
            </a:r>
          </a:p>
          <a:p>
            <a:pPr>
              <a:spcBef>
                <a:spcPct val="0"/>
              </a:spcBef>
              <a:buFont typeface="Wingdings" panose="05000000000000000000" pitchFamily="2" charset="2"/>
              <a:buNone/>
            </a:pPr>
            <a:r>
              <a:rPr lang="en-US" altLang="en-US" sz="2000" smtClean="0">
                <a:ea typeface="ＭＳ Ｐゴシック" panose="020B0600070205080204" pitchFamily="34" charset="-128"/>
              </a:rPr>
              <a:t>Information Technology </a:t>
            </a:r>
          </a:p>
          <a:p>
            <a:pPr>
              <a:spcBef>
                <a:spcPct val="0"/>
              </a:spcBef>
              <a:buFont typeface="Wingdings" panose="05000000000000000000" pitchFamily="2" charset="2"/>
              <a:buNone/>
            </a:pPr>
            <a:r>
              <a:rPr lang="en-US" altLang="en-US" sz="2000" smtClean="0">
                <a:ea typeface="ＭＳ Ｐゴシック" panose="020B0600070205080204" pitchFamily="34" charset="-128"/>
              </a:rPr>
              <a:t>Public Service Renewal</a:t>
            </a:r>
          </a:p>
          <a:p>
            <a:pPr>
              <a:spcBef>
                <a:spcPct val="0"/>
              </a:spcBef>
              <a:buFont typeface="Wingdings" panose="05000000000000000000" pitchFamily="2" charset="2"/>
              <a:buNone/>
            </a:pPr>
            <a:r>
              <a:rPr lang="en-US" altLang="en-US" sz="2000" smtClean="0">
                <a:ea typeface="ＭＳ Ｐゴシック" panose="020B0600070205080204" pitchFamily="34" charset="-128"/>
              </a:rPr>
              <a:t>Publishing/Hosting</a:t>
            </a:r>
          </a:p>
          <a:p>
            <a:pPr>
              <a:spcBef>
                <a:spcPct val="0"/>
              </a:spcBef>
              <a:buFont typeface="Wingdings" panose="05000000000000000000" pitchFamily="2" charset="2"/>
              <a:buNone/>
            </a:pPr>
            <a:r>
              <a:rPr lang="en-US" altLang="en-US" sz="2000" smtClean="0">
                <a:ea typeface="ＭＳ Ｐゴシック" panose="020B0600070205080204" pitchFamily="34" charset="-128"/>
              </a:rPr>
              <a:t>Quality Assurance</a:t>
            </a:r>
          </a:p>
          <a:p>
            <a:pPr>
              <a:spcBef>
                <a:spcPct val="0"/>
              </a:spcBef>
              <a:buFont typeface="Wingdings" panose="05000000000000000000" pitchFamily="2" charset="2"/>
              <a:buNone/>
            </a:pPr>
            <a:r>
              <a:rPr lang="en-US" altLang="en-US" sz="2000" smtClean="0">
                <a:ea typeface="ＭＳ Ｐゴシック" panose="020B0600070205080204" pitchFamily="34" charset="-128"/>
              </a:rPr>
              <a:t>Resource Sharing</a:t>
            </a:r>
          </a:p>
          <a:p>
            <a:pPr>
              <a:spcBef>
                <a:spcPct val="0"/>
              </a:spcBef>
              <a:buFont typeface="Wingdings" panose="05000000000000000000" pitchFamily="2" charset="2"/>
              <a:buNone/>
            </a:pPr>
            <a:r>
              <a:rPr lang="en-US" altLang="en-US" sz="2000" smtClean="0">
                <a:ea typeface="ＭＳ Ｐゴシック" panose="020B0600070205080204" pitchFamily="34" charset="-128"/>
              </a:rPr>
              <a:t>Video										ocul.on.ca/committees</a:t>
            </a:r>
          </a:p>
          <a:p>
            <a:pPr>
              <a:spcBef>
                <a:spcPct val="0"/>
              </a:spcBef>
              <a:buFont typeface="Wingdings" panose="05000000000000000000" pitchFamily="2" charset="2"/>
              <a:buNone/>
            </a:pPr>
            <a:endParaRPr lang="en-US" altLang="en-US" sz="1800" smtClean="0">
              <a:ea typeface="ＭＳ Ｐゴシック" panose="020B0600070205080204" pitchFamily="34" charset="-128"/>
            </a:endParaRPr>
          </a:p>
          <a:p>
            <a:pPr>
              <a:spcBef>
                <a:spcPct val="0"/>
              </a:spcBef>
              <a:buFont typeface="Wingdings" panose="05000000000000000000" pitchFamily="2" charset="2"/>
              <a:buNone/>
            </a:pPr>
            <a:endParaRPr lang="en-US" altLang="en-US" sz="1800" smtClean="0">
              <a:ea typeface="ＭＳ Ｐゴシック" panose="020B0600070205080204" pitchFamily="34" charset="-128"/>
            </a:endParaRPr>
          </a:p>
          <a:p>
            <a:pPr>
              <a:spcBef>
                <a:spcPct val="0"/>
              </a:spcBef>
              <a:buFont typeface="Wingdings" panose="05000000000000000000" pitchFamily="2" charset="2"/>
              <a:buNone/>
            </a:pPr>
            <a:endParaRPr lang="en-US" altLang="en-US" smtClean="0">
              <a:ea typeface="ＭＳ Ｐゴシック" panose="020B0600070205080204" pitchFamily="34" charset="-128"/>
            </a:endParaRPr>
          </a:p>
        </p:txBody>
      </p:sp>
    </p:spTree>
    <p:extLst>
      <p:ext uri="{BB962C8B-B14F-4D97-AF65-F5344CB8AC3E}">
        <p14:creationId xmlns:p14="http://schemas.microsoft.com/office/powerpoint/2010/main" val="884522142"/>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Grayscale">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Austin">
      <a:majorFont>
        <a:latin typeface="Century Gothic"/>
        <a:ea typeface=""/>
        <a:cs typeface=""/>
        <a:font script="Jpan" typeface="ＭＳ ゴシック"/>
        <a:font script="Hang" typeface="HY중고딕"/>
        <a:font script="Hans" typeface="微软雅黑"/>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微软雅黑"/>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2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3_Office Theme">
  <a:themeElements>
    <a:clrScheme name="Grayscale">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Austin">
      <a:majorFont>
        <a:latin typeface="Century Gothic"/>
        <a:ea typeface=""/>
        <a:cs typeface=""/>
        <a:font script="Jpan" typeface="ＭＳ ゴシック"/>
        <a:font script="Hang" typeface="HY중고딕"/>
        <a:font script="Hans" typeface="微软雅黑"/>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微软雅黑"/>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5.xml><?xml version="1.0" encoding="utf-8"?>
<a:theme xmlns:a="http://schemas.openxmlformats.org/drawingml/2006/main" name="4_Office Theme">
  <a:themeElements>
    <a:clrScheme name="Grayscale">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Austin">
      <a:majorFont>
        <a:latin typeface="Century Gothic"/>
        <a:ea typeface=""/>
        <a:cs typeface=""/>
        <a:font script="Jpan" typeface="ＭＳ ゴシック"/>
        <a:font script="Hang" typeface="HY중고딕"/>
        <a:font script="Hans" typeface="微软雅黑"/>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微软雅黑"/>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11617</TotalTime>
  <Words>7308</Words>
  <Application>Microsoft Office PowerPoint</Application>
  <PresentationFormat>On-screen Show (4:3)</PresentationFormat>
  <Paragraphs>943</Paragraphs>
  <Slides>85</Slides>
  <Notes>85</Notes>
  <HiddenSlides>0</HiddenSlides>
  <MMClips>0</MMClips>
  <ScaleCrop>false</ScaleCrop>
  <HeadingPairs>
    <vt:vector size="6" baseType="variant">
      <vt:variant>
        <vt:lpstr>Fonts Used</vt:lpstr>
      </vt:variant>
      <vt:variant>
        <vt:i4>11</vt:i4>
      </vt:variant>
      <vt:variant>
        <vt:lpstr>Theme</vt:lpstr>
      </vt:variant>
      <vt:variant>
        <vt:i4>5</vt:i4>
      </vt:variant>
      <vt:variant>
        <vt:lpstr>Slide Titles</vt:lpstr>
      </vt:variant>
      <vt:variant>
        <vt:i4>85</vt:i4>
      </vt:variant>
    </vt:vector>
  </HeadingPairs>
  <TitlesOfParts>
    <vt:vector size="101" baseType="lpstr">
      <vt:lpstr>ＭＳ Ｐゴシック</vt:lpstr>
      <vt:lpstr>Arial</vt:lpstr>
      <vt:lpstr>Arial Black</vt:lpstr>
      <vt:lpstr>Calibri</vt:lpstr>
      <vt:lpstr>Century Gothic</vt:lpstr>
      <vt:lpstr>Courier New</vt:lpstr>
      <vt:lpstr>Impact</vt:lpstr>
      <vt:lpstr>Noto Sans Symbols</vt:lpstr>
      <vt:lpstr>Questrial</vt:lpstr>
      <vt:lpstr>Trebuchet MS</vt:lpstr>
      <vt:lpstr>Wingdings</vt:lpstr>
      <vt:lpstr>Office Theme</vt:lpstr>
      <vt:lpstr>1_Office Theme</vt:lpstr>
      <vt:lpstr>2_Office Theme</vt:lpstr>
      <vt:lpstr>3_Office Theme</vt:lpstr>
      <vt:lpstr>4_Office Theme</vt:lpstr>
      <vt:lpstr>PowerPoint Presentation</vt:lpstr>
      <vt:lpstr>PowerPoint Presentation</vt:lpstr>
      <vt:lpstr>Introduction to OCUL</vt:lpstr>
      <vt:lpstr>Ontario Council of University Libraries</vt:lpstr>
      <vt:lpstr>PowerPoint Presentation</vt:lpstr>
      <vt:lpstr>Thinking OCULy</vt:lpstr>
      <vt:lpstr>Governance Structure</vt:lpstr>
      <vt:lpstr>OCUL Communities</vt:lpstr>
      <vt:lpstr>OCUL Communities</vt:lpstr>
      <vt:lpstr>PowerPoint Presentation</vt:lpstr>
      <vt:lpstr>What is Scholars Portal?</vt:lpstr>
      <vt:lpstr>PowerPoint Presentation</vt:lpstr>
      <vt:lpstr>How is Scholars Portal governed?</vt:lpstr>
      <vt:lpstr>OCUL-SP: Working for you!</vt:lpstr>
      <vt:lpstr>Your Reps</vt:lpstr>
      <vt:lpstr>PowerPoint Presentation</vt:lpstr>
      <vt:lpstr>PowerPoint Presentation</vt:lpstr>
      <vt:lpstr>Member Services</vt:lpstr>
      <vt:lpstr>Member Services</vt:lpstr>
      <vt:lpstr>Member Services</vt:lpstr>
      <vt:lpstr>Content Repositories</vt:lpstr>
      <vt:lpstr>Content Repositories</vt:lpstr>
      <vt:lpstr>PowerPoint Presentation</vt:lpstr>
      <vt:lpstr>Get involved with OCUL &amp; Scholars Portal!</vt:lpstr>
      <vt:lpstr>PowerPoint Presentation</vt:lpstr>
      <vt:lpstr>Scholars Portal Dataverse Service</vt:lpstr>
      <vt:lpstr>Dataverse 4.5 is here! </vt:lpstr>
      <vt:lpstr>New Features - Dataverse 4.5</vt:lpstr>
      <vt:lpstr>Institutional Dataverses</vt:lpstr>
      <vt:lpstr>What to expect?</vt:lpstr>
      <vt:lpstr>Dataverse Upgrade Working Group</vt:lpstr>
      <vt:lpstr>CARL Portage &amp; OCUL</vt:lpstr>
      <vt:lpstr>RDM Training </vt:lpstr>
      <vt:lpstr>PowerPoint Presentation</vt:lpstr>
      <vt:lpstr>What is Digital Preservation?</vt:lpstr>
      <vt:lpstr>What is Digital Preservation?</vt:lpstr>
      <vt:lpstr>Scholars Portal’s Digital Preservation Services</vt:lpstr>
      <vt:lpstr>Current: Trusted Digital Repository</vt:lpstr>
      <vt:lpstr>Current: Journals Preservation</vt:lpstr>
      <vt:lpstr>Forthcoming: Books Preservation</vt:lpstr>
      <vt:lpstr>Forthcoming: Research Data Preservation</vt:lpstr>
      <vt:lpstr>Forthcoming: Hosted Preservation Pilot</vt:lpstr>
      <vt:lpstr>Questions?</vt:lpstr>
      <vt:lpstr>PowerPoint Presentation</vt:lpstr>
      <vt:lpstr>Service Objectives</vt:lpstr>
      <vt:lpstr>PowerPoint Presentation</vt:lpstr>
      <vt:lpstr>The Cloud</vt:lpstr>
      <vt:lpstr>Swiftbrowser</vt:lpstr>
      <vt:lpstr>Swiftbrowser</vt:lpstr>
      <vt:lpstr>OwnCloud</vt:lpstr>
      <vt:lpstr>Cost per TB as of May 2017</vt:lpstr>
      <vt:lpstr>PowerPoint Presentation</vt:lpstr>
      <vt:lpstr>Books Platform Background</vt:lpstr>
      <vt:lpstr>Things we need.</vt:lpstr>
      <vt:lpstr>More things we need.</vt:lpstr>
      <vt:lpstr>Even more things we need.</vt:lpstr>
      <vt:lpstr>Functional Requirements Doc</vt:lpstr>
      <vt:lpstr>3 areas in progress</vt:lpstr>
      <vt:lpstr>1. Content</vt:lpstr>
      <vt:lpstr>1. Content - BITS</vt:lpstr>
      <vt:lpstr>2. Backend</vt:lpstr>
      <vt:lpstr>2. Backend</vt:lpstr>
      <vt:lpstr>3. Frontend</vt:lpstr>
      <vt:lpstr>3. Frontend</vt:lpstr>
      <vt:lpstr>Questions?</vt:lpstr>
      <vt:lpstr>PowerPoint Presentation</vt:lpstr>
      <vt:lpstr>Collaborative Futures Overview &amp; Update</vt:lpstr>
      <vt:lpstr>How we got to Collaborative Futures</vt:lpstr>
      <vt:lpstr>The Vision </vt:lpstr>
      <vt:lpstr>The Vision cont’d </vt:lpstr>
      <vt:lpstr>Keys to achieving the vision</vt:lpstr>
      <vt:lpstr>Project Timeline</vt:lpstr>
      <vt:lpstr>Project Phase 1</vt:lpstr>
      <vt:lpstr>Project Team &amp; Activities</vt:lpstr>
      <vt:lpstr>Models of Collaboration</vt:lpstr>
      <vt:lpstr>Project Phase 2</vt:lpstr>
      <vt:lpstr>Keys to achieving the vision</vt:lpstr>
      <vt:lpstr>Phase 2</vt:lpstr>
      <vt:lpstr>Project Team</vt:lpstr>
      <vt:lpstr>Incorporating your feedback</vt:lpstr>
      <vt:lpstr>What’s Next? Project Schedule Fall 2016</vt:lpstr>
      <vt:lpstr>PowerPoint Presentation</vt:lpstr>
      <vt:lpstr>Thanks! </vt:lpstr>
      <vt:lpstr>Contact us!</vt:lpstr>
      <vt:lpstr>Q&amp;A</vt:lpstr>
    </vt:vector>
  </TitlesOfParts>
  <Company>OCUL SP</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Bartek Kawula</dc:creator>
  <cp:lastModifiedBy>Sabina Pagotto</cp:lastModifiedBy>
  <cp:revision>52</cp:revision>
  <cp:lastPrinted>2016-09-25T14:48:22Z</cp:lastPrinted>
  <dcterms:created xsi:type="dcterms:W3CDTF">2015-05-15T14:32:32Z</dcterms:created>
  <dcterms:modified xsi:type="dcterms:W3CDTF">2016-10-12T14:36:21Z</dcterms:modified>
</cp:coreProperties>
</file>