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78" r:id="rId2"/>
    <p:sldId id="279" r:id="rId3"/>
    <p:sldId id="280" r:id="rId4"/>
    <p:sldId id="281" r:id="rId5"/>
    <p:sldId id="282" r:id="rId6"/>
    <p:sldId id="283" r:id="rId7"/>
    <p:sldId id="284" r:id="rId8"/>
    <p:sldId id="285" r:id="rId9"/>
    <p:sldId id="28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7719" autoAdjust="0"/>
  </p:normalViewPr>
  <p:slideViewPr>
    <p:cSldViewPr snapToGrid="0">
      <p:cViewPr varScale="1">
        <p:scale>
          <a:sx n="53" d="100"/>
          <a:sy n="53" d="100"/>
        </p:scale>
        <p:origin x="1684" y="32"/>
      </p:cViewPr>
      <p:guideLst/>
    </p:cSldViewPr>
  </p:slideViewPr>
  <p:notesTextViewPr>
    <p:cViewPr>
      <p:scale>
        <a:sx n="1" d="1"/>
        <a:sy n="1" d="1"/>
      </p:scale>
      <p:origin x="0" y="-28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FA90B-7D9F-4961-A878-2606504F9761}" type="datetimeFigureOut">
              <a:rPr lang="en-CA" smtClean="0"/>
              <a:t>2016-09-23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DAE4E-53C8-4F83-AF4C-209FE516F0FE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74167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5" name="Shape 28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Content repositories</a:t>
            </a:r>
          </a:p>
          <a:p>
            <a:pPr lvl="0">
              <a:spcBef>
                <a:spcPts val="0"/>
              </a:spcBef>
              <a:buNone/>
            </a:pPr>
            <a:r>
              <a:rPr lang="en-US" dirty="0"/>
              <a:t>Member services – services for libraries and end</a:t>
            </a:r>
            <a:r>
              <a:rPr lang="en-US" baseline="0" dirty="0"/>
              <a:t> users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27271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-Ask a Librarian began five years ago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-</a:t>
            </a:r>
            <a:r>
              <a:rPr lang="en-US" sz="1200" dirty="0" err="1">
                <a:solidFill>
                  <a:schemeClr val="dk1"/>
                </a:solidFill>
              </a:rPr>
              <a:t>Consortial</a:t>
            </a:r>
            <a:r>
              <a:rPr lang="en-US" sz="1200" dirty="0">
                <a:solidFill>
                  <a:schemeClr val="dk1"/>
                </a:solidFill>
              </a:rPr>
              <a:t> chat reference service which</a:t>
            </a:r>
            <a:r>
              <a:rPr lang="en-US" sz="1200" baseline="0" dirty="0">
                <a:solidFill>
                  <a:schemeClr val="dk1"/>
                </a:solidFill>
              </a:rPr>
              <a:t> </a:t>
            </a:r>
            <a:r>
              <a:rPr lang="en-US" sz="1200" i="1" baseline="0" dirty="0">
                <a:solidFill>
                  <a:schemeClr val="dk1"/>
                </a:solidFill>
              </a:rPr>
              <a:t>fourteen</a:t>
            </a:r>
            <a:r>
              <a:rPr lang="en-US" sz="1200" dirty="0">
                <a:solidFill>
                  <a:schemeClr val="dk1"/>
                </a:solidFill>
              </a:rPr>
              <a:t> schools now participate in. When the service is open, students see a “click to chat” button. They fill out their status and question, and then all online operators will see the question come into the system. If there is a staff member from that students’ library online, they will take the chat. Otherwise, whoever’s available will take it.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-French pilot service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-ACE was a pilot project starting in 2012 when we got an Enabling Change grant, and became a service in 2014. Currently 18 participating universities.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-The concept behind ACE is very simple: students across the province are using their accessibility offices to request scanning of library materials. Why don’t we do this collaboratively? 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-We’ve taken it a step further than that and centralized a lot of the work. Books are scanned here at the University of Toronto by our partners, the Internet Archive (mostly from U of T collections, sometimes shipped to us by the requesting library).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-This may look familiar to you – it is built on top of the Scholars Portal books infrastructure.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</a:endParaRP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-RACER is a very well-known and well-used service – it was the second service of Scholars Portal.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-Interlibrary loan management system.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-For the most part, those that work with RACER know how it works, and the rest of us are blissfully oblivious, but suffice it to say – it is a huge system that automates a lot of the interlibrary loan process. </a:t>
            </a:r>
          </a:p>
        </p:txBody>
      </p:sp>
      <p:sp>
        <p:nvSpPr>
          <p:cNvPr id="328" name="Shape 3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810593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Shape 3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SFX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OpenURL resolver, connects metadata records to full-text articles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SP manages the knowledge base that powers SFX for most OCUL schools that use it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SFX started in 2002 to help power SP Journals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OUR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OUR keeps track of licenses and displays permissions for common copying &amp; sharing activities.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-This info can be pulled in to SFX or 360 Link resolver, so that at the article level a user can see their permissions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>
                <a:solidFill>
                  <a:schemeClr val="dk1"/>
                </a:solidFill>
              </a:rPr>
              <a:t>-This is another service that has moved beyond OCUL. Because so many licenses are negotiated at the CRKN level, schools across the country get a database full of their own licenses. So the other big consortiums in Canada – COPPUL, CAUL and BCI, now used it. We recently created an instance for OCLS which they have named College Library Electronic Access Rights or CLEAR.</a:t>
            </a:r>
          </a:p>
        </p:txBody>
      </p:sp>
      <p:sp>
        <p:nvSpPr>
          <p:cNvPr id="339" name="Shape 3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707512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Shape 3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OLRC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-five geographically distributed nodes across the province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-each file you upload is copied and stored at three different nodes for additional preservation security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-working on more user-friendly interfaces… kind of like Dropbox for your library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-OJS is the Open Journal System and OMP is the Open Monograph Press.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-Both of these free and open source systems were developed by the Public Knowledge Project, based at Simon Fraser University.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-Schools can and do host their own instances of these tools, but they also have the option to pay Scholars Portal a hosting fee, which means we manage the infrastructure and support. </a:t>
            </a:r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-OCUL is a development partner with PKP so we, and in fact staff from OCUL schools, have done work on the interface, and on a number of plug-ins. Also a node on the PKP-PLN</a:t>
            </a:r>
          </a:p>
          <a:p>
            <a:pPr lvl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1200">
                <a:solidFill>
                  <a:schemeClr val="dk1"/>
                </a:solidFill>
              </a:rPr>
              <a:t>-Our first OMP instance is from the University of Windsor. It is very good looking.</a:t>
            </a:r>
          </a:p>
        </p:txBody>
      </p:sp>
      <p:sp>
        <p:nvSpPr>
          <p:cNvPr id="347" name="Shape 3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20939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Shape 3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/>
              <a:t>Journals</a:t>
            </a:r>
          </a:p>
          <a:p>
            <a:pPr marL="342900" lvl="0" indent="-139700">
              <a:spcBef>
                <a:spcPts val="0"/>
              </a:spcBef>
              <a:buChar char="•"/>
            </a:pPr>
            <a:r>
              <a:rPr lang="en-US"/>
              <a:t>Our first service! Started in 2002</a:t>
            </a:r>
          </a:p>
          <a:p>
            <a:pPr marL="342900" lvl="0" indent="-139700">
              <a:spcBef>
                <a:spcPts val="0"/>
              </a:spcBef>
              <a:buChar char="•"/>
            </a:pPr>
            <a:r>
              <a:rPr lang="en-US"/>
              <a:t>Loading commercial and open access content – over 45 million articles</a:t>
            </a:r>
          </a:p>
          <a:p>
            <a:pPr marL="342900" lvl="0" indent="-139700">
              <a:spcBef>
                <a:spcPts val="0"/>
              </a:spcBef>
              <a:buChar char="•"/>
            </a:pPr>
            <a:r>
              <a:rPr lang="en-US"/>
              <a:t>Certified as a Trustworthy Digital Repository in 2013</a:t>
            </a:r>
          </a:p>
          <a:p>
            <a:pPr marL="342900" lvl="0" indent="-139700" rtl="0">
              <a:spcBef>
                <a:spcPts val="0"/>
              </a:spcBef>
              <a:buChar char="•"/>
            </a:pPr>
            <a:r>
              <a:rPr lang="en-US"/>
              <a:t>COUNTER-compliant usage reports available</a:t>
            </a:r>
          </a:p>
          <a:p>
            <a:pPr lvl="0" rtl="0">
              <a:spcBef>
                <a:spcPts val="0"/>
              </a:spcBef>
              <a:buNone/>
            </a:pPr>
            <a:endParaRPr/>
          </a:p>
          <a:p>
            <a:pPr lvl="0" rtl="0">
              <a:spcBef>
                <a:spcPts val="0"/>
              </a:spcBef>
              <a:buClr>
                <a:schemeClr val="dk1"/>
              </a:buClr>
              <a:buFont typeface="Arial"/>
              <a:buNone/>
            </a:pPr>
            <a:r>
              <a:rPr lang="en-US"/>
              <a:t>Books</a:t>
            </a:r>
          </a:p>
          <a:p>
            <a:pPr marL="457200" lvl="0" indent="-228600" rtl="0">
              <a:spcBef>
                <a:spcPts val="0"/>
              </a:spcBef>
              <a:buChar char="•"/>
            </a:pPr>
            <a:r>
              <a:rPr lang="en-US"/>
              <a:t>Began in 2009, now hosting over 700,000 titles (mostly public domain)</a:t>
            </a:r>
          </a:p>
          <a:p>
            <a:pPr marL="457200" lvl="0" indent="-228600" rtl="0">
              <a:spcBef>
                <a:spcPts val="0"/>
              </a:spcBef>
              <a:buChar char="•"/>
            </a:pPr>
            <a:r>
              <a:rPr lang="en-US"/>
              <a:t>Content from commercial vendors, university presses, public domain collections (Internet Archive)</a:t>
            </a:r>
          </a:p>
          <a:p>
            <a:pPr marL="457200" lvl="0" indent="-228600" rtl="0">
              <a:spcBef>
                <a:spcPts val="0"/>
              </a:spcBef>
              <a:buChar char="•"/>
            </a:pPr>
            <a:r>
              <a:rPr lang="en-US"/>
              <a:t>eBOUND Canadian University Press titles available to CRKN subscribers</a:t>
            </a:r>
          </a:p>
        </p:txBody>
      </p:sp>
      <p:sp>
        <p:nvSpPr>
          <p:cNvPr id="355" name="Shape 35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2138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Shape 3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err="1"/>
              <a:t>odesi</a:t>
            </a:r>
            <a:endParaRPr lang="en-US" dirty="0"/>
          </a:p>
          <a:p>
            <a:pPr lv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91666"/>
              <a:buFont typeface="Arial"/>
              <a:buNone/>
            </a:pPr>
            <a:r>
              <a:rPr lang="en-US" sz="1200" dirty="0">
                <a:solidFill>
                  <a:schemeClr val="dk1"/>
                </a:solidFill>
              </a:rPr>
              <a:t>-A social science microdata repository with 3,000 downloadable datasets and freely available metadata records for over 10,000 other sets</a:t>
            </a:r>
          </a:p>
          <a:p>
            <a:pPr lvl="0"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Since much of the data is publicly available elsewhere, the datasets can be viewed freely online by anyone but the large datasets are only downloadable to OCUL users </a:t>
            </a:r>
          </a:p>
          <a:p>
            <a:pPr lvl="0"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US" sz="1200" dirty="0" err="1">
                <a:solidFill>
                  <a:schemeClr val="dk1"/>
                </a:solidFill>
              </a:rPr>
              <a:t>Dataverse</a:t>
            </a:r>
            <a:endParaRPr lang="en-US" sz="1200" dirty="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-over 600 studies deposited from researchers at 13 Ontario universities</a:t>
            </a:r>
          </a:p>
          <a:p>
            <a:pPr lvl="0"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-upgraded interface -- will be hearing about that in update</a:t>
            </a:r>
          </a:p>
          <a:p>
            <a:pPr lvl="0">
              <a:spcBef>
                <a:spcPts val="0"/>
              </a:spcBef>
              <a:buNone/>
            </a:pPr>
            <a:endParaRPr sz="1200" dirty="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US" sz="1200" dirty="0" err="1">
                <a:solidFill>
                  <a:schemeClr val="dk1"/>
                </a:solidFill>
              </a:rPr>
              <a:t>GeoPortal</a:t>
            </a:r>
            <a:endParaRPr lang="en-US" sz="1200" dirty="0"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-our GIS interface</a:t>
            </a:r>
          </a:p>
          <a:p>
            <a:pPr lvl="0"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-Allows users to search, preview, add layers, clip, and download geospatial data</a:t>
            </a:r>
          </a:p>
          <a:p>
            <a:pPr lvl="0"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-went live in 2012, collection has expanded rapidly since. Loaded local collections for some OCUL members.</a:t>
            </a:r>
          </a:p>
          <a:p>
            <a:pPr lvl="0" rtl="0">
              <a:spcBef>
                <a:spcPts val="0"/>
              </a:spcBef>
              <a:buNone/>
            </a:pPr>
            <a:r>
              <a:rPr lang="en-US" sz="1200" dirty="0">
                <a:solidFill>
                  <a:schemeClr val="dk1"/>
                </a:solidFill>
              </a:rPr>
              <a:t>New: we’re in the process of loading a large collection of historical topographical maps so watch out for those!</a:t>
            </a:r>
          </a:p>
        </p:txBody>
      </p:sp>
      <p:sp>
        <p:nvSpPr>
          <p:cNvPr id="361" name="Shape 3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572860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OCUL Historical Topographic Map Digitization Project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project aims to make over 1000 historical topographic maps of Ontario available through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GeoPortal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maps date from between 1906 and 1977, and show both natural and man-made features such as terrain, administrative boundaries, roads, railways, waterways, buildings, and land formations.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maps are extremely valuable to researchers as they document change over time; however, they had been scattered and were not readily available at all OCUL Geo Community Institutions.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Since beginning this project, maps have been located, scanned and georeferenced by members of the OCUL Geo community, with the help of student staff.</a:t>
            </a:r>
          </a:p>
          <a:p>
            <a:pPr lvl="0"/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Metadata and service creation is ongoing – we hope to have the collection available on the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GeoPortal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early 2017.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F0695C-F6BF-9A4A-AD8F-9728E93831A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690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Shape 37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2" name="Shape 3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lvl="0">
              <a:spcBef>
                <a:spcPts val="0"/>
              </a:spcBef>
              <a:buNone/>
            </a:pPr>
            <a:r>
              <a:rPr lang="en-US">
                <a:solidFill>
                  <a:schemeClr val="dk1"/>
                </a:solidFill>
              </a:rPr>
              <a:t> </a:t>
            </a:r>
          </a:p>
          <a:p>
            <a:pPr lvl="0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This is now you can become involved:</a:t>
            </a:r>
          </a:p>
          <a:p>
            <a:pPr marL="457200" lvl="0" indent="-2286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>
                <a:solidFill>
                  <a:schemeClr val="dk1"/>
                </a:solidFill>
              </a:rPr>
              <a:t>Join one of the OCUL Communities</a:t>
            </a:r>
          </a:p>
          <a:p>
            <a:pPr marL="457200" lvl="0" indent="-2286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>
                <a:solidFill>
                  <a:schemeClr val="dk1"/>
                </a:solidFill>
              </a:rPr>
              <a:t>Talk to your Standing Committee reps</a:t>
            </a:r>
          </a:p>
          <a:p>
            <a:pPr marL="457200" lvl="0" indent="-2286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>
                <a:solidFill>
                  <a:schemeClr val="dk1"/>
                </a:solidFill>
              </a:rPr>
              <a:t>Attend another OCUL or Scholars Portal webinar</a:t>
            </a:r>
          </a:p>
          <a:p>
            <a:pPr marL="457200" lvl="0" indent="-2286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>
                <a:solidFill>
                  <a:schemeClr val="dk1"/>
                </a:solidFill>
              </a:rPr>
              <a:t>Consider making it know within your library that you are willing to do OCUL projects</a:t>
            </a:r>
          </a:p>
          <a:p>
            <a:pPr marL="457200" lvl="0" indent="-2286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>
                <a:solidFill>
                  <a:schemeClr val="dk1"/>
                </a:solidFill>
              </a:rPr>
              <a:t>Answer one of our surveys</a:t>
            </a:r>
          </a:p>
          <a:p>
            <a:pPr marL="457200" lvl="0" indent="-2286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</a:pPr>
            <a:r>
              <a:rPr lang="en-US">
                <a:solidFill>
                  <a:schemeClr val="dk1"/>
                </a:solidFill>
              </a:rPr>
              <a:t>Join one of our listservs</a:t>
            </a:r>
          </a:p>
          <a:p>
            <a:pPr marL="457200" lvl="0" indent="-304800">
              <a:spcBef>
                <a:spcPts val="0"/>
              </a:spcBef>
              <a:buClr>
                <a:schemeClr val="dk1"/>
              </a:buClr>
              <a:buSzPct val="100000"/>
              <a:buFont typeface="Calibri"/>
            </a:pPr>
            <a:r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Attend in person or watch the live stream of our annual Scholars Portal Day</a:t>
            </a:r>
          </a:p>
        </p:txBody>
      </p:sp>
    </p:spTree>
    <p:extLst>
      <p:ext uri="{BB962C8B-B14F-4D97-AF65-F5344CB8AC3E}">
        <p14:creationId xmlns:p14="http://schemas.microsoft.com/office/powerpoint/2010/main" val="124921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28EB2-DAB6-4F8D-B10F-19C34410151F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676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B2E9-8CD1-4645-8987-BB7CB5206D93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88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21D42-6F49-4E3C-B842-1B3B55AB7C49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5680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CA474-D388-4310-A23E-07C943F4F7FD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406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9FB54-44CF-4F39-BE7C-75772CA07BED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8957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525A8-B67F-4699-B633-188E79556396}" type="datetime1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781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54FC5-73AF-4FE0-81E5-8664E2B4BEF4}" type="datetime1">
              <a:rPr lang="en-US" smtClean="0"/>
              <a:t>9/23/2016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054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19C30-8D58-47B0-A8A6-515CB996E8C7}" type="datetime1">
              <a:rPr lang="en-US" smtClean="0"/>
              <a:t>9/23/2016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90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C5A97-20B3-422F-8857-B38518038EF0}" type="datetime1">
              <a:rPr lang="en-US" smtClean="0"/>
              <a:t>9/23/2016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118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5595A-AEFC-45C8-8767-9778260ECB9F}" type="datetime1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301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686DEE-0371-4AFE-9047-6DFB17E6F95A}" type="datetime1">
              <a:rPr lang="en-US" smtClean="0"/>
              <a:t>9/23/2016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15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66891"/>
            <a:ext cx="8229600" cy="10260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749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E2218B-A11C-49DB-A329-8EAC528B1E90}" type="datetime1">
              <a:rPr lang="en-US" smtClean="0"/>
              <a:t>9/23/2016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934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#SPonTheRoad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22994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E3D43A-218C-F949-8F1B-14CEAD2179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39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mailto:racer-support@scholarsportal.info" TargetMode="External"/><Relationship Id="rId3" Type="http://schemas.openxmlformats.org/officeDocument/2006/relationships/hyperlink" Target="mailto:chat@scholarsportal.info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ace@scholarsportal.info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cloud@scholarsportal.info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ojs@scholarsportal.info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journals@scholarsportal.info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ooks@scholarsportal.info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mailto:odesi-help@scholarsportal.info" TargetMode="Externa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hyperlink" Target="mailto:dataverse@scholarsportal.info" TargetMode="External"/><Relationship Id="rId4" Type="http://schemas.openxmlformats.org/officeDocument/2006/relationships/hyperlink" Target="mailto:geoportal@scholarsportal.info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cap="small" dirty="0"/>
              <a:t>OVERVIEW OF SCHOLARS PORTAL SERVICES</a:t>
            </a:r>
          </a:p>
        </p:txBody>
      </p:sp>
    </p:spTree>
    <p:extLst>
      <p:ext uri="{BB962C8B-B14F-4D97-AF65-F5344CB8AC3E}">
        <p14:creationId xmlns:p14="http://schemas.microsoft.com/office/powerpoint/2010/main" val="640323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7" name="Shape 287"/>
          <p:cNvCxnSpPr/>
          <p:nvPr/>
        </p:nvCxnSpPr>
        <p:spPr>
          <a:xfrm flipH="1">
            <a:off x="3363325" y="634175"/>
            <a:ext cx="7200" cy="343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288" name="Shape 288"/>
          <p:cNvCxnSpPr/>
          <p:nvPr/>
        </p:nvCxnSpPr>
        <p:spPr>
          <a:xfrm flipH="1">
            <a:off x="4081000" y="634125"/>
            <a:ext cx="18900" cy="3911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289" name="Shape 289"/>
          <p:cNvCxnSpPr/>
          <p:nvPr/>
        </p:nvCxnSpPr>
        <p:spPr>
          <a:xfrm flipH="1">
            <a:off x="6186325" y="634175"/>
            <a:ext cx="3600" cy="5745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290" name="Shape 290"/>
          <p:cNvCxnSpPr/>
          <p:nvPr/>
        </p:nvCxnSpPr>
        <p:spPr>
          <a:xfrm>
            <a:off x="4742125" y="634100"/>
            <a:ext cx="8700" cy="5235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291" name="Shape 291"/>
          <p:cNvCxnSpPr>
            <a:endCxn id="292" idx="1"/>
          </p:cNvCxnSpPr>
          <p:nvPr/>
        </p:nvCxnSpPr>
        <p:spPr>
          <a:xfrm>
            <a:off x="6875725" y="634200"/>
            <a:ext cx="0" cy="5802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293" name="Shape 293"/>
          <p:cNvCxnSpPr/>
          <p:nvPr/>
        </p:nvCxnSpPr>
        <p:spPr>
          <a:xfrm flipH="1">
            <a:off x="1991725" y="634175"/>
            <a:ext cx="7200" cy="3046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dash"/>
            <a:round/>
            <a:headEnd type="none" w="lg" len="lg"/>
            <a:tailEnd type="none" w="lg" len="lg"/>
          </a:ln>
        </p:spPr>
      </p:cxnSp>
      <p:cxnSp>
        <p:nvCxnSpPr>
          <p:cNvPr id="294" name="Shape 294"/>
          <p:cNvCxnSpPr/>
          <p:nvPr/>
        </p:nvCxnSpPr>
        <p:spPr>
          <a:xfrm>
            <a:off x="855925" y="634175"/>
            <a:ext cx="3600" cy="183450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dash"/>
            <a:round/>
            <a:headEnd type="none" w="lg" len="lg"/>
            <a:tailEnd type="none" w="lg" len="lg"/>
          </a:ln>
        </p:spPr>
      </p:cxnSp>
      <p:sp>
        <p:nvSpPr>
          <p:cNvPr id="295" name="Shape 295"/>
          <p:cNvSpPr/>
          <p:nvPr/>
        </p:nvSpPr>
        <p:spPr>
          <a:xfrm>
            <a:off x="843525" y="866550"/>
            <a:ext cx="7538400" cy="430500"/>
          </a:xfrm>
          <a:prstGeom prst="homePlate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6" name="Shape 296"/>
          <p:cNvSpPr/>
          <p:nvPr/>
        </p:nvSpPr>
        <p:spPr>
          <a:xfrm>
            <a:off x="1998825" y="2619225"/>
            <a:ext cx="6383100" cy="430500"/>
          </a:xfrm>
          <a:prstGeom prst="homePlate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7" name="Shape 297"/>
          <p:cNvSpPr/>
          <p:nvPr/>
        </p:nvSpPr>
        <p:spPr>
          <a:xfrm>
            <a:off x="1998925" y="2035000"/>
            <a:ext cx="6383100" cy="430500"/>
          </a:xfrm>
          <a:prstGeom prst="homePlate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8" name="Shape 298"/>
          <p:cNvSpPr/>
          <p:nvPr/>
        </p:nvSpPr>
        <p:spPr>
          <a:xfrm>
            <a:off x="843525" y="1460325"/>
            <a:ext cx="7538400" cy="430500"/>
          </a:xfrm>
          <a:prstGeom prst="homePlate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9" name="Shape 299"/>
          <p:cNvSpPr/>
          <p:nvPr/>
        </p:nvSpPr>
        <p:spPr>
          <a:xfrm>
            <a:off x="3370525" y="3203475"/>
            <a:ext cx="5011500" cy="430500"/>
          </a:xfrm>
          <a:prstGeom prst="homePlate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0" name="Shape 300"/>
          <p:cNvSpPr/>
          <p:nvPr/>
        </p:nvSpPr>
        <p:spPr>
          <a:xfrm>
            <a:off x="4112200" y="3788150"/>
            <a:ext cx="4269900" cy="430500"/>
          </a:xfrm>
          <a:prstGeom prst="homePlate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1" name="Shape 301"/>
          <p:cNvSpPr/>
          <p:nvPr/>
        </p:nvSpPr>
        <p:spPr>
          <a:xfrm>
            <a:off x="4742025" y="4373900"/>
            <a:ext cx="3639900" cy="430500"/>
          </a:xfrm>
          <a:prstGeom prst="homePlate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2" name="Shape 302"/>
          <p:cNvSpPr/>
          <p:nvPr/>
        </p:nvSpPr>
        <p:spPr>
          <a:xfrm>
            <a:off x="4742125" y="4980650"/>
            <a:ext cx="3639900" cy="430500"/>
          </a:xfrm>
          <a:prstGeom prst="homePlate">
            <a:avLst>
              <a:gd name="adj" fmla="val 50000"/>
            </a:avLst>
          </a:prstGeom>
          <a:solidFill>
            <a:srgbClr val="4A86E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3" name="Shape 303"/>
          <p:cNvSpPr/>
          <p:nvPr/>
        </p:nvSpPr>
        <p:spPr>
          <a:xfrm>
            <a:off x="6186325" y="5601250"/>
            <a:ext cx="2195400" cy="430500"/>
          </a:xfrm>
          <a:prstGeom prst="homePlate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92" name="Shape 292"/>
          <p:cNvSpPr/>
          <p:nvPr/>
        </p:nvSpPr>
        <p:spPr>
          <a:xfrm>
            <a:off x="6875725" y="6221850"/>
            <a:ext cx="1506300" cy="430500"/>
          </a:xfrm>
          <a:prstGeom prst="homePlate">
            <a:avLst>
              <a:gd name="adj" fmla="val 50000"/>
            </a:avLst>
          </a:prstGeom>
          <a:solidFill>
            <a:srgbClr val="FF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04" name="Shape 304"/>
          <p:cNvSpPr txBox="1"/>
          <p:nvPr/>
        </p:nvSpPr>
        <p:spPr>
          <a:xfrm>
            <a:off x="478475" y="170125"/>
            <a:ext cx="749700" cy="43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800">
                <a:latin typeface="Impact"/>
                <a:ea typeface="Impact"/>
                <a:cs typeface="Impact"/>
                <a:sym typeface="Impact"/>
              </a:rPr>
              <a:t>2002</a:t>
            </a:r>
          </a:p>
        </p:txBody>
      </p:sp>
      <p:sp>
        <p:nvSpPr>
          <p:cNvPr id="305" name="Shape 305"/>
          <p:cNvSpPr txBox="1"/>
          <p:nvPr/>
        </p:nvSpPr>
        <p:spPr>
          <a:xfrm>
            <a:off x="1633775" y="170125"/>
            <a:ext cx="749700" cy="43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Impact"/>
                <a:ea typeface="Impact"/>
                <a:cs typeface="Impact"/>
                <a:sym typeface="Impact"/>
              </a:rPr>
              <a:t>2008</a:t>
            </a:r>
          </a:p>
        </p:txBody>
      </p:sp>
      <p:sp>
        <p:nvSpPr>
          <p:cNvPr id="306" name="Shape 306"/>
          <p:cNvSpPr txBox="1"/>
          <p:nvPr/>
        </p:nvSpPr>
        <p:spPr>
          <a:xfrm>
            <a:off x="3069275" y="170125"/>
            <a:ext cx="749700" cy="43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Impact"/>
                <a:ea typeface="Impact"/>
                <a:cs typeface="Impact"/>
                <a:sym typeface="Impact"/>
              </a:rPr>
              <a:t>2010</a:t>
            </a:r>
          </a:p>
        </p:txBody>
      </p:sp>
      <p:sp>
        <p:nvSpPr>
          <p:cNvPr id="307" name="Shape 307"/>
          <p:cNvSpPr txBox="1"/>
          <p:nvPr/>
        </p:nvSpPr>
        <p:spPr>
          <a:xfrm>
            <a:off x="3694825" y="170125"/>
            <a:ext cx="749700" cy="43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Impact"/>
                <a:ea typeface="Impact"/>
                <a:cs typeface="Impact"/>
                <a:sym typeface="Impact"/>
              </a:rPr>
              <a:t>2011</a:t>
            </a:r>
          </a:p>
        </p:txBody>
      </p:sp>
      <p:sp>
        <p:nvSpPr>
          <p:cNvPr id="308" name="Shape 308"/>
          <p:cNvSpPr txBox="1"/>
          <p:nvPr/>
        </p:nvSpPr>
        <p:spPr>
          <a:xfrm>
            <a:off x="4369975" y="170125"/>
            <a:ext cx="749700" cy="43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Impact"/>
                <a:ea typeface="Impact"/>
                <a:cs typeface="Impact"/>
                <a:sym typeface="Impact"/>
              </a:rPr>
              <a:t>2012</a:t>
            </a:r>
          </a:p>
        </p:txBody>
      </p:sp>
      <p:sp>
        <p:nvSpPr>
          <p:cNvPr id="309" name="Shape 309"/>
          <p:cNvSpPr txBox="1"/>
          <p:nvPr/>
        </p:nvSpPr>
        <p:spPr>
          <a:xfrm>
            <a:off x="6485875" y="170125"/>
            <a:ext cx="749700" cy="43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Impact"/>
                <a:ea typeface="Impact"/>
                <a:cs typeface="Impact"/>
                <a:sym typeface="Impact"/>
              </a:rPr>
              <a:t>2015</a:t>
            </a:r>
          </a:p>
        </p:txBody>
      </p:sp>
      <p:sp>
        <p:nvSpPr>
          <p:cNvPr id="310" name="Shape 310"/>
          <p:cNvSpPr/>
          <p:nvPr/>
        </p:nvSpPr>
        <p:spPr>
          <a:xfrm>
            <a:off x="1151975" y="297700"/>
            <a:ext cx="536792" cy="184075"/>
          </a:xfrm>
          <a:custGeom>
            <a:avLst/>
            <a:gdLst/>
            <a:ahLst/>
            <a:cxnLst/>
            <a:rect l="0" t="0" r="0" b="0"/>
            <a:pathLst>
              <a:path w="37001" h="7363" extrusionOk="0">
                <a:moveTo>
                  <a:pt x="0" y="5104"/>
                </a:moveTo>
                <a:cubicBezTo>
                  <a:pt x="2953" y="4365"/>
                  <a:pt x="6207" y="8379"/>
                  <a:pt x="8931" y="7018"/>
                </a:cubicBezTo>
                <a:cubicBezTo>
                  <a:pt x="11621" y="5672"/>
                  <a:pt x="12457" y="-313"/>
                  <a:pt x="15311" y="638"/>
                </a:cubicBezTo>
                <a:cubicBezTo>
                  <a:pt x="18309" y="1637"/>
                  <a:pt x="19166" y="7018"/>
                  <a:pt x="22328" y="7018"/>
                </a:cubicBezTo>
                <a:cubicBezTo>
                  <a:pt x="25220" y="7018"/>
                  <a:pt x="24539" y="0"/>
                  <a:pt x="27432" y="0"/>
                </a:cubicBezTo>
                <a:cubicBezTo>
                  <a:pt x="30454" y="0"/>
                  <a:pt x="31745" y="7093"/>
                  <a:pt x="34449" y="5742"/>
                </a:cubicBezTo>
                <a:cubicBezTo>
                  <a:pt x="35525" y="5203"/>
                  <a:pt x="36150" y="4040"/>
                  <a:pt x="37001" y="3190"/>
                </a:cubicBezTo>
              </a:path>
            </a:pathLst>
          </a:custGeom>
          <a:noFill/>
          <a:ln w="28575" cap="flat" cmpd="sng">
            <a:solidFill>
              <a:srgbClr val="434343"/>
            </a:solidFill>
            <a:prstDash val="solid"/>
            <a:round/>
            <a:headEnd type="none" w="lg" len="lg"/>
            <a:tailEnd type="none" w="lg" len="lg"/>
          </a:ln>
        </p:spPr>
      </p:sp>
      <p:sp>
        <p:nvSpPr>
          <p:cNvPr id="311" name="Shape 311"/>
          <p:cNvSpPr txBox="1"/>
          <p:nvPr/>
        </p:nvSpPr>
        <p:spPr>
          <a:xfrm>
            <a:off x="898450" y="880725"/>
            <a:ext cx="13077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800" b="1" dirty="0">
                <a:ea typeface="Questrial"/>
                <a:cs typeface="Questrial"/>
                <a:sym typeface="Questrial"/>
              </a:rPr>
              <a:t>RACER</a:t>
            </a:r>
          </a:p>
        </p:txBody>
      </p:sp>
      <p:sp>
        <p:nvSpPr>
          <p:cNvPr id="312" name="Shape 312"/>
          <p:cNvSpPr txBox="1"/>
          <p:nvPr/>
        </p:nvSpPr>
        <p:spPr>
          <a:xfrm>
            <a:off x="974650" y="1414125"/>
            <a:ext cx="37320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ea typeface="Questrial"/>
                <a:cs typeface="Questrial"/>
                <a:sym typeface="Questrial"/>
              </a:rPr>
              <a:t>Scholars Portal Journals</a:t>
            </a:r>
          </a:p>
        </p:txBody>
      </p:sp>
      <p:sp>
        <p:nvSpPr>
          <p:cNvPr id="313" name="Shape 313"/>
          <p:cNvSpPr txBox="1"/>
          <p:nvPr/>
        </p:nvSpPr>
        <p:spPr>
          <a:xfrm>
            <a:off x="2193850" y="2054775"/>
            <a:ext cx="29967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ea typeface="Questrial"/>
                <a:cs typeface="Questrial"/>
                <a:sym typeface="Questrial"/>
              </a:rPr>
              <a:t>Scholars Portal Books</a:t>
            </a:r>
          </a:p>
        </p:txBody>
      </p:sp>
      <p:sp>
        <p:nvSpPr>
          <p:cNvPr id="314" name="Shape 314"/>
          <p:cNvSpPr txBox="1"/>
          <p:nvPr/>
        </p:nvSpPr>
        <p:spPr>
          <a:xfrm>
            <a:off x="2193850" y="2633325"/>
            <a:ext cx="13077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ea typeface="Questrial"/>
                <a:cs typeface="Questrial"/>
                <a:sym typeface="Questrial"/>
              </a:rPr>
              <a:t>ODESI</a:t>
            </a:r>
          </a:p>
        </p:txBody>
      </p:sp>
      <p:sp>
        <p:nvSpPr>
          <p:cNvPr id="315" name="Shape 315"/>
          <p:cNvSpPr txBox="1"/>
          <p:nvPr/>
        </p:nvSpPr>
        <p:spPr>
          <a:xfrm>
            <a:off x="3489250" y="3166725"/>
            <a:ext cx="29967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ea typeface="Questrial"/>
                <a:cs typeface="Questrial"/>
                <a:sym typeface="Questrial"/>
              </a:rPr>
              <a:t>Scholars </a:t>
            </a:r>
            <a:r>
              <a:rPr lang="en-US" sz="1800" b="1" dirty="0" err="1">
                <a:ea typeface="Questrial"/>
                <a:cs typeface="Questrial"/>
                <a:sym typeface="Questrial"/>
              </a:rPr>
              <a:t>GeoPortal</a:t>
            </a:r>
            <a:endParaRPr lang="en-US" sz="1800" b="1" dirty="0">
              <a:ea typeface="Questrial"/>
              <a:cs typeface="Questrial"/>
              <a:sym typeface="Questrial"/>
            </a:endParaRPr>
          </a:p>
        </p:txBody>
      </p:sp>
      <p:sp>
        <p:nvSpPr>
          <p:cNvPr id="316" name="Shape 316"/>
          <p:cNvSpPr txBox="1"/>
          <p:nvPr/>
        </p:nvSpPr>
        <p:spPr>
          <a:xfrm>
            <a:off x="4251250" y="3776325"/>
            <a:ext cx="18819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ea typeface="Questrial"/>
                <a:cs typeface="Questrial"/>
                <a:sym typeface="Questrial"/>
              </a:rPr>
              <a:t>Ask a Librarian</a:t>
            </a:r>
          </a:p>
        </p:txBody>
      </p:sp>
      <p:sp>
        <p:nvSpPr>
          <p:cNvPr id="317" name="Shape 317"/>
          <p:cNvSpPr txBox="1"/>
          <p:nvPr/>
        </p:nvSpPr>
        <p:spPr>
          <a:xfrm>
            <a:off x="4937050" y="4385925"/>
            <a:ext cx="17172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 err="1">
                <a:ea typeface="Questrial"/>
                <a:cs typeface="Questrial"/>
                <a:sym typeface="Questrial"/>
              </a:rPr>
              <a:t>Dataverse</a:t>
            </a:r>
            <a:endParaRPr lang="en-US" sz="1800" b="1" dirty="0">
              <a:ea typeface="Questrial"/>
              <a:cs typeface="Questrial"/>
              <a:sym typeface="Questrial"/>
            </a:endParaRPr>
          </a:p>
        </p:txBody>
      </p:sp>
      <p:sp>
        <p:nvSpPr>
          <p:cNvPr id="318" name="Shape 318"/>
          <p:cNvSpPr txBox="1"/>
          <p:nvPr/>
        </p:nvSpPr>
        <p:spPr>
          <a:xfrm>
            <a:off x="6252850" y="5605125"/>
            <a:ext cx="16329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ea typeface="Questrial"/>
                <a:cs typeface="Questrial"/>
                <a:sym typeface="Questrial"/>
              </a:rPr>
              <a:t>OJS hosting</a:t>
            </a:r>
          </a:p>
        </p:txBody>
      </p:sp>
      <p:sp>
        <p:nvSpPr>
          <p:cNvPr id="319" name="Shape 319"/>
          <p:cNvSpPr txBox="1"/>
          <p:nvPr/>
        </p:nvSpPr>
        <p:spPr>
          <a:xfrm>
            <a:off x="5013250" y="4995525"/>
            <a:ext cx="7497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ea typeface="Questrial"/>
                <a:cs typeface="Questrial"/>
                <a:sym typeface="Questrial"/>
              </a:rPr>
              <a:t>ACE</a:t>
            </a:r>
          </a:p>
        </p:txBody>
      </p:sp>
      <p:sp>
        <p:nvSpPr>
          <p:cNvPr id="320" name="Shape 320"/>
          <p:cNvSpPr txBox="1"/>
          <p:nvPr/>
        </p:nvSpPr>
        <p:spPr>
          <a:xfrm>
            <a:off x="6994450" y="6214725"/>
            <a:ext cx="8772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sz="1800" b="1" dirty="0">
                <a:ea typeface="Questrial"/>
                <a:cs typeface="Questrial"/>
                <a:sym typeface="Questrial"/>
              </a:rPr>
              <a:t>OLRC</a:t>
            </a:r>
          </a:p>
        </p:txBody>
      </p:sp>
      <p:sp>
        <p:nvSpPr>
          <p:cNvPr id="321" name="Shape 321"/>
          <p:cNvSpPr txBox="1"/>
          <p:nvPr/>
        </p:nvSpPr>
        <p:spPr>
          <a:xfrm>
            <a:off x="5800075" y="170125"/>
            <a:ext cx="749700" cy="430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>
                <a:latin typeface="Impact"/>
                <a:ea typeface="Impact"/>
                <a:cs typeface="Impact"/>
                <a:sym typeface="Impact"/>
              </a:rPr>
              <a:t>2014</a:t>
            </a:r>
          </a:p>
        </p:txBody>
      </p:sp>
      <p:sp>
        <p:nvSpPr>
          <p:cNvPr id="322" name="Shape 322"/>
          <p:cNvSpPr/>
          <p:nvPr/>
        </p:nvSpPr>
        <p:spPr>
          <a:xfrm>
            <a:off x="848825" y="5458050"/>
            <a:ext cx="354300" cy="354300"/>
          </a:xfrm>
          <a:prstGeom prst="flowChartConnector">
            <a:avLst/>
          </a:prstGeom>
          <a:solidFill>
            <a:srgbClr val="4A86E8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3" name="Shape 323"/>
          <p:cNvSpPr/>
          <p:nvPr/>
        </p:nvSpPr>
        <p:spPr>
          <a:xfrm>
            <a:off x="848825" y="5991450"/>
            <a:ext cx="354300" cy="354300"/>
          </a:xfrm>
          <a:prstGeom prst="flowChartConnector">
            <a:avLst/>
          </a:prstGeom>
          <a:solidFill>
            <a:srgbClr val="FF0000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324" name="Shape 324"/>
          <p:cNvSpPr txBox="1"/>
          <p:nvPr/>
        </p:nvSpPr>
        <p:spPr>
          <a:xfrm>
            <a:off x="1203249" y="5452725"/>
            <a:ext cx="2528851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 dirty="0">
                <a:ea typeface="Questrial"/>
                <a:cs typeface="Questrial"/>
                <a:sym typeface="Questrial"/>
              </a:rPr>
              <a:t>Content Repositories</a:t>
            </a:r>
          </a:p>
        </p:txBody>
      </p:sp>
      <p:sp>
        <p:nvSpPr>
          <p:cNvPr id="325" name="Shape 325"/>
          <p:cNvSpPr txBox="1"/>
          <p:nvPr/>
        </p:nvSpPr>
        <p:spPr>
          <a:xfrm>
            <a:off x="1203250" y="5986125"/>
            <a:ext cx="2195400" cy="279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b="1" dirty="0">
                <a:ea typeface="Questrial"/>
                <a:cs typeface="Questrial"/>
                <a:sym typeface="Questrial"/>
              </a:rPr>
              <a:t>Member Services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3050269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02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lang="en-US"/>
              <a:t>Member</a:t>
            </a:r>
            <a:r>
              <a:rPr lang="en-US" sz="3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Services</a:t>
            </a:r>
          </a:p>
        </p:txBody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2726825" y="1002019"/>
            <a:ext cx="6198300" cy="181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048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1" i="0" u="none" strike="noStrike" cap="none" dirty="0">
                <a:solidFill>
                  <a:srgbClr val="A61C00"/>
                </a:solidFill>
                <a:ea typeface="Questrial"/>
                <a:cs typeface="Questrial"/>
                <a:sym typeface="Questrial"/>
              </a:rPr>
              <a:t>Ask a Librarian</a:t>
            </a:r>
            <a:r>
              <a:rPr lang="en-US" sz="1800" dirty="0"/>
              <a:t>: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consortial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chat reference service, started in 2011</a:t>
            </a:r>
          </a:p>
          <a:p>
            <a:pPr marL="342900" marR="0" lvl="0" indent="-3048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French service,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Clavardez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avec </a:t>
            </a:r>
            <a:r>
              <a:rPr lang="en-US" sz="1800" b="0" i="0" u="none" strike="noStrike" cap="none" dirty="0" err="1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nosbibliothecaires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, launched in 2014</a:t>
            </a:r>
          </a:p>
          <a:p>
            <a:pPr marL="342900" marR="0" lvl="0" indent="-3048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Contact: </a:t>
            </a:r>
            <a:r>
              <a:rPr lang="en-US" sz="1800" b="0" i="0" u="sng" strike="noStrike" cap="none" dirty="0">
                <a:solidFill>
                  <a:schemeClr val="hlink"/>
                </a:solidFill>
                <a:ea typeface="Questrial"/>
                <a:cs typeface="Questrial"/>
                <a:sym typeface="Questrial"/>
                <a:hlinkClick r:id="rId3"/>
              </a:rPr>
              <a:t>chat@scholarsportal.info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</a:t>
            </a:r>
          </a:p>
        </p:txBody>
      </p:sp>
      <p:pic>
        <p:nvPicPr>
          <p:cNvPr id="332" name="Shape 3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8402" y="964927"/>
            <a:ext cx="2357400" cy="220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Shape 33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46749" y="2457375"/>
            <a:ext cx="1955100" cy="242340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Shape 334"/>
          <p:cNvSpPr txBox="1"/>
          <p:nvPr/>
        </p:nvSpPr>
        <p:spPr>
          <a:xfrm>
            <a:off x="588402" y="3134111"/>
            <a:ext cx="6603600" cy="181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279400" rtl="0">
              <a:spcBef>
                <a:spcPts val="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b="1" dirty="0">
                <a:solidFill>
                  <a:srgbClr val="A61C00"/>
                </a:solidFill>
                <a:ea typeface="Questrial"/>
                <a:cs typeface="Questrial"/>
                <a:sym typeface="Questrial"/>
              </a:rPr>
              <a:t>Accessible Content </a:t>
            </a:r>
            <a:r>
              <a:rPr lang="en-US" sz="1800" b="1" dirty="0" err="1">
                <a:solidFill>
                  <a:srgbClr val="A61C00"/>
                </a:solidFill>
                <a:ea typeface="Questrial"/>
                <a:cs typeface="Questrial"/>
                <a:sym typeface="Questrial"/>
              </a:rPr>
              <a:t>ePortal</a:t>
            </a:r>
            <a:r>
              <a:rPr lang="en-US" sz="1800" b="1" dirty="0">
                <a:solidFill>
                  <a:srgbClr val="A61C00"/>
                </a:solidFill>
                <a:ea typeface="Questrial"/>
                <a:cs typeface="Questrial"/>
                <a:sym typeface="Questrial"/>
              </a:rPr>
              <a:t> (ACE)</a:t>
            </a: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: repository of accessible texts  for library users with registered print disabilities</a:t>
            </a:r>
          </a:p>
          <a:p>
            <a:pPr marL="342900" lvl="0" indent="-279400" rtl="0">
              <a:spcBef>
                <a:spcPts val="56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Piloted in 2012, became a service in 2014, expanded to  include Ontario colleges in 2015</a:t>
            </a:r>
          </a:p>
          <a:p>
            <a:pPr marL="342900" lvl="0" indent="-279400" rtl="0">
              <a:spcBef>
                <a:spcPts val="56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Contact: </a:t>
            </a:r>
            <a:r>
              <a:rPr lang="en-US" sz="1800" u="sng" dirty="0">
                <a:solidFill>
                  <a:schemeClr val="accent5"/>
                </a:solidFill>
                <a:ea typeface="Questrial"/>
                <a:cs typeface="Questrial"/>
                <a:sym typeface="Questrial"/>
                <a:hlinkClick r:id="rId6"/>
              </a:rPr>
              <a:t>ace@scholarsportal.info</a:t>
            </a: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</a:t>
            </a:r>
          </a:p>
        </p:txBody>
      </p:sp>
      <p:pic>
        <p:nvPicPr>
          <p:cNvPr id="335" name="Shape 33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303712" y="5001001"/>
            <a:ext cx="2423100" cy="1857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6" name="Shape 336"/>
          <p:cNvSpPr txBox="1"/>
          <p:nvPr/>
        </p:nvSpPr>
        <p:spPr>
          <a:xfrm>
            <a:off x="2726825" y="4941850"/>
            <a:ext cx="6417300" cy="181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254000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Rapid Access to Collections through Electronic Requesting (</a:t>
            </a:r>
            <a:r>
              <a:rPr lang="en-US" sz="1800" b="1" dirty="0">
                <a:solidFill>
                  <a:srgbClr val="A61C00"/>
                </a:solidFill>
                <a:ea typeface="Questrial"/>
                <a:cs typeface="Questrial"/>
                <a:sym typeface="Questrial"/>
              </a:rPr>
              <a:t>RACER</a:t>
            </a: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): </a:t>
            </a:r>
            <a:r>
              <a:rPr lang="en-US" sz="1800" dirty="0" err="1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Interlibary</a:t>
            </a: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Loan management system, started in 2003</a:t>
            </a:r>
          </a:p>
          <a:p>
            <a:pPr marL="342900" lvl="0" indent="-254000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Contact: </a:t>
            </a:r>
            <a:r>
              <a:rPr lang="en-US" sz="1800" u="sng" dirty="0">
                <a:solidFill>
                  <a:schemeClr val="accent5"/>
                </a:solidFill>
                <a:ea typeface="Questrial"/>
                <a:cs typeface="Questrial"/>
                <a:sym typeface="Questrial"/>
                <a:hlinkClick r:id="rId8"/>
              </a:rPr>
              <a:t>racer-support@scholarsportal.info</a:t>
            </a: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41102374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Shape 34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02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lang="en-US"/>
              <a:t>Member</a:t>
            </a:r>
            <a:r>
              <a:rPr lang="en-US" sz="3600" b="1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rPr>
              <a:t> Services</a:t>
            </a:r>
          </a:p>
        </p:txBody>
      </p:sp>
      <p:sp>
        <p:nvSpPr>
          <p:cNvPr id="342" name="Shape 342"/>
          <p:cNvSpPr txBox="1">
            <a:spLocks noGrp="1"/>
          </p:cNvSpPr>
          <p:nvPr>
            <p:ph type="body" idx="1"/>
          </p:nvPr>
        </p:nvSpPr>
        <p:spPr>
          <a:xfrm>
            <a:off x="457200" y="1055750"/>
            <a:ext cx="8327400" cy="181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048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1">
                <a:solidFill>
                  <a:srgbClr val="A61C00"/>
                </a:solidFill>
              </a:rPr>
              <a:t>SFX </a:t>
            </a:r>
            <a:r>
              <a:rPr lang="en-US" sz="1800"/>
              <a:t>is an OpenURL resolver, connecting metadata records to full text articles</a:t>
            </a:r>
          </a:p>
          <a:p>
            <a:pPr marL="342900" marR="0" lvl="0" indent="-3048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/>
              <a:t>Scholars Portal manages the knowledge base that powers SFX for most OCUL schools</a:t>
            </a:r>
          </a:p>
          <a:p>
            <a:pPr marL="342900" marR="0" lvl="0" indent="-3048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/>
              <a:t>Began with SP Journals in 2002</a:t>
            </a:r>
          </a:p>
          <a:p>
            <a:pPr marL="342900" marR="0" lvl="0" indent="-3048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/>
              <a:t>Contact: admin@scholarsportal.info</a:t>
            </a:r>
          </a:p>
        </p:txBody>
      </p:sp>
      <p:sp>
        <p:nvSpPr>
          <p:cNvPr id="343" name="Shape 343"/>
          <p:cNvSpPr txBox="1"/>
          <p:nvPr/>
        </p:nvSpPr>
        <p:spPr>
          <a:xfrm>
            <a:off x="4760950" y="3574750"/>
            <a:ext cx="4186800" cy="220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279400" rtl="0">
              <a:spcBef>
                <a:spcPts val="56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b="1" dirty="0">
                <a:solidFill>
                  <a:srgbClr val="A61C00"/>
                </a:solidFill>
                <a:ea typeface="Questrial"/>
                <a:cs typeface="Questrial"/>
                <a:sym typeface="Questrial"/>
              </a:rPr>
              <a:t>OUR </a:t>
            </a: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provides licensing rights to users through SFX or other link resolver</a:t>
            </a:r>
          </a:p>
          <a:p>
            <a:pPr marL="342900" lvl="0" indent="-279400" rtl="0">
              <a:spcBef>
                <a:spcPts val="56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Started in 2011, now used by OCUL, BCI, CAUL, COPPUL, and OCLS</a:t>
            </a:r>
          </a:p>
          <a:p>
            <a:pPr marL="342900" lvl="0" indent="-279400" rtl="0">
              <a:spcBef>
                <a:spcPts val="56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Contact: licenses@scholarsportal.info</a:t>
            </a:r>
          </a:p>
        </p:txBody>
      </p:sp>
      <p:pic>
        <p:nvPicPr>
          <p:cNvPr id="344" name="Shape 344" descr="our example.jpg"/>
          <p:cNvPicPr preferRelativeResize="0"/>
          <p:nvPr/>
        </p:nvPicPr>
        <p:blipFill rotWithShape="1">
          <a:blip r:embed="rId3">
            <a:alphaModFix/>
          </a:blip>
          <a:srcRect t="25003"/>
          <a:stretch/>
        </p:blipFill>
        <p:spPr>
          <a:xfrm>
            <a:off x="574325" y="3334275"/>
            <a:ext cx="4030350" cy="30785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2357454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Shape 34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02603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lang="en-US" sz="3240"/>
              <a:t>Member Services</a:t>
            </a:r>
          </a:p>
        </p:txBody>
      </p:sp>
      <p:sp>
        <p:nvSpPr>
          <p:cNvPr id="350" name="Shape 350"/>
          <p:cNvSpPr txBox="1">
            <a:spLocks noGrp="1"/>
          </p:cNvSpPr>
          <p:nvPr>
            <p:ph type="body" idx="1"/>
          </p:nvPr>
        </p:nvSpPr>
        <p:spPr>
          <a:xfrm>
            <a:off x="457200" y="1538750"/>
            <a:ext cx="5784900" cy="1731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254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1" dirty="0">
                <a:solidFill>
                  <a:srgbClr val="A61C00"/>
                </a:solidFill>
              </a:rPr>
              <a:t>Cloud services:</a:t>
            </a:r>
            <a:r>
              <a:rPr lang="en-US" sz="1800" dirty="0"/>
              <a:t> the Ontario Library Research Cloud (OLRC) provides preservation storage for Ontario’s scholarly material on five regionally distributed nodes.</a:t>
            </a:r>
          </a:p>
          <a:p>
            <a:pPr marL="342900" marR="0" lvl="0" indent="-254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Launched October 2015</a:t>
            </a:r>
          </a:p>
          <a:p>
            <a:pPr marL="342900" marR="0" lvl="0" indent="-2540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Contact: </a:t>
            </a:r>
            <a:r>
              <a:rPr lang="en-US" sz="1800" b="0" i="0" u="sng" strike="noStrike" cap="none" dirty="0">
                <a:solidFill>
                  <a:schemeClr val="hlink"/>
                </a:solidFill>
                <a:ea typeface="Questrial"/>
                <a:cs typeface="Questrial"/>
                <a:sym typeface="Questrial"/>
                <a:hlinkClick r:id="rId3"/>
              </a:rPr>
              <a:t>cloud@scholarsportal.info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</a:t>
            </a:r>
          </a:p>
        </p:txBody>
      </p:sp>
      <p:pic>
        <p:nvPicPr>
          <p:cNvPr id="351" name="Shape 35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27491" y="988079"/>
            <a:ext cx="2391600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Shape 352"/>
          <p:cNvSpPr txBox="1"/>
          <p:nvPr/>
        </p:nvSpPr>
        <p:spPr>
          <a:xfrm>
            <a:off x="525000" y="4152725"/>
            <a:ext cx="8094000" cy="1812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254000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b="1" dirty="0">
                <a:solidFill>
                  <a:srgbClr val="A61C00"/>
                </a:solidFill>
                <a:ea typeface="Questrial"/>
                <a:cs typeface="Questrial"/>
                <a:sym typeface="Questrial"/>
              </a:rPr>
              <a:t>OJS </a:t>
            </a: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&amp; </a:t>
            </a:r>
            <a:r>
              <a:rPr lang="en-US" sz="1800" b="1" dirty="0">
                <a:solidFill>
                  <a:srgbClr val="A61C00"/>
                </a:solidFill>
                <a:ea typeface="Questrial"/>
                <a:cs typeface="Questrial"/>
                <a:sym typeface="Questrial"/>
              </a:rPr>
              <a:t>OMP</a:t>
            </a: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: we host Open Journal System (OJS) &amp; Open Monograph Press (OMP) instances for eight schools</a:t>
            </a:r>
          </a:p>
          <a:p>
            <a:pPr marL="342900" lvl="0" indent="-254000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OCUL is a development partner of the Public Knowledge Project (PKP)</a:t>
            </a:r>
          </a:p>
          <a:p>
            <a:pPr marL="342900" lvl="0" indent="-254000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Char char="•"/>
            </a:pP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Contact: </a:t>
            </a:r>
            <a:r>
              <a:rPr lang="en-US" sz="1800" u="sng" dirty="0">
                <a:solidFill>
                  <a:schemeClr val="hlink"/>
                </a:solidFill>
                <a:ea typeface="Questrial"/>
                <a:cs typeface="Questrial"/>
                <a:sym typeface="Questrial"/>
                <a:hlinkClick r:id="rId5"/>
              </a:rPr>
              <a:t>ojs@scholarsportal.info</a:t>
            </a:r>
            <a:r>
              <a:rPr lang="en-US" sz="1800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19899289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Shape 35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02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lang="en-US" sz="3240"/>
              <a:t>Content Repositories</a:t>
            </a:r>
          </a:p>
        </p:txBody>
      </p:sp>
      <p:sp>
        <p:nvSpPr>
          <p:cNvPr id="358" name="Shape 358"/>
          <p:cNvSpPr txBox="1">
            <a:spLocks noGrp="1"/>
          </p:cNvSpPr>
          <p:nvPr>
            <p:ph type="body" idx="1"/>
          </p:nvPr>
        </p:nvSpPr>
        <p:spPr>
          <a:xfrm>
            <a:off x="457200" y="1182624"/>
            <a:ext cx="8229600" cy="5193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A61C00"/>
                </a:solidFill>
              </a:rPr>
              <a:t>Journals</a:t>
            </a:r>
          </a:p>
          <a:p>
            <a:pPr marL="342900" marR="0" lvl="0" indent="-254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Our first service! Started in 2002</a:t>
            </a:r>
          </a:p>
          <a:p>
            <a:pPr marL="342900" marR="0" lvl="0" indent="-2540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Loading commercial and open access content – over 45 million articles</a:t>
            </a:r>
          </a:p>
          <a:p>
            <a:pPr marL="342900" marR="0" lvl="0" indent="-2540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Certified as a Trustworthy Digital Repository in 2013</a:t>
            </a:r>
          </a:p>
          <a:p>
            <a:pPr marL="342900" marR="0" lvl="0" indent="-2540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dirty="0"/>
              <a:t>COUNTER-compliant usage reports available</a:t>
            </a:r>
          </a:p>
          <a:p>
            <a:pPr marL="342900" marR="0" lvl="0" indent="-254000" algn="l" rtl="0">
              <a:lnSpc>
                <a:spcPct val="90000"/>
              </a:lnSpc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Contact: </a:t>
            </a:r>
            <a:r>
              <a:rPr lang="en-US" sz="1800" b="0" i="0" u="sng" strike="noStrike" cap="none" dirty="0">
                <a:solidFill>
                  <a:schemeClr val="hlink"/>
                </a:solidFill>
                <a:ea typeface="Questrial"/>
                <a:cs typeface="Questrial"/>
                <a:sym typeface="Questrial"/>
                <a:hlinkClick r:id="rId3"/>
              </a:rPr>
              <a:t>journals@scholarsportal.info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</a:t>
            </a: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buNone/>
            </a:pPr>
            <a:endParaRPr sz="1800" dirty="0"/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buNone/>
            </a:pPr>
            <a:r>
              <a:rPr lang="en-US" sz="1800" b="1" dirty="0">
                <a:solidFill>
                  <a:srgbClr val="A61C00"/>
                </a:solidFill>
              </a:rPr>
              <a:t>Books</a:t>
            </a:r>
          </a:p>
          <a:p>
            <a:pPr marL="457200" marR="0" lvl="0" indent="-342900" algn="l" rtl="0">
              <a:lnSpc>
                <a:spcPct val="90000"/>
              </a:lnSpc>
              <a:spcBef>
                <a:spcPts val="640"/>
              </a:spcBef>
              <a:buSzPct val="100000"/>
            </a:pPr>
            <a:r>
              <a:rPr lang="en-US" sz="1800" dirty="0"/>
              <a:t>Began in 2009, now hosting over 700,000 titles</a:t>
            </a:r>
          </a:p>
          <a:p>
            <a:pPr marL="457200" marR="0" lvl="0" indent="-342900" algn="l" rtl="0">
              <a:lnSpc>
                <a:spcPct val="90000"/>
              </a:lnSpc>
              <a:spcBef>
                <a:spcPts val="640"/>
              </a:spcBef>
              <a:buSzPct val="100000"/>
            </a:pPr>
            <a:r>
              <a:rPr lang="en-US" sz="1800" dirty="0"/>
              <a:t>Content from commercial vendors, university presses, public domain collections</a:t>
            </a:r>
          </a:p>
          <a:p>
            <a:pPr marL="457200" marR="0" lvl="0" indent="-342900" algn="l" rtl="0">
              <a:lnSpc>
                <a:spcPct val="90000"/>
              </a:lnSpc>
              <a:spcBef>
                <a:spcPts val="640"/>
              </a:spcBef>
              <a:buSzPct val="100000"/>
            </a:pPr>
            <a:r>
              <a:rPr lang="en-US" sz="1800" dirty="0" err="1"/>
              <a:t>eBOUND</a:t>
            </a:r>
            <a:r>
              <a:rPr lang="en-US" sz="1800" dirty="0"/>
              <a:t> Canadian University Press titles available to CRKN subscribers</a:t>
            </a:r>
          </a:p>
          <a:p>
            <a:pPr marL="457200" marR="0" lvl="0" indent="-342900" algn="l" rtl="0">
              <a:lnSpc>
                <a:spcPct val="90000"/>
              </a:lnSpc>
              <a:spcBef>
                <a:spcPts val="640"/>
              </a:spcBef>
              <a:buSzPct val="100000"/>
            </a:pPr>
            <a:r>
              <a:rPr lang="en-US" sz="1800" dirty="0"/>
              <a:t>Contact: </a:t>
            </a:r>
            <a:r>
              <a:rPr lang="en-US" sz="1800" u="sng" dirty="0">
                <a:solidFill>
                  <a:schemeClr val="hlink"/>
                </a:solidFill>
                <a:hlinkClick r:id="rId4"/>
              </a:rPr>
              <a:t>books@scholarsportal.info</a:t>
            </a:r>
            <a:r>
              <a:rPr lang="en-US" sz="1800" dirty="0"/>
              <a:t> </a:t>
            </a: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buNone/>
            </a:pPr>
            <a:endParaRPr sz="18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1381247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026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dk1"/>
              </a:buClr>
              <a:buSzPct val="25000"/>
              <a:buFont typeface="Questrial"/>
              <a:buNone/>
            </a:pPr>
            <a:r>
              <a:rPr lang="en-US" sz="3240"/>
              <a:t>Content Repositories</a:t>
            </a:r>
          </a:p>
        </p:txBody>
      </p:sp>
      <p:sp>
        <p:nvSpPr>
          <p:cNvPr id="364" name="Shape 364"/>
          <p:cNvSpPr txBox="1">
            <a:spLocks noGrp="1"/>
          </p:cNvSpPr>
          <p:nvPr>
            <p:ph type="body" idx="1"/>
          </p:nvPr>
        </p:nvSpPr>
        <p:spPr>
          <a:xfrm>
            <a:off x="457200" y="1182625"/>
            <a:ext cx="4185600" cy="1492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buNone/>
            </a:pPr>
            <a:r>
              <a:rPr lang="en-US" sz="1800" b="1" dirty="0">
                <a:solidFill>
                  <a:srgbClr val="A61C00"/>
                </a:solidFill>
              </a:rPr>
              <a:t>&lt;</a:t>
            </a:r>
            <a:r>
              <a:rPr lang="en-US" sz="1800" b="1" dirty="0" err="1">
                <a:solidFill>
                  <a:srgbClr val="A61C00"/>
                </a:solidFill>
              </a:rPr>
              <a:t>odesi</a:t>
            </a:r>
            <a:r>
              <a:rPr lang="en-US" sz="1800" b="1" dirty="0">
                <a:solidFill>
                  <a:srgbClr val="A61C00"/>
                </a:solidFill>
              </a:rPr>
              <a:t>&gt;</a:t>
            </a:r>
          </a:p>
          <a:p>
            <a:pPr marL="342900" marR="0" lvl="0" indent="-254000" algn="l" rtl="0">
              <a:lnSpc>
                <a:spcPct val="90000"/>
              </a:lnSpc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Began in 2007, first collaborative SP community project</a:t>
            </a:r>
          </a:p>
          <a:p>
            <a:pPr marL="342900" marR="0" lvl="0" indent="-254000" algn="l" rtl="0">
              <a:lnSpc>
                <a:spcPct val="90000"/>
              </a:lnSpc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Contains data from Statistics Canada, polling companies, ICPSR metadata</a:t>
            </a:r>
          </a:p>
          <a:p>
            <a:pPr marL="342900" marR="0" lvl="0" indent="-254000" algn="l" rtl="0">
              <a:lnSpc>
                <a:spcPct val="90000"/>
              </a:lnSpc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New interface will integrate with </a:t>
            </a:r>
            <a:r>
              <a:rPr lang="en-US" sz="1800" dirty="0" err="1">
                <a:solidFill>
                  <a:srgbClr val="000000"/>
                </a:solidFill>
              </a:rPr>
              <a:t>Dataverse</a:t>
            </a:r>
            <a:endParaRPr lang="en-US" sz="1800" dirty="0">
              <a:solidFill>
                <a:srgbClr val="000000"/>
              </a:solidFill>
            </a:endParaRPr>
          </a:p>
          <a:p>
            <a:pPr marL="342900" marR="0" lvl="0" indent="-254000" algn="l" rtl="0">
              <a:lnSpc>
                <a:spcPct val="90000"/>
              </a:lnSpc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Contact: </a:t>
            </a:r>
            <a:r>
              <a:rPr lang="en-US" sz="1800" u="sng" dirty="0">
                <a:solidFill>
                  <a:schemeClr val="hlink"/>
                </a:solidFill>
                <a:hlinkClick r:id="rId3"/>
              </a:rPr>
              <a:t>odesi-help@scholarsportal.info</a:t>
            </a:r>
            <a:r>
              <a:rPr lang="en-US" sz="180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l" rtl="0">
              <a:lnSpc>
                <a:spcPct val="90000"/>
              </a:lnSpc>
              <a:spcBef>
                <a:spcPts val="640"/>
              </a:spcBef>
              <a:buNone/>
            </a:pPr>
            <a:endParaRPr sz="1800" dirty="0"/>
          </a:p>
        </p:txBody>
      </p:sp>
      <p:sp>
        <p:nvSpPr>
          <p:cNvPr id="365" name="Shape 365"/>
          <p:cNvSpPr txBox="1">
            <a:spLocks noGrp="1"/>
          </p:cNvSpPr>
          <p:nvPr>
            <p:ph type="body" idx="1"/>
          </p:nvPr>
        </p:nvSpPr>
        <p:spPr>
          <a:xfrm>
            <a:off x="4481100" y="4049150"/>
            <a:ext cx="4662900" cy="168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61C00"/>
                </a:solidFill>
              </a:rPr>
              <a:t>GeoPortal</a:t>
            </a:r>
            <a:endParaRPr lang="en-US" sz="1800" b="1" dirty="0">
              <a:solidFill>
                <a:srgbClr val="A61C00"/>
              </a:solidFill>
            </a:endParaRPr>
          </a:p>
          <a:p>
            <a:pPr marL="342900" marR="0" lvl="0" indent="-2540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Allows users to search, preview, add layers, clip, and download geospatial data</a:t>
            </a:r>
          </a:p>
          <a:p>
            <a:pPr marL="342900" marR="0" lvl="0" indent="-2540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Went live 2012, collection has expanded rapidly since.</a:t>
            </a:r>
          </a:p>
          <a:p>
            <a:pPr marL="342900" marR="0" lvl="0" indent="-2540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New: historical topographical maps!</a:t>
            </a:r>
          </a:p>
          <a:p>
            <a:pPr marL="342900" marR="0" lvl="0" indent="-2540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Contact: </a:t>
            </a:r>
            <a:r>
              <a:rPr lang="en-US" sz="1800" b="0" i="0" u="sng" strike="noStrike" cap="none" dirty="0">
                <a:solidFill>
                  <a:schemeClr val="hlink"/>
                </a:solidFill>
                <a:ea typeface="Questrial"/>
                <a:cs typeface="Questrial"/>
                <a:sym typeface="Questrial"/>
                <a:hlinkClick r:id="rId4"/>
              </a:rPr>
              <a:t>geoportal@scholarsportal.info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</a:t>
            </a:r>
          </a:p>
        </p:txBody>
      </p:sp>
      <p:sp>
        <p:nvSpPr>
          <p:cNvPr id="366" name="Shape 366"/>
          <p:cNvSpPr txBox="1">
            <a:spLocks noGrp="1"/>
          </p:cNvSpPr>
          <p:nvPr>
            <p:ph type="body" idx="1"/>
          </p:nvPr>
        </p:nvSpPr>
        <p:spPr>
          <a:xfrm>
            <a:off x="457200" y="4261875"/>
            <a:ext cx="4023900" cy="1492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>
                <a:solidFill>
                  <a:srgbClr val="A61C00"/>
                </a:solidFill>
              </a:rPr>
              <a:t>Dataverse</a:t>
            </a:r>
            <a:endParaRPr lang="en-US" sz="1800" b="1" dirty="0">
              <a:solidFill>
                <a:srgbClr val="A61C00"/>
              </a:solidFill>
            </a:endParaRPr>
          </a:p>
          <a:p>
            <a:pPr marL="342900" marR="0" lvl="0" indent="-26924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Research data preservation tool, began 2011</a:t>
            </a:r>
          </a:p>
          <a:p>
            <a:pPr marL="342900" marR="0" lvl="0" indent="-2692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Store, share, and version data</a:t>
            </a:r>
          </a:p>
          <a:p>
            <a:pPr marL="342900" marR="0" lvl="0" indent="-2692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Contact: </a:t>
            </a:r>
            <a:r>
              <a:rPr lang="en-US" sz="1800" b="0" i="0" u="sng" strike="noStrike" cap="none" dirty="0">
                <a:solidFill>
                  <a:schemeClr val="hlink"/>
                </a:solidFill>
                <a:ea typeface="Questrial"/>
                <a:cs typeface="Questrial"/>
                <a:sym typeface="Questrial"/>
                <a:hlinkClick r:id="rId5"/>
              </a:rPr>
              <a:t>dataverse@scholarsportal.info</a:t>
            </a:r>
            <a:r>
              <a:rPr lang="en-US" sz="1800" b="0" i="0" u="none" strike="noStrike" cap="none" dirty="0">
                <a:solidFill>
                  <a:schemeClr val="dk1"/>
                </a:solidFill>
                <a:ea typeface="Questrial"/>
                <a:cs typeface="Questrial"/>
                <a:sym typeface="Questrial"/>
              </a:rPr>
              <a:t>  </a:t>
            </a:r>
          </a:p>
        </p:txBody>
      </p:sp>
      <p:pic>
        <p:nvPicPr>
          <p:cNvPr id="367" name="Shape 367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80627" y="274627"/>
            <a:ext cx="3439200" cy="89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Shape 368" descr="geoportal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790110" y="1394125"/>
            <a:ext cx="4220239" cy="4583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Shape 369"/>
          <p:cNvPicPr preferRelativeResize="0"/>
          <p:nvPr/>
        </p:nvPicPr>
        <p:blipFill rotWithShape="1">
          <a:blip r:embed="rId8">
            <a:alphaModFix/>
          </a:blip>
          <a:srcRect l="53231" t="13213" b="21792"/>
          <a:stretch/>
        </p:blipFill>
        <p:spPr>
          <a:xfrm>
            <a:off x="5645925" y="2006125"/>
            <a:ext cx="2508600" cy="1889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37169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52" y="1431048"/>
            <a:ext cx="8229600" cy="4114799"/>
          </a:xfrm>
        </p:spPr>
      </p:pic>
    </p:spTree>
    <p:extLst>
      <p:ext uri="{BB962C8B-B14F-4D97-AF65-F5344CB8AC3E}">
        <p14:creationId xmlns:p14="http://schemas.microsoft.com/office/powerpoint/2010/main" val="3112953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Shape 37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0260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Get involved with OCUL &amp; Scholars Portal!</a:t>
            </a:r>
          </a:p>
        </p:txBody>
      </p:sp>
      <p:sp>
        <p:nvSpPr>
          <p:cNvPr id="375" name="Shape 375"/>
          <p:cNvSpPr txBox="1">
            <a:spLocks noGrp="1"/>
          </p:cNvSpPr>
          <p:nvPr>
            <p:ph type="body" idx="1"/>
          </p:nvPr>
        </p:nvSpPr>
        <p:spPr>
          <a:xfrm>
            <a:off x="457200" y="1538748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</a:pPr>
            <a:r>
              <a:rPr lang="en-US"/>
              <a:t>Join an OCUL Community</a:t>
            </a:r>
          </a:p>
          <a:p>
            <a:pPr marL="457200" lvl="0" indent="-228600">
              <a:spcBef>
                <a:spcPts val="0"/>
              </a:spcBef>
            </a:pPr>
            <a:r>
              <a:rPr lang="en-US"/>
              <a:t>Talk to your OCUL-SP rep</a:t>
            </a:r>
          </a:p>
          <a:p>
            <a:pPr marL="457200" lvl="0" indent="-228600">
              <a:spcBef>
                <a:spcPts val="0"/>
              </a:spcBef>
            </a:pPr>
            <a:r>
              <a:rPr lang="en-US"/>
              <a:t>Visit the Scholars Portal wiki (spotdocs.scholarsportal.info)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Join a listserv</a:t>
            </a:r>
          </a:p>
          <a:p>
            <a:pPr marL="457200" lvl="0" indent="-228600">
              <a:spcBef>
                <a:spcPts val="0"/>
              </a:spcBef>
            </a:pPr>
            <a:r>
              <a:rPr lang="en-US"/>
              <a:t>Follow us on Twitter! @scholarsportal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#SPonTheRoad</a:t>
            </a:r>
          </a:p>
        </p:txBody>
      </p:sp>
    </p:spTree>
    <p:extLst>
      <p:ext uri="{BB962C8B-B14F-4D97-AF65-F5344CB8AC3E}">
        <p14:creationId xmlns:p14="http://schemas.microsoft.com/office/powerpoint/2010/main" val="384036593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1368</Words>
  <Application>Microsoft Office PowerPoint</Application>
  <PresentationFormat>On-screen Show (4:3)</PresentationFormat>
  <Paragraphs>160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Century Gothic</vt:lpstr>
      <vt:lpstr>Impact</vt:lpstr>
      <vt:lpstr>Questrial</vt:lpstr>
      <vt:lpstr>1_Office Theme</vt:lpstr>
      <vt:lpstr>PowerPoint Presentation</vt:lpstr>
      <vt:lpstr>PowerPoint Presentation</vt:lpstr>
      <vt:lpstr>Member Services</vt:lpstr>
      <vt:lpstr>Member Services</vt:lpstr>
      <vt:lpstr>Member Services</vt:lpstr>
      <vt:lpstr>Content Repositories</vt:lpstr>
      <vt:lpstr>Content Repositories</vt:lpstr>
      <vt:lpstr>PowerPoint Presentation</vt:lpstr>
      <vt:lpstr>Get involved with OCUL &amp; Scholars Portal!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sabina</dc:creator>
  <cp:lastModifiedBy>sabina</cp:lastModifiedBy>
  <cp:revision>3</cp:revision>
  <dcterms:created xsi:type="dcterms:W3CDTF">2016-09-23T22:16:24Z</dcterms:created>
  <dcterms:modified xsi:type="dcterms:W3CDTF">2016-09-23T22:24:59Z</dcterms:modified>
</cp:coreProperties>
</file>