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144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5F767E-0E94-4F51-85EC-231F98192D99}" type="datetimeFigureOut">
              <a:rPr lang="en-US" smtClean="0"/>
              <a:t>10/4/2016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0FE1A6-C5ED-486E-BADC-2C792B98171B}" type="slidenum">
              <a:rPr lang="en-US" smtClean="0"/>
              <a:t>‹#›</a:t>
            </a:fld>
            <a:endParaRPr lang="en-US"/>
          </a:p>
        </p:txBody>
      </p:sp>
    </p:spTree>
    <p:extLst>
      <p:ext uri="{BB962C8B-B14F-4D97-AF65-F5344CB8AC3E}">
        <p14:creationId xmlns:p14="http://schemas.microsoft.com/office/powerpoint/2010/main" val="2935571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Inclusion in SP Journals</a:t>
            </a:r>
            <a:r>
              <a:rPr lang="en-US" baseline="0" dirty="0" smtClean="0"/>
              <a:t> and TDR is optional because the editors need to sign a local loading agreement.</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271868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000010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OMP is like</a:t>
            </a:r>
            <a:r>
              <a:rPr lang="en-US" baseline="0" dirty="0" smtClean="0"/>
              <a:t> OJS in that it help in the management of the editorial workflow that goes from submission, to peer review, to revisions, to copy editing, layout editing, etc.</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4030022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eager</a:t>
            </a:r>
            <a:r>
              <a:rPr lang="en-US" baseline="0" dirty="0" smtClean="0"/>
              <a:t> for schools to use OMP. Uptake has been slow, so we’re offering libraries that would like to try OMP the option to use if for free so long as they only need one press (</a:t>
            </a:r>
            <a:r>
              <a:rPr lang="en-US" i="1" baseline="0" dirty="0" smtClean="0"/>
              <a:t>maybe two</a:t>
            </a:r>
            <a:r>
              <a:rPr lang="en-US" baseline="0" dirty="0" smtClean="0"/>
              <a:t>). If their institution finds itself needing a lot of presses then we might need to move to a dedicated OMP instance.</a:t>
            </a:r>
          </a:p>
          <a:p>
            <a:endParaRPr lang="en-US" baseline="0" dirty="0" smtClean="0"/>
          </a:p>
          <a:p>
            <a:r>
              <a:rPr lang="en-US" baseline="0" dirty="0" smtClean="0"/>
              <a:t>OMP is a great solution for one off publications or for research groups that would like to publish.</a:t>
            </a:r>
          </a:p>
          <a:p>
            <a:endParaRPr lang="en-US" baseline="0" dirty="0" smtClean="0"/>
          </a:p>
          <a:p>
            <a:r>
              <a:rPr lang="en-US" baseline="0" dirty="0" smtClean="0"/>
              <a:t>Just let us know and we’ll set you up with a press. OCAD and Laurentian have recently taken us up on our offer. Titles are still pending.</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1466671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6065C1-EBCE-4DA7-8A33-24E413425C8C}" type="datetime1">
              <a:rPr lang="en-US" smtClean="0">
                <a:solidFill>
                  <a:prstClr val="black">
                    <a:tint val="75000"/>
                  </a:prstClr>
                </a:solidFill>
              </a:rPr>
              <a:pPr/>
              <a:t>10/4/2016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4746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7A533-4F72-44E2-8649-2438CEE4F065}" type="datetime1">
              <a:rPr lang="en-US" smtClean="0">
                <a:solidFill>
                  <a:prstClr val="black">
                    <a:tint val="75000"/>
                  </a:prstClr>
                </a:solidFill>
              </a:rPr>
              <a:pPr/>
              <a:t>10/4/2016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9994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10BA1-5693-41FE-8807-5D48FB0F8419}" type="datetime1">
              <a:rPr lang="en-US" smtClean="0">
                <a:solidFill>
                  <a:prstClr val="black">
                    <a:tint val="75000"/>
                  </a:prstClr>
                </a:solidFill>
              </a:rPr>
              <a:pPr/>
              <a:t>10/4/2016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664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B9B28-1109-43DE-80A2-D05ACD070590}" type="datetime1">
              <a:rPr lang="en-US" smtClean="0">
                <a:solidFill>
                  <a:prstClr val="black">
                    <a:tint val="75000"/>
                  </a:prstClr>
                </a:solidFill>
              </a:rPr>
              <a:pPr/>
              <a:t>10/4/2016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7811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DEF24-42E4-4CB3-A423-FA0FDBCF9914}" type="datetime1">
              <a:rPr lang="en-US" smtClean="0">
                <a:solidFill>
                  <a:prstClr val="black">
                    <a:tint val="75000"/>
                  </a:prstClr>
                </a:solidFill>
              </a:rPr>
              <a:pPr/>
              <a:t>10/4/2016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9293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CDA9C3-4282-4AFB-B88A-D0B4155D28B3}" type="datetime1">
              <a:rPr lang="en-US" smtClean="0">
                <a:solidFill>
                  <a:prstClr val="black">
                    <a:tint val="75000"/>
                  </a:prstClr>
                </a:solidFill>
              </a:rPr>
              <a:pPr/>
              <a:t>10/4/2016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7361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143CE2-4505-4B41-B647-49A3C5C7A68C}" type="datetime1">
              <a:rPr lang="en-US" smtClean="0">
                <a:solidFill>
                  <a:prstClr val="black">
                    <a:tint val="75000"/>
                  </a:prstClr>
                </a:solidFill>
              </a:rPr>
              <a:pPr/>
              <a:t>10/4/2016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0565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C00B2-C301-4373-A844-EE6C6425FFC4}" type="datetime1">
              <a:rPr lang="en-US" smtClean="0">
                <a:solidFill>
                  <a:prstClr val="black">
                    <a:tint val="75000"/>
                  </a:prstClr>
                </a:solidFill>
              </a:rPr>
              <a:pPr/>
              <a:t>10/4/2016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8735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95AA8D-1D03-4CC2-B464-096C7908E222}" type="datetime1">
              <a:rPr lang="en-US" smtClean="0">
                <a:solidFill>
                  <a:prstClr val="black">
                    <a:tint val="75000"/>
                  </a:prstClr>
                </a:solidFill>
              </a:rPr>
              <a:pPr/>
              <a:t>10/4/2016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1935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93B00-7ED9-462B-BBE3-8554DFC1E6D3}" type="datetime1">
              <a:rPr lang="en-US" smtClean="0">
                <a:solidFill>
                  <a:prstClr val="black">
                    <a:tint val="75000"/>
                  </a:prstClr>
                </a:solidFill>
              </a:rPr>
              <a:pPr/>
              <a:t>10/4/2016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9755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D90A3-0E98-425D-87AE-9CE8DE5B6D81}" type="datetime1">
              <a:rPr lang="en-US" smtClean="0">
                <a:solidFill>
                  <a:prstClr val="black">
                    <a:tint val="75000"/>
                  </a:prstClr>
                </a:solidFill>
              </a:rPr>
              <a:pPr/>
              <a:t>10/4/2016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0328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55CF396-CA56-475B-BF43-1075A9D1A92C}" type="datetime1">
              <a:rPr lang="en-US" smtClean="0">
                <a:solidFill>
                  <a:prstClr val="black">
                    <a:tint val="75000"/>
                  </a:prstClr>
                </a:solidFill>
              </a:rPr>
              <a:pPr defTabSz="457200"/>
              <a:t>10/4/2016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5E3D43A-218C-F949-8F1B-14CEAD21798F}"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4071329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ojs@scholarsportal.info"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solidFill>
                  <a:prstClr val="black"/>
                </a:solidFill>
              </a:rPr>
              <a:t>OPEN PUBLISHING WITH OJS AND OMP</a:t>
            </a:r>
            <a:endParaRPr lang="en-US" sz="4000" cap="small" dirty="0">
              <a:solidFill>
                <a:prstClr val="black"/>
              </a:solidFill>
            </a:endParaRPr>
          </a:p>
        </p:txBody>
      </p:sp>
    </p:spTree>
    <p:extLst>
      <p:ext uri="{BB962C8B-B14F-4D97-AF65-F5344CB8AC3E}">
        <p14:creationId xmlns:p14="http://schemas.microsoft.com/office/powerpoint/2010/main" val="2853000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OJS hosting @ Scholars Portal</a:t>
            </a:r>
            <a:endParaRPr lang="en-US" dirty="0"/>
          </a:p>
        </p:txBody>
      </p:sp>
      <p:sp>
        <p:nvSpPr>
          <p:cNvPr id="3" name="Content Placeholder 2"/>
          <p:cNvSpPr>
            <a:spLocks noGrp="1"/>
          </p:cNvSpPr>
          <p:nvPr>
            <p:ph idx="1"/>
          </p:nvPr>
        </p:nvSpPr>
        <p:spPr>
          <a:xfrm>
            <a:off x="457200" y="1538748"/>
            <a:ext cx="8229600" cy="4633452"/>
          </a:xfrm>
        </p:spPr>
        <p:txBody>
          <a:bodyPr>
            <a:normAutofit fontScale="92500" lnSpcReduction="10000"/>
          </a:bodyPr>
          <a:lstStyle/>
          <a:p>
            <a:r>
              <a:rPr lang="en-US" dirty="0" smtClean="0"/>
              <a:t>Unlimited journals</a:t>
            </a:r>
          </a:p>
          <a:p>
            <a:r>
              <a:rPr lang="en-US" dirty="0" smtClean="0"/>
              <a:t>Unlimited storage space</a:t>
            </a:r>
          </a:p>
          <a:p>
            <a:r>
              <a:rPr lang="en-US" dirty="0" smtClean="0"/>
              <a:t>Unlimited systems support</a:t>
            </a:r>
          </a:p>
          <a:p>
            <a:r>
              <a:rPr lang="en-US" dirty="0" smtClean="0"/>
              <a:t>Updates and bug fixes</a:t>
            </a:r>
          </a:p>
          <a:p>
            <a:r>
              <a:rPr lang="en-US" dirty="0" smtClean="0"/>
              <a:t>Optional inclusion in SP Journals and TDR</a:t>
            </a:r>
          </a:p>
          <a:p>
            <a:pPr marL="0" indent="0">
              <a:buNone/>
            </a:pPr>
            <a:r>
              <a:rPr lang="en-US" dirty="0"/>
              <a:t> </a:t>
            </a:r>
            <a:r>
              <a:rPr lang="en-US" dirty="0" smtClean="0"/>
              <a:t>  </a:t>
            </a:r>
            <a:r>
              <a:rPr lang="en-US" sz="4800" b="1" dirty="0" smtClean="0"/>
              <a:t>$2,500 annually.</a:t>
            </a:r>
          </a:p>
          <a:p>
            <a:pPr marL="0" indent="0">
              <a:buNone/>
            </a:pPr>
            <a:endParaRPr lang="en-US" sz="4800" b="1" dirty="0" smtClean="0"/>
          </a:p>
          <a:p>
            <a:pPr marL="0" indent="0">
              <a:buNone/>
            </a:pPr>
            <a:r>
              <a:rPr lang="en-US" sz="2200" dirty="0" smtClean="0"/>
              <a:t>* Additional design and development work is $75/h</a:t>
            </a:r>
          </a:p>
          <a:p>
            <a:pPr marL="0" indent="0">
              <a:buNone/>
            </a:pPr>
            <a:endParaRPr lang="en-US" dirty="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49203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Currently hosting:</a:t>
            </a:r>
            <a:endParaRPr lang="en-US" dirty="0"/>
          </a:p>
        </p:txBody>
      </p:sp>
      <p:sp>
        <p:nvSpPr>
          <p:cNvPr id="3" name="Content Placeholder 2"/>
          <p:cNvSpPr>
            <a:spLocks noGrp="1"/>
          </p:cNvSpPr>
          <p:nvPr>
            <p:ph idx="1"/>
          </p:nvPr>
        </p:nvSpPr>
        <p:spPr>
          <a:xfrm>
            <a:off x="457200" y="1538748"/>
            <a:ext cx="2743200" cy="4525963"/>
          </a:xfrm>
        </p:spPr>
        <p:txBody>
          <a:bodyPr>
            <a:normAutofit lnSpcReduction="10000"/>
          </a:bodyPr>
          <a:lstStyle/>
          <a:p>
            <a:r>
              <a:rPr lang="en-US" dirty="0" smtClean="0"/>
              <a:t>Brock</a:t>
            </a:r>
          </a:p>
          <a:p>
            <a:r>
              <a:rPr lang="en-US" dirty="0" smtClean="0"/>
              <a:t>Ottawa</a:t>
            </a:r>
          </a:p>
          <a:p>
            <a:r>
              <a:rPr lang="en-US" dirty="0" smtClean="0"/>
              <a:t>Queens</a:t>
            </a:r>
          </a:p>
          <a:p>
            <a:r>
              <a:rPr lang="en-US" dirty="0" smtClean="0"/>
              <a:t>Toronto</a:t>
            </a:r>
          </a:p>
          <a:p>
            <a:r>
              <a:rPr lang="en-US" dirty="0" smtClean="0"/>
              <a:t>UOIT</a:t>
            </a:r>
          </a:p>
          <a:p>
            <a:r>
              <a:rPr lang="en-US" dirty="0" smtClean="0"/>
              <a:t>Windsor</a:t>
            </a:r>
          </a:p>
          <a:p>
            <a:r>
              <a:rPr lang="en-US" dirty="0" smtClean="0"/>
              <a:t>Guelph</a:t>
            </a:r>
          </a:p>
          <a:p>
            <a:r>
              <a:rPr lang="en-US" dirty="0" smtClean="0"/>
              <a:t>Algoma</a:t>
            </a:r>
          </a:p>
          <a:p>
            <a:endParaRPr lang="en-US" dirty="0" smtClean="0"/>
          </a:p>
        </p:txBody>
      </p:sp>
      <p:sp>
        <p:nvSpPr>
          <p:cNvPr id="5" name="TextBox 4"/>
          <p:cNvSpPr txBox="1"/>
          <p:nvPr/>
        </p:nvSpPr>
        <p:spPr>
          <a:xfrm>
            <a:off x="4572000" y="3801729"/>
            <a:ext cx="4114800" cy="2123658"/>
          </a:xfrm>
          <a:prstGeom prst="rect">
            <a:avLst/>
          </a:prstGeom>
          <a:noFill/>
        </p:spPr>
        <p:txBody>
          <a:bodyPr wrap="square" rtlCol="0">
            <a:spAutoFit/>
          </a:bodyPr>
          <a:lstStyle/>
          <a:p>
            <a:pPr defTabSz="457200"/>
            <a:r>
              <a:rPr lang="en-US" sz="6600" b="1" dirty="0">
                <a:solidFill>
                  <a:prstClr val="black"/>
                </a:solidFill>
              </a:rPr>
              <a:t>120+ Journals</a:t>
            </a:r>
            <a:endParaRPr lang="en-US" sz="6600" b="1" dirty="0">
              <a:solidFill>
                <a:prstClr val="black"/>
              </a:solidFill>
            </a:endParaRPr>
          </a:p>
        </p:txBody>
      </p:sp>
    </p:spTree>
    <p:extLst>
      <p:ext uri="{BB962C8B-B14F-4D97-AF65-F5344CB8AC3E}">
        <p14:creationId xmlns:p14="http://schemas.microsoft.com/office/powerpoint/2010/main" val="99105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Monograph Press</a:t>
            </a:r>
            <a:endParaRPr lang="en-US" dirty="0"/>
          </a:p>
        </p:txBody>
      </p:sp>
      <p:pic>
        <p:nvPicPr>
          <p:cNvPr id="4" name="Picture 3"/>
          <p:cNvPicPr>
            <a:picLocks noChangeAspect="1"/>
          </p:cNvPicPr>
          <p:nvPr/>
        </p:nvPicPr>
        <p:blipFill>
          <a:blip r:embed="rId3"/>
          <a:stretch>
            <a:fillRect/>
          </a:stretch>
        </p:blipFill>
        <p:spPr>
          <a:xfrm>
            <a:off x="584682" y="1331129"/>
            <a:ext cx="6418791" cy="5520010"/>
          </a:xfrm>
          <a:prstGeom prst="rect">
            <a:avLst/>
          </a:prstGeom>
        </p:spPr>
      </p:pic>
    </p:spTree>
    <p:extLst>
      <p:ext uri="{BB962C8B-B14F-4D97-AF65-F5344CB8AC3E}">
        <p14:creationId xmlns:p14="http://schemas.microsoft.com/office/powerpoint/2010/main" val="2847992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Monograph Press</a:t>
            </a:r>
            <a:endParaRPr lang="en-US" dirty="0"/>
          </a:p>
        </p:txBody>
      </p:sp>
      <p:sp>
        <p:nvSpPr>
          <p:cNvPr id="3" name="Content Placeholder 2"/>
          <p:cNvSpPr>
            <a:spLocks noGrp="1"/>
          </p:cNvSpPr>
          <p:nvPr>
            <p:ph idx="1"/>
          </p:nvPr>
        </p:nvSpPr>
        <p:spPr/>
        <p:txBody>
          <a:bodyPr/>
          <a:lstStyle/>
          <a:p>
            <a:r>
              <a:rPr lang="en-US" dirty="0" smtClean="0"/>
              <a:t>Single press on shared instance</a:t>
            </a:r>
          </a:p>
          <a:p>
            <a:r>
              <a:rPr lang="en-US" dirty="0" smtClean="0"/>
              <a:t>Customized institutional branding</a:t>
            </a:r>
          </a:p>
          <a:p>
            <a:pPr marL="0" indent="0">
              <a:buNone/>
            </a:pPr>
            <a:r>
              <a:rPr lang="en-US" dirty="0" smtClean="0"/>
              <a:t>   </a:t>
            </a:r>
            <a:r>
              <a:rPr lang="en-US" sz="4400" b="1" dirty="0" smtClean="0"/>
              <a:t>FREE!</a:t>
            </a:r>
          </a:p>
          <a:p>
            <a:pPr marL="0" indent="0">
              <a:buNone/>
            </a:pPr>
            <a:endParaRPr lang="en-US" sz="3600" dirty="0" smtClean="0"/>
          </a:p>
          <a:p>
            <a:pPr marL="0" indent="0">
              <a:buNone/>
            </a:pPr>
            <a:r>
              <a:rPr lang="en-US" sz="3600" dirty="0" smtClean="0"/>
              <a:t>Contact </a:t>
            </a:r>
            <a:r>
              <a:rPr lang="en-US" sz="3600" dirty="0" smtClean="0">
                <a:hlinkClick r:id="rId3"/>
              </a:rPr>
              <a:t>ojs@scholarsportal.info</a:t>
            </a:r>
            <a:r>
              <a:rPr lang="en-US" sz="3600" dirty="0" smtClean="0"/>
              <a:t> to get set up!</a:t>
            </a:r>
            <a:endParaRPr lang="en-US" sz="3600" dirty="0"/>
          </a:p>
          <a:p>
            <a:pPr marL="0" indent="0">
              <a:buNone/>
            </a:pPr>
            <a:endParaRPr lang="en-US" sz="4400" b="1" dirty="0" smtClean="0"/>
          </a:p>
        </p:txBody>
      </p:sp>
    </p:spTree>
    <p:extLst>
      <p:ext uri="{BB962C8B-B14F-4D97-AF65-F5344CB8AC3E}">
        <p14:creationId xmlns:p14="http://schemas.microsoft.com/office/powerpoint/2010/main" val="2685140528"/>
      </p:ext>
    </p:extLst>
  </p:cSld>
  <p:clrMapOvr>
    <a:masterClrMapping/>
  </p:clrMapOvr>
</p:sld>
</file>

<file path=ppt/theme/theme1.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254</Words>
  <Application>Microsoft Office PowerPoint</Application>
  <PresentationFormat>On-screen Show (4:3)</PresentationFormat>
  <Paragraphs>40</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Century Gothic</vt:lpstr>
      <vt:lpstr>3_Office Theme</vt:lpstr>
      <vt:lpstr>PowerPoint Presentation</vt:lpstr>
      <vt:lpstr>OJS hosting @ Scholars Portal</vt:lpstr>
      <vt:lpstr>Currently hosting:</vt:lpstr>
      <vt:lpstr>Open Monograph Press</vt:lpstr>
      <vt:lpstr>Open Monograph Press</vt:lpstr>
    </vt:vector>
  </TitlesOfParts>
  <Company>University of Toronto Libraries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 Pagotto</dc:creator>
  <cp:lastModifiedBy>Sabina Pagotto</cp:lastModifiedBy>
  <cp:revision>1</cp:revision>
  <dcterms:created xsi:type="dcterms:W3CDTF">2016-10-04T15:21:49Z</dcterms:created>
  <dcterms:modified xsi:type="dcterms:W3CDTF">2016-10-04T15:22:17Z</dcterms:modified>
</cp:coreProperties>
</file>