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4"/>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719" autoAdjust="0"/>
  </p:normalViewPr>
  <p:slideViewPr>
    <p:cSldViewPr snapToGrid="0">
      <p:cViewPr varScale="1">
        <p:scale>
          <a:sx n="53" d="100"/>
          <a:sy n="53" d="100"/>
        </p:scale>
        <p:origin x="168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FFA90B-7D9F-4961-A878-2606504F9761}" type="datetimeFigureOut">
              <a:rPr lang="en-CA" smtClean="0"/>
              <a:t>2016-09-23</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DAE4E-53C8-4F83-AF4C-209FE516F0FE}" type="slidenum">
              <a:rPr lang="en-CA" smtClean="0"/>
              <a:t>‹#›</a:t>
            </a:fld>
            <a:endParaRPr lang="en-CA"/>
          </a:p>
        </p:txBody>
      </p:sp>
    </p:spTree>
    <p:extLst>
      <p:ext uri="{BB962C8B-B14F-4D97-AF65-F5344CB8AC3E}">
        <p14:creationId xmlns:p14="http://schemas.microsoft.com/office/powerpoint/2010/main" val="3874167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ocul.on.ca/committees"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xfrm>
            <a:off x="1371600" y="1143000"/>
            <a:ext cx="41148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OCUL, or the Ontario Council of University Libraries, is a consortium of all the libraries at Ontario’s 21 universities. It has a province wide reach from Lakehead University to the University of Windsor in the south and reaching as far east as Ottawa and Carleton in Ottawa and of course all the universities in between.  </a:t>
            </a:r>
          </a:p>
          <a:p>
            <a:pPr>
              <a:spcBef>
                <a:spcPct val="0"/>
              </a:spcBef>
            </a:pPr>
            <a:endParaRPr lang="en-US" altLang="en-US"/>
          </a:p>
        </p:txBody>
      </p:sp>
      <p:sp>
        <p:nvSpPr>
          <p:cNvPr id="296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F34BD1ED-65A5-4F48-BD90-D428396FED30}"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775850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74"/>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8914" name="Shape 175"/>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While there are around 50 people from across OCUL sitting on these Standing Committees, by far the majority of people who are involved with OCUL are part of the OCUL Communities. So these groups are communities of interest that focused on information sharing and the generation of ideas. </a:t>
            </a:r>
          </a:p>
          <a:p>
            <a:pPr>
              <a:spcBef>
                <a:spcPct val="0"/>
              </a:spcBef>
              <a:buClr>
                <a:srgbClr val="000000"/>
              </a:buClr>
            </a:pPr>
            <a:r>
              <a:rPr lang="en-US" altLang="en-US">
                <a:solidFill>
                  <a:srgbClr val="000000"/>
                </a:solidFill>
              </a:rPr>
              <a:t> </a:t>
            </a:r>
          </a:p>
          <a:p>
            <a:pPr>
              <a:spcBef>
                <a:spcPct val="0"/>
              </a:spcBef>
              <a:buClr>
                <a:srgbClr val="000000"/>
              </a:buClr>
            </a:pPr>
            <a:r>
              <a:rPr lang="en-US" altLang="en-US">
                <a:solidFill>
                  <a:srgbClr val="000000"/>
                </a:solidFill>
              </a:rPr>
              <a:t>These communities are often where people first become involved with OCUL and are where they are able to contribute to and maintain interest in a topic they are either directly responsible for at the schools, or one they have a keen interest in.</a:t>
            </a:r>
          </a:p>
          <a:p>
            <a:pPr>
              <a:spcBef>
                <a:spcPct val="0"/>
              </a:spcBef>
              <a:buClr>
                <a:srgbClr val="000000"/>
              </a:buClr>
            </a:pPr>
            <a:r>
              <a:rPr lang="en-US" altLang="en-US">
                <a:solidFill>
                  <a:srgbClr val="000000"/>
                </a:solidFill>
              </a:rPr>
              <a:t> </a:t>
            </a:r>
          </a:p>
          <a:p>
            <a:pPr>
              <a:spcBef>
                <a:spcPct val="0"/>
              </a:spcBef>
            </a:pPr>
            <a:r>
              <a:rPr lang="en-US" altLang="en-US">
                <a:solidFill>
                  <a:srgbClr val="000000"/>
                </a:solidFill>
              </a:rPr>
              <a:t>Membership in the OCUL Communities is open to anyone within an OCUL institution and unlike the Standing Committees it is unrestricted. It is at the discretion of each school as to how many people involved, but OCUL welcomes anyone who is interested.</a:t>
            </a:r>
          </a:p>
          <a:p>
            <a:pPr>
              <a:spcBef>
                <a:spcPct val="0"/>
              </a:spcBef>
            </a:pPr>
            <a:endParaRPr lang="en-US" altLang="en-US">
              <a:solidFill>
                <a:srgbClr val="000000"/>
              </a:solidFill>
            </a:endParaRPr>
          </a:p>
        </p:txBody>
      </p:sp>
    </p:spTree>
    <p:extLst>
      <p:ext uri="{BB962C8B-B14F-4D97-AF65-F5344CB8AC3E}">
        <p14:creationId xmlns:p14="http://schemas.microsoft.com/office/powerpoint/2010/main" val="3717022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7" name="Shape 180"/>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81" name="Shape 181"/>
          <p:cNvSpPr txBox="1">
            <a:spLocks noGrp="1"/>
          </p:cNvSpPr>
          <p:nvPr>
            <p:ph type="body" idx="1"/>
          </p:nvPr>
        </p:nvSpPr>
        <p:spPr/>
        <p:txBody>
          <a:bodyPr wrap="square" lIns="91425" tIns="91425" rIns="91425" bIns="91425" numCol="1" anchor="t" anchorCtr="0" compatLnSpc="1">
            <a:prstTxWarp prst="textNoShape">
              <a:avLst/>
            </a:prstTxWarp>
            <a:noAutofit/>
          </a:bodyPr>
          <a:lstStyle/>
          <a:p>
            <a:pPr>
              <a:spcBef>
                <a:spcPct val="0"/>
              </a:spcBef>
            </a:pPr>
            <a:r>
              <a:rPr lang="en-US" altLang="en-US"/>
              <a:t>The</a:t>
            </a:r>
            <a:r>
              <a:rPr lang="en-US" altLang="en-US">
                <a:solidFill>
                  <a:srgbClr val="000000"/>
                </a:solidFill>
              </a:rPr>
              <a:t>re are currently 12 OCUL communities; covering a broad cross-section topics. The collective membership of these communities is over 200 people.</a:t>
            </a:r>
          </a:p>
          <a:p>
            <a:pPr>
              <a:spcBef>
                <a:spcPct val="0"/>
              </a:spcBef>
              <a:buClr>
                <a:srgbClr val="000000"/>
              </a:buClr>
            </a:pPr>
            <a:r>
              <a:rPr lang="en-US" altLang="en-US">
                <a:solidFill>
                  <a:srgbClr val="000000"/>
                </a:solidFill>
              </a:rPr>
              <a:t> </a:t>
            </a:r>
          </a:p>
          <a:p>
            <a:pPr>
              <a:spcBef>
                <a:spcPct val="0"/>
              </a:spcBef>
              <a:buClr>
                <a:srgbClr val="000000"/>
              </a:buClr>
            </a:pPr>
            <a:r>
              <a:rPr lang="en-US" altLang="en-US">
                <a:solidFill>
                  <a:srgbClr val="000000"/>
                </a:solidFill>
              </a:rPr>
              <a:t>You can find out more about these communities on the OCUL website at:</a:t>
            </a:r>
            <a:r>
              <a:rPr lang="en-US" altLang="en-US">
                <a:solidFill>
                  <a:srgbClr val="000000"/>
                </a:solidFill>
                <a:hlinkClick r:id="rId3"/>
              </a:rPr>
              <a:t> </a:t>
            </a:r>
            <a:r>
              <a:rPr lang="en-US" altLang="en-US" u="sng">
                <a:solidFill>
                  <a:srgbClr val="4BACC6"/>
                </a:solidFill>
                <a:hlinkClick r:id="rId3"/>
              </a:rPr>
              <a:t>ocul.on.ca/committees</a:t>
            </a:r>
          </a:p>
          <a:p>
            <a:pPr>
              <a:spcBef>
                <a:spcPct val="0"/>
              </a:spcBef>
            </a:pPr>
            <a:endParaRPr lang="en-US" altLang="en-US"/>
          </a:p>
          <a:p>
            <a:pPr>
              <a:spcBef>
                <a:spcPct val="0"/>
              </a:spcBef>
            </a:pPr>
            <a:r>
              <a:rPr lang="en-US" altLang="en-US"/>
              <a:t>You can find out what each of these communities is working on by checking out their SPOTdocs wiki space or by keeping up to date with the Annual Reports they submit to the Directors each year. </a:t>
            </a:r>
          </a:p>
          <a:p>
            <a:pPr>
              <a:spcBef>
                <a:spcPct val="0"/>
              </a:spcBef>
            </a:pPr>
            <a:endParaRPr lang="en-US" altLang="en-US"/>
          </a:p>
          <a:p>
            <a:pPr>
              <a:spcBef>
                <a:spcPct val="0"/>
              </a:spcBef>
            </a:pPr>
            <a:r>
              <a:rPr lang="en-US" altLang="en-US"/>
              <a:t>A couple of examples include the Geo Community Historical Map Digitization project and the Government Information document Digitization project. </a:t>
            </a:r>
          </a:p>
          <a:p>
            <a:pPr>
              <a:spcBef>
                <a:spcPct val="0"/>
              </a:spcBef>
            </a:pPr>
            <a:endParaRPr lang="en-US" altLang="en-US"/>
          </a:p>
          <a:p>
            <a:pPr>
              <a:spcBef>
                <a:spcPct val="0"/>
              </a:spcBef>
            </a:pPr>
            <a:r>
              <a:rPr lang="en-US" altLang="en-US"/>
              <a:t>But the work of the communities is not just about projects it is also about information sharing through webinar (eg the current series of Publishing Hosting community webinars profiling the new PKP OJS and OMP, or providing expert knowledge to other groups at request as the Accessibility Community is often asked to do.</a:t>
            </a:r>
          </a:p>
          <a:p>
            <a:pPr>
              <a:spcBef>
                <a:spcPct val="0"/>
              </a:spcBef>
            </a:pPr>
            <a:endParaRPr lang="en-US" altLang="en-US"/>
          </a:p>
          <a:p>
            <a:pPr>
              <a:spcBef>
                <a:spcPct val="0"/>
              </a:spcBef>
            </a:pPr>
            <a:r>
              <a:rPr lang="en-US" altLang="en-US"/>
              <a:t>.  </a:t>
            </a:r>
          </a:p>
        </p:txBody>
      </p:sp>
    </p:spTree>
    <p:extLst>
      <p:ext uri="{BB962C8B-B14F-4D97-AF65-F5344CB8AC3E}">
        <p14:creationId xmlns:p14="http://schemas.microsoft.com/office/powerpoint/2010/main" val="18824684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1" name="Shape 186"/>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40962" name="Shape 187"/>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a:solidFill>
                  <a:srgbClr val="000000"/>
                </a:solidFill>
                <a:sym typeface="Calibri" panose="020F0502020204030204" pitchFamily="34" charset="0"/>
              </a:rPr>
              <a:t>Supporting all of this work is the staff of the OCUL office and the Scholars Portal Operations Team or SPOT. We will talk about SPOT shortly but here is a look at who we have in the OCUL office.</a:t>
            </a:r>
          </a:p>
          <a:p>
            <a:pPr>
              <a:spcBef>
                <a:spcPct val="0"/>
              </a:spcBef>
            </a:pPr>
            <a:endParaRPr lang="en-US" altLang="en-US">
              <a:solidFill>
                <a:srgbClr val="000000"/>
              </a:solidFill>
              <a:sym typeface="Calibri" panose="020F0502020204030204" pitchFamily="34" charset="0"/>
            </a:endParaRPr>
          </a:p>
          <a:p>
            <a:pPr>
              <a:spcBef>
                <a:spcPct val="0"/>
              </a:spcBef>
            </a:pPr>
            <a:r>
              <a:rPr lang="en-US" altLang="en-US">
                <a:solidFill>
                  <a:srgbClr val="000000"/>
                </a:solidFill>
                <a:sym typeface="Calibri" panose="020F0502020204030204" pitchFamily="34" charset="0"/>
              </a:rPr>
              <a:t>You can see in addition to the Executive Director (John Barnett), the Business Officer (Nur Artok) and the Admin Comms Coordinator (Anika Ervin-Ward) we have people supporting the licensing and eresources work of OCUL (Jackie Cato and Carol Stephenson) and the Collaborative Futures Project (Amy Greenberg and Mabel Wang). We’ll talk more about Collaborative Futures a bit later.</a:t>
            </a:r>
          </a:p>
        </p:txBody>
      </p:sp>
    </p:spTree>
    <p:extLst>
      <p:ext uri="{BB962C8B-B14F-4D97-AF65-F5344CB8AC3E}">
        <p14:creationId xmlns:p14="http://schemas.microsoft.com/office/powerpoint/2010/main" val="1810790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5" name="Shape 207"/>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41986" name="Shape 208"/>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Here are some ways you can join the conversation or keep up to date with what is going on OCUL’y and at Scholars Portal.</a:t>
            </a:r>
          </a:p>
        </p:txBody>
      </p:sp>
    </p:spTree>
    <p:extLst>
      <p:ext uri="{BB962C8B-B14F-4D97-AF65-F5344CB8AC3E}">
        <p14:creationId xmlns:p14="http://schemas.microsoft.com/office/powerpoint/2010/main" val="29962550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Font typeface="Arial"/>
              <a:buNone/>
            </a:pPr>
            <a:r>
              <a:rPr lang="en-US"/>
              <a:t>Scholars Portal is the service arm of OCUL.</a:t>
            </a:r>
          </a:p>
          <a:p>
            <a:pPr lvl="0">
              <a:spcBef>
                <a:spcPts val="0"/>
              </a:spcBef>
              <a:buClr>
                <a:schemeClr val="dk1"/>
              </a:buClr>
              <a:buFont typeface="Arial"/>
              <a:buNone/>
            </a:pPr>
            <a:endParaRPr/>
          </a:p>
          <a:p>
            <a:pPr lvl="0">
              <a:spcBef>
                <a:spcPts val="0"/>
              </a:spcBef>
              <a:buClr>
                <a:schemeClr val="dk1"/>
              </a:buClr>
              <a:buFont typeface="Arial"/>
              <a:buNone/>
            </a:pPr>
            <a:r>
              <a:rPr lang="en-US"/>
              <a:t>Scholars Portal was established in 2002 as a way to implement OCUL’s planning and direction.</a:t>
            </a:r>
          </a:p>
          <a:p>
            <a:pPr lvl="0">
              <a:spcBef>
                <a:spcPts val="0"/>
              </a:spcBef>
              <a:buClr>
                <a:schemeClr val="dk1"/>
              </a:buClr>
              <a:buFont typeface="Arial"/>
              <a:buNone/>
            </a:pPr>
            <a:endParaRPr/>
          </a:p>
          <a:p>
            <a:pPr lvl="0">
              <a:spcBef>
                <a:spcPts val="0"/>
              </a:spcBef>
              <a:buClr>
                <a:schemeClr val="dk1"/>
              </a:buClr>
              <a:buFont typeface="Arial"/>
              <a:buNone/>
            </a:pPr>
            <a:r>
              <a:rPr lang="en-US"/>
              <a:t>We provide a wide variety of services to students, librarians, faculty and staff at OCUL member institutions.</a:t>
            </a:r>
          </a:p>
          <a:p>
            <a:pPr lvl="0">
              <a:spcBef>
                <a:spcPts val="0"/>
              </a:spcBef>
              <a:buNone/>
            </a:pPr>
            <a:endParaRPr/>
          </a:p>
        </p:txBody>
      </p:sp>
      <p:sp>
        <p:nvSpPr>
          <p:cNvPr id="219" name="Shape 2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626455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5" name="Shape 22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dirty="0"/>
              <a:t>Infographic about the team at Scholars Portal and OCUL! </a:t>
            </a:r>
          </a:p>
          <a:p>
            <a:pPr lvl="0">
              <a:spcBef>
                <a:spcPts val="0"/>
              </a:spcBef>
              <a:buNone/>
            </a:pPr>
            <a:r>
              <a:rPr lang="en-US" dirty="0"/>
              <a:t>We wanted to share with you a little bit about us.  As you can see, about half of SP/OCUL staff are librarians by training. The rest are mostly tech people -- programmers, software engineers, systems support -- and OCUL also has some business and administration professionals. </a:t>
            </a:r>
          </a:p>
          <a:p>
            <a:pPr lvl="0">
              <a:spcBef>
                <a:spcPts val="0"/>
              </a:spcBef>
              <a:buNone/>
            </a:pPr>
            <a:endParaRPr lang="en-US" dirty="0"/>
          </a:p>
          <a:p>
            <a:pPr lvl="0">
              <a:spcBef>
                <a:spcPts val="0"/>
              </a:spcBef>
              <a:buNone/>
            </a:pPr>
            <a:r>
              <a:rPr lang="en-US" dirty="0"/>
              <a:t>Also good to note that</a:t>
            </a:r>
            <a:r>
              <a:rPr lang="en-US" baseline="0" dirty="0"/>
              <a:t> about 1/3 of us previously worked at an OCUL school </a:t>
            </a:r>
            <a:r>
              <a:rPr lang="en-US" baseline="0"/>
              <a:t>before joining the team.</a:t>
            </a:r>
            <a:endParaRPr lang="en-US"/>
          </a:p>
          <a:p>
            <a:pPr lvl="0">
              <a:spcBef>
                <a:spcPts val="0"/>
              </a:spcBef>
              <a:buNone/>
            </a:pPr>
            <a:endParaRPr lang="en-US" dirty="0"/>
          </a:p>
          <a:p>
            <a:pPr lvl="0">
              <a:spcBef>
                <a:spcPts val="0"/>
              </a:spcBef>
              <a:buNone/>
            </a:pPr>
            <a:r>
              <a:rPr lang="en-US" dirty="0"/>
              <a:t>Scholars Portal staff are also known as the Scholars Portal Operational Team, or SPOT.</a:t>
            </a:r>
          </a:p>
        </p:txBody>
      </p:sp>
    </p:spTree>
    <p:extLst>
      <p:ext uri="{BB962C8B-B14F-4D97-AF65-F5344CB8AC3E}">
        <p14:creationId xmlns:p14="http://schemas.microsoft.com/office/powerpoint/2010/main" val="26404571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buClr>
                <a:schemeClr val="dk1"/>
              </a:buClr>
              <a:buSzPct val="91666"/>
              <a:buFont typeface="Arial"/>
              <a:buNone/>
            </a:pPr>
            <a:r>
              <a:rPr lang="en-US" sz="1200">
                <a:solidFill>
                  <a:schemeClr val="dk1"/>
                </a:solidFill>
              </a:rPr>
              <a:t>The Scholars Portal Operational Team (SPOT) gets direction from a few places. The OCUL Directors meet twice a year to set the course and budget for the coming term.</a:t>
            </a:r>
          </a:p>
          <a:p>
            <a:pPr lvl="0" rtl="0">
              <a:lnSpc>
                <a:spcPct val="115000"/>
              </a:lnSpc>
              <a:spcBef>
                <a:spcPts val="0"/>
              </a:spcBef>
              <a:buClr>
                <a:schemeClr val="dk1"/>
              </a:buClr>
              <a:buSzPct val="91666"/>
              <a:buFont typeface="Arial"/>
              <a:buNone/>
            </a:pPr>
            <a:r>
              <a:rPr lang="en-US" sz="1200">
                <a:solidFill>
                  <a:schemeClr val="dk1"/>
                </a:solidFill>
              </a:rPr>
              <a:t>Highlighted in red is our more direct support line, and that’s the OCUL-Scholars Portal committee. </a:t>
            </a:r>
          </a:p>
          <a:p>
            <a:pPr lvl="0" rtl="0">
              <a:lnSpc>
                <a:spcPct val="115000"/>
              </a:lnSpc>
              <a:spcBef>
                <a:spcPts val="0"/>
              </a:spcBef>
              <a:buClr>
                <a:schemeClr val="dk1"/>
              </a:buClr>
              <a:buSzPct val="91666"/>
              <a:buFont typeface="Arial"/>
              <a:buNone/>
            </a:pPr>
            <a:endParaRPr sz="1200">
              <a:solidFill>
                <a:schemeClr val="dk1"/>
              </a:solidFill>
            </a:endParaRPr>
          </a:p>
          <a:p>
            <a:pPr lvl="0" rtl="0">
              <a:lnSpc>
                <a:spcPct val="115000"/>
              </a:lnSpc>
              <a:spcBef>
                <a:spcPts val="0"/>
              </a:spcBef>
              <a:buClr>
                <a:schemeClr val="dk1"/>
              </a:buClr>
              <a:buSzPct val="91666"/>
              <a:buFont typeface="Arial"/>
              <a:buNone/>
            </a:pPr>
            <a:r>
              <a:rPr lang="en-US" sz="1200">
                <a:solidFill>
                  <a:schemeClr val="dk1"/>
                </a:solidFill>
              </a:rPr>
              <a:t>The central SP budget comes from OCUL via membership fees determined according to the SP cost allocation formula. This is used for core services (services that everyone uses).Other services are not part of the central budget because schools can either opt-in or opt-out. We also have projects funded by grants, such as the Enabling Change Grant from the Ontario Government used to fund ACE. Also there are some services that SP provides to schools outside of OCUL. For example, CRKN schools have access to EBOUND/ACUP titles on SP Books, and a number of schools subscribe to our data services. These schools pay for the service on a cost-recovery basis, so this funding gets rolled into the central budget. </a:t>
            </a:r>
          </a:p>
          <a:p>
            <a:pPr lvl="0">
              <a:lnSpc>
                <a:spcPct val="115000"/>
              </a:lnSpc>
              <a:spcBef>
                <a:spcPts val="0"/>
              </a:spcBef>
              <a:buClr>
                <a:schemeClr val="dk1"/>
              </a:buClr>
              <a:buSzPct val="91666"/>
              <a:buFont typeface="Arial"/>
              <a:buNone/>
            </a:pPr>
            <a:endParaRPr sz="1200">
              <a:solidFill>
                <a:schemeClr val="dk1"/>
              </a:solidFill>
            </a:endParaRPr>
          </a:p>
          <a:p>
            <a:pPr lvl="0">
              <a:spcBef>
                <a:spcPts val="0"/>
              </a:spcBef>
              <a:buNone/>
            </a:pPr>
            <a:endParaRPr/>
          </a:p>
        </p:txBody>
      </p:sp>
    </p:spTree>
    <p:extLst>
      <p:ext uri="{BB962C8B-B14F-4D97-AF65-F5344CB8AC3E}">
        <p14:creationId xmlns:p14="http://schemas.microsoft.com/office/powerpoint/2010/main" val="16886886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Clr>
                <a:schemeClr val="dk1"/>
              </a:buClr>
              <a:buSzPct val="91666"/>
              <a:buFont typeface="Arial"/>
              <a:buNone/>
            </a:pPr>
            <a:r>
              <a:rPr lang="en-US" sz="1200">
                <a:solidFill>
                  <a:schemeClr val="dk1"/>
                </a:solidFill>
              </a:rPr>
              <a:t>SP acts on the strategic directions determined by OCUL</a:t>
            </a:r>
          </a:p>
        </p:txBody>
      </p:sp>
      <p:sp>
        <p:nvSpPr>
          <p:cNvPr id="264" name="Shape 2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2303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Shape 100"/>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22" name="Shape 101"/>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buClr>
                <a:srgbClr val="000000"/>
              </a:buClr>
              <a:buSzPct val="92000"/>
            </a:pPr>
            <a:r>
              <a:rPr lang="en-US" altLang="en-US">
                <a:solidFill>
                  <a:srgbClr val="000000"/>
                </a:solidFill>
                <a:sym typeface="Calibri" panose="020F0502020204030204" pitchFamily="34" charset="0"/>
              </a:rPr>
              <a:t>The total university student population in Ontario is over 466,000 – this is about 1/3 of all the university students in Canada.</a:t>
            </a:r>
          </a:p>
          <a:p>
            <a:pPr>
              <a:lnSpc>
                <a:spcPct val="115000"/>
              </a:lnSpc>
              <a:spcBef>
                <a:spcPct val="0"/>
              </a:spcBef>
              <a:buClr>
                <a:srgbClr val="000000"/>
              </a:buClr>
              <a:buSzPct val="92000"/>
            </a:pPr>
            <a:r>
              <a:rPr lang="en-US" altLang="en-US">
                <a:solidFill>
                  <a:srgbClr val="000000"/>
                </a:solidFill>
                <a:sym typeface="Calibri" panose="020F0502020204030204" pitchFamily="34" charset="0"/>
              </a:rPr>
              <a:t>As you can see the population at the Ontario universities varies considerably. So there is a diversity of needs for our members and their communities.</a:t>
            </a:r>
          </a:p>
        </p:txBody>
      </p:sp>
    </p:spTree>
    <p:extLst>
      <p:ext uri="{BB962C8B-B14F-4D97-AF65-F5344CB8AC3E}">
        <p14:creationId xmlns:p14="http://schemas.microsoft.com/office/powerpoint/2010/main" val="2789508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5" name="Shape 107"/>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1746" name="Shape 108"/>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The universities come together through OCUL to do many things, all focused around three core principles: Collaboration, Innovation and Service Delivery.</a:t>
            </a:r>
          </a:p>
          <a:p>
            <a:pPr>
              <a:spcBef>
                <a:spcPct val="0"/>
              </a:spcBef>
            </a:pPr>
            <a:r>
              <a:rPr lang="en-US" altLang="en-US"/>
              <a:t>You can see this reflected in our Mission and Vision statements. The key OCUL activities include:</a:t>
            </a:r>
          </a:p>
          <a:p>
            <a:pPr>
              <a:spcBef>
                <a:spcPct val="0"/>
              </a:spcBef>
            </a:pPr>
            <a:r>
              <a:rPr lang="en-US" altLang="en-US" b="1"/>
              <a:t>Collections</a:t>
            </a:r>
            <a:r>
              <a:rPr lang="en-US" altLang="en-US"/>
              <a:t> - Licensing eresources on behalf of members</a:t>
            </a:r>
          </a:p>
          <a:p>
            <a:pPr>
              <a:spcBef>
                <a:spcPct val="0"/>
              </a:spcBef>
            </a:pPr>
            <a:r>
              <a:rPr lang="en-US" altLang="en-US" b="1"/>
              <a:t>Scholars Portal -</a:t>
            </a:r>
            <a:r>
              <a:rPr lang="en-US" altLang="en-US"/>
              <a:t> shared technological infrastructure</a:t>
            </a:r>
          </a:p>
          <a:p>
            <a:pPr>
              <a:spcBef>
                <a:spcPct val="0"/>
              </a:spcBef>
            </a:pPr>
            <a:r>
              <a:rPr lang="en-US" altLang="en-US" b="1"/>
              <a:t>Member services</a:t>
            </a:r>
            <a:r>
              <a:rPr lang="en-US" altLang="en-US"/>
              <a:t> - which includes collaborative planning, advocacy, professional development, partnerships and research.</a:t>
            </a:r>
          </a:p>
        </p:txBody>
      </p:sp>
    </p:spTree>
    <p:extLst>
      <p:ext uri="{BB962C8B-B14F-4D97-AF65-F5344CB8AC3E}">
        <p14:creationId xmlns:p14="http://schemas.microsoft.com/office/powerpoint/2010/main" val="40498704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Shape 113"/>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2770" name="Shape 114"/>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The impact of OCUL’s collaboration isn’t just about the collective outcomes. By coming together and discussing ideas, innovations, practices, this knowledge is also often taken back to individual institutions and implemented at a local level. OCUL is a hub for innovation and knowledge sharing that then moves outwards and is put into a local context. </a:t>
            </a:r>
          </a:p>
          <a:p>
            <a:pPr>
              <a:spcBef>
                <a:spcPct val="0"/>
              </a:spcBef>
              <a:buClr>
                <a:srgbClr val="000000"/>
              </a:buClr>
            </a:pPr>
            <a:r>
              <a:rPr lang="en-US" altLang="en-US">
                <a:solidFill>
                  <a:srgbClr val="000000"/>
                </a:solidFill>
              </a:rPr>
              <a:t> </a:t>
            </a:r>
          </a:p>
          <a:p>
            <a:pPr>
              <a:spcBef>
                <a:spcPct val="0"/>
              </a:spcBef>
              <a:buClr>
                <a:srgbClr val="000000"/>
              </a:buClr>
            </a:pPr>
            <a:r>
              <a:rPr lang="en-US" altLang="en-US">
                <a:solidFill>
                  <a:srgbClr val="000000"/>
                </a:solidFill>
              </a:rPr>
              <a:t>Like any organization of this type, OCUL’s success is due to committed member involvement. OCUL endeavors to make it as easy as possible for all university libraries to be involved, and for its activities to be fair and equitable. </a:t>
            </a:r>
          </a:p>
          <a:p>
            <a:pPr>
              <a:spcBef>
                <a:spcPct val="0"/>
              </a:spcBef>
            </a:pPr>
            <a:endParaRPr lang="en-US" altLang="en-US"/>
          </a:p>
        </p:txBody>
      </p:sp>
    </p:spTree>
    <p:extLst>
      <p:ext uri="{BB962C8B-B14F-4D97-AF65-F5344CB8AC3E}">
        <p14:creationId xmlns:p14="http://schemas.microsoft.com/office/powerpoint/2010/main" val="3653787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3" name="Shape 119"/>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3794" name="Shape 120"/>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lnSpc>
                <a:spcPct val="115000"/>
              </a:lnSpc>
              <a:spcBef>
                <a:spcPct val="0"/>
              </a:spcBef>
            </a:pPr>
            <a:r>
              <a:rPr lang="en-US" altLang="en-US">
                <a:solidFill>
                  <a:srgbClr val="000000"/>
                </a:solidFill>
              </a:rPr>
              <a:t>This is a diagram of how OCUL is governed and I want to talk briefly about these groups and their roles to give you an idea of how OCUL works. Each of the libraries in OCUL is represented by its Chief Librarian or University Librarian who sit on the Council, and these representatives are also known as the OCUL Directors. The Directors make all the substantive long term decisions about OCUL activities and directions. They approve the budgets and distribution of fund and also decide what OCUL will not be doing anymore</a:t>
            </a:r>
          </a:p>
          <a:p>
            <a:pPr>
              <a:lnSpc>
                <a:spcPct val="115000"/>
              </a:lnSpc>
              <a:spcBef>
                <a:spcPct val="0"/>
              </a:spcBef>
            </a:pPr>
            <a:endParaRPr lang="en-US" altLang="en-US">
              <a:solidFill>
                <a:srgbClr val="000000"/>
              </a:solidFill>
              <a:sym typeface="Calibri" panose="020F0502020204030204" pitchFamily="34" charset="0"/>
            </a:endParaRPr>
          </a:p>
          <a:p>
            <a:pPr>
              <a:lnSpc>
                <a:spcPct val="115000"/>
              </a:lnSpc>
              <a:spcBef>
                <a:spcPct val="0"/>
              </a:spcBef>
            </a:pPr>
            <a:r>
              <a:rPr lang="en-US" altLang="en-US">
                <a:solidFill>
                  <a:srgbClr val="000000"/>
                </a:solidFill>
                <a:sym typeface="Calibri" panose="020F0502020204030204" pitchFamily="34" charset="0"/>
              </a:rPr>
              <a:t>OCUL also has three standing committee that are concerned with operational aspects, and on organizational planning and assessment. Then there is also the OCUL Communities of Interest.</a:t>
            </a:r>
          </a:p>
          <a:p>
            <a:pPr>
              <a:spcBef>
                <a:spcPct val="0"/>
              </a:spcBef>
            </a:pPr>
            <a:endParaRPr lang="en-US" altLang="en-US"/>
          </a:p>
        </p:txBody>
      </p:sp>
    </p:spTree>
    <p:extLst>
      <p:ext uri="{BB962C8B-B14F-4D97-AF65-F5344CB8AC3E}">
        <p14:creationId xmlns:p14="http://schemas.microsoft.com/office/powerpoint/2010/main" val="1508566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Shape 150"/>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4818" name="Shape 151"/>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a:t>The Executive Committee is made up of five OCUL directors and the OCUL Executive Director is charged with making sure the decisions and priorities identified by the Council are implemented.</a:t>
            </a:r>
          </a:p>
        </p:txBody>
      </p:sp>
    </p:spTree>
    <p:extLst>
      <p:ext uri="{BB962C8B-B14F-4D97-AF65-F5344CB8AC3E}">
        <p14:creationId xmlns:p14="http://schemas.microsoft.com/office/powerpoint/2010/main" val="2379031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841" name="Shape 156"/>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5842" name="Shape 157"/>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a:t>The first of the Standing Committees, OCUL Planning and Assessment, is charged with strategic oversight of OCUL and Scholars Portal activities. </a:t>
            </a:r>
          </a:p>
          <a:p>
            <a:pPr>
              <a:spcBef>
                <a:spcPct val="0"/>
              </a:spcBef>
            </a:pPr>
            <a:endParaRPr lang="en-US" altLang="en-US"/>
          </a:p>
          <a:p>
            <a:pPr>
              <a:spcBef>
                <a:spcPct val="0"/>
              </a:spcBef>
              <a:buClr>
                <a:srgbClr val="000000"/>
              </a:buClr>
            </a:pPr>
            <a:r>
              <a:rPr lang="en-US" altLang="en-US"/>
              <a:t>The committee, which is made up of the chairs of OCUL SP and OCUL IR, the OCUL Chair, OCUL Treasurer, the OCUL Executive Director and four other representatives from the Directors group, facilitates OCUL’s strategic plan and measures its success. It meets to discuss new opportunities; it looks forward to new advise the Directors of new OCUL priorities and evaluates how OCUL is doing in relation to its strategic goals.</a:t>
            </a:r>
          </a:p>
          <a:p>
            <a:pPr>
              <a:spcBef>
                <a:spcPct val="0"/>
              </a:spcBef>
              <a:buClr>
                <a:srgbClr val="000000"/>
              </a:buClr>
            </a:pPr>
            <a:r>
              <a:rPr lang="en-US" altLang="en-US"/>
              <a:t> </a:t>
            </a:r>
          </a:p>
          <a:p>
            <a:pPr>
              <a:spcBef>
                <a:spcPct val="0"/>
              </a:spcBef>
            </a:pPr>
            <a:endParaRPr lang="en-US" altLang="en-US"/>
          </a:p>
        </p:txBody>
      </p:sp>
    </p:spTree>
    <p:extLst>
      <p:ext uri="{BB962C8B-B14F-4D97-AF65-F5344CB8AC3E}">
        <p14:creationId xmlns:p14="http://schemas.microsoft.com/office/powerpoint/2010/main" val="3067287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Shape 162"/>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63" name="Shape 163"/>
          <p:cNvSpPr txBox="1">
            <a:spLocks noGrp="1"/>
          </p:cNvSpPr>
          <p:nvPr>
            <p:ph type="body" idx="1"/>
          </p:nvPr>
        </p:nvSpPr>
        <p:spPr/>
        <p:txBody>
          <a:bodyPr wrap="square" lIns="91425" tIns="91425" rIns="91425" bIns="91425" numCol="1" anchor="t" anchorCtr="0" compatLnSpc="1">
            <a:prstTxWarp prst="textNoShape">
              <a:avLst/>
            </a:prstTxWarp>
            <a:noAutofit/>
          </a:bodyPr>
          <a:lstStyle/>
          <a:p>
            <a:pPr>
              <a:spcBef>
                <a:spcPct val="0"/>
              </a:spcBef>
              <a:buClr>
                <a:srgbClr val="000000"/>
              </a:buClr>
            </a:pPr>
            <a:r>
              <a:rPr lang="en-US" altLang="en-US">
                <a:solidFill>
                  <a:srgbClr val="000000"/>
                </a:solidFill>
              </a:rPr>
              <a:t>Both OCUL IR and OCUL SP are concerned with those things OCUL does that are critical to the operations of each of our member libraries. Therefore it is important that each of these committees has a representative from each OCUL member school.</a:t>
            </a:r>
          </a:p>
          <a:p>
            <a:pPr>
              <a:spcBef>
                <a:spcPct val="0"/>
              </a:spcBef>
              <a:buClr>
                <a:srgbClr val="000000"/>
              </a:buClr>
            </a:pPr>
            <a:r>
              <a:rPr lang="en-US" altLang="en-US">
                <a:solidFill>
                  <a:srgbClr val="000000"/>
                </a:solidFill>
              </a:rPr>
              <a:t> </a:t>
            </a:r>
          </a:p>
          <a:p>
            <a:pPr>
              <a:spcBef>
                <a:spcPct val="0"/>
              </a:spcBef>
              <a:buClr>
                <a:srgbClr val="000000"/>
              </a:buClr>
            </a:pPr>
            <a:r>
              <a:rPr lang="en-US" altLang="en-US">
                <a:solidFill>
                  <a:srgbClr val="000000"/>
                </a:solidFill>
              </a:rPr>
              <a:t>The OCUL Information Resources Committee provides operational guidance for OCUL’s consortial eresources activities. This includes:</a:t>
            </a:r>
          </a:p>
          <a:p>
            <a:pPr>
              <a:spcBef>
                <a:spcPct val="0"/>
              </a:spcBef>
              <a:buClr>
                <a:srgbClr val="000000"/>
              </a:buClr>
            </a:pPr>
            <a:r>
              <a:rPr lang="en-US" altLang="en-US">
                <a:solidFill>
                  <a:srgbClr val="000000"/>
                </a:solidFill>
              </a:rPr>
              <a:t> </a:t>
            </a:r>
          </a:p>
          <a:p>
            <a:pPr>
              <a:lnSpc>
                <a:spcPct val="115000"/>
              </a:lnSpc>
              <a:spcBef>
                <a:spcPct val="0"/>
              </a:spcBef>
              <a:buClr>
                <a:srgbClr val="000000"/>
              </a:buClr>
            </a:pPr>
            <a:r>
              <a:rPr lang="en-US" altLang="en-US">
                <a:solidFill>
                  <a:srgbClr val="000000"/>
                </a:solidFill>
              </a:rPr>
              <a:t>Collective licensing of our 180 electronic resources from around 70 different vendors renewing annually</a:t>
            </a:r>
          </a:p>
          <a:p>
            <a:pPr>
              <a:lnSpc>
                <a:spcPct val="115000"/>
              </a:lnSpc>
              <a:spcBef>
                <a:spcPct val="0"/>
              </a:spcBef>
              <a:buClr>
                <a:srgbClr val="000000"/>
              </a:buClr>
            </a:pPr>
            <a:r>
              <a:rPr lang="en-US" altLang="en-US">
                <a:solidFill>
                  <a:srgbClr val="000000"/>
                </a:solidFill>
              </a:rPr>
              <a:t>In addition to licensing OCUL IR is also concerned with issues of Scholarly Communication and broad collections issues</a:t>
            </a:r>
          </a:p>
          <a:p>
            <a:pPr>
              <a:spcBef>
                <a:spcPct val="0"/>
              </a:spcBef>
            </a:pPr>
            <a:endParaRPr lang="en-US" altLang="en-US"/>
          </a:p>
        </p:txBody>
      </p:sp>
    </p:spTree>
    <p:extLst>
      <p:ext uri="{BB962C8B-B14F-4D97-AF65-F5344CB8AC3E}">
        <p14:creationId xmlns:p14="http://schemas.microsoft.com/office/powerpoint/2010/main" val="668753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7889" name="Shape 168"/>
          <p:cNvSpPr>
            <a:spLocks noGrp="1" noRot="1" noChangeAspect="1" noTextEdit="1"/>
          </p:cNvSpPr>
          <p:nvPr>
            <p:ph type="sldImg" idx="2"/>
          </p:nvPr>
        </p:nvSpPr>
        <p:spPr bwMode="auto">
          <a:xfrm>
            <a:off x="1371600" y="1143000"/>
            <a:ext cx="4114800" cy="30861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0"/>
                </a:moveTo>
                <a:lnTo>
                  <a:pt x="120000" y="0"/>
                </a:lnTo>
                <a:lnTo>
                  <a:pt x="120000" y="120000"/>
                </a:lnTo>
                <a:lnTo>
                  <a:pt x="0" y="120000"/>
                </a:lnTo>
                <a:lnTo>
                  <a:pt x="0" y="0"/>
                </a:lnTo>
                <a:close/>
              </a:path>
            </a:pathLst>
          </a:custGeom>
          <a:noFill/>
          <a:ln>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7890" name="Shape 169"/>
          <p:cNvSpPr txBox="1">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buClr>
                <a:srgbClr val="000000"/>
              </a:buClr>
            </a:pPr>
            <a:r>
              <a:rPr lang="en-US" altLang="en-US">
                <a:solidFill>
                  <a:srgbClr val="000000"/>
                </a:solidFill>
              </a:rPr>
              <a:t>OCUL Scholars Portal Committee provides guidance to Scholars Portal.</a:t>
            </a:r>
          </a:p>
          <a:p>
            <a:pPr>
              <a:spcBef>
                <a:spcPct val="0"/>
              </a:spcBef>
              <a:buClr>
                <a:srgbClr val="000000"/>
              </a:buClr>
            </a:pPr>
            <a:r>
              <a:rPr lang="en-US" altLang="en-US">
                <a:solidFill>
                  <a:srgbClr val="000000"/>
                </a:solidFill>
              </a:rPr>
              <a:t> </a:t>
            </a:r>
          </a:p>
          <a:p>
            <a:pPr>
              <a:spcBef>
                <a:spcPct val="0"/>
              </a:spcBef>
            </a:pPr>
            <a:r>
              <a:rPr lang="en-US" altLang="en-US">
                <a:solidFill>
                  <a:srgbClr val="000000"/>
                </a:solidFill>
              </a:rPr>
              <a:t>This includes:</a:t>
            </a:r>
          </a:p>
          <a:p>
            <a:pPr>
              <a:spcBef>
                <a:spcPct val="0"/>
              </a:spcBef>
            </a:pPr>
            <a:r>
              <a:rPr lang="en-US" altLang="en-US">
                <a:solidFill>
                  <a:srgbClr val="000000"/>
                </a:solidFill>
              </a:rPr>
              <a:t>Assessment and development of services</a:t>
            </a:r>
          </a:p>
          <a:p>
            <a:pPr>
              <a:spcBef>
                <a:spcPct val="0"/>
              </a:spcBef>
            </a:pPr>
            <a:r>
              <a:rPr lang="en-US" altLang="en-US">
                <a:solidFill>
                  <a:srgbClr val="000000"/>
                </a:solidFill>
              </a:rPr>
              <a:t>Generating ideas for new services</a:t>
            </a:r>
          </a:p>
          <a:p>
            <a:pPr>
              <a:spcBef>
                <a:spcPct val="0"/>
              </a:spcBef>
            </a:pPr>
            <a:r>
              <a:rPr lang="en-US" altLang="en-US">
                <a:solidFill>
                  <a:srgbClr val="000000"/>
                </a:solidFill>
              </a:rPr>
              <a:t>Promoting local awareness of Scholars Portal</a:t>
            </a:r>
          </a:p>
          <a:p>
            <a:pPr>
              <a:spcBef>
                <a:spcPct val="0"/>
              </a:spcBef>
            </a:pPr>
            <a:r>
              <a:rPr lang="en-US" altLang="en-US">
                <a:solidFill>
                  <a:srgbClr val="000000"/>
                </a:solidFill>
              </a:rPr>
              <a:t>Ensuring Scholars Portal services meet users needs</a:t>
            </a:r>
          </a:p>
          <a:p>
            <a:pPr>
              <a:spcBef>
                <a:spcPct val="0"/>
              </a:spcBef>
            </a:pPr>
            <a:r>
              <a:rPr lang="en-US" altLang="en-US">
                <a:solidFill>
                  <a:srgbClr val="000000"/>
                </a:solidFill>
              </a:rPr>
              <a:t>Identifying opportunities for training and knowledge sharing</a:t>
            </a:r>
          </a:p>
          <a:p>
            <a:pPr>
              <a:spcBef>
                <a:spcPct val="0"/>
              </a:spcBef>
            </a:pPr>
            <a:endParaRPr lang="en-US" altLang="en-US">
              <a:solidFill>
                <a:srgbClr val="000000"/>
              </a:solidFill>
            </a:endParaRPr>
          </a:p>
          <a:p>
            <a:pPr>
              <a:spcBef>
                <a:spcPct val="0"/>
              </a:spcBef>
            </a:pPr>
            <a:r>
              <a:rPr lang="en-US" altLang="en-US">
                <a:solidFill>
                  <a:srgbClr val="000000"/>
                </a:solidFill>
              </a:rPr>
              <a:t>An example of this is OCUL SP committee helped us get Scholars Portal on the road this year.</a:t>
            </a:r>
          </a:p>
        </p:txBody>
      </p:sp>
    </p:spTree>
    <p:extLst>
      <p:ext uri="{BB962C8B-B14F-4D97-AF65-F5344CB8AC3E}">
        <p14:creationId xmlns:p14="http://schemas.microsoft.com/office/powerpoint/2010/main" val="36881030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9A28EB2-DAB6-4F8D-B10F-19C34410151F}"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64676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93B2E9-8CD1-4645-8987-BB7CB5206D93}"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248887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021D42-6F49-4E3C-B842-1B3B55AB7C49}"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047568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6099D0E7-6EB2-4A3B-A7B1-917E5E5156FE}" type="datetime1">
              <a:rPr lang="en-US" altLang="en-US" smtClean="0"/>
              <a:t>9/23/2016</a:t>
            </a:fld>
            <a:endParaRPr lang="en-US" altLang="en-US"/>
          </a:p>
        </p:txBody>
      </p:sp>
    </p:spTree>
    <p:extLst>
      <p:ext uri="{BB962C8B-B14F-4D97-AF65-F5344CB8AC3E}">
        <p14:creationId xmlns:p14="http://schemas.microsoft.com/office/powerpoint/2010/main" val="690576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99EFEB7A-7BBE-4EC0-A5AC-0B6163B4EE23}" type="datetime1">
              <a:rPr lang="en-US" altLang="en-US" smtClean="0"/>
              <a:t>9/23/2016</a:t>
            </a:fld>
            <a:endParaRPr lang="en-US" altLang="en-US"/>
          </a:p>
        </p:txBody>
      </p:sp>
    </p:spTree>
    <p:extLst>
      <p:ext uri="{BB962C8B-B14F-4D97-AF65-F5344CB8AC3E}">
        <p14:creationId xmlns:p14="http://schemas.microsoft.com/office/powerpoint/2010/main" val="2914158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lvl1pPr>
              <a:defRPr/>
            </a:lvl1pPr>
          </a:lstStyle>
          <a:p>
            <a:fld id="{B3A1AC77-66B7-4059-9854-950D1C6A3C57}" type="datetime1">
              <a:rPr lang="en-US" altLang="en-US" smtClean="0"/>
              <a:t>9/23/2016</a:t>
            </a:fld>
            <a:endParaRPr lang="en-US" altLang="en-US"/>
          </a:p>
        </p:txBody>
      </p:sp>
      <p:sp>
        <p:nvSpPr>
          <p:cNvPr id="5" name="Footer Placeholder 4"/>
          <p:cNvSpPr>
            <a:spLocks noGrp="1"/>
          </p:cNvSpPr>
          <p:nvPr>
            <p:ph type="ftr" sz="quarter" idx="11"/>
          </p:nvPr>
        </p:nvSpPr>
        <p:spPr>
          <a:xfrm>
            <a:off x="3124200" y="6356352"/>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a:solidFill>
                  <a:prstClr val="black"/>
                </a:solidFill>
              </a:rPr>
              <a:t>#SPonTheRoad</a:t>
            </a:r>
          </a:p>
        </p:txBody>
      </p:sp>
      <p:sp>
        <p:nvSpPr>
          <p:cNvPr id="6" name="Slide Number Placeholder 5"/>
          <p:cNvSpPr>
            <a:spLocks noGrp="1"/>
          </p:cNvSpPr>
          <p:nvPr>
            <p:ph type="sldNum" sz="quarter" idx="12"/>
          </p:nvPr>
        </p:nvSpPr>
        <p:spPr>
          <a:xfrm>
            <a:off x="6553200" y="6356352"/>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E34698FF-AB94-4FF0-AF1D-8A56B8AC545A}" type="slidenum">
              <a:rPr lang="en-US" altLang="en-US" smtClean="0">
                <a:solidFill>
                  <a:prstClr val="black"/>
                </a:solidFill>
                <a:ea typeface="ＭＳ Ｐゴシック" panose="020B0600070205080204" pitchFamily="34" charset="-128"/>
              </a:rPr>
              <a:pPr fontAlgn="base">
                <a:spcBef>
                  <a:spcPct val="0"/>
                </a:spcBef>
                <a:spcAft>
                  <a:spcPct val="0"/>
                </a:spcAft>
              </a:pPr>
              <a:t>‹#›</a:t>
            </a:fld>
            <a:endParaRPr lang="en-US" altLang="en-US">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4008339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3"/>
          <p:cNvSpPr>
            <a:spLocks noGrp="1"/>
          </p:cNvSpPr>
          <p:nvPr>
            <p:ph type="dt" sz="half" idx="10"/>
          </p:nvPr>
        </p:nvSpPr>
        <p:spPr/>
        <p:txBody>
          <a:bodyPr/>
          <a:lstStyle>
            <a:lvl1pPr>
              <a:defRPr/>
            </a:lvl1pPr>
          </a:lstStyle>
          <a:p>
            <a:fld id="{A88C735B-4BF8-48D6-AD95-42AD48F5507A}" type="datetime1">
              <a:rPr lang="en-US" altLang="en-US" smtClean="0"/>
              <a:t>9/23/2016</a:t>
            </a:fld>
            <a:endParaRPr lang="en-US" altLang="en-US"/>
          </a:p>
        </p:txBody>
      </p:sp>
    </p:spTree>
    <p:extLst>
      <p:ext uri="{BB962C8B-B14F-4D97-AF65-F5344CB8AC3E}">
        <p14:creationId xmlns:p14="http://schemas.microsoft.com/office/powerpoint/2010/main" val="3379554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3"/>
          <p:cNvSpPr>
            <a:spLocks noGrp="1"/>
          </p:cNvSpPr>
          <p:nvPr>
            <p:ph type="dt" sz="half" idx="10"/>
          </p:nvPr>
        </p:nvSpPr>
        <p:spPr/>
        <p:txBody>
          <a:bodyPr/>
          <a:lstStyle>
            <a:lvl1pPr>
              <a:defRPr/>
            </a:lvl1pPr>
          </a:lstStyle>
          <a:p>
            <a:fld id="{808813EF-F077-4721-A1DE-151B46D090D3}" type="datetime1">
              <a:rPr lang="en-US" altLang="en-US" smtClean="0"/>
              <a:t>9/23/2016</a:t>
            </a:fld>
            <a:endParaRPr lang="en-US" altLang="en-US"/>
          </a:p>
        </p:txBody>
      </p:sp>
    </p:spTree>
    <p:extLst>
      <p:ext uri="{BB962C8B-B14F-4D97-AF65-F5344CB8AC3E}">
        <p14:creationId xmlns:p14="http://schemas.microsoft.com/office/powerpoint/2010/main" val="150535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3"/>
          <p:cNvSpPr>
            <a:spLocks noGrp="1"/>
          </p:cNvSpPr>
          <p:nvPr>
            <p:ph type="dt" sz="half" idx="10"/>
          </p:nvPr>
        </p:nvSpPr>
        <p:spPr/>
        <p:txBody>
          <a:bodyPr/>
          <a:lstStyle>
            <a:lvl1pPr>
              <a:defRPr/>
            </a:lvl1pPr>
          </a:lstStyle>
          <a:p>
            <a:fld id="{53237BE2-4CA4-4DD0-854A-92462C652C54}" type="datetime1">
              <a:rPr lang="en-US" altLang="en-US" smtClean="0"/>
              <a:t>9/23/2016</a:t>
            </a:fld>
            <a:endParaRPr lang="en-US" altLang="en-US"/>
          </a:p>
        </p:txBody>
      </p:sp>
    </p:spTree>
    <p:extLst>
      <p:ext uri="{BB962C8B-B14F-4D97-AF65-F5344CB8AC3E}">
        <p14:creationId xmlns:p14="http://schemas.microsoft.com/office/powerpoint/2010/main" val="5943368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DD0FDB38-BBB0-450C-AE56-2235323E78F7}" type="datetime1">
              <a:rPr lang="en-US" altLang="en-US" smtClean="0"/>
              <a:t>9/23/2016</a:t>
            </a:fld>
            <a:endParaRPr lang="en-US" altLang="en-US"/>
          </a:p>
        </p:txBody>
      </p:sp>
    </p:spTree>
    <p:extLst>
      <p:ext uri="{BB962C8B-B14F-4D97-AF65-F5344CB8AC3E}">
        <p14:creationId xmlns:p14="http://schemas.microsoft.com/office/powerpoint/2010/main" val="3338082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57150"/>
            <a:ext cx="3008313" cy="1162050"/>
          </a:xfrm>
        </p:spPr>
        <p:txBody>
          <a:bodyPr anchor="t"/>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57152"/>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fld id="{736DF3F3-3101-4B81-824D-99BE35974E50}" type="datetime1">
              <a:rPr lang="en-US" altLang="en-US" smtClean="0"/>
              <a:t>9/23/2016</a:t>
            </a:fld>
            <a:endParaRPr lang="en-US" altLang="en-US"/>
          </a:p>
        </p:txBody>
      </p:sp>
    </p:spTree>
    <p:extLst>
      <p:ext uri="{BB962C8B-B14F-4D97-AF65-F5344CB8AC3E}">
        <p14:creationId xmlns:p14="http://schemas.microsoft.com/office/powerpoint/2010/main" val="157923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6CA474-D388-4310-A23E-07C943F4F7FD}"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9254068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fld id="{99988A27-AAE7-4B28-B98C-44FE5A8FAF8D}" type="datetime1">
              <a:rPr lang="en-US" altLang="en-US" smtClean="0"/>
              <a:t>9/23/2016</a:t>
            </a:fld>
            <a:endParaRPr lang="en-US" altLang="en-US"/>
          </a:p>
        </p:txBody>
      </p:sp>
    </p:spTree>
    <p:extLst>
      <p:ext uri="{BB962C8B-B14F-4D97-AF65-F5344CB8AC3E}">
        <p14:creationId xmlns:p14="http://schemas.microsoft.com/office/powerpoint/2010/main" val="180789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B5CD4BD9-76A3-4443-B5A0-83A9F9B1E590}" type="datetime1">
              <a:rPr lang="en-US" altLang="en-US" smtClean="0"/>
              <a:t>9/23/2016</a:t>
            </a:fld>
            <a:endParaRPr lang="en-US" altLang="en-US"/>
          </a:p>
        </p:txBody>
      </p:sp>
    </p:spTree>
    <p:extLst>
      <p:ext uri="{BB962C8B-B14F-4D97-AF65-F5344CB8AC3E}">
        <p14:creationId xmlns:p14="http://schemas.microsoft.com/office/powerpoint/2010/main" val="26572896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7E2A589E-3861-4C81-8BA2-5BCD9BB49B5B}" type="datetime1">
              <a:rPr lang="en-US" altLang="en-US" smtClean="0"/>
              <a:t>9/23/2016</a:t>
            </a:fld>
            <a:endParaRPr lang="en-US" altLang="en-US"/>
          </a:p>
        </p:txBody>
      </p:sp>
    </p:spTree>
    <p:extLst>
      <p:ext uri="{BB962C8B-B14F-4D97-AF65-F5344CB8AC3E}">
        <p14:creationId xmlns:p14="http://schemas.microsoft.com/office/powerpoint/2010/main" val="3899283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A549FB54-44CF-4F39-BE7C-75772CA07BED}"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225895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8525A8-B67F-4699-B633-188E79556396}" type="datetime1">
              <a:rPr lang="en-US" smtClean="0"/>
              <a:t>9/23/2016</a:t>
            </a:fld>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1290781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E54FC5-73AF-4FE0-81E5-8664E2B4BEF4}" type="datetime1">
              <a:rPr lang="en-US" smtClean="0"/>
              <a:t>9/23/2016</a:t>
            </a:fld>
            <a:endParaRPr lang="en-US"/>
          </a:p>
        </p:txBody>
      </p:sp>
      <p:sp>
        <p:nvSpPr>
          <p:cNvPr id="8" name="Footer Placeholder 7"/>
          <p:cNvSpPr>
            <a:spLocks noGrp="1"/>
          </p:cNvSpPr>
          <p:nvPr>
            <p:ph type="ftr" sz="quarter" idx="11"/>
          </p:nvPr>
        </p:nvSpPr>
        <p:spPr/>
        <p:txBody>
          <a:bodyPr/>
          <a:lstStyle/>
          <a:p>
            <a:r>
              <a:rPr lang="en-US"/>
              <a:t>#SPonTheRoad</a:t>
            </a:r>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1786054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C19C30-8D58-47B0-A8A6-515CB996E8C7}" type="datetime1">
              <a:rPr lang="en-US" smtClean="0"/>
              <a:t>9/23/2016</a:t>
            </a:fld>
            <a:endParaRPr lang="en-US"/>
          </a:p>
        </p:txBody>
      </p:sp>
      <p:sp>
        <p:nvSpPr>
          <p:cNvPr id="4" name="Footer Placeholder 3"/>
          <p:cNvSpPr>
            <a:spLocks noGrp="1"/>
          </p:cNvSpPr>
          <p:nvPr>
            <p:ph type="ftr" sz="quarter" idx="11"/>
          </p:nvPr>
        </p:nvSpPr>
        <p:spPr/>
        <p:txBody>
          <a:bodyPr/>
          <a:lstStyle/>
          <a:p>
            <a:r>
              <a:rPr lang="en-US"/>
              <a:t>#SPonTheRoad</a:t>
            </a:r>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93390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2C5A97-20B3-422F-8857-B38518038EF0}" type="datetime1">
              <a:rPr lang="en-US" smtClean="0"/>
              <a:t>9/23/2016</a:t>
            </a:fld>
            <a:endParaRPr lang="en-US"/>
          </a:p>
        </p:txBody>
      </p:sp>
      <p:sp>
        <p:nvSpPr>
          <p:cNvPr id="3" name="Footer Placeholder 2"/>
          <p:cNvSpPr>
            <a:spLocks noGrp="1"/>
          </p:cNvSpPr>
          <p:nvPr>
            <p:ph type="ftr" sz="quarter" idx="11"/>
          </p:nvPr>
        </p:nvSpPr>
        <p:spPr/>
        <p:txBody>
          <a:bodyPr/>
          <a:lstStyle/>
          <a:p>
            <a:r>
              <a:rPr lang="en-US"/>
              <a:t>#SPonTheRoad</a:t>
            </a:r>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18118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25595A-AEFC-45C8-8767-9778260ECB9F}" type="datetime1">
              <a:rPr lang="en-US" smtClean="0"/>
              <a:t>9/23/2016</a:t>
            </a:fld>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596301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686DEE-0371-4AFE-9047-6DFB17E6F95A}" type="datetime1">
              <a:rPr lang="en-US" smtClean="0"/>
              <a:t>9/23/2016</a:t>
            </a:fld>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13415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91"/>
            <a:ext cx="82296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38749"/>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2218B-A11C-49DB-A329-8EAC528B1E90}" type="datetime1">
              <a:rPr lang="en-US" smtClean="0"/>
              <a:t>9/23/2016</a:t>
            </a:fld>
            <a:endParaRPr lang="en-US"/>
          </a:p>
        </p:txBody>
      </p:sp>
      <p:sp>
        <p:nvSpPr>
          <p:cNvPr id="5" name="Footer Placeholder 4"/>
          <p:cNvSpPr>
            <a:spLocks noGrp="1"/>
          </p:cNvSpPr>
          <p:nvPr>
            <p:ph type="ftr" sz="quarter" idx="3"/>
          </p:nvPr>
        </p:nvSpPr>
        <p:spPr>
          <a:xfrm>
            <a:off x="291934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#SPonTheRoad</a:t>
            </a:r>
          </a:p>
        </p:txBody>
      </p:sp>
      <p:sp>
        <p:nvSpPr>
          <p:cNvPr id="6" name="Slide Number Placeholder 5"/>
          <p:cNvSpPr>
            <a:spLocks noGrp="1"/>
          </p:cNvSpPr>
          <p:nvPr>
            <p:ph type="sldNum" sz="quarter" idx="4"/>
          </p:nvPr>
        </p:nvSpPr>
        <p:spPr>
          <a:xfrm>
            <a:off x="6122994"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33667397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 y="-19050"/>
            <a:ext cx="9196388" cy="690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a:t>Click to edit Master title style</a:t>
            </a:r>
            <a:endParaRPr lang="en-US" altLang="en-US"/>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a:t>Click to edit Master text styles</a:t>
            </a:r>
          </a:p>
          <a:p>
            <a:pPr lvl="1"/>
            <a:r>
              <a:rPr lang="en-CA" altLang="en-US"/>
              <a:t>Second level</a:t>
            </a:r>
          </a:p>
          <a:p>
            <a:pPr lvl="2"/>
            <a:r>
              <a:rPr lang="en-CA" altLang="en-US"/>
              <a:t>Third level</a:t>
            </a:r>
          </a:p>
          <a:p>
            <a:pPr lvl="3"/>
            <a:r>
              <a:rPr lang="en-CA" altLang="en-US"/>
              <a:t>Fourth level</a:t>
            </a:r>
          </a:p>
          <a:p>
            <a:pPr lvl="4"/>
            <a:r>
              <a:rPr lang="en-CA" altLang="en-US"/>
              <a:t>Fifth level</a:t>
            </a:r>
            <a:endParaRPr lang="en-US" altLang="en-US"/>
          </a:p>
        </p:txBody>
      </p:sp>
      <p:sp>
        <p:nvSpPr>
          <p:cNvPr id="4" name="Date Placeholder 3"/>
          <p:cNvSpPr>
            <a:spLocks noGrp="1"/>
          </p:cNvSpPr>
          <p:nvPr>
            <p:ph type="dt" sz="half" idx="2"/>
          </p:nvPr>
        </p:nvSpPr>
        <p:spPr>
          <a:xfrm>
            <a:off x="6553200" y="6492877"/>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fld id="{989A81C5-C9F5-47C1-8E05-552C70A95B71}" type="datetime1">
              <a:rPr lang="en-US" altLang="en-US" smtClean="0">
                <a:ea typeface="ＭＳ Ｐゴシック" panose="020B0600070205080204" pitchFamily="34" charset="-128"/>
              </a:rPr>
              <a:t>9/23/2016</a:t>
            </a:fld>
            <a:endParaRPr lang="en-US" altLang="en-US">
              <a:ea typeface="ＭＳ Ｐゴシック" panose="020B0600070205080204" pitchFamily="34" charset="-128"/>
            </a:endParaRPr>
          </a:p>
        </p:txBody>
      </p:sp>
    </p:spTree>
    <p:extLst>
      <p:ext uri="{BB962C8B-B14F-4D97-AF65-F5344CB8AC3E}">
        <p14:creationId xmlns:p14="http://schemas.microsoft.com/office/powerpoint/2010/main" val="208095619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2"/>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a:t>INTRODUCTION TO OCUL AND SCHOLARS PORTAL</a:t>
            </a:r>
          </a:p>
        </p:txBody>
      </p:sp>
      <p:sp>
        <p:nvSpPr>
          <p:cNvPr id="2" name="Rectangle 1"/>
          <p:cNvSpPr/>
          <p:nvPr/>
        </p:nvSpPr>
        <p:spPr>
          <a:xfrm>
            <a:off x="4447607" y="3244334"/>
            <a:ext cx="248786" cy="369332"/>
          </a:xfrm>
          <a:prstGeom prst="rect">
            <a:avLst/>
          </a:prstGeom>
        </p:spPr>
        <p:txBody>
          <a:bodyPr wrap="none">
            <a:spAutoFit/>
          </a:bodyPr>
          <a:lstStyle/>
          <a:p>
            <a:r>
              <a:rPr lang="en-US" kern="0" dirty="0">
                <a:solidFill>
                  <a:sysClr val="windowText" lastClr="000000"/>
                </a:solidFill>
              </a:rPr>
              <a:t> </a:t>
            </a:r>
          </a:p>
        </p:txBody>
      </p:sp>
      <p:sp>
        <p:nvSpPr>
          <p:cNvPr id="3" name="Rectangle 2"/>
          <p:cNvSpPr/>
          <p:nvPr/>
        </p:nvSpPr>
        <p:spPr>
          <a:xfrm>
            <a:off x="4447607" y="3244334"/>
            <a:ext cx="248786" cy="369332"/>
          </a:xfrm>
          <a:prstGeom prst="rect">
            <a:avLst/>
          </a:prstGeom>
        </p:spPr>
        <p:txBody>
          <a:bodyPr wrap="none">
            <a:spAutoFit/>
          </a:bodyPr>
          <a:lstStyle/>
          <a:p>
            <a:r>
              <a:rPr lang="en-US" kern="0" dirty="0">
                <a:solidFill>
                  <a:sysClr val="windowText" lastClr="000000"/>
                </a:solidFill>
              </a:rPr>
              <a:t> </a:t>
            </a:r>
          </a:p>
        </p:txBody>
      </p:sp>
      <p:sp>
        <p:nvSpPr>
          <p:cNvPr id="5" name="Rectangle 4"/>
          <p:cNvSpPr/>
          <p:nvPr/>
        </p:nvSpPr>
        <p:spPr>
          <a:xfrm>
            <a:off x="4447607" y="3244334"/>
            <a:ext cx="248786" cy="369332"/>
          </a:xfrm>
          <a:prstGeom prst="rect">
            <a:avLst/>
          </a:prstGeom>
        </p:spPr>
        <p:txBody>
          <a:bodyPr wrap="none">
            <a:spAutoFit/>
          </a:bodyPr>
          <a:lstStyle/>
          <a:p>
            <a:r>
              <a:rPr lang="en-US" kern="0" dirty="0">
                <a:solidFill>
                  <a:sysClr val="windowText" lastClr="000000"/>
                </a:solidFill>
              </a:rPr>
              <a:t> </a:t>
            </a:r>
          </a:p>
        </p:txBody>
      </p:sp>
    </p:spTree>
    <p:extLst>
      <p:ext uri="{BB962C8B-B14F-4D97-AF65-F5344CB8AC3E}">
        <p14:creationId xmlns:p14="http://schemas.microsoft.com/office/powerpoint/2010/main" val="3394160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hape 165"/>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Information Resources Committee (OCUL-IR)</a:t>
            </a:r>
          </a:p>
        </p:txBody>
      </p:sp>
      <p:sp>
        <p:nvSpPr>
          <p:cNvPr id="166" name="Shape 166"/>
          <p:cNvSpPr txBox="1">
            <a:spLocks noGrp="1"/>
          </p:cNvSpPr>
          <p:nvPr>
            <p:ph type="body" idx="1"/>
          </p:nvPr>
        </p:nvSpPr>
        <p:spPr>
          <a:xfrm>
            <a:off x="457200" y="1538288"/>
            <a:ext cx="8229600" cy="4525962"/>
          </a:xfrm>
        </p:spPr>
        <p:txBody>
          <a:bodyPr vert="horz" wrap="square" lIns="91425" tIns="91425" rIns="91425" bIns="91425" numCol="1" anchor="t" anchorCtr="0" compatLnSpc="1">
            <a:prstTxWarp prst="textNoShape">
              <a:avLst/>
            </a:prstTxWarp>
            <a:noAutofit/>
          </a:bodyPr>
          <a:lstStyle/>
          <a:p>
            <a:pPr marL="457200" indent="-228600">
              <a:spcBef>
                <a:spcPts val="0"/>
              </a:spcBef>
              <a:buFont typeface="Wingdings" charset="0"/>
              <a:buChar char="§"/>
              <a:defRPr/>
            </a:pPr>
            <a:r>
              <a:rPr lang="en-US"/>
              <a:t>Operational oversight of consortial e-resources activities</a:t>
            </a:r>
          </a:p>
          <a:p>
            <a:pPr marL="457200" indent="-228600">
              <a:spcBef>
                <a:spcPts val="0"/>
              </a:spcBef>
              <a:buFont typeface="Wingdings" charset="0"/>
              <a:buChar char="§"/>
              <a:defRPr/>
            </a:pPr>
            <a:r>
              <a:rPr lang="en-US"/>
              <a:t>Collective licensing</a:t>
            </a:r>
          </a:p>
          <a:p>
            <a:pPr marL="914400" lvl="1" indent="-228600">
              <a:spcBef>
                <a:spcPts val="0"/>
              </a:spcBef>
              <a:buFont typeface="Arial" charset="0"/>
              <a:buChar char="•"/>
              <a:defRPr/>
            </a:pPr>
            <a:r>
              <a:rPr lang="en-US"/>
              <a:t>180 electronic resources</a:t>
            </a:r>
          </a:p>
          <a:p>
            <a:pPr marL="914400" lvl="1" indent="-228600">
              <a:spcBef>
                <a:spcPts val="0"/>
              </a:spcBef>
              <a:buFont typeface="Arial" charset="0"/>
              <a:buChar char="•"/>
              <a:defRPr/>
            </a:pPr>
            <a:r>
              <a:rPr lang="en-US"/>
              <a:t>from 70 different vendors</a:t>
            </a:r>
          </a:p>
          <a:p>
            <a:pPr marL="914400" lvl="1" indent="-228600">
              <a:spcBef>
                <a:spcPts val="0"/>
              </a:spcBef>
              <a:buFont typeface="Arial" charset="0"/>
              <a:buChar char="•"/>
              <a:defRPr/>
            </a:pPr>
            <a:r>
              <a:rPr lang="en-US"/>
              <a:t>ejournals, ebooks, streamed media, data files, databases, digitized primary sources</a:t>
            </a:r>
          </a:p>
          <a:p>
            <a:pPr marL="203200" indent="0">
              <a:spcBef>
                <a:spcPts val="0"/>
              </a:spcBef>
              <a:buNone/>
              <a:defRPr/>
            </a:pPr>
            <a:endParaRPr/>
          </a:p>
        </p:txBody>
      </p:sp>
    </p:spTree>
    <p:extLst>
      <p:ext uri="{BB962C8B-B14F-4D97-AF65-F5344CB8AC3E}">
        <p14:creationId xmlns:p14="http://schemas.microsoft.com/office/powerpoint/2010/main" val="4246332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hape 171"/>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Scholars Portal Committee </a:t>
            </a:r>
            <a:br>
              <a:rPr lang="en-US" altLang="en-US">
                <a:ea typeface="ＭＳ Ｐゴシック" panose="020B0600070205080204" pitchFamily="34" charset="-128"/>
              </a:rPr>
            </a:br>
            <a:r>
              <a:rPr lang="en-US" altLang="en-US">
                <a:ea typeface="ＭＳ Ｐゴシック" panose="020B0600070205080204" pitchFamily="34" charset="-128"/>
              </a:rPr>
              <a:t>(OCUL-SP)</a:t>
            </a:r>
          </a:p>
        </p:txBody>
      </p:sp>
      <p:sp>
        <p:nvSpPr>
          <p:cNvPr id="23554" name="Shape 172"/>
          <p:cNvSpPr>
            <a:spLocks noGrp="1"/>
          </p:cNvSpPr>
          <p:nvPr>
            <p:ph type="body" idx="1"/>
          </p:nvPr>
        </p:nvSpPr>
        <p:spPr>
          <a:xfrm>
            <a:off x="457200" y="1538288"/>
            <a:ext cx="8578850" cy="4525962"/>
          </a:xfrm>
        </p:spPr>
        <p:txBody>
          <a:bodyPr vert="horz" wrap="square" lIns="91425" tIns="91425" rIns="91425" bIns="91425" numCol="1" anchor="t" anchorCtr="0" compatLnSpc="1">
            <a:prstTxWarp prst="textNoShape">
              <a:avLst/>
            </a:prstTxWarp>
          </a:bodyPr>
          <a:lstStyle/>
          <a:p>
            <a:pPr marL="457200" indent="-228600">
              <a:spcBef>
                <a:spcPct val="0"/>
              </a:spcBef>
            </a:pPr>
            <a:r>
              <a:rPr lang="en-US" altLang="en-US">
                <a:ea typeface="ＭＳ Ｐゴシック" panose="020B0600070205080204" pitchFamily="34" charset="-128"/>
              </a:rPr>
              <a:t>Assessment and development of services</a:t>
            </a:r>
          </a:p>
          <a:p>
            <a:pPr marL="457200" indent="-228600">
              <a:spcBef>
                <a:spcPct val="0"/>
              </a:spcBef>
            </a:pPr>
            <a:r>
              <a:rPr lang="en-US" altLang="en-US">
                <a:ea typeface="ＭＳ Ｐゴシック" panose="020B0600070205080204" pitchFamily="34" charset="-128"/>
              </a:rPr>
              <a:t>Generating ideas for new services</a:t>
            </a:r>
          </a:p>
          <a:p>
            <a:pPr marL="457200" indent="-228600">
              <a:spcBef>
                <a:spcPct val="0"/>
              </a:spcBef>
            </a:pPr>
            <a:r>
              <a:rPr lang="en-US" altLang="en-US">
                <a:ea typeface="ＭＳ Ｐゴシック" panose="020B0600070205080204" pitchFamily="34" charset="-128"/>
              </a:rPr>
              <a:t>Promoting local awareness of Scholars Portal</a:t>
            </a:r>
          </a:p>
          <a:p>
            <a:pPr marL="457200" indent="-228600">
              <a:spcBef>
                <a:spcPct val="0"/>
              </a:spcBef>
            </a:pPr>
            <a:r>
              <a:rPr lang="en-US" altLang="en-US">
                <a:ea typeface="ＭＳ Ｐゴシック" panose="020B0600070205080204" pitchFamily="34" charset="-128"/>
              </a:rPr>
              <a:t>Ensuring Scholars Portal services meet user needs</a:t>
            </a:r>
          </a:p>
          <a:p>
            <a:pPr marL="457200" indent="-228600">
              <a:spcBef>
                <a:spcPct val="0"/>
              </a:spcBef>
            </a:pPr>
            <a:r>
              <a:rPr lang="en-US" altLang="en-US">
                <a:ea typeface="ＭＳ Ｐゴシック" panose="020B0600070205080204" pitchFamily="34" charset="-128"/>
              </a:rPr>
              <a:t>Identifying opportunities for training and knowledge sharing</a:t>
            </a:r>
          </a:p>
        </p:txBody>
      </p:sp>
    </p:spTree>
    <p:extLst>
      <p:ext uri="{BB962C8B-B14F-4D97-AF65-F5344CB8AC3E}">
        <p14:creationId xmlns:p14="http://schemas.microsoft.com/office/powerpoint/2010/main" val="2817538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hape 177"/>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OCUL Communities</a:t>
            </a:r>
          </a:p>
        </p:txBody>
      </p:sp>
      <p:sp>
        <p:nvSpPr>
          <p:cNvPr id="24578" name="Shape 178"/>
          <p:cNvSpPr>
            <a:spLocks noGrp="1"/>
          </p:cNvSpPr>
          <p:nvPr>
            <p:ph type="body" idx="1"/>
          </p:nvPr>
        </p:nvSpPr>
        <p:spPr>
          <a:xfrm>
            <a:off x="457200" y="1538288"/>
            <a:ext cx="8229600" cy="4525962"/>
          </a:xfrm>
        </p:spPr>
        <p:txBody>
          <a:bodyPr vert="horz" wrap="square" lIns="91425" tIns="91425" rIns="91425" bIns="91425" numCol="1" anchor="t" anchorCtr="0" compatLnSpc="1">
            <a:prstTxWarp prst="textNoShape">
              <a:avLst/>
            </a:prstTxWarp>
          </a:bodyPr>
          <a:lstStyle/>
          <a:p>
            <a:pPr marL="457200" indent="-228600">
              <a:spcBef>
                <a:spcPct val="0"/>
              </a:spcBef>
            </a:pPr>
            <a:r>
              <a:rPr lang="en-US" altLang="en-US">
                <a:ea typeface="ＭＳ Ｐゴシック" panose="020B0600070205080204" pitchFamily="34" charset="-128"/>
              </a:rPr>
              <a:t>Communities of interest</a:t>
            </a:r>
          </a:p>
          <a:p>
            <a:pPr marL="457200" indent="-228600">
              <a:spcBef>
                <a:spcPct val="0"/>
              </a:spcBef>
            </a:pPr>
            <a:r>
              <a:rPr lang="en-US" altLang="en-US">
                <a:ea typeface="ＭＳ Ｐゴシック" panose="020B0600070205080204" pitchFamily="34" charset="-128"/>
              </a:rPr>
              <a:t>Sharing information</a:t>
            </a:r>
          </a:p>
          <a:p>
            <a:pPr marL="457200" indent="-228600">
              <a:spcBef>
                <a:spcPct val="0"/>
              </a:spcBef>
            </a:pPr>
            <a:r>
              <a:rPr lang="en-US" altLang="en-US">
                <a:ea typeface="ＭＳ Ｐゴシック" panose="020B0600070205080204" pitchFamily="34" charset="-128"/>
              </a:rPr>
              <a:t>Generating ideas</a:t>
            </a:r>
          </a:p>
          <a:p>
            <a:pPr marL="457200" indent="-228600">
              <a:spcBef>
                <a:spcPct val="0"/>
              </a:spcBef>
            </a:pPr>
            <a:r>
              <a:rPr lang="en-US" altLang="en-US">
                <a:ea typeface="ＭＳ Ｐゴシック" panose="020B0600070205080204" pitchFamily="34" charset="-128"/>
              </a:rPr>
              <a:t>Open membership</a:t>
            </a:r>
          </a:p>
          <a:p>
            <a:pPr marL="457200" indent="-228600">
              <a:spcBef>
                <a:spcPct val="0"/>
              </a:spcBef>
            </a:pPr>
            <a:r>
              <a:rPr lang="en-US" altLang="en-US">
                <a:ea typeface="ＭＳ Ｐゴシック" panose="020B0600070205080204" pitchFamily="34" charset="-128"/>
              </a:rPr>
              <a:t>Representation from at least 7 OCUL schools</a:t>
            </a:r>
          </a:p>
          <a:p>
            <a:pPr marL="457200" indent="-228600">
              <a:spcBef>
                <a:spcPct val="0"/>
              </a:spcBef>
            </a:pPr>
            <a:r>
              <a:rPr lang="en-US" altLang="en-US">
                <a:ea typeface="ＭＳ Ｐゴシック" panose="020B0600070205080204" pitchFamily="34" charset="-128"/>
              </a:rPr>
              <a:t>Over 200 community members</a:t>
            </a:r>
          </a:p>
        </p:txBody>
      </p:sp>
    </p:spTree>
    <p:extLst>
      <p:ext uri="{BB962C8B-B14F-4D97-AF65-F5344CB8AC3E}">
        <p14:creationId xmlns:p14="http://schemas.microsoft.com/office/powerpoint/2010/main" val="3452367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hape 183"/>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OCUL Communities</a:t>
            </a:r>
          </a:p>
        </p:txBody>
      </p:sp>
      <p:sp>
        <p:nvSpPr>
          <p:cNvPr id="25602" name="Shape 184"/>
          <p:cNvSpPr>
            <a:spLocks noGrp="1"/>
          </p:cNvSpPr>
          <p:nvPr>
            <p:ph type="body" idx="1"/>
          </p:nvPr>
        </p:nvSpPr>
        <p:spPr>
          <a:xfrm>
            <a:off x="457200" y="1422400"/>
            <a:ext cx="8229600" cy="4527550"/>
          </a:xfrm>
        </p:spPr>
        <p:txBody>
          <a:bodyPr vert="horz" wrap="square" lIns="91425" tIns="91425" rIns="91425" bIns="91425" numCol="1" anchor="t" anchorCtr="0" compatLnSpc="1">
            <a:prstTxWarp prst="textNoShape">
              <a:avLst/>
            </a:prstTxWarp>
          </a:bodyPr>
          <a:lstStyle/>
          <a:p>
            <a:pPr>
              <a:spcBef>
                <a:spcPct val="0"/>
              </a:spcBef>
              <a:buFont typeface="Wingdings" panose="05000000000000000000" pitchFamily="2" charset="2"/>
              <a:buNone/>
            </a:pPr>
            <a:r>
              <a:rPr lang="en-US" altLang="en-US" sz="2000">
                <a:ea typeface="ＭＳ Ｐゴシック" panose="020B0600070205080204" pitchFamily="34" charset="-128"/>
              </a:rPr>
              <a:t>Accessibility</a:t>
            </a:r>
          </a:p>
          <a:p>
            <a:pPr>
              <a:spcBef>
                <a:spcPct val="0"/>
              </a:spcBef>
              <a:buFont typeface="Wingdings" panose="05000000000000000000" pitchFamily="2" charset="2"/>
              <a:buNone/>
            </a:pPr>
            <a:r>
              <a:rPr lang="en-US" altLang="en-US" sz="2000">
                <a:ea typeface="ＭＳ Ｐゴシック" panose="020B0600070205080204" pitchFamily="34" charset="-128"/>
              </a:rPr>
              <a:t>Assessment</a:t>
            </a:r>
          </a:p>
          <a:p>
            <a:pPr>
              <a:spcBef>
                <a:spcPct val="0"/>
              </a:spcBef>
              <a:buFont typeface="Wingdings" panose="05000000000000000000" pitchFamily="2" charset="2"/>
              <a:buNone/>
            </a:pPr>
            <a:r>
              <a:rPr lang="en-US" altLang="en-US" sz="2000">
                <a:ea typeface="ＭＳ Ｐゴシック" panose="020B0600070205080204" pitchFamily="34" charset="-128"/>
              </a:rPr>
              <a:t>Data</a:t>
            </a:r>
          </a:p>
          <a:p>
            <a:pPr>
              <a:spcBef>
                <a:spcPct val="0"/>
              </a:spcBef>
              <a:buFont typeface="Wingdings" panose="05000000000000000000" pitchFamily="2" charset="2"/>
              <a:buNone/>
            </a:pPr>
            <a:r>
              <a:rPr lang="en-US" altLang="en-US" sz="2000">
                <a:ea typeface="ＭＳ Ｐゴシック" panose="020B0600070205080204" pitchFamily="34" charset="-128"/>
              </a:rPr>
              <a:t>Digital Curation</a:t>
            </a:r>
          </a:p>
          <a:p>
            <a:pPr>
              <a:spcBef>
                <a:spcPct val="0"/>
              </a:spcBef>
              <a:buFont typeface="Wingdings" panose="05000000000000000000" pitchFamily="2" charset="2"/>
              <a:buNone/>
            </a:pPr>
            <a:r>
              <a:rPr lang="en-US" altLang="en-US" sz="2000">
                <a:ea typeface="ＭＳ Ｐゴシック" panose="020B0600070205080204" pitchFamily="34" charset="-128"/>
              </a:rPr>
              <a:t>Geo</a:t>
            </a:r>
          </a:p>
          <a:p>
            <a:pPr>
              <a:spcBef>
                <a:spcPct val="0"/>
              </a:spcBef>
              <a:buFont typeface="Wingdings" panose="05000000000000000000" pitchFamily="2" charset="2"/>
              <a:buNone/>
            </a:pPr>
            <a:r>
              <a:rPr lang="en-US" altLang="en-US" sz="2000">
                <a:ea typeface="ＭＳ Ｐゴシック" panose="020B0600070205080204" pitchFamily="34" charset="-128"/>
              </a:rPr>
              <a:t>Government Information</a:t>
            </a:r>
          </a:p>
          <a:p>
            <a:pPr>
              <a:spcBef>
                <a:spcPct val="0"/>
              </a:spcBef>
              <a:buFont typeface="Wingdings" panose="05000000000000000000" pitchFamily="2" charset="2"/>
              <a:buNone/>
            </a:pPr>
            <a:r>
              <a:rPr lang="en-US" altLang="en-US" sz="2000">
                <a:ea typeface="ＭＳ Ｐゴシック" panose="020B0600070205080204" pitchFamily="34" charset="-128"/>
              </a:rPr>
              <a:t>Information Technology </a:t>
            </a:r>
          </a:p>
          <a:p>
            <a:pPr>
              <a:spcBef>
                <a:spcPct val="0"/>
              </a:spcBef>
              <a:buFont typeface="Wingdings" panose="05000000000000000000" pitchFamily="2" charset="2"/>
              <a:buNone/>
            </a:pPr>
            <a:r>
              <a:rPr lang="en-US" altLang="en-US" sz="2000">
                <a:ea typeface="ＭＳ Ｐゴシック" panose="020B0600070205080204" pitchFamily="34" charset="-128"/>
              </a:rPr>
              <a:t>Public Service Renewal</a:t>
            </a:r>
          </a:p>
          <a:p>
            <a:pPr>
              <a:spcBef>
                <a:spcPct val="0"/>
              </a:spcBef>
              <a:buFont typeface="Wingdings" panose="05000000000000000000" pitchFamily="2" charset="2"/>
              <a:buNone/>
            </a:pPr>
            <a:r>
              <a:rPr lang="en-US" altLang="en-US" sz="2000">
                <a:ea typeface="ＭＳ Ｐゴシック" panose="020B0600070205080204" pitchFamily="34" charset="-128"/>
              </a:rPr>
              <a:t>Publishing/Hosting</a:t>
            </a:r>
          </a:p>
          <a:p>
            <a:pPr>
              <a:spcBef>
                <a:spcPct val="0"/>
              </a:spcBef>
              <a:buFont typeface="Wingdings" panose="05000000000000000000" pitchFamily="2" charset="2"/>
              <a:buNone/>
            </a:pPr>
            <a:r>
              <a:rPr lang="en-US" altLang="en-US" sz="2000">
                <a:ea typeface="ＭＳ Ｐゴシック" panose="020B0600070205080204" pitchFamily="34" charset="-128"/>
              </a:rPr>
              <a:t>Quality Assurance</a:t>
            </a:r>
          </a:p>
          <a:p>
            <a:pPr>
              <a:spcBef>
                <a:spcPct val="0"/>
              </a:spcBef>
              <a:buFont typeface="Wingdings" panose="05000000000000000000" pitchFamily="2" charset="2"/>
              <a:buNone/>
            </a:pPr>
            <a:r>
              <a:rPr lang="en-US" altLang="en-US" sz="2000">
                <a:ea typeface="ＭＳ Ｐゴシック" panose="020B0600070205080204" pitchFamily="34" charset="-128"/>
              </a:rPr>
              <a:t>Resource Sharing</a:t>
            </a:r>
          </a:p>
          <a:p>
            <a:pPr>
              <a:spcBef>
                <a:spcPct val="0"/>
              </a:spcBef>
              <a:buFont typeface="Wingdings" panose="05000000000000000000" pitchFamily="2" charset="2"/>
              <a:buNone/>
            </a:pPr>
            <a:r>
              <a:rPr lang="en-US" altLang="en-US" sz="2000">
                <a:ea typeface="ＭＳ Ｐゴシック" panose="020B0600070205080204" pitchFamily="34" charset="-128"/>
              </a:rPr>
              <a:t>Video										ocul.on.ca/committees</a:t>
            </a:r>
          </a:p>
          <a:p>
            <a:pPr>
              <a:spcBef>
                <a:spcPct val="0"/>
              </a:spcBef>
              <a:buFont typeface="Wingdings" panose="05000000000000000000" pitchFamily="2" charset="2"/>
              <a:buNone/>
            </a:pPr>
            <a:endParaRPr lang="en-US" altLang="en-US" sz="1800">
              <a:ea typeface="ＭＳ Ｐゴシック" panose="020B0600070205080204" pitchFamily="34" charset="-128"/>
            </a:endParaRPr>
          </a:p>
          <a:p>
            <a:pPr>
              <a:spcBef>
                <a:spcPct val="0"/>
              </a:spcBef>
              <a:buFont typeface="Wingdings" panose="05000000000000000000" pitchFamily="2" charset="2"/>
              <a:buNone/>
            </a:pPr>
            <a:endParaRPr lang="en-US" altLang="en-US" sz="1800">
              <a:ea typeface="ＭＳ Ｐゴシック" panose="020B0600070205080204" pitchFamily="34" charset="-128"/>
            </a:endParaRPr>
          </a:p>
          <a:p>
            <a:pPr>
              <a:spcBef>
                <a:spcPct val="0"/>
              </a:spcBef>
              <a:buFont typeface="Wingdings" panose="05000000000000000000" pitchFamily="2" charset="2"/>
              <a:buNone/>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533396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hape 189"/>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OCUL Staff</a:t>
            </a:r>
          </a:p>
        </p:txBody>
      </p:sp>
      <p:sp>
        <p:nvSpPr>
          <p:cNvPr id="26626" name="Shape 190"/>
          <p:cNvSpPr txBox="1">
            <a:spLocks noChangeArrowheads="1"/>
          </p:cNvSpPr>
          <p:nvPr/>
        </p:nvSpPr>
        <p:spPr bwMode="auto">
          <a:xfrm>
            <a:off x="457202" y="1300163"/>
            <a:ext cx="8416925" cy="501650"/>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buSzPct val="25000"/>
            </a:pPr>
            <a:r>
              <a:rPr lang="en-US" altLang="en-US" sz="1800" b="1" kern="0">
                <a:solidFill>
                  <a:srgbClr val="000000"/>
                </a:solidFill>
                <a:latin typeface="Questrial" panose="020B0604020202020204" charset="0"/>
                <a:sym typeface="Questrial" panose="020B0604020202020204" charset="0"/>
              </a:rPr>
              <a:t>Executive Director</a:t>
            </a:r>
          </a:p>
        </p:txBody>
      </p:sp>
      <p:sp>
        <p:nvSpPr>
          <p:cNvPr id="26627" name="Shape 191"/>
          <p:cNvSpPr txBox="1">
            <a:spLocks noChangeArrowheads="1"/>
          </p:cNvSpPr>
          <p:nvPr/>
        </p:nvSpPr>
        <p:spPr bwMode="auto">
          <a:xfrm>
            <a:off x="1787527" y="1989138"/>
            <a:ext cx="4754563" cy="404812"/>
          </a:xfrm>
          <a:prstGeom prst="rect">
            <a:avLst/>
          </a:prstGeom>
          <a:solidFill>
            <a:srgbClr val="93C47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kern="0">
                <a:solidFill>
                  <a:srgbClr val="FFFFFF"/>
                </a:solidFill>
                <a:latin typeface="Questrial" panose="020B0604020202020204" charset="0"/>
                <a:sym typeface="Questrial" panose="020B0604020202020204" charset="0"/>
              </a:rPr>
              <a:t>Business Officer</a:t>
            </a:r>
          </a:p>
        </p:txBody>
      </p:sp>
      <p:sp>
        <p:nvSpPr>
          <p:cNvPr id="26628" name="Shape 192"/>
          <p:cNvSpPr txBox="1">
            <a:spLocks noChangeArrowheads="1"/>
          </p:cNvSpPr>
          <p:nvPr/>
        </p:nvSpPr>
        <p:spPr bwMode="auto">
          <a:xfrm>
            <a:off x="1763713" y="5802313"/>
            <a:ext cx="4754562" cy="404812"/>
          </a:xfrm>
          <a:prstGeom prst="rect">
            <a:avLst/>
          </a:prstGeom>
          <a:solidFill>
            <a:srgbClr val="274E1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kern="0">
                <a:solidFill>
                  <a:srgbClr val="FFFFFF"/>
                </a:solidFill>
                <a:latin typeface="Questrial" panose="020B0604020202020204" charset="0"/>
                <a:sym typeface="Questrial" panose="020B0604020202020204" charset="0"/>
              </a:rPr>
              <a:t>Procurement Consultant</a:t>
            </a:r>
          </a:p>
          <a:p>
            <a:pPr eaLnBrk="1" fontAlgn="base" hangingPunct="1">
              <a:spcBef>
                <a:spcPct val="0"/>
              </a:spcBef>
              <a:spcAft>
                <a:spcPct val="0"/>
              </a:spcAft>
            </a:pPr>
            <a:endParaRPr lang="en-US" altLang="en-US" sz="1800" kern="0">
              <a:solidFill>
                <a:srgbClr val="000000"/>
              </a:solidFill>
              <a:latin typeface="Questrial" panose="020B0604020202020204" charset="0"/>
              <a:sym typeface="Questrial" panose="020B0604020202020204" charset="0"/>
            </a:endParaRPr>
          </a:p>
        </p:txBody>
      </p:sp>
      <p:sp>
        <p:nvSpPr>
          <p:cNvPr id="26629" name="Shape 193"/>
          <p:cNvSpPr txBox="1">
            <a:spLocks noChangeArrowheads="1"/>
          </p:cNvSpPr>
          <p:nvPr/>
        </p:nvSpPr>
        <p:spPr bwMode="auto">
          <a:xfrm>
            <a:off x="1787527" y="3938588"/>
            <a:ext cx="4754563" cy="404812"/>
          </a:xfrm>
          <a:prstGeom prst="rect">
            <a:avLst/>
          </a:prstGeom>
          <a:solidFill>
            <a:srgbClr val="38761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kern="0">
                <a:solidFill>
                  <a:srgbClr val="FFFFFF"/>
                </a:solidFill>
                <a:latin typeface="Questrial" panose="020B0604020202020204" charset="0"/>
                <a:sym typeface="Questrial" panose="020B0604020202020204" charset="0"/>
              </a:rPr>
              <a:t>Admin Assistant: eResources</a:t>
            </a:r>
          </a:p>
        </p:txBody>
      </p:sp>
      <p:sp>
        <p:nvSpPr>
          <p:cNvPr id="26630" name="Shape 194"/>
          <p:cNvSpPr txBox="1">
            <a:spLocks noChangeArrowheads="1"/>
          </p:cNvSpPr>
          <p:nvPr/>
        </p:nvSpPr>
        <p:spPr bwMode="auto">
          <a:xfrm>
            <a:off x="1787527" y="2636838"/>
            <a:ext cx="4754563" cy="404812"/>
          </a:xfrm>
          <a:prstGeom prst="rect">
            <a:avLst/>
          </a:prstGeom>
          <a:solidFill>
            <a:srgbClr val="6AA84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kern="0">
                <a:solidFill>
                  <a:srgbClr val="FFFFFF"/>
                </a:solidFill>
                <a:latin typeface="Questrial" panose="020B0604020202020204" charset="0"/>
                <a:sym typeface="Questrial" panose="020B0604020202020204" charset="0"/>
              </a:rPr>
              <a:t>Admin &amp; Communications Coordinator</a:t>
            </a:r>
          </a:p>
        </p:txBody>
      </p:sp>
      <p:sp>
        <p:nvSpPr>
          <p:cNvPr id="26631" name="Shape 195"/>
          <p:cNvSpPr txBox="1">
            <a:spLocks noChangeArrowheads="1"/>
          </p:cNvSpPr>
          <p:nvPr/>
        </p:nvSpPr>
        <p:spPr bwMode="auto">
          <a:xfrm>
            <a:off x="1770063" y="5229227"/>
            <a:ext cx="4756150" cy="404813"/>
          </a:xfrm>
          <a:prstGeom prst="rect">
            <a:avLst/>
          </a:prstGeom>
          <a:solidFill>
            <a:srgbClr val="274E1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kern="0">
                <a:solidFill>
                  <a:srgbClr val="FFFFFF"/>
                </a:solidFill>
                <a:latin typeface="Questrial" panose="020B0604020202020204" charset="0"/>
                <a:sym typeface="Questrial" panose="020B0604020202020204" charset="0"/>
              </a:rPr>
              <a:t>Collaborative Futures Project Manager</a:t>
            </a:r>
          </a:p>
        </p:txBody>
      </p:sp>
      <p:sp>
        <p:nvSpPr>
          <p:cNvPr id="26632" name="Shape 196"/>
          <p:cNvSpPr txBox="1">
            <a:spLocks noChangeArrowheads="1"/>
          </p:cNvSpPr>
          <p:nvPr/>
        </p:nvSpPr>
        <p:spPr bwMode="auto">
          <a:xfrm>
            <a:off x="1787527" y="3429002"/>
            <a:ext cx="4754563" cy="404813"/>
          </a:xfrm>
          <a:prstGeom prst="rect">
            <a:avLst/>
          </a:prstGeom>
          <a:solidFill>
            <a:srgbClr val="38761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kern="0">
                <a:solidFill>
                  <a:srgbClr val="FFFFFF"/>
                </a:solidFill>
                <a:latin typeface="Questrial" panose="020B0604020202020204" charset="0"/>
                <a:sym typeface="Questrial" panose="020B0604020202020204" charset="0"/>
              </a:rPr>
              <a:t>Project Officer: eResources (on leave)</a:t>
            </a:r>
          </a:p>
        </p:txBody>
      </p:sp>
      <p:sp>
        <p:nvSpPr>
          <p:cNvPr id="26633" name="Shape 197"/>
          <p:cNvSpPr txBox="1">
            <a:spLocks noChangeArrowheads="1"/>
          </p:cNvSpPr>
          <p:nvPr/>
        </p:nvSpPr>
        <p:spPr bwMode="auto">
          <a:xfrm>
            <a:off x="1790702" y="4468813"/>
            <a:ext cx="4754563" cy="404812"/>
          </a:xfrm>
          <a:prstGeom prst="rect">
            <a:avLst/>
          </a:prstGeom>
          <a:solidFill>
            <a:srgbClr val="38761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buSzPct val="25000"/>
            </a:pPr>
            <a:r>
              <a:rPr lang="en-US" altLang="en-US" sz="1800" kern="0">
                <a:solidFill>
                  <a:srgbClr val="FFFFFF"/>
                </a:solidFill>
                <a:latin typeface="Questrial" panose="020B0604020202020204" charset="0"/>
                <a:sym typeface="Questrial" panose="020B0604020202020204" charset="0"/>
              </a:rPr>
              <a:t>Electronic Resources  Licensing Consultant</a:t>
            </a:r>
          </a:p>
        </p:txBody>
      </p:sp>
      <p:cxnSp>
        <p:nvCxnSpPr>
          <p:cNvPr id="26634" name="Shape 198"/>
          <p:cNvCxnSpPr>
            <a:cxnSpLocks noChangeShapeType="1"/>
          </p:cNvCxnSpPr>
          <p:nvPr/>
        </p:nvCxnSpPr>
        <p:spPr bwMode="auto">
          <a:xfrm flipH="1">
            <a:off x="900115" y="1773238"/>
            <a:ext cx="15875" cy="4267200"/>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5" name="Shape 199"/>
          <p:cNvCxnSpPr>
            <a:cxnSpLocks noChangeShapeType="1"/>
          </p:cNvCxnSpPr>
          <p:nvPr/>
        </p:nvCxnSpPr>
        <p:spPr bwMode="auto">
          <a:xfrm rot="10800000" flipH="1">
            <a:off x="900115" y="6022977"/>
            <a:ext cx="892175" cy="17463"/>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6" name="Shape 200"/>
          <p:cNvCxnSpPr>
            <a:cxnSpLocks noChangeShapeType="1"/>
          </p:cNvCxnSpPr>
          <p:nvPr/>
        </p:nvCxnSpPr>
        <p:spPr bwMode="auto">
          <a:xfrm rot="10800000" flipH="1">
            <a:off x="900115" y="5422902"/>
            <a:ext cx="892175" cy="17463"/>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7" name="Shape 201"/>
          <p:cNvCxnSpPr>
            <a:cxnSpLocks noChangeShapeType="1"/>
          </p:cNvCxnSpPr>
          <p:nvPr/>
        </p:nvCxnSpPr>
        <p:spPr bwMode="auto">
          <a:xfrm rot="10800000" flipH="1">
            <a:off x="900115" y="4637090"/>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8" name="Shape 202"/>
          <p:cNvCxnSpPr>
            <a:cxnSpLocks noChangeShapeType="1"/>
          </p:cNvCxnSpPr>
          <p:nvPr/>
        </p:nvCxnSpPr>
        <p:spPr bwMode="auto">
          <a:xfrm rot="10800000" flipH="1">
            <a:off x="900115" y="4105277"/>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39" name="Shape 203"/>
          <p:cNvCxnSpPr>
            <a:cxnSpLocks noChangeShapeType="1"/>
          </p:cNvCxnSpPr>
          <p:nvPr/>
        </p:nvCxnSpPr>
        <p:spPr bwMode="auto">
          <a:xfrm rot="10800000" flipH="1">
            <a:off x="900115" y="3624265"/>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40" name="Shape 204"/>
          <p:cNvCxnSpPr>
            <a:cxnSpLocks noChangeShapeType="1"/>
          </p:cNvCxnSpPr>
          <p:nvPr/>
        </p:nvCxnSpPr>
        <p:spPr bwMode="auto">
          <a:xfrm rot="10800000" flipH="1">
            <a:off x="900115" y="2874965"/>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26641" name="Shape 205"/>
          <p:cNvCxnSpPr>
            <a:cxnSpLocks noChangeShapeType="1"/>
          </p:cNvCxnSpPr>
          <p:nvPr/>
        </p:nvCxnSpPr>
        <p:spPr bwMode="auto">
          <a:xfrm rot="10800000" flipH="1">
            <a:off x="900115" y="2182815"/>
            <a:ext cx="892175" cy="15875"/>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19166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hape 210"/>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Stay in touch</a:t>
            </a:r>
          </a:p>
        </p:txBody>
      </p:sp>
      <p:sp>
        <p:nvSpPr>
          <p:cNvPr id="27650" name="Shape 211"/>
          <p:cNvSpPr>
            <a:spLocks noGrp="1"/>
          </p:cNvSpPr>
          <p:nvPr>
            <p:ph type="body" idx="1"/>
          </p:nvPr>
        </p:nvSpPr>
        <p:spPr>
          <a:xfrm>
            <a:off x="457200" y="1538288"/>
            <a:ext cx="8229600" cy="4525962"/>
          </a:xfrm>
        </p:spPr>
        <p:txBody>
          <a:bodyPr vert="horz" wrap="square" lIns="91425" tIns="91425" rIns="91425" bIns="91425" numCol="1" anchor="t" anchorCtr="0" compatLnSpc="1">
            <a:prstTxWarp prst="textNoShape">
              <a:avLst/>
            </a:prstTxWarp>
          </a:bodyPr>
          <a:lstStyle/>
          <a:p>
            <a:pPr>
              <a:spcBef>
                <a:spcPct val="0"/>
              </a:spcBef>
              <a:buFont typeface="Wingdings" panose="05000000000000000000" pitchFamily="2" charset="2"/>
              <a:buNone/>
            </a:pPr>
            <a:r>
              <a:rPr lang="en-US" altLang="en-US" sz="3000" b="1">
                <a:ea typeface="ＭＳ Ｐゴシック" panose="020B0600070205080204" pitchFamily="34" charset="-128"/>
              </a:rPr>
              <a:t>OCUL website:</a:t>
            </a:r>
            <a:r>
              <a:rPr lang="en-US" altLang="en-US" sz="3000">
                <a:ea typeface="ＭＳ Ｐゴシック" panose="020B0600070205080204" pitchFamily="34" charset="-128"/>
              </a:rPr>
              <a:t> ocul.on.ca</a:t>
            </a:r>
          </a:p>
          <a:p>
            <a:pPr>
              <a:spcBef>
                <a:spcPct val="0"/>
              </a:spcBef>
              <a:buFont typeface="Wingdings" panose="05000000000000000000" pitchFamily="2" charset="2"/>
              <a:buNone/>
            </a:pPr>
            <a:r>
              <a:rPr lang="en-US" altLang="en-US" sz="3000" b="1">
                <a:ea typeface="ＭＳ Ｐゴシック" panose="020B0600070205080204" pitchFamily="34" charset="-128"/>
              </a:rPr>
              <a:t>SPOTdocs wiki:</a:t>
            </a:r>
            <a:r>
              <a:rPr lang="en-US" altLang="en-US" sz="3000">
                <a:ea typeface="ＭＳ Ｐゴシック" panose="020B0600070205080204" pitchFamily="34" charset="-128"/>
              </a:rPr>
              <a:t> spotdocs.scholarsportal.info</a:t>
            </a:r>
          </a:p>
          <a:p>
            <a:pPr>
              <a:spcBef>
                <a:spcPct val="0"/>
              </a:spcBef>
              <a:buFont typeface="Wingdings" panose="05000000000000000000" pitchFamily="2" charset="2"/>
              <a:buNone/>
            </a:pPr>
            <a:endParaRPr lang="en-US" altLang="en-US" sz="3000">
              <a:ea typeface="ＭＳ Ｐゴシック" panose="020B0600070205080204" pitchFamily="34" charset="-128"/>
            </a:endParaRPr>
          </a:p>
          <a:p>
            <a:pPr>
              <a:spcBef>
                <a:spcPct val="0"/>
              </a:spcBef>
              <a:buFont typeface="Wingdings" panose="05000000000000000000" pitchFamily="2" charset="2"/>
              <a:buNone/>
            </a:pPr>
            <a:r>
              <a:rPr lang="en-US" altLang="en-US" sz="3000">
                <a:ea typeface="ＭＳ Ｐゴシック" panose="020B0600070205080204" pitchFamily="34" charset="-128"/>
              </a:rPr>
              <a:t>Member access OCUL website </a:t>
            </a:r>
          </a:p>
          <a:p>
            <a:pPr>
              <a:spcBef>
                <a:spcPct val="0"/>
              </a:spcBef>
              <a:buFont typeface="Wingdings" panose="05000000000000000000" pitchFamily="2" charset="2"/>
              <a:buNone/>
            </a:pPr>
            <a:r>
              <a:rPr lang="en-US" altLang="en-US" sz="3000">
                <a:ea typeface="ＭＳ Ｐゴシック" panose="020B0600070205080204" pitchFamily="34" charset="-128"/>
              </a:rPr>
              <a:t>Webinars </a:t>
            </a:r>
          </a:p>
          <a:p>
            <a:pPr>
              <a:spcBef>
                <a:spcPct val="0"/>
              </a:spcBef>
              <a:buFont typeface="Wingdings" panose="05000000000000000000" pitchFamily="2" charset="2"/>
              <a:buNone/>
            </a:pPr>
            <a:r>
              <a:rPr lang="en-US" altLang="en-US" sz="3000">
                <a:ea typeface="ＭＳ Ｐゴシック" panose="020B0600070205080204" pitchFamily="34" charset="-128"/>
              </a:rPr>
              <a:t>Mailing lists </a:t>
            </a:r>
          </a:p>
          <a:p>
            <a:pPr>
              <a:spcBef>
                <a:spcPct val="0"/>
              </a:spcBef>
              <a:buFont typeface="Wingdings" panose="05000000000000000000" pitchFamily="2" charset="2"/>
              <a:buNone/>
            </a:pPr>
            <a:endParaRPr lang="en-US" altLang="en-US" sz="3000">
              <a:ea typeface="ＭＳ Ｐゴシック" panose="020B0600070205080204" pitchFamily="34" charset="-128"/>
            </a:endParaRPr>
          </a:p>
          <a:p>
            <a:pPr>
              <a:spcBef>
                <a:spcPct val="0"/>
              </a:spcBef>
              <a:buFont typeface="Wingdings" panose="05000000000000000000" pitchFamily="2" charset="2"/>
              <a:buNone/>
            </a:pPr>
            <a:r>
              <a:rPr lang="en-US" altLang="en-US" sz="3000">
                <a:ea typeface="ＭＳ Ｐゴシック" panose="020B0600070205080204" pitchFamily="34" charset="-128"/>
              </a:rPr>
              <a:t>email us anytime: ocul@ocul.on.ca</a:t>
            </a:r>
          </a:p>
          <a:p>
            <a:pPr>
              <a:spcBef>
                <a:spcPct val="0"/>
              </a:spcBef>
              <a:buFont typeface="Wingdings" panose="05000000000000000000" pitchFamily="2" charset="2"/>
              <a:buNone/>
            </a:pPr>
            <a:endParaRPr lang="en-US" altLang="en-US">
              <a:ea typeface="ＭＳ Ｐゴシック" panose="020B0600070205080204" pitchFamily="34" charset="-128"/>
            </a:endParaRPr>
          </a:p>
        </p:txBody>
      </p:sp>
    </p:spTree>
    <p:extLst>
      <p:ext uri="{BB962C8B-B14F-4D97-AF65-F5344CB8AC3E}">
        <p14:creationId xmlns:p14="http://schemas.microsoft.com/office/powerpoint/2010/main" val="25245986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z="1800" kern="0">
                <a:solidFill>
                  <a:sysClr val="windowText" lastClr="000000"/>
                </a:solidFill>
              </a:rPr>
              <a:t>#SPonTheRoad</a:t>
            </a:r>
          </a:p>
        </p:txBody>
      </p:sp>
      <p:sp>
        <p:nvSpPr>
          <p:cNvPr id="5" name="Text Placeholder 4"/>
          <p:cNvSpPr>
            <a:spLocks noGrp="1"/>
          </p:cNvSpPr>
          <p:nvPr>
            <p:ph type="body" idx="1"/>
          </p:nvPr>
        </p:nvSpPr>
        <p:spPr>
          <a:xfrm>
            <a:off x="722313" y="3091544"/>
            <a:ext cx="7772400" cy="716643"/>
          </a:xfrm>
        </p:spPr>
        <p:txBody>
          <a:bodyPr>
            <a:normAutofit/>
          </a:bodyPr>
          <a:lstStyle/>
          <a:p>
            <a:r>
              <a:rPr lang="en-US" sz="3600" b="1" dirty="0"/>
              <a:t>Introduction to Scholars Portal</a:t>
            </a:r>
          </a:p>
        </p:txBody>
      </p:sp>
    </p:spTree>
    <p:extLst>
      <p:ext uri="{BB962C8B-B14F-4D97-AF65-F5344CB8AC3E}">
        <p14:creationId xmlns:p14="http://schemas.microsoft.com/office/powerpoint/2010/main" val="1005747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457200" y="274639"/>
            <a:ext cx="8229600" cy="1026039"/>
          </a:xfrm>
          <a:prstGeom prst="rect">
            <a:avLst/>
          </a:prstGeom>
          <a:noFill/>
          <a:ln>
            <a:noFill/>
          </a:ln>
        </p:spPr>
        <p:txBody>
          <a:bodyPr vert="horz" lIns="91425" tIns="45700" rIns="91425" bIns="45700" rtlCol="0" anchor="ctr" anchorCtr="0">
            <a:noAutofit/>
          </a:bodyPr>
          <a:lstStyle/>
          <a:p>
            <a:pPr>
              <a:spcBef>
                <a:spcPts val="0"/>
              </a:spcBef>
              <a:buClr>
                <a:schemeClr val="dk1"/>
              </a:buClr>
              <a:buSzPct val="25000"/>
            </a:pPr>
            <a:r>
              <a:rPr lang="en-US" dirty="0"/>
              <a:t>What is Scholars Portal?</a:t>
            </a:r>
          </a:p>
        </p:txBody>
      </p:sp>
      <p:sp>
        <p:nvSpPr>
          <p:cNvPr id="222" name="Shape 222"/>
          <p:cNvSpPr txBox="1">
            <a:spLocks noGrp="1"/>
          </p:cNvSpPr>
          <p:nvPr>
            <p:ph type="body" idx="1"/>
          </p:nvPr>
        </p:nvSpPr>
        <p:spPr>
          <a:xfrm>
            <a:off x="457200" y="1538750"/>
            <a:ext cx="8229600" cy="4525963"/>
          </a:xfrm>
          <a:prstGeom prst="rect">
            <a:avLst/>
          </a:prstGeom>
          <a:noFill/>
          <a:ln>
            <a:noFill/>
          </a:ln>
        </p:spPr>
        <p:txBody>
          <a:bodyPr vert="horz" lIns="91425" tIns="45700" rIns="91425" bIns="45700" rtlCol="0" anchor="t" anchorCtr="0">
            <a:noAutofit/>
          </a:bodyPr>
          <a:lstStyle/>
          <a:p>
            <a:pPr>
              <a:spcBef>
                <a:spcPts val="0"/>
              </a:spcBef>
              <a:buClr>
                <a:schemeClr val="dk1"/>
              </a:buClr>
              <a:buSzPct val="100000"/>
            </a:pPr>
            <a:r>
              <a:rPr lang="en-US" sz="2800" dirty="0">
                <a:solidFill>
                  <a:schemeClr val="dk1"/>
                </a:solidFill>
                <a:ea typeface="Questrial"/>
                <a:cs typeface="Questrial"/>
                <a:sym typeface="Questrial"/>
              </a:rPr>
              <a:t>Scholars Portal is the service arm of OCUL.</a:t>
            </a:r>
            <a:br>
              <a:rPr lang="en-US" sz="2800" dirty="0">
                <a:solidFill>
                  <a:schemeClr val="dk1"/>
                </a:solidFill>
                <a:ea typeface="Questrial"/>
                <a:cs typeface="Questrial"/>
                <a:sym typeface="Questrial"/>
              </a:rPr>
            </a:br>
            <a:endParaRPr lang="en-US" sz="2800" dirty="0">
              <a:solidFill>
                <a:schemeClr val="dk1"/>
              </a:solidFill>
              <a:ea typeface="Questrial"/>
              <a:cs typeface="Questrial"/>
              <a:sym typeface="Questrial"/>
            </a:endParaRPr>
          </a:p>
          <a:p>
            <a:pPr>
              <a:spcBef>
                <a:spcPts val="640"/>
              </a:spcBef>
              <a:buClr>
                <a:schemeClr val="dk1"/>
              </a:buClr>
              <a:buSzPct val="100000"/>
            </a:pPr>
            <a:r>
              <a:rPr lang="en-US" sz="2800" dirty="0">
                <a:solidFill>
                  <a:schemeClr val="dk1"/>
                </a:solidFill>
                <a:ea typeface="Questrial"/>
                <a:cs typeface="Questrial"/>
                <a:sym typeface="Questrial"/>
              </a:rPr>
              <a:t>Scholars Portal was established in 2002 as a way to implement OCUL’s planning and direction. </a:t>
            </a:r>
            <a:br>
              <a:rPr lang="en-US" sz="2800" dirty="0">
                <a:solidFill>
                  <a:schemeClr val="dk1"/>
                </a:solidFill>
                <a:ea typeface="Questrial"/>
                <a:cs typeface="Questrial"/>
                <a:sym typeface="Questrial"/>
              </a:rPr>
            </a:br>
            <a:endParaRPr lang="en-US" sz="2800" dirty="0">
              <a:solidFill>
                <a:schemeClr val="dk1"/>
              </a:solidFill>
              <a:ea typeface="Questrial"/>
              <a:cs typeface="Questrial"/>
              <a:sym typeface="Questrial"/>
            </a:endParaRPr>
          </a:p>
          <a:p>
            <a:pPr>
              <a:spcBef>
                <a:spcPts val="640"/>
              </a:spcBef>
              <a:buClr>
                <a:schemeClr val="dk1"/>
              </a:buClr>
              <a:buSzPct val="100000"/>
            </a:pPr>
            <a:r>
              <a:rPr lang="en-US" sz="2800" dirty="0"/>
              <a:t>We provide a wide variety of services to students, librarians, faculty and staff at OCUL member institutions.</a:t>
            </a:r>
          </a:p>
        </p:txBody>
      </p:sp>
      <p:sp>
        <p:nvSpPr>
          <p:cNvPr id="2" name="Footer Placeholder 1"/>
          <p:cNvSpPr>
            <a:spLocks noGrp="1"/>
          </p:cNvSpPr>
          <p:nvPr>
            <p:ph type="ftr" sz="quarter" idx="11"/>
          </p:nvPr>
        </p:nvSpPr>
        <p:spPr/>
        <p:txBody>
          <a:bodyPr/>
          <a:lstStyle/>
          <a:p>
            <a:r>
              <a:rPr lang="en-US" sz="1800" kern="0">
                <a:solidFill>
                  <a:sysClr val="windowText" lastClr="000000"/>
                </a:solidFill>
              </a:rPr>
              <a:t>#SPonTheRoad</a:t>
            </a:r>
          </a:p>
        </p:txBody>
      </p:sp>
    </p:spTree>
    <p:extLst>
      <p:ext uri="{BB962C8B-B14F-4D97-AF65-F5344CB8AC3E}">
        <p14:creationId xmlns:p14="http://schemas.microsoft.com/office/powerpoint/2010/main" val="3606490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body" idx="1"/>
          </p:nvPr>
        </p:nvSpPr>
        <p:spPr>
          <a:xfrm>
            <a:off x="457200" y="1600200"/>
            <a:ext cx="4038600" cy="4526100"/>
          </a:xfrm>
          <a:prstGeom prst="rect">
            <a:avLst/>
          </a:prstGeom>
        </p:spPr>
        <p:txBody>
          <a:bodyPr vert="horz" lIns="91425" tIns="91425" rIns="91425" bIns="91425" rtlCol="0" anchor="t" anchorCtr="0">
            <a:noAutofit/>
          </a:bodyPr>
          <a:lstStyle/>
          <a:p>
            <a:pPr>
              <a:spcBef>
                <a:spcPts val="0"/>
              </a:spcBef>
              <a:buNone/>
            </a:pPr>
            <a:endParaRPr/>
          </a:p>
        </p:txBody>
      </p:sp>
      <p:sp>
        <p:nvSpPr>
          <p:cNvPr id="228" name="Shape 228"/>
          <p:cNvSpPr txBox="1">
            <a:spLocks noGrp="1"/>
          </p:cNvSpPr>
          <p:nvPr>
            <p:ph type="body" idx="2"/>
          </p:nvPr>
        </p:nvSpPr>
        <p:spPr>
          <a:xfrm>
            <a:off x="4648200" y="1600200"/>
            <a:ext cx="4038600" cy="4526100"/>
          </a:xfrm>
          <a:prstGeom prst="rect">
            <a:avLst/>
          </a:prstGeom>
        </p:spPr>
        <p:txBody>
          <a:bodyPr vert="horz" lIns="91425" tIns="91425" rIns="91425" bIns="91425" rtlCol="0" anchor="t" anchorCtr="0">
            <a:noAutofit/>
          </a:bodyPr>
          <a:lstStyle/>
          <a:p>
            <a:pPr>
              <a:spcBef>
                <a:spcPts val="0"/>
              </a:spcBef>
              <a:buNone/>
            </a:pPr>
            <a:endParaRPr/>
          </a:p>
        </p:txBody>
      </p:sp>
      <p:pic>
        <p:nvPicPr>
          <p:cNvPr id="229" name="Shape 229" descr="highres team infographic page 1.jpeg"/>
          <p:cNvPicPr preferRelativeResize="0"/>
          <p:nvPr/>
        </p:nvPicPr>
        <p:blipFill>
          <a:blip r:embed="rId3">
            <a:alphaModFix/>
          </a:blip>
          <a:stretch>
            <a:fillRect/>
          </a:stretch>
        </p:blipFill>
        <p:spPr>
          <a:xfrm>
            <a:off x="457202" y="654560"/>
            <a:ext cx="4249297" cy="5548888"/>
          </a:xfrm>
          <a:prstGeom prst="rect">
            <a:avLst/>
          </a:prstGeom>
          <a:noFill/>
          <a:ln>
            <a:noFill/>
          </a:ln>
        </p:spPr>
      </p:pic>
      <p:pic>
        <p:nvPicPr>
          <p:cNvPr id="230" name="Shape 230" descr="highres team infograhpic page 2.jpeg"/>
          <p:cNvPicPr preferRelativeResize="0"/>
          <p:nvPr/>
        </p:nvPicPr>
        <p:blipFill>
          <a:blip r:embed="rId4">
            <a:alphaModFix/>
          </a:blip>
          <a:stretch>
            <a:fillRect/>
          </a:stretch>
        </p:blipFill>
        <p:spPr>
          <a:xfrm>
            <a:off x="4706501" y="654573"/>
            <a:ext cx="4249297" cy="5548862"/>
          </a:xfrm>
          <a:prstGeom prst="rect">
            <a:avLst/>
          </a:prstGeom>
          <a:noFill/>
          <a:ln>
            <a:noFill/>
          </a:ln>
        </p:spPr>
      </p:pic>
      <p:sp>
        <p:nvSpPr>
          <p:cNvPr id="2" name="Footer Placeholder 1"/>
          <p:cNvSpPr>
            <a:spLocks noGrp="1"/>
          </p:cNvSpPr>
          <p:nvPr>
            <p:ph type="ftr" sz="quarter" idx="11"/>
          </p:nvPr>
        </p:nvSpPr>
        <p:spPr/>
        <p:txBody>
          <a:bodyPr/>
          <a:lstStyle/>
          <a:p>
            <a:r>
              <a:rPr lang="en-US" sz="1800" kern="0">
                <a:solidFill>
                  <a:sysClr val="windowText" lastClr="000000"/>
                </a:solidFill>
              </a:rPr>
              <a:t>#SPonTheRoad</a:t>
            </a:r>
          </a:p>
        </p:txBody>
      </p:sp>
    </p:spTree>
    <p:extLst>
      <p:ext uri="{BB962C8B-B14F-4D97-AF65-F5344CB8AC3E}">
        <p14:creationId xmlns:p14="http://schemas.microsoft.com/office/powerpoint/2010/main" val="2779225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cxnSp>
        <p:nvCxnSpPr>
          <p:cNvPr id="235" name="Shape 235"/>
          <p:cNvCxnSpPr>
            <a:stCxn id="253" idx="2"/>
            <a:endCxn id="251" idx="0"/>
          </p:cNvCxnSpPr>
          <p:nvPr/>
        </p:nvCxnSpPr>
        <p:spPr>
          <a:xfrm>
            <a:off x="4676677" y="2034452"/>
            <a:ext cx="0" cy="327871"/>
          </a:xfrm>
          <a:prstGeom prst="straightConnector1">
            <a:avLst/>
          </a:prstGeom>
          <a:noFill/>
          <a:ln w="9525" cap="flat" cmpd="sng">
            <a:solidFill>
              <a:schemeClr val="dk2"/>
            </a:solidFill>
            <a:prstDash val="solid"/>
            <a:round/>
            <a:headEnd type="none" w="lg" len="lg"/>
            <a:tailEnd type="none" w="lg" len="lg"/>
          </a:ln>
        </p:spPr>
      </p:cxnSp>
      <p:sp>
        <p:nvSpPr>
          <p:cNvPr id="237" name="Shape 237"/>
          <p:cNvSpPr txBox="1">
            <a:spLocks noGrp="1"/>
          </p:cNvSpPr>
          <p:nvPr>
            <p:ph type="title"/>
          </p:nvPr>
        </p:nvSpPr>
        <p:spPr>
          <a:xfrm>
            <a:off x="457200" y="274637"/>
            <a:ext cx="8229600" cy="1026000"/>
          </a:xfrm>
          <a:prstGeom prst="rect">
            <a:avLst/>
          </a:prstGeom>
        </p:spPr>
        <p:txBody>
          <a:bodyPr vert="horz" lIns="91425" tIns="91425" rIns="91425" bIns="91425" rtlCol="0" anchor="ctr" anchorCtr="0">
            <a:noAutofit/>
          </a:bodyPr>
          <a:lstStyle/>
          <a:p>
            <a:pPr>
              <a:spcBef>
                <a:spcPts val="0"/>
              </a:spcBef>
            </a:pPr>
            <a:r>
              <a:rPr lang="en-US"/>
              <a:t>How is Scholars Portal governed?</a:t>
            </a:r>
          </a:p>
        </p:txBody>
      </p:sp>
      <p:sp>
        <p:nvSpPr>
          <p:cNvPr id="239" name="Shape 239"/>
          <p:cNvSpPr/>
          <p:nvPr/>
        </p:nvSpPr>
        <p:spPr>
          <a:xfrm>
            <a:off x="6452736" y="2362321"/>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kern="0">
              <a:solidFill>
                <a:sysClr val="windowText" lastClr="000000"/>
              </a:solidFill>
            </a:endParaRPr>
          </a:p>
        </p:txBody>
      </p:sp>
      <p:sp>
        <p:nvSpPr>
          <p:cNvPr id="240" name="Shape 240"/>
          <p:cNvSpPr txBox="1"/>
          <p:nvPr/>
        </p:nvSpPr>
        <p:spPr>
          <a:xfrm>
            <a:off x="6594486" y="2452771"/>
            <a:ext cx="2086050" cy="736500"/>
          </a:xfrm>
          <a:prstGeom prst="rect">
            <a:avLst/>
          </a:prstGeom>
          <a:noFill/>
          <a:ln>
            <a:noFill/>
          </a:ln>
        </p:spPr>
        <p:txBody>
          <a:bodyPr lIns="91425" tIns="91425" rIns="91425" bIns="91425" anchor="t" anchorCtr="0">
            <a:noAutofit/>
          </a:bodyPr>
          <a:lstStyle/>
          <a:p>
            <a:r>
              <a:rPr lang="en-US" kern="0" dirty="0">
                <a:solidFill>
                  <a:sysClr val="windowText" lastClr="000000"/>
                </a:solidFill>
                <a:ea typeface="Questrial"/>
                <a:cs typeface="Questrial"/>
                <a:sym typeface="Questrial"/>
              </a:rPr>
              <a:t>OCUL</a:t>
            </a:r>
            <a:r>
              <a:rPr lang="en-US" kern="0" dirty="0">
                <a:solidFill>
                  <a:sysClr val="windowText" lastClr="000000"/>
                </a:solidFill>
                <a:latin typeface="Questrial"/>
                <a:ea typeface="Questrial"/>
                <a:cs typeface="Questrial"/>
                <a:sym typeface="Questrial"/>
              </a:rPr>
              <a:t> </a:t>
            </a:r>
            <a:r>
              <a:rPr lang="en-US" kern="0" dirty="0">
                <a:solidFill>
                  <a:sysClr val="windowText" lastClr="000000"/>
                </a:solidFill>
                <a:ea typeface="Questrial"/>
                <a:cs typeface="Questrial"/>
                <a:sym typeface="Questrial"/>
              </a:rPr>
              <a:t>Executive Director</a:t>
            </a:r>
          </a:p>
        </p:txBody>
      </p:sp>
      <p:grpSp>
        <p:nvGrpSpPr>
          <p:cNvPr id="241" name="Shape 241"/>
          <p:cNvGrpSpPr/>
          <p:nvPr/>
        </p:nvGrpSpPr>
        <p:grpSpPr>
          <a:xfrm>
            <a:off x="702959" y="3945991"/>
            <a:ext cx="2524785" cy="917400"/>
            <a:chOff x="796599" y="4398050"/>
            <a:chExt cx="2524785" cy="917400"/>
          </a:xfrm>
        </p:grpSpPr>
        <p:sp>
          <p:nvSpPr>
            <p:cNvPr id="242" name="Shape 242"/>
            <p:cNvSpPr/>
            <p:nvPr/>
          </p:nvSpPr>
          <p:spPr>
            <a:xfrm>
              <a:off x="796599" y="4398050"/>
              <a:ext cx="2524785" cy="917400"/>
            </a:xfrm>
            <a:prstGeom prst="roundRect">
              <a:avLst>
                <a:gd name="adj" fmla="val 16667"/>
              </a:avLst>
            </a:prstGeom>
            <a:solidFill>
              <a:srgbClr val="FF0000"/>
            </a:solidFill>
            <a:ln>
              <a:noFill/>
            </a:ln>
          </p:spPr>
          <p:txBody>
            <a:bodyPr lIns="91425" tIns="91425" rIns="91425" bIns="91425" anchor="ctr" anchorCtr="0">
              <a:noAutofit/>
            </a:bodyPr>
            <a:lstStyle/>
            <a:p>
              <a:endParaRPr kern="0">
                <a:solidFill>
                  <a:sysClr val="windowText" lastClr="000000"/>
                </a:solidFill>
              </a:endParaRPr>
            </a:p>
          </p:txBody>
        </p:sp>
        <p:sp>
          <p:nvSpPr>
            <p:cNvPr id="243" name="Shape 243"/>
            <p:cNvSpPr txBox="1"/>
            <p:nvPr/>
          </p:nvSpPr>
          <p:spPr>
            <a:xfrm>
              <a:off x="1482087" y="4630700"/>
              <a:ext cx="1153800" cy="452100"/>
            </a:xfrm>
            <a:prstGeom prst="rect">
              <a:avLst/>
            </a:prstGeom>
            <a:noFill/>
            <a:ln>
              <a:noFill/>
            </a:ln>
          </p:spPr>
          <p:txBody>
            <a:bodyPr lIns="91425" tIns="91425" rIns="91425" bIns="91425" anchor="t" anchorCtr="0">
              <a:noAutofit/>
            </a:bodyPr>
            <a:lstStyle/>
            <a:p>
              <a:r>
                <a:rPr lang="en-US" kern="0" dirty="0">
                  <a:solidFill>
                    <a:sysClr val="windowText" lastClr="000000"/>
                  </a:solidFill>
                  <a:ea typeface="Questrial"/>
                  <a:cs typeface="Questrial"/>
                  <a:sym typeface="Questrial"/>
                </a:rPr>
                <a:t>OCUL-SP</a:t>
              </a:r>
            </a:p>
          </p:txBody>
        </p:sp>
      </p:grpSp>
      <p:grpSp>
        <p:nvGrpSpPr>
          <p:cNvPr id="244" name="Shape 244"/>
          <p:cNvGrpSpPr/>
          <p:nvPr/>
        </p:nvGrpSpPr>
        <p:grpSpPr>
          <a:xfrm>
            <a:off x="6310986" y="3947986"/>
            <a:ext cx="2227800" cy="917400"/>
            <a:chOff x="1026775" y="4980575"/>
            <a:chExt cx="2227800" cy="917400"/>
          </a:xfrm>
        </p:grpSpPr>
        <p:sp>
          <p:nvSpPr>
            <p:cNvPr id="245" name="Shape 245"/>
            <p:cNvSpPr/>
            <p:nvPr/>
          </p:nvSpPr>
          <p:spPr>
            <a:xfrm>
              <a:off x="1026775" y="4980575"/>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kern="0">
                <a:solidFill>
                  <a:sysClr val="windowText" lastClr="000000"/>
                </a:solidFill>
              </a:endParaRPr>
            </a:p>
          </p:txBody>
        </p:sp>
        <p:sp>
          <p:nvSpPr>
            <p:cNvPr id="246" name="Shape 246"/>
            <p:cNvSpPr txBox="1"/>
            <p:nvPr/>
          </p:nvSpPr>
          <p:spPr>
            <a:xfrm>
              <a:off x="1572325" y="5161625"/>
              <a:ext cx="1136700" cy="555300"/>
            </a:xfrm>
            <a:prstGeom prst="rect">
              <a:avLst/>
            </a:prstGeom>
            <a:noFill/>
            <a:ln>
              <a:noFill/>
            </a:ln>
          </p:spPr>
          <p:txBody>
            <a:bodyPr lIns="91425" tIns="91425" rIns="91425" bIns="91425" anchor="t" anchorCtr="0">
              <a:noAutofit/>
            </a:bodyPr>
            <a:lstStyle/>
            <a:p>
              <a:r>
                <a:rPr lang="en-US" kern="0" dirty="0">
                  <a:solidFill>
                    <a:sysClr val="windowText" lastClr="000000"/>
                  </a:solidFill>
                  <a:ea typeface="Questrial"/>
                  <a:cs typeface="Questrial"/>
                  <a:sym typeface="Questrial"/>
                </a:rPr>
                <a:t>OCUL-IR</a:t>
              </a:r>
            </a:p>
          </p:txBody>
        </p:sp>
      </p:grpSp>
      <p:grpSp>
        <p:nvGrpSpPr>
          <p:cNvPr id="247" name="Shape 247"/>
          <p:cNvGrpSpPr/>
          <p:nvPr/>
        </p:nvGrpSpPr>
        <p:grpSpPr>
          <a:xfrm>
            <a:off x="3470325" y="3917435"/>
            <a:ext cx="2412707" cy="917400"/>
            <a:chOff x="2912850" y="3821637"/>
            <a:chExt cx="2227800" cy="917400"/>
          </a:xfrm>
        </p:grpSpPr>
        <p:sp>
          <p:nvSpPr>
            <p:cNvPr id="248" name="Shape 248"/>
            <p:cNvSpPr/>
            <p:nvPr/>
          </p:nvSpPr>
          <p:spPr>
            <a:xfrm>
              <a:off x="2912850" y="3821637"/>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kern="0">
                <a:solidFill>
                  <a:sysClr val="windowText" lastClr="000000"/>
                </a:solidFill>
              </a:endParaRPr>
            </a:p>
          </p:txBody>
        </p:sp>
        <p:sp>
          <p:nvSpPr>
            <p:cNvPr id="249" name="Shape 249"/>
            <p:cNvSpPr txBox="1"/>
            <p:nvPr/>
          </p:nvSpPr>
          <p:spPr>
            <a:xfrm>
              <a:off x="3458400" y="4002700"/>
              <a:ext cx="1136700" cy="555300"/>
            </a:xfrm>
            <a:prstGeom prst="rect">
              <a:avLst/>
            </a:prstGeom>
            <a:noFill/>
            <a:ln>
              <a:noFill/>
            </a:ln>
          </p:spPr>
          <p:txBody>
            <a:bodyPr lIns="91425" tIns="91425" rIns="91425" bIns="91425" anchor="t" anchorCtr="0">
              <a:noAutofit/>
            </a:bodyPr>
            <a:lstStyle/>
            <a:p>
              <a:r>
                <a:rPr lang="en-US" kern="0" dirty="0">
                  <a:solidFill>
                    <a:sysClr val="windowText" lastClr="000000"/>
                  </a:solidFill>
                  <a:ea typeface="Questrial"/>
                  <a:cs typeface="Questrial"/>
                  <a:sym typeface="Questrial"/>
                </a:rPr>
                <a:t>OCUL-PA</a:t>
              </a:r>
            </a:p>
          </p:txBody>
        </p:sp>
      </p:grpSp>
      <p:grpSp>
        <p:nvGrpSpPr>
          <p:cNvPr id="250" name="Shape 250"/>
          <p:cNvGrpSpPr/>
          <p:nvPr/>
        </p:nvGrpSpPr>
        <p:grpSpPr>
          <a:xfrm>
            <a:off x="3562777" y="2362321"/>
            <a:ext cx="2227800" cy="917400"/>
            <a:chOff x="2888487" y="2039989"/>
            <a:chExt cx="2227800" cy="917400"/>
          </a:xfrm>
        </p:grpSpPr>
        <p:sp>
          <p:nvSpPr>
            <p:cNvPr id="251" name="Shape 251"/>
            <p:cNvSpPr/>
            <p:nvPr/>
          </p:nvSpPr>
          <p:spPr>
            <a:xfrm>
              <a:off x="2888487" y="2039989"/>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kern="0">
                <a:solidFill>
                  <a:sysClr val="windowText" lastClr="000000"/>
                </a:solidFill>
              </a:endParaRPr>
            </a:p>
          </p:txBody>
        </p:sp>
        <p:sp>
          <p:nvSpPr>
            <p:cNvPr id="236" name="Shape 236"/>
            <p:cNvSpPr txBox="1"/>
            <p:nvPr/>
          </p:nvSpPr>
          <p:spPr>
            <a:xfrm>
              <a:off x="3021723" y="2197656"/>
              <a:ext cx="1961325" cy="555300"/>
            </a:xfrm>
            <a:prstGeom prst="rect">
              <a:avLst/>
            </a:prstGeom>
            <a:noFill/>
            <a:ln>
              <a:noFill/>
            </a:ln>
          </p:spPr>
          <p:txBody>
            <a:bodyPr lIns="91425" tIns="91425" rIns="91425" bIns="91425" anchor="t" anchorCtr="0">
              <a:noAutofit/>
            </a:bodyPr>
            <a:lstStyle/>
            <a:p>
              <a:r>
                <a:rPr lang="en-US" kern="0" dirty="0">
                  <a:solidFill>
                    <a:sysClr val="windowText" lastClr="000000"/>
                  </a:solidFill>
                  <a:ea typeface="Questrial"/>
                  <a:cs typeface="Questrial"/>
                  <a:sym typeface="Questrial"/>
                </a:rPr>
                <a:t>OCUL Executive</a:t>
              </a:r>
            </a:p>
          </p:txBody>
        </p:sp>
      </p:grpSp>
      <p:grpSp>
        <p:nvGrpSpPr>
          <p:cNvPr id="252" name="Shape 252"/>
          <p:cNvGrpSpPr/>
          <p:nvPr/>
        </p:nvGrpSpPr>
        <p:grpSpPr>
          <a:xfrm>
            <a:off x="2733703" y="1117050"/>
            <a:ext cx="3885951" cy="917400"/>
            <a:chOff x="2865775" y="1103100"/>
            <a:chExt cx="2227800" cy="917400"/>
          </a:xfrm>
        </p:grpSpPr>
        <p:sp>
          <p:nvSpPr>
            <p:cNvPr id="253" name="Shape 253"/>
            <p:cNvSpPr/>
            <p:nvPr/>
          </p:nvSpPr>
          <p:spPr>
            <a:xfrm>
              <a:off x="2865775" y="11031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kern="0">
                <a:solidFill>
                  <a:sysClr val="windowText" lastClr="000000"/>
                </a:solidFill>
              </a:endParaRPr>
            </a:p>
          </p:txBody>
        </p:sp>
        <p:sp>
          <p:nvSpPr>
            <p:cNvPr id="254" name="Shape 254"/>
            <p:cNvSpPr txBox="1"/>
            <p:nvPr/>
          </p:nvSpPr>
          <p:spPr>
            <a:xfrm>
              <a:off x="3035048" y="1342400"/>
              <a:ext cx="1833600" cy="555300"/>
            </a:xfrm>
            <a:prstGeom prst="rect">
              <a:avLst/>
            </a:prstGeom>
            <a:noFill/>
            <a:ln>
              <a:noFill/>
            </a:ln>
          </p:spPr>
          <p:txBody>
            <a:bodyPr lIns="91425" tIns="91425" rIns="91425" bIns="91425" anchor="t" anchorCtr="0">
              <a:noAutofit/>
            </a:bodyPr>
            <a:lstStyle/>
            <a:p>
              <a:pPr algn="ctr"/>
              <a:r>
                <a:rPr lang="en-US" kern="0" dirty="0">
                  <a:solidFill>
                    <a:sysClr val="windowText" lastClr="000000"/>
                  </a:solidFill>
                  <a:ea typeface="Trebuchet MS"/>
                  <a:cs typeface="Trebuchet MS"/>
                  <a:sym typeface="Trebuchet MS"/>
                </a:rPr>
                <a:t>2</a:t>
              </a:r>
              <a:r>
                <a:rPr lang="en-US" kern="0" dirty="0">
                  <a:solidFill>
                    <a:sysClr val="windowText" lastClr="000000"/>
                  </a:solidFill>
                  <a:ea typeface="Questrial"/>
                  <a:cs typeface="Questrial"/>
                  <a:sym typeface="Questrial"/>
                </a:rPr>
                <a:t>1 OCUL Directors</a:t>
              </a:r>
            </a:p>
          </p:txBody>
        </p:sp>
      </p:grpSp>
      <p:cxnSp>
        <p:nvCxnSpPr>
          <p:cNvPr id="255" name="Shape 255"/>
          <p:cNvCxnSpPr/>
          <p:nvPr/>
        </p:nvCxnSpPr>
        <p:spPr>
          <a:xfrm>
            <a:off x="5814940" y="2831114"/>
            <a:ext cx="666900" cy="0"/>
          </a:xfrm>
          <a:prstGeom prst="straightConnector1">
            <a:avLst/>
          </a:prstGeom>
          <a:noFill/>
          <a:ln w="9525" cap="flat" cmpd="sng">
            <a:solidFill>
              <a:schemeClr val="dk2"/>
            </a:solidFill>
            <a:prstDash val="solid"/>
            <a:round/>
            <a:headEnd type="none" w="lg" len="lg"/>
            <a:tailEnd type="none" w="lg" len="lg"/>
          </a:ln>
        </p:spPr>
      </p:cxnSp>
      <p:cxnSp>
        <p:nvCxnSpPr>
          <p:cNvPr id="256" name="Shape 256"/>
          <p:cNvCxnSpPr>
            <a:stCxn id="251" idx="2"/>
            <a:endCxn id="248" idx="0"/>
          </p:cNvCxnSpPr>
          <p:nvPr/>
        </p:nvCxnSpPr>
        <p:spPr>
          <a:xfrm>
            <a:off x="4676677" y="3279721"/>
            <a:ext cx="0" cy="637714"/>
          </a:xfrm>
          <a:prstGeom prst="straightConnector1">
            <a:avLst/>
          </a:prstGeom>
          <a:noFill/>
          <a:ln w="9525" cap="flat" cmpd="sng">
            <a:solidFill>
              <a:schemeClr val="dk2"/>
            </a:solidFill>
            <a:prstDash val="solid"/>
            <a:round/>
            <a:headEnd type="none" w="lg" len="lg"/>
            <a:tailEnd type="none" w="lg" len="lg"/>
          </a:ln>
        </p:spPr>
      </p:cxnSp>
      <p:cxnSp>
        <p:nvCxnSpPr>
          <p:cNvPr id="257" name="Shape 257"/>
          <p:cNvCxnSpPr>
            <a:stCxn id="251" idx="2"/>
            <a:endCxn id="242" idx="0"/>
          </p:cNvCxnSpPr>
          <p:nvPr/>
        </p:nvCxnSpPr>
        <p:spPr>
          <a:xfrm flipH="1">
            <a:off x="1965352" y="3279721"/>
            <a:ext cx="2711327" cy="666270"/>
          </a:xfrm>
          <a:prstGeom prst="straightConnector1">
            <a:avLst/>
          </a:prstGeom>
          <a:noFill/>
          <a:ln w="9525" cap="flat" cmpd="sng">
            <a:solidFill>
              <a:schemeClr val="dk2"/>
            </a:solidFill>
            <a:prstDash val="solid"/>
            <a:round/>
            <a:headEnd type="none" w="lg" len="lg"/>
            <a:tailEnd type="none" w="lg" len="lg"/>
          </a:ln>
        </p:spPr>
      </p:cxnSp>
      <p:cxnSp>
        <p:nvCxnSpPr>
          <p:cNvPr id="258" name="Shape 258"/>
          <p:cNvCxnSpPr>
            <a:stCxn id="251" idx="2"/>
            <a:endCxn id="245" idx="0"/>
          </p:cNvCxnSpPr>
          <p:nvPr/>
        </p:nvCxnSpPr>
        <p:spPr>
          <a:xfrm>
            <a:off x="4676679" y="3279723"/>
            <a:ext cx="2748209" cy="668265"/>
          </a:xfrm>
          <a:prstGeom prst="straightConnector1">
            <a:avLst/>
          </a:prstGeom>
          <a:noFill/>
          <a:ln w="9525" cap="flat" cmpd="sng">
            <a:solidFill>
              <a:schemeClr val="dk2"/>
            </a:solidFill>
            <a:prstDash val="solid"/>
            <a:round/>
            <a:headEnd type="none" w="lg" len="lg"/>
            <a:tailEnd type="none" w="lg" len="lg"/>
          </a:ln>
        </p:spPr>
      </p:cxnSp>
      <p:grpSp>
        <p:nvGrpSpPr>
          <p:cNvPr id="259" name="Shape 259"/>
          <p:cNvGrpSpPr/>
          <p:nvPr/>
        </p:nvGrpSpPr>
        <p:grpSpPr>
          <a:xfrm>
            <a:off x="1797345" y="5191262"/>
            <a:ext cx="5815671" cy="917400"/>
            <a:chOff x="2912850" y="2355400"/>
            <a:chExt cx="2227800" cy="917400"/>
          </a:xfrm>
        </p:grpSpPr>
        <p:sp>
          <p:nvSpPr>
            <p:cNvPr id="260" name="Shape 260"/>
            <p:cNvSpPr/>
            <p:nvPr/>
          </p:nvSpPr>
          <p:spPr>
            <a:xfrm>
              <a:off x="2912850" y="2355400"/>
              <a:ext cx="2227800" cy="917400"/>
            </a:xfrm>
            <a:prstGeom prst="roundRect">
              <a:avLst>
                <a:gd name="adj" fmla="val 16667"/>
              </a:avLst>
            </a:prstGeom>
            <a:solidFill>
              <a:srgbClr val="4A86E8"/>
            </a:solidFill>
            <a:ln>
              <a:noFill/>
            </a:ln>
          </p:spPr>
          <p:txBody>
            <a:bodyPr lIns="91425" tIns="91425" rIns="91425" bIns="91425" anchor="ctr" anchorCtr="0">
              <a:noAutofit/>
            </a:bodyPr>
            <a:lstStyle/>
            <a:p>
              <a:endParaRPr kern="0">
                <a:solidFill>
                  <a:sysClr val="windowText" lastClr="000000"/>
                </a:solidFill>
              </a:endParaRPr>
            </a:p>
          </p:txBody>
        </p:sp>
        <p:sp>
          <p:nvSpPr>
            <p:cNvPr id="261" name="Shape 261"/>
            <p:cNvSpPr txBox="1"/>
            <p:nvPr/>
          </p:nvSpPr>
          <p:spPr>
            <a:xfrm>
              <a:off x="3108450" y="2536450"/>
              <a:ext cx="1836600" cy="555300"/>
            </a:xfrm>
            <a:prstGeom prst="rect">
              <a:avLst/>
            </a:prstGeom>
            <a:noFill/>
            <a:ln>
              <a:noFill/>
            </a:ln>
          </p:spPr>
          <p:txBody>
            <a:bodyPr lIns="91425" tIns="91425" rIns="91425" bIns="91425" anchor="t" anchorCtr="0">
              <a:noAutofit/>
            </a:bodyPr>
            <a:lstStyle/>
            <a:p>
              <a:pPr algn="ctr"/>
              <a:r>
                <a:rPr lang="en-US" kern="0" dirty="0">
                  <a:solidFill>
                    <a:sysClr val="windowText" lastClr="000000"/>
                  </a:solidFill>
                  <a:ea typeface="Questrial"/>
                  <a:cs typeface="Questrial"/>
                  <a:sym typeface="Questrial"/>
                </a:rPr>
                <a:t>OCUL Communities</a:t>
              </a:r>
            </a:p>
          </p:txBody>
        </p:sp>
      </p:grpSp>
      <p:sp>
        <p:nvSpPr>
          <p:cNvPr id="2" name="Footer Placeholder 1"/>
          <p:cNvSpPr>
            <a:spLocks noGrp="1"/>
          </p:cNvSpPr>
          <p:nvPr>
            <p:ph type="ftr" sz="quarter" idx="11"/>
          </p:nvPr>
        </p:nvSpPr>
        <p:spPr/>
        <p:txBody>
          <a:bodyPr/>
          <a:lstStyle/>
          <a:p>
            <a:r>
              <a:rPr lang="en-US" sz="1800" kern="0">
                <a:solidFill>
                  <a:sysClr val="windowText" lastClr="000000"/>
                </a:solidFill>
              </a:rPr>
              <a:t>#SPonTheRoad</a:t>
            </a:r>
          </a:p>
        </p:txBody>
      </p:sp>
    </p:spTree>
    <p:extLst>
      <p:ext uri="{BB962C8B-B14F-4D97-AF65-F5344CB8AC3E}">
        <p14:creationId xmlns:p14="http://schemas.microsoft.com/office/powerpoint/2010/main" val="1307740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pPr eaLnBrk="1" hangingPunct="1"/>
            <a:r>
              <a:rPr lang="en-US" altLang="en-US" dirty="0">
                <a:ea typeface="ＭＳ Ｐゴシック" panose="020B0600070205080204" pitchFamily="34" charset="-128"/>
              </a:rPr>
              <a:t>Introduction to OCUL</a:t>
            </a:r>
          </a:p>
        </p:txBody>
      </p:sp>
      <p:pic>
        <p:nvPicPr>
          <p:cNvPr id="1331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89413" y="6381752"/>
            <a:ext cx="4559300"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3849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457200" y="274639"/>
            <a:ext cx="8229600" cy="1026039"/>
          </a:xfrm>
          <a:prstGeom prst="rect">
            <a:avLst/>
          </a:prstGeom>
          <a:noFill/>
          <a:ln>
            <a:noFill/>
          </a:ln>
        </p:spPr>
        <p:txBody>
          <a:bodyPr vert="horz" lIns="91425" tIns="45700" rIns="91425" bIns="45700" rtlCol="0" anchor="ctr" anchorCtr="0">
            <a:noAutofit/>
          </a:bodyPr>
          <a:lstStyle/>
          <a:p>
            <a:pPr>
              <a:spcBef>
                <a:spcPts val="0"/>
              </a:spcBef>
              <a:buClr>
                <a:schemeClr val="dk1"/>
              </a:buClr>
              <a:buSzPct val="25000"/>
            </a:pPr>
            <a:r>
              <a:rPr lang="en-US">
                <a:solidFill>
                  <a:schemeClr val="dk1"/>
                </a:solidFill>
                <a:latin typeface="Questrial"/>
                <a:ea typeface="Questrial"/>
                <a:cs typeface="Questrial"/>
                <a:sym typeface="Questrial"/>
              </a:rPr>
              <a:t>OCUL-SP: Working for you!</a:t>
            </a:r>
          </a:p>
        </p:txBody>
      </p:sp>
      <p:sp>
        <p:nvSpPr>
          <p:cNvPr id="267" name="Shape 267"/>
          <p:cNvSpPr txBox="1">
            <a:spLocks noGrp="1"/>
          </p:cNvSpPr>
          <p:nvPr>
            <p:ph type="ftr" idx="11"/>
          </p:nvPr>
        </p:nvSpPr>
        <p:spPr>
          <a:xfrm>
            <a:off x="2919340" y="6356352"/>
            <a:ext cx="2895600" cy="365125"/>
          </a:xfrm>
          <a:prstGeom prst="rect">
            <a:avLst/>
          </a:prstGeom>
          <a:noFill/>
          <a:ln>
            <a:noFill/>
          </a:ln>
        </p:spPr>
        <p:txBody>
          <a:bodyPr vert="horz" lIns="91425" tIns="45700" rIns="91425" bIns="45700" rtlCol="0" anchor="ctr" anchorCtr="0">
            <a:noAutofit/>
          </a:bodyPr>
          <a:lstStyle/>
          <a:p>
            <a:pPr>
              <a:buSzPct val="25000"/>
            </a:pPr>
            <a:r>
              <a:rPr lang="en-US" kern="0">
                <a:solidFill>
                  <a:srgbClr val="888888"/>
                </a:solidFill>
                <a:latin typeface="Questrial"/>
                <a:ea typeface="Questrial"/>
                <a:cs typeface="Questrial"/>
                <a:sym typeface="Questrial"/>
              </a:rPr>
              <a:t>#SPonTheRoad</a:t>
            </a:r>
            <a:endParaRPr kern="0">
              <a:solidFill>
                <a:srgbClr val="888888"/>
              </a:solidFill>
              <a:latin typeface="Questrial"/>
              <a:ea typeface="Questrial"/>
              <a:cs typeface="Questrial"/>
              <a:sym typeface="Questrial"/>
            </a:endParaRPr>
          </a:p>
        </p:txBody>
      </p:sp>
      <p:sp>
        <p:nvSpPr>
          <p:cNvPr id="268" name="Shape 268"/>
          <p:cNvSpPr txBox="1">
            <a:spLocks noGrp="1"/>
          </p:cNvSpPr>
          <p:nvPr>
            <p:ph type="body" idx="1"/>
          </p:nvPr>
        </p:nvSpPr>
        <p:spPr>
          <a:xfrm>
            <a:off x="457200" y="2063561"/>
            <a:ext cx="8229600" cy="1746584"/>
          </a:xfrm>
          <a:prstGeom prst="rect">
            <a:avLst/>
          </a:prstGeom>
          <a:noFill/>
          <a:ln>
            <a:noFill/>
          </a:ln>
        </p:spPr>
        <p:txBody>
          <a:bodyPr vert="horz" lIns="91425" tIns="45700" rIns="91425" bIns="45700" rtlCol="0" anchor="t" anchorCtr="0">
            <a:noAutofit/>
          </a:bodyPr>
          <a:lstStyle/>
          <a:p>
            <a:pPr marL="0" indent="0" algn="ctr">
              <a:spcBef>
                <a:spcPts val="0"/>
              </a:spcBef>
              <a:buClr>
                <a:schemeClr val="dk1"/>
              </a:buClr>
              <a:buSzPct val="25000"/>
              <a:buNone/>
            </a:pPr>
            <a:r>
              <a:rPr lang="en-US" dirty="0">
                <a:solidFill>
                  <a:schemeClr val="dk1"/>
                </a:solidFill>
                <a:ea typeface="Questrial"/>
                <a:cs typeface="Questrial"/>
                <a:sym typeface="Questrial"/>
              </a:rPr>
              <a:t>SPOT gets direction and feedback from OCUL-SP, a committee with representation from every OCUL school.</a:t>
            </a:r>
          </a:p>
        </p:txBody>
      </p:sp>
    </p:spTree>
    <p:extLst>
      <p:ext uri="{BB962C8B-B14F-4D97-AF65-F5344CB8AC3E}">
        <p14:creationId xmlns:p14="http://schemas.microsoft.com/office/powerpoint/2010/main" val="85531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a:t>Your OCUL-SP </a:t>
            </a:r>
            <a:r>
              <a:rPr lang="en-CA" dirty="0" err="1"/>
              <a:t>reresentative</a:t>
            </a:r>
            <a:endParaRPr lang="en-CA" dirty="0"/>
          </a:p>
        </p:txBody>
      </p:sp>
      <p:sp>
        <p:nvSpPr>
          <p:cNvPr id="6" name="Content Placeholder 5"/>
          <p:cNvSpPr>
            <a:spLocks noGrp="1"/>
          </p:cNvSpPr>
          <p:nvPr>
            <p:ph sz="half" idx="1"/>
          </p:nvPr>
        </p:nvSpPr>
        <p:spPr>
          <a:xfrm>
            <a:off x="160256" y="1600202"/>
            <a:ext cx="4335544" cy="4525963"/>
          </a:xfrm>
        </p:spPr>
        <p:txBody>
          <a:bodyPr>
            <a:noAutofit/>
          </a:bodyPr>
          <a:lstStyle/>
          <a:p>
            <a:pPr marL="0" indent="0">
              <a:buNone/>
            </a:pPr>
            <a:r>
              <a:rPr lang="en-CA" sz="2000" b="1" dirty="0"/>
              <a:t>Algoma</a:t>
            </a:r>
            <a:r>
              <a:rPr lang="en-CA" sz="2000" dirty="0"/>
              <a:t>	Robin </a:t>
            </a:r>
            <a:r>
              <a:rPr lang="en-CA" sz="2000" dirty="0" err="1"/>
              <a:t>Isard</a:t>
            </a:r>
            <a:r>
              <a:rPr lang="en-CA" sz="2000" dirty="0"/>
              <a:t> (on leave)</a:t>
            </a:r>
          </a:p>
          <a:p>
            <a:pPr marL="0" indent="0">
              <a:buNone/>
            </a:pPr>
            <a:r>
              <a:rPr lang="en-CA" sz="2000" b="1" dirty="0"/>
              <a:t>Brock</a:t>
            </a:r>
            <a:r>
              <a:rPr lang="en-CA" sz="2000" dirty="0"/>
              <a:t>		Laurie Morrison</a:t>
            </a:r>
          </a:p>
          <a:p>
            <a:pPr marL="0" indent="0">
              <a:buNone/>
            </a:pPr>
            <a:r>
              <a:rPr lang="en-CA" sz="2000" b="1" dirty="0"/>
              <a:t>Carleton</a:t>
            </a:r>
            <a:r>
              <a:rPr lang="en-CA" sz="2000" dirty="0"/>
              <a:t>	George </a:t>
            </a:r>
            <a:r>
              <a:rPr lang="en-CA" sz="2000" dirty="0" err="1"/>
              <a:t>Duimovich</a:t>
            </a:r>
            <a:endParaRPr lang="en-CA" sz="2000" dirty="0"/>
          </a:p>
          <a:p>
            <a:pPr marL="0" indent="0">
              <a:buNone/>
            </a:pPr>
            <a:r>
              <a:rPr lang="en-CA" sz="2000" b="1" dirty="0"/>
              <a:t>Guelph</a:t>
            </a:r>
            <a:r>
              <a:rPr lang="en-CA" sz="2000" dirty="0"/>
              <a:t>		Barbara McDonald</a:t>
            </a:r>
          </a:p>
          <a:p>
            <a:pPr marL="0" indent="0">
              <a:buNone/>
            </a:pPr>
            <a:r>
              <a:rPr lang="en-CA" sz="2000" b="1" dirty="0"/>
              <a:t>Lakehead</a:t>
            </a:r>
            <a:r>
              <a:rPr lang="en-CA" sz="2000" dirty="0"/>
              <a:t>	Valerie Gibbons</a:t>
            </a:r>
          </a:p>
          <a:p>
            <a:pPr marL="0" indent="0">
              <a:buNone/>
            </a:pPr>
            <a:r>
              <a:rPr lang="en-CA" sz="2000" b="1" dirty="0"/>
              <a:t>Laurentian</a:t>
            </a:r>
            <a:r>
              <a:rPr lang="en-CA" sz="2000" dirty="0"/>
              <a:t>	Dan Scott</a:t>
            </a:r>
          </a:p>
          <a:p>
            <a:pPr marL="0" indent="0">
              <a:buNone/>
            </a:pPr>
            <a:r>
              <a:rPr lang="en-CA" sz="2000" b="1" dirty="0"/>
              <a:t>McMaster</a:t>
            </a:r>
            <a:r>
              <a:rPr lang="en-CA" sz="2000" dirty="0"/>
              <a:t> 	Anne </a:t>
            </a:r>
            <a:r>
              <a:rPr lang="en-CA" sz="2000" dirty="0" err="1"/>
              <a:t>Pottier</a:t>
            </a:r>
            <a:r>
              <a:rPr lang="en-CA" sz="2000" dirty="0"/>
              <a:t> </a:t>
            </a:r>
            <a:r>
              <a:rPr lang="en-CA" sz="2000" b="1" dirty="0"/>
              <a:t>(Chair)</a:t>
            </a:r>
            <a:endParaRPr lang="en-CA" sz="2000" dirty="0"/>
          </a:p>
          <a:p>
            <a:pPr marL="0" indent="0">
              <a:buNone/>
            </a:pPr>
            <a:r>
              <a:rPr lang="en-CA" sz="2000" b="1" dirty="0"/>
              <a:t>Nipissing</a:t>
            </a:r>
            <a:r>
              <a:rPr lang="en-CA" sz="2000" dirty="0"/>
              <a:t>	Nancy Black</a:t>
            </a:r>
          </a:p>
          <a:p>
            <a:pPr marL="0" indent="0">
              <a:buNone/>
            </a:pPr>
            <a:r>
              <a:rPr lang="en-CA" sz="2000" b="1" dirty="0"/>
              <a:t>OCADU</a:t>
            </a:r>
            <a:r>
              <a:rPr lang="en-CA" sz="2000" dirty="0"/>
              <a:t>	Ling He</a:t>
            </a:r>
          </a:p>
          <a:p>
            <a:pPr marL="0" indent="0">
              <a:buNone/>
            </a:pPr>
            <a:r>
              <a:rPr lang="en-CA" sz="2000" b="1" dirty="0"/>
              <a:t>Ottawa</a:t>
            </a:r>
            <a:r>
              <a:rPr lang="en-CA" sz="2000" dirty="0"/>
              <a:t>		Joan Cavanagh</a:t>
            </a:r>
          </a:p>
          <a:p>
            <a:pPr marL="0" indent="0">
              <a:buNone/>
            </a:pPr>
            <a:r>
              <a:rPr lang="en-CA" sz="2000" b="1" dirty="0"/>
              <a:t>UOIT</a:t>
            </a:r>
            <a:r>
              <a:rPr lang="en-CA" sz="2000" dirty="0"/>
              <a:t>		Gabor </a:t>
            </a:r>
            <a:r>
              <a:rPr lang="en-CA" sz="2000" dirty="0" err="1"/>
              <a:t>Feurer</a:t>
            </a:r>
            <a:endParaRPr lang="en-CA" sz="2000" dirty="0"/>
          </a:p>
        </p:txBody>
      </p:sp>
      <p:sp>
        <p:nvSpPr>
          <p:cNvPr id="7" name="Content Placeholder 6"/>
          <p:cNvSpPr>
            <a:spLocks noGrp="1"/>
          </p:cNvSpPr>
          <p:nvPr>
            <p:ph sz="half" idx="2"/>
          </p:nvPr>
        </p:nvSpPr>
        <p:spPr>
          <a:xfrm>
            <a:off x="4648200" y="1600202"/>
            <a:ext cx="4382678" cy="4525963"/>
          </a:xfrm>
        </p:spPr>
        <p:txBody>
          <a:bodyPr>
            <a:normAutofit/>
          </a:bodyPr>
          <a:lstStyle/>
          <a:p>
            <a:pPr marL="0" indent="0">
              <a:buNone/>
            </a:pPr>
            <a:r>
              <a:rPr lang="en-CA" sz="2000" b="1" dirty="0"/>
              <a:t>Queen’s  	</a:t>
            </a:r>
            <a:r>
              <a:rPr lang="en-CA" sz="2000" dirty="0"/>
              <a:t>Michael </a:t>
            </a:r>
            <a:r>
              <a:rPr lang="en-CA" sz="2000" dirty="0" err="1"/>
              <a:t>Vandenburg</a:t>
            </a:r>
            <a:endParaRPr lang="en-CA" sz="2000" dirty="0"/>
          </a:p>
          <a:p>
            <a:pPr marL="0" indent="0">
              <a:buNone/>
            </a:pPr>
            <a:r>
              <a:rPr lang="en-CA" sz="2000" b="1" dirty="0"/>
              <a:t>RMC           	</a:t>
            </a:r>
            <a:r>
              <a:rPr lang="en-CA" sz="2000" dirty="0"/>
              <a:t>Lisa </a:t>
            </a:r>
            <a:r>
              <a:rPr lang="en-CA" sz="2000" dirty="0" err="1"/>
              <a:t>Béchard</a:t>
            </a:r>
            <a:endParaRPr lang="en-CA" sz="2000" dirty="0"/>
          </a:p>
          <a:p>
            <a:pPr marL="0" indent="0">
              <a:buNone/>
            </a:pPr>
            <a:r>
              <a:rPr lang="en-CA" sz="2000" b="1" dirty="0"/>
              <a:t>Ryerson     	</a:t>
            </a:r>
            <a:r>
              <a:rPr lang="en-CA" sz="2000" dirty="0"/>
              <a:t>Gillian Byrne</a:t>
            </a:r>
          </a:p>
          <a:p>
            <a:pPr marL="0" indent="0">
              <a:buNone/>
            </a:pPr>
            <a:r>
              <a:rPr lang="en-CA" sz="2000" b="1" dirty="0"/>
              <a:t>Toronto      	</a:t>
            </a:r>
            <a:r>
              <a:rPr lang="en-CA" sz="2000" dirty="0"/>
              <a:t>Sian </a:t>
            </a:r>
            <a:r>
              <a:rPr lang="en-CA" sz="2000" dirty="0" err="1"/>
              <a:t>Meikle</a:t>
            </a:r>
            <a:endParaRPr lang="en-CA" sz="2000" dirty="0"/>
          </a:p>
          <a:p>
            <a:pPr marL="0" indent="0">
              <a:buNone/>
            </a:pPr>
            <a:r>
              <a:rPr lang="en-CA" sz="2000" b="1" dirty="0"/>
              <a:t>Trent         	</a:t>
            </a:r>
            <a:r>
              <a:rPr lang="en-CA" sz="2000" dirty="0"/>
              <a:t>Dwayne Collins</a:t>
            </a:r>
          </a:p>
          <a:p>
            <a:pPr marL="0" indent="0">
              <a:buNone/>
            </a:pPr>
            <a:r>
              <a:rPr lang="en-CA" sz="2000" b="1" dirty="0"/>
              <a:t>Waterloo   	</a:t>
            </a:r>
            <a:r>
              <a:rPr lang="en-CA" sz="2000" dirty="0"/>
              <a:t>Alison Hitchens</a:t>
            </a:r>
          </a:p>
          <a:p>
            <a:pPr marL="0" indent="0">
              <a:buNone/>
            </a:pPr>
            <a:r>
              <a:rPr lang="en-CA" sz="2000" b="1" dirty="0"/>
              <a:t>Western     	</a:t>
            </a:r>
            <a:r>
              <a:rPr lang="en-CA" sz="2000" dirty="0"/>
              <a:t>Bobby </a:t>
            </a:r>
            <a:r>
              <a:rPr lang="en-CA" sz="2000" dirty="0" err="1"/>
              <a:t>Glushko</a:t>
            </a:r>
            <a:endParaRPr lang="en-CA" sz="2000" dirty="0"/>
          </a:p>
          <a:p>
            <a:pPr marL="0" indent="0">
              <a:buNone/>
            </a:pPr>
            <a:r>
              <a:rPr lang="en-CA" sz="2000" b="1" dirty="0"/>
              <a:t>Wilfrid Laurier  </a:t>
            </a:r>
            <a:r>
              <a:rPr lang="en-CA" sz="2000" dirty="0"/>
              <a:t>Gordon Bertrand</a:t>
            </a:r>
          </a:p>
          <a:p>
            <a:pPr marL="0" indent="0">
              <a:buNone/>
            </a:pPr>
            <a:r>
              <a:rPr lang="en-CA" sz="2000" b="1" dirty="0"/>
              <a:t>Windsor     	</a:t>
            </a:r>
            <a:r>
              <a:rPr lang="en-CA" sz="2000" dirty="0"/>
              <a:t>Joan Dalton</a:t>
            </a:r>
          </a:p>
          <a:p>
            <a:pPr marL="0" indent="0">
              <a:buNone/>
            </a:pPr>
            <a:r>
              <a:rPr lang="en-CA" sz="2000" b="1" dirty="0"/>
              <a:t>York           	</a:t>
            </a:r>
            <a:r>
              <a:rPr lang="en-CA" sz="2000" dirty="0"/>
              <a:t>Andrea </a:t>
            </a:r>
            <a:r>
              <a:rPr lang="en-CA" sz="2000" dirty="0" err="1"/>
              <a:t>Kosavic</a:t>
            </a:r>
            <a:endParaRPr lang="en-CA" sz="2000" dirty="0"/>
          </a:p>
          <a:p>
            <a:pPr marL="0" indent="0">
              <a:buNone/>
            </a:pPr>
            <a:br>
              <a:rPr lang="en-CA" sz="2000" b="1" dirty="0"/>
            </a:br>
            <a:endParaRPr lang="en-CA" sz="2000" b="1" dirty="0"/>
          </a:p>
        </p:txBody>
      </p:sp>
      <p:sp>
        <p:nvSpPr>
          <p:cNvPr id="4" name="Footer Placeholder 3"/>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55707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nchor="ctr"/>
          <a:lstStyle/>
          <a:p>
            <a:r>
              <a:rPr lang="en-US" altLang="en-US" sz="3600">
                <a:ea typeface="ＭＳ Ｐゴシック" panose="020B0600070205080204" pitchFamily="34" charset="-128"/>
              </a:rPr>
              <a:t>Ontario Council of University Libraries</a:t>
            </a:r>
          </a:p>
        </p:txBody>
      </p:sp>
      <p:sp>
        <p:nvSpPr>
          <p:cNvPr id="15362" name="Content Placeholder 2"/>
          <p:cNvSpPr>
            <a:spLocks noGrp="1"/>
          </p:cNvSpPr>
          <p:nvPr>
            <p:ph idx="1"/>
          </p:nvPr>
        </p:nvSpPr>
        <p:spPr>
          <a:xfrm>
            <a:off x="455613" y="1311277"/>
            <a:ext cx="8229600" cy="4525963"/>
          </a:xfrm>
        </p:spPr>
        <p:txBody>
          <a:bodyPr/>
          <a:lstStyle/>
          <a:p>
            <a:r>
              <a:rPr lang="en-US" altLang="en-US" sz="2400">
                <a:ea typeface="ＭＳ Ｐゴシック" panose="020B0600070205080204" pitchFamily="34" charset="-128"/>
              </a:rPr>
              <a:t>OCUL is a consortium of Ontario’s 21 university libraries. </a:t>
            </a:r>
          </a:p>
        </p:txBody>
      </p:sp>
      <p:grpSp>
        <p:nvGrpSpPr>
          <p:cNvPr id="15363" name="Group 118"/>
          <p:cNvGrpSpPr>
            <a:grpSpLocks/>
          </p:cNvGrpSpPr>
          <p:nvPr/>
        </p:nvGrpSpPr>
        <p:grpSpPr bwMode="auto">
          <a:xfrm>
            <a:off x="457202" y="2205040"/>
            <a:ext cx="7859713" cy="3576637"/>
            <a:chOff x="457200" y="2204864"/>
            <a:chExt cx="7859216" cy="3576499"/>
          </a:xfrm>
        </p:grpSpPr>
        <p:pic>
          <p:nvPicPr>
            <p:cNvPr id="15364" name="Picture 1" descr="Ontario_Locator_Map.png"/>
            <p:cNvPicPr>
              <a:picLocks noChangeAspect="1"/>
            </p:cNvPicPr>
            <p:nvPr/>
          </p:nvPicPr>
          <p:blipFill>
            <a:blip r:embed="rId3">
              <a:extLst>
                <a:ext uri="{28A0092B-C50C-407E-A947-70E740481C1C}">
                  <a14:useLocalDpi xmlns:a14="http://schemas.microsoft.com/office/drawing/2010/main" val="0"/>
                </a:ext>
              </a:extLst>
            </a:blip>
            <a:srcRect l="15173" t="38000"/>
            <a:stretch>
              <a:fillRect/>
            </a:stretch>
          </p:blipFill>
          <p:spPr bwMode="auto">
            <a:xfrm>
              <a:off x="1979712" y="2204864"/>
              <a:ext cx="4658237" cy="331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2"/>
            <p:cNvSpPr txBox="1">
              <a:spLocks noChangeArrowheads="1"/>
            </p:cNvSpPr>
            <p:nvPr/>
          </p:nvSpPr>
          <p:spPr bwMode="auto">
            <a:xfrm>
              <a:off x="457200" y="2241540"/>
              <a:ext cx="1090464" cy="3375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fontAlgn="base" hangingPunct="1">
                <a:lnSpc>
                  <a:spcPct val="200000"/>
                </a:lnSpc>
                <a:spcBef>
                  <a:spcPct val="0"/>
                </a:spcBef>
                <a:spcAft>
                  <a:spcPct val="0"/>
                </a:spcAft>
              </a:pPr>
              <a:r>
                <a:rPr lang="en-US" altLang="en-US" sz="1000" kern="0">
                  <a:solidFill>
                    <a:prstClr val="black"/>
                  </a:solidFill>
                </a:rPr>
                <a:t>Nipissing</a:t>
              </a:r>
            </a:p>
            <a:p>
              <a:pPr algn="r" eaLnBrk="1" fontAlgn="base" hangingPunct="1">
                <a:lnSpc>
                  <a:spcPct val="200000"/>
                </a:lnSpc>
                <a:spcBef>
                  <a:spcPct val="0"/>
                </a:spcBef>
                <a:spcAft>
                  <a:spcPct val="0"/>
                </a:spcAft>
              </a:pPr>
              <a:r>
                <a:rPr lang="en-US" altLang="en-US" sz="1000" kern="0">
                  <a:solidFill>
                    <a:prstClr val="black"/>
                  </a:solidFill>
                </a:rPr>
                <a:t>Laurentian</a:t>
              </a:r>
            </a:p>
            <a:p>
              <a:pPr algn="r" eaLnBrk="1" fontAlgn="base" hangingPunct="1">
                <a:lnSpc>
                  <a:spcPct val="200000"/>
                </a:lnSpc>
                <a:spcBef>
                  <a:spcPct val="0"/>
                </a:spcBef>
                <a:spcAft>
                  <a:spcPct val="0"/>
                </a:spcAft>
              </a:pPr>
              <a:r>
                <a:rPr lang="en-US" altLang="en-US" sz="1000" kern="0">
                  <a:solidFill>
                    <a:prstClr val="black"/>
                  </a:solidFill>
                </a:rPr>
                <a:t>Algoma</a:t>
              </a:r>
            </a:p>
            <a:p>
              <a:pPr algn="r" eaLnBrk="1" fontAlgn="base" hangingPunct="1">
                <a:lnSpc>
                  <a:spcPct val="200000"/>
                </a:lnSpc>
                <a:spcBef>
                  <a:spcPct val="0"/>
                </a:spcBef>
                <a:spcAft>
                  <a:spcPct val="0"/>
                </a:spcAft>
              </a:pPr>
              <a:r>
                <a:rPr lang="en-US" altLang="en-US" sz="1000" kern="0">
                  <a:solidFill>
                    <a:prstClr val="black"/>
                  </a:solidFill>
                </a:rPr>
                <a:t>Lakehead</a:t>
              </a:r>
            </a:p>
            <a:p>
              <a:pPr algn="r" eaLnBrk="1" fontAlgn="base" hangingPunct="1">
                <a:lnSpc>
                  <a:spcPct val="200000"/>
                </a:lnSpc>
                <a:spcBef>
                  <a:spcPct val="0"/>
                </a:spcBef>
                <a:spcAft>
                  <a:spcPct val="0"/>
                </a:spcAft>
              </a:pPr>
              <a:r>
                <a:rPr lang="en-US" altLang="en-US" sz="1000" kern="0">
                  <a:solidFill>
                    <a:prstClr val="black"/>
                  </a:solidFill>
                </a:rPr>
                <a:t>Trent</a:t>
              </a:r>
            </a:p>
            <a:p>
              <a:pPr algn="r" eaLnBrk="1" fontAlgn="base" hangingPunct="1">
                <a:lnSpc>
                  <a:spcPct val="200000"/>
                </a:lnSpc>
                <a:spcBef>
                  <a:spcPct val="0"/>
                </a:spcBef>
                <a:spcAft>
                  <a:spcPct val="0"/>
                </a:spcAft>
              </a:pPr>
              <a:r>
                <a:rPr lang="en-US" altLang="en-US" sz="1000" kern="0">
                  <a:solidFill>
                    <a:prstClr val="black"/>
                  </a:solidFill>
                </a:rPr>
                <a:t>York</a:t>
              </a:r>
            </a:p>
            <a:p>
              <a:pPr algn="r" eaLnBrk="1" fontAlgn="base" hangingPunct="1">
                <a:lnSpc>
                  <a:spcPct val="200000"/>
                </a:lnSpc>
                <a:spcBef>
                  <a:spcPct val="0"/>
                </a:spcBef>
                <a:spcAft>
                  <a:spcPct val="0"/>
                </a:spcAft>
              </a:pPr>
              <a:r>
                <a:rPr lang="en-US" altLang="en-US" sz="1000" kern="0">
                  <a:solidFill>
                    <a:prstClr val="black"/>
                  </a:solidFill>
                </a:rPr>
                <a:t>Guelph</a:t>
              </a:r>
            </a:p>
            <a:p>
              <a:pPr algn="r" eaLnBrk="1" fontAlgn="base" hangingPunct="1">
                <a:lnSpc>
                  <a:spcPct val="200000"/>
                </a:lnSpc>
                <a:spcBef>
                  <a:spcPct val="0"/>
                </a:spcBef>
                <a:spcAft>
                  <a:spcPct val="0"/>
                </a:spcAft>
              </a:pPr>
              <a:r>
                <a:rPr lang="en-US" altLang="en-US" sz="1000" kern="0">
                  <a:solidFill>
                    <a:prstClr val="black"/>
                  </a:solidFill>
                </a:rPr>
                <a:t>Waterloo</a:t>
              </a:r>
            </a:p>
            <a:p>
              <a:pPr algn="r" eaLnBrk="1" fontAlgn="base" hangingPunct="1">
                <a:lnSpc>
                  <a:spcPct val="150000"/>
                </a:lnSpc>
                <a:spcBef>
                  <a:spcPct val="0"/>
                </a:spcBef>
                <a:spcAft>
                  <a:spcPct val="0"/>
                </a:spcAft>
              </a:pPr>
              <a:r>
                <a:rPr lang="en-US" altLang="en-US" sz="1000" kern="0">
                  <a:solidFill>
                    <a:prstClr val="black"/>
                  </a:solidFill>
                </a:rPr>
                <a:t>Wilfrid Laurier</a:t>
              </a:r>
            </a:p>
            <a:p>
              <a:pPr algn="r" eaLnBrk="1" fontAlgn="base" hangingPunct="1">
                <a:lnSpc>
                  <a:spcPct val="200000"/>
                </a:lnSpc>
                <a:spcBef>
                  <a:spcPct val="0"/>
                </a:spcBef>
                <a:spcAft>
                  <a:spcPct val="0"/>
                </a:spcAft>
              </a:pPr>
              <a:r>
                <a:rPr lang="en-US" altLang="en-US" sz="1000" kern="0">
                  <a:solidFill>
                    <a:prstClr val="black"/>
                  </a:solidFill>
                </a:rPr>
                <a:t>Western </a:t>
              </a:r>
            </a:p>
            <a:p>
              <a:pPr algn="r" eaLnBrk="1" fontAlgn="base" hangingPunct="1">
                <a:lnSpc>
                  <a:spcPct val="200000"/>
                </a:lnSpc>
                <a:spcBef>
                  <a:spcPct val="0"/>
                </a:spcBef>
                <a:spcAft>
                  <a:spcPct val="0"/>
                </a:spcAft>
              </a:pPr>
              <a:r>
                <a:rPr lang="en-US" altLang="en-US" sz="1000" kern="0">
                  <a:solidFill>
                    <a:prstClr val="black"/>
                  </a:solidFill>
                </a:rPr>
                <a:t>Windsor</a:t>
              </a:r>
            </a:p>
          </p:txBody>
        </p:sp>
        <p:sp>
          <p:nvSpPr>
            <p:cNvPr id="15366" name="TextBox 5"/>
            <p:cNvSpPr txBox="1">
              <a:spLocks noChangeArrowheads="1"/>
            </p:cNvSpPr>
            <p:nvPr/>
          </p:nvSpPr>
          <p:spPr bwMode="auto">
            <a:xfrm>
              <a:off x="7308304" y="2636912"/>
              <a:ext cx="1008112" cy="314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lnSpc>
                  <a:spcPct val="200000"/>
                </a:lnSpc>
                <a:spcBef>
                  <a:spcPct val="0"/>
                </a:spcBef>
                <a:spcAft>
                  <a:spcPct val="0"/>
                </a:spcAft>
              </a:pPr>
              <a:r>
                <a:rPr lang="en-US" altLang="en-US" sz="1000" kern="0">
                  <a:solidFill>
                    <a:prstClr val="black"/>
                  </a:solidFill>
                </a:rPr>
                <a:t>Carleton</a:t>
              </a:r>
            </a:p>
            <a:p>
              <a:pPr eaLnBrk="1" fontAlgn="base" hangingPunct="1">
                <a:lnSpc>
                  <a:spcPct val="200000"/>
                </a:lnSpc>
                <a:spcBef>
                  <a:spcPct val="0"/>
                </a:spcBef>
                <a:spcAft>
                  <a:spcPct val="0"/>
                </a:spcAft>
              </a:pPr>
              <a:r>
                <a:rPr lang="en-US" altLang="en-US" sz="1000" kern="0">
                  <a:solidFill>
                    <a:prstClr val="black"/>
                  </a:solidFill>
                </a:rPr>
                <a:t>Ottawa</a:t>
              </a:r>
            </a:p>
            <a:p>
              <a:pPr eaLnBrk="1" fontAlgn="base" hangingPunct="1">
                <a:lnSpc>
                  <a:spcPct val="200000"/>
                </a:lnSpc>
                <a:spcBef>
                  <a:spcPct val="0"/>
                </a:spcBef>
                <a:spcAft>
                  <a:spcPct val="0"/>
                </a:spcAft>
              </a:pPr>
              <a:r>
                <a:rPr lang="en-US" altLang="en-US" sz="1000" kern="0">
                  <a:solidFill>
                    <a:prstClr val="black"/>
                  </a:solidFill>
                </a:rPr>
                <a:t>Queen’s</a:t>
              </a:r>
            </a:p>
            <a:p>
              <a:pPr eaLnBrk="1" fontAlgn="base" hangingPunct="1">
                <a:lnSpc>
                  <a:spcPct val="200000"/>
                </a:lnSpc>
                <a:spcBef>
                  <a:spcPct val="0"/>
                </a:spcBef>
                <a:spcAft>
                  <a:spcPct val="0"/>
                </a:spcAft>
              </a:pPr>
              <a:r>
                <a:rPr lang="en-US" altLang="en-US" sz="1000" kern="0">
                  <a:solidFill>
                    <a:prstClr val="black"/>
                  </a:solidFill>
                </a:rPr>
                <a:t>RMC</a:t>
              </a:r>
            </a:p>
            <a:p>
              <a:pPr eaLnBrk="1" fontAlgn="base" hangingPunct="1">
                <a:lnSpc>
                  <a:spcPct val="200000"/>
                </a:lnSpc>
                <a:spcBef>
                  <a:spcPct val="0"/>
                </a:spcBef>
                <a:spcAft>
                  <a:spcPct val="0"/>
                </a:spcAft>
              </a:pPr>
              <a:r>
                <a:rPr lang="en-US" altLang="en-US" sz="1000" kern="0">
                  <a:solidFill>
                    <a:prstClr val="black"/>
                  </a:solidFill>
                </a:rPr>
                <a:t>UOIT</a:t>
              </a:r>
            </a:p>
            <a:p>
              <a:pPr eaLnBrk="1" fontAlgn="base" hangingPunct="1">
                <a:lnSpc>
                  <a:spcPct val="200000"/>
                </a:lnSpc>
                <a:spcBef>
                  <a:spcPct val="0"/>
                </a:spcBef>
                <a:spcAft>
                  <a:spcPct val="0"/>
                </a:spcAft>
              </a:pPr>
              <a:r>
                <a:rPr lang="en-US" altLang="en-US" sz="1000" kern="0">
                  <a:solidFill>
                    <a:prstClr val="black"/>
                  </a:solidFill>
                </a:rPr>
                <a:t>Ryerson</a:t>
              </a:r>
            </a:p>
            <a:p>
              <a:pPr eaLnBrk="1" fontAlgn="base" hangingPunct="1">
                <a:lnSpc>
                  <a:spcPct val="200000"/>
                </a:lnSpc>
                <a:spcBef>
                  <a:spcPct val="0"/>
                </a:spcBef>
                <a:spcAft>
                  <a:spcPct val="0"/>
                </a:spcAft>
              </a:pPr>
              <a:r>
                <a:rPr lang="en-US" altLang="en-US" sz="1000" kern="0">
                  <a:solidFill>
                    <a:prstClr val="black"/>
                  </a:solidFill>
                </a:rPr>
                <a:t>Toronto</a:t>
              </a:r>
            </a:p>
            <a:p>
              <a:pPr eaLnBrk="1" fontAlgn="base" hangingPunct="1">
                <a:lnSpc>
                  <a:spcPct val="200000"/>
                </a:lnSpc>
                <a:spcBef>
                  <a:spcPct val="0"/>
                </a:spcBef>
                <a:spcAft>
                  <a:spcPct val="0"/>
                </a:spcAft>
              </a:pPr>
              <a:r>
                <a:rPr lang="en-US" altLang="en-US" sz="1000" kern="0">
                  <a:solidFill>
                    <a:prstClr val="black"/>
                  </a:solidFill>
                </a:rPr>
                <a:t>OCADU</a:t>
              </a:r>
            </a:p>
            <a:p>
              <a:pPr eaLnBrk="1" fontAlgn="base" hangingPunct="1">
                <a:lnSpc>
                  <a:spcPct val="200000"/>
                </a:lnSpc>
                <a:spcBef>
                  <a:spcPct val="0"/>
                </a:spcBef>
                <a:spcAft>
                  <a:spcPct val="0"/>
                </a:spcAft>
              </a:pPr>
              <a:r>
                <a:rPr lang="en-US" altLang="en-US" sz="1000" kern="0">
                  <a:solidFill>
                    <a:prstClr val="black"/>
                  </a:solidFill>
                </a:rPr>
                <a:t>Brock</a:t>
              </a:r>
            </a:p>
            <a:p>
              <a:pPr eaLnBrk="1" fontAlgn="base" hangingPunct="1">
                <a:lnSpc>
                  <a:spcPct val="200000"/>
                </a:lnSpc>
                <a:spcBef>
                  <a:spcPct val="0"/>
                </a:spcBef>
                <a:spcAft>
                  <a:spcPct val="0"/>
                </a:spcAft>
              </a:pPr>
              <a:r>
                <a:rPr lang="en-US" altLang="en-US" sz="1000" kern="0">
                  <a:solidFill>
                    <a:prstClr val="black"/>
                  </a:solidFill>
                </a:rPr>
                <a:t>McMaster</a:t>
              </a:r>
            </a:p>
          </p:txBody>
        </p:sp>
        <p:cxnSp>
          <p:nvCxnSpPr>
            <p:cNvPr id="8" name="Elbow Connector 7"/>
            <p:cNvCxnSpPr/>
            <p:nvPr/>
          </p:nvCxnSpPr>
          <p:spPr>
            <a:xfrm>
              <a:off x="1547744" y="2492190"/>
              <a:ext cx="3816109" cy="1152481"/>
            </a:xfrm>
            <a:prstGeom prst="bentConnector3">
              <a:avLst>
                <a:gd name="adj1" fmla="val 99916"/>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Elbow Connector 22"/>
            <p:cNvCxnSpPr/>
            <p:nvPr/>
          </p:nvCxnSpPr>
          <p:spPr>
            <a:xfrm>
              <a:off x="1547744" y="2789041"/>
              <a:ext cx="3384336" cy="855629"/>
            </a:xfrm>
            <a:prstGeom prst="bentConnector3">
              <a:avLst>
                <a:gd name="adj1" fmla="val 10003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Elbow Connector 37"/>
            <p:cNvCxnSpPr/>
            <p:nvPr/>
          </p:nvCxnSpPr>
          <p:spPr>
            <a:xfrm>
              <a:off x="1547744" y="3149390"/>
              <a:ext cx="2447770" cy="639738"/>
            </a:xfrm>
            <a:prstGeom prst="bentConnector3">
              <a:avLst>
                <a:gd name="adj1" fmla="val 100144"/>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Elbow Connector 48"/>
            <p:cNvCxnSpPr/>
            <p:nvPr/>
          </p:nvCxnSpPr>
          <p:spPr>
            <a:xfrm>
              <a:off x="1547744" y="3717693"/>
              <a:ext cx="4176448" cy="574653"/>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426" name="Straight Connector 17425"/>
            <p:cNvCxnSpPr/>
            <p:nvPr/>
          </p:nvCxnSpPr>
          <p:spPr>
            <a:xfrm>
              <a:off x="1547744" y="3428779"/>
              <a:ext cx="1007998"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Elbow Connector 58"/>
            <p:cNvCxnSpPr/>
            <p:nvPr/>
          </p:nvCxnSpPr>
          <p:spPr>
            <a:xfrm flipV="1">
              <a:off x="1547744" y="5444826"/>
              <a:ext cx="3023996" cy="144457"/>
            </a:xfrm>
            <a:prstGeom prst="bentConnector3">
              <a:avLst>
                <a:gd name="adj1" fmla="val 7603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p:nvPr/>
          </p:nvCxnSpPr>
          <p:spPr>
            <a:xfrm flipV="1">
              <a:off x="1547744" y="5013043"/>
              <a:ext cx="3455768" cy="257165"/>
            </a:xfrm>
            <a:prstGeom prst="bentConnector3">
              <a:avLst>
                <a:gd name="adj1" fmla="val 57838"/>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Elbow Connector 68"/>
            <p:cNvCxnSpPr/>
            <p:nvPr/>
          </p:nvCxnSpPr>
          <p:spPr>
            <a:xfrm>
              <a:off x="1547744" y="4662219"/>
              <a:ext cx="1728678" cy="276214"/>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7" name="Elbow Connector 76"/>
            <p:cNvCxnSpPr/>
            <p:nvPr/>
          </p:nvCxnSpPr>
          <p:spPr>
            <a:xfrm>
              <a:off x="1547744" y="4005020"/>
              <a:ext cx="3816109" cy="50480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3" name="Elbow Connector 82"/>
            <p:cNvCxnSpPr/>
            <p:nvPr/>
          </p:nvCxnSpPr>
          <p:spPr>
            <a:xfrm flipV="1">
              <a:off x="1547744" y="4840012"/>
              <a:ext cx="3528789" cy="101596"/>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5" name="Elbow Connector 84"/>
            <p:cNvCxnSpPr/>
            <p:nvPr/>
          </p:nvCxnSpPr>
          <p:spPr>
            <a:xfrm>
              <a:off x="1547744" y="4292345"/>
              <a:ext cx="3600222" cy="433371"/>
            </a:xfrm>
            <a:prstGeom prst="bentConnector3">
              <a:avLst>
                <a:gd name="adj1" fmla="val 3518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Elbow Connector 98"/>
            <p:cNvCxnSpPr/>
            <p:nvPr/>
          </p:nvCxnSpPr>
          <p:spPr>
            <a:xfrm flipV="1">
              <a:off x="5940078" y="2920798"/>
              <a:ext cx="1368338" cy="719110"/>
            </a:xfrm>
            <a:prstGeom prst="bentConnector3">
              <a:avLst>
                <a:gd name="adj1" fmla="val 493"/>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Elbow Connector 102"/>
            <p:cNvCxnSpPr/>
            <p:nvPr/>
          </p:nvCxnSpPr>
          <p:spPr>
            <a:xfrm flipV="1">
              <a:off x="6084532" y="3220825"/>
              <a:ext cx="1165151" cy="496868"/>
            </a:xfrm>
            <a:prstGeom prst="bentConnector3">
              <a:avLst>
                <a:gd name="adj1" fmla="val 6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5" name="Elbow Connector 114"/>
            <p:cNvCxnSpPr/>
            <p:nvPr/>
          </p:nvCxnSpPr>
          <p:spPr>
            <a:xfrm flipV="1">
              <a:off x="6236923" y="3501801"/>
              <a:ext cx="1071494" cy="642913"/>
            </a:xfrm>
            <a:prstGeom prst="bentConnector3">
              <a:avLst>
                <a:gd name="adj1" fmla="val 23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8" name="Elbow Connector 117"/>
            <p:cNvCxnSpPr/>
            <p:nvPr/>
          </p:nvCxnSpPr>
          <p:spPr>
            <a:xfrm flipV="1">
              <a:off x="6155965" y="3789128"/>
              <a:ext cx="1152452" cy="503218"/>
            </a:xfrm>
            <a:prstGeom prst="bentConnector3">
              <a:avLst>
                <a:gd name="adj1" fmla="val 2060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3" name="Elbow Connector 122"/>
            <p:cNvCxnSpPr/>
            <p:nvPr/>
          </p:nvCxnSpPr>
          <p:spPr>
            <a:xfrm flipV="1">
              <a:off x="5724192" y="4076454"/>
              <a:ext cx="1584225" cy="34923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Elbow Connector 129"/>
            <p:cNvCxnSpPr/>
            <p:nvPr/>
          </p:nvCxnSpPr>
          <p:spPr>
            <a:xfrm flipV="1">
              <a:off x="5508306" y="4425690"/>
              <a:ext cx="1800111" cy="173031"/>
            </a:xfrm>
            <a:prstGeom prst="bentConnector3">
              <a:avLst>
                <a:gd name="adj1" fmla="val 72575"/>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4" name="Elbow Connector 133"/>
            <p:cNvCxnSpPr/>
            <p:nvPr/>
          </p:nvCxnSpPr>
          <p:spPr>
            <a:xfrm>
              <a:off x="6803624" y="4598722"/>
              <a:ext cx="446060" cy="126995"/>
            </a:xfrm>
            <a:prstGeom prst="bentConnector3">
              <a:avLst>
                <a:gd name="adj1" fmla="val 2517"/>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9" name="Elbow Connector 138"/>
            <p:cNvCxnSpPr/>
            <p:nvPr/>
          </p:nvCxnSpPr>
          <p:spPr>
            <a:xfrm>
              <a:off x="6803624" y="4725717"/>
              <a:ext cx="476220" cy="322250"/>
            </a:xfrm>
            <a:prstGeom prst="bentConnector3">
              <a:avLst>
                <a:gd name="adj1" fmla="val 1962"/>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6" name="Elbow Connector 145"/>
            <p:cNvCxnSpPr/>
            <p:nvPr/>
          </p:nvCxnSpPr>
          <p:spPr>
            <a:xfrm>
              <a:off x="5724192" y="4840012"/>
              <a:ext cx="1512792" cy="473057"/>
            </a:xfrm>
            <a:prstGeom prst="bentConnector3">
              <a:avLst>
                <a:gd name="adj1" fmla="val 5000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Elbow Connector 147"/>
            <p:cNvCxnSpPr/>
            <p:nvPr/>
          </p:nvCxnSpPr>
          <p:spPr>
            <a:xfrm>
              <a:off x="5363853" y="4840012"/>
              <a:ext cx="1873132" cy="790544"/>
            </a:xfrm>
            <a:prstGeom prst="bentConnector3">
              <a:avLst>
                <a:gd name="adj1" fmla="val -650"/>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17316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hape 103"/>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endParaRPr lang="en-US" altLang="en-US">
              <a:ea typeface="ＭＳ Ｐゴシック" panose="020B0600070205080204" pitchFamily="34" charset="-128"/>
            </a:endParaRPr>
          </a:p>
        </p:txBody>
      </p:sp>
      <p:sp>
        <p:nvSpPr>
          <p:cNvPr id="16386" name="Shape 104"/>
          <p:cNvSpPr>
            <a:spLocks noGrp="1"/>
          </p:cNvSpPr>
          <p:nvPr>
            <p:ph type="body" idx="1"/>
          </p:nvPr>
        </p:nvSpPr>
        <p:spPr>
          <a:xfrm>
            <a:off x="457200" y="1538288"/>
            <a:ext cx="8229600" cy="4525962"/>
          </a:xfrm>
        </p:spPr>
        <p:txBody>
          <a:bodyPr vert="horz" wrap="square" lIns="91425" tIns="91425" rIns="91425" bIns="91425" numCol="1" anchor="t" anchorCtr="0" compatLnSpc="1">
            <a:prstTxWarp prst="textNoShape">
              <a:avLst/>
            </a:prstTxWarp>
          </a:bodyPr>
          <a:lstStyle/>
          <a:p>
            <a:pPr>
              <a:spcBef>
                <a:spcPct val="0"/>
              </a:spcBef>
              <a:buFont typeface="Wingdings" panose="05000000000000000000" pitchFamily="2" charset="2"/>
              <a:buNone/>
            </a:pPr>
            <a:endParaRPr lang="en-US" altLang="en-US">
              <a:ea typeface="ＭＳ Ｐゴシック" panose="020B0600070205080204" pitchFamily="34" charset="-128"/>
            </a:endParaRPr>
          </a:p>
        </p:txBody>
      </p:sp>
      <p:pic>
        <p:nvPicPr>
          <p:cNvPr id="16387" name="Shape 105"/>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0"/>
            <a:ext cx="91344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3042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hape 110"/>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OCUL Mission and Vision</a:t>
            </a:r>
          </a:p>
        </p:txBody>
      </p:sp>
      <p:sp>
        <p:nvSpPr>
          <p:cNvPr id="111" name="Shape 111"/>
          <p:cNvSpPr txBox="1">
            <a:spLocks noGrp="1"/>
          </p:cNvSpPr>
          <p:nvPr>
            <p:ph type="body" idx="1"/>
          </p:nvPr>
        </p:nvSpPr>
        <p:spPr>
          <a:xfrm>
            <a:off x="457200" y="1538288"/>
            <a:ext cx="8229600" cy="4525962"/>
          </a:xfrm>
        </p:spPr>
        <p:txBody>
          <a:bodyPr vert="horz" wrap="square" lIns="91425" tIns="91425" rIns="91425" bIns="91425" numCol="1" anchor="t" anchorCtr="0" compatLnSpc="1">
            <a:prstTxWarp prst="textNoShape">
              <a:avLst/>
            </a:prstTxWarp>
            <a:noAutofit/>
          </a:bodyPr>
          <a:lstStyle/>
          <a:p>
            <a:pPr marL="457200" indent="-381000">
              <a:spcBef>
                <a:spcPct val="0"/>
              </a:spcBef>
            </a:pPr>
            <a:r>
              <a:rPr lang="en-US" altLang="en-US" sz="2400">
                <a:ea typeface="ＭＳ Ｐゴシック" panose="020B0600070205080204" pitchFamily="34" charset="-128"/>
              </a:rPr>
              <a:t>Our </a:t>
            </a:r>
            <a:r>
              <a:rPr lang="en-US" altLang="en-US" sz="2400" b="1">
                <a:ea typeface="ＭＳ Ｐゴシック" panose="020B0600070205080204" pitchFamily="34" charset="-128"/>
              </a:rPr>
              <a:t>Mission</a:t>
            </a:r>
            <a:r>
              <a:rPr lang="en-US" altLang="en-US" sz="2400">
                <a:ea typeface="ＭＳ Ｐゴシック" panose="020B0600070205080204" pitchFamily="34" charset="-128"/>
              </a:rPr>
              <a:t> is to collaborate in the development and delivery of enhanced, innovative, and effective information services and resources for Ontario’s universities.</a:t>
            </a:r>
          </a:p>
          <a:p>
            <a:pPr marL="457200" indent="-381000">
              <a:spcBef>
                <a:spcPct val="0"/>
              </a:spcBef>
              <a:buNone/>
            </a:pPr>
            <a:endParaRPr lang="en-US" altLang="en-US" sz="2400">
              <a:ea typeface="ＭＳ Ｐゴシック" panose="020B0600070205080204" pitchFamily="34" charset="-128"/>
            </a:endParaRPr>
          </a:p>
          <a:p>
            <a:pPr marL="457200" indent="-381000">
              <a:spcBef>
                <a:spcPct val="0"/>
              </a:spcBef>
            </a:pPr>
            <a:r>
              <a:rPr lang="en-US" altLang="en-US" sz="2400">
                <a:ea typeface="ＭＳ Ｐゴシック" panose="020B0600070205080204" pitchFamily="34" charset="-128"/>
              </a:rPr>
              <a:t>Our </a:t>
            </a:r>
            <a:r>
              <a:rPr lang="en-US" altLang="en-US" sz="2400" b="1">
                <a:ea typeface="ＭＳ Ｐゴシック" panose="020B0600070205080204" pitchFamily="34" charset="-128"/>
              </a:rPr>
              <a:t>Vision</a:t>
            </a:r>
            <a:r>
              <a:rPr lang="en-US" altLang="en-US" sz="2400">
                <a:ea typeface="ＭＳ Ｐゴシック" panose="020B0600070205080204" pitchFamily="34" charset="-128"/>
              </a:rPr>
              <a:t> is to be a recognized leader, provincially, nationally and globally, in the transformative development and delivery of scholarly resources and innovative services.</a:t>
            </a:r>
          </a:p>
        </p:txBody>
      </p:sp>
    </p:spTree>
    <p:extLst>
      <p:ext uri="{BB962C8B-B14F-4D97-AF65-F5344CB8AC3E}">
        <p14:creationId xmlns:p14="http://schemas.microsoft.com/office/powerpoint/2010/main" val="599633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hape 116"/>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Thinking OCULy</a:t>
            </a:r>
          </a:p>
        </p:txBody>
      </p:sp>
      <p:sp>
        <p:nvSpPr>
          <p:cNvPr id="117" name="Shape 117"/>
          <p:cNvSpPr txBox="1">
            <a:spLocks noGrp="1"/>
          </p:cNvSpPr>
          <p:nvPr>
            <p:ph type="body" idx="1"/>
          </p:nvPr>
        </p:nvSpPr>
        <p:spPr>
          <a:xfrm>
            <a:off x="457200" y="1538288"/>
            <a:ext cx="8229600" cy="4525962"/>
          </a:xfrm>
        </p:spPr>
        <p:txBody>
          <a:bodyPr vert="horz" wrap="square" lIns="91425" tIns="91425" rIns="91425" bIns="91425" numCol="1" anchor="t" anchorCtr="0" compatLnSpc="1">
            <a:prstTxWarp prst="textNoShape">
              <a:avLst/>
            </a:prstTxWarp>
            <a:noAutofit/>
          </a:bodyPr>
          <a:lstStyle/>
          <a:p>
            <a:pPr marL="457200" indent="-228600">
              <a:spcBef>
                <a:spcPts val="0"/>
              </a:spcBef>
              <a:buFont typeface="Wingdings" charset="0"/>
              <a:buChar char="§"/>
              <a:defRPr/>
            </a:pPr>
            <a:r>
              <a:rPr lang="en-US"/>
              <a:t>Thinking and working together for common benefit</a:t>
            </a:r>
          </a:p>
          <a:p>
            <a:pPr marL="457200" indent="-228600">
              <a:spcBef>
                <a:spcPts val="0"/>
              </a:spcBef>
              <a:buFont typeface="Wingdings" charset="0"/>
              <a:buChar char="§"/>
              <a:defRPr/>
            </a:pPr>
            <a:r>
              <a:rPr lang="en-US"/>
              <a:t>OCUL Collaborative Futures</a:t>
            </a:r>
          </a:p>
          <a:p>
            <a:pPr>
              <a:spcBef>
                <a:spcPts val="0"/>
              </a:spcBef>
              <a:buNone/>
              <a:defRPr/>
            </a:pPr>
            <a:endParaRPr/>
          </a:p>
          <a:p>
            <a:pPr>
              <a:spcBef>
                <a:spcPts val="0"/>
              </a:spcBef>
              <a:buNone/>
              <a:defRPr/>
            </a:pPr>
            <a:endParaRPr/>
          </a:p>
          <a:p>
            <a:pPr>
              <a:spcBef>
                <a:spcPts val="0"/>
              </a:spcBef>
              <a:buNone/>
              <a:defRPr/>
            </a:pPr>
            <a:endParaRPr/>
          </a:p>
          <a:p>
            <a:pPr>
              <a:spcBef>
                <a:spcPts val="0"/>
              </a:spcBef>
              <a:buNone/>
              <a:defRPr/>
            </a:pPr>
            <a:endParaRPr/>
          </a:p>
          <a:p>
            <a:pPr>
              <a:spcBef>
                <a:spcPts val="0"/>
              </a:spcBef>
              <a:buNone/>
              <a:defRPr/>
            </a:pPr>
            <a:r>
              <a:rPr lang="en-US"/>
              <a:t>spotdocs.scholarsportal.info/display/OCF</a:t>
            </a:r>
          </a:p>
        </p:txBody>
      </p:sp>
    </p:spTree>
    <p:extLst>
      <p:ext uri="{BB962C8B-B14F-4D97-AF65-F5344CB8AC3E}">
        <p14:creationId xmlns:p14="http://schemas.microsoft.com/office/powerpoint/2010/main" val="2402884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457" name="Shape 122"/>
          <p:cNvCxnSpPr>
            <a:cxnSpLocks noChangeShapeType="1"/>
          </p:cNvCxnSpPr>
          <p:nvPr/>
        </p:nvCxnSpPr>
        <p:spPr bwMode="auto">
          <a:xfrm flipH="1">
            <a:off x="4530725" y="2544765"/>
            <a:ext cx="14288" cy="4206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sp>
        <p:nvSpPr>
          <p:cNvPr id="19458" name="Shape 123"/>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Governance Structure</a:t>
            </a:r>
          </a:p>
        </p:txBody>
      </p:sp>
      <p:grpSp>
        <p:nvGrpSpPr>
          <p:cNvPr id="19459" name="Shape 124"/>
          <p:cNvGrpSpPr>
            <a:grpSpLocks/>
          </p:cNvGrpSpPr>
          <p:nvPr/>
        </p:nvGrpSpPr>
        <p:grpSpPr bwMode="auto">
          <a:xfrm>
            <a:off x="6353177" y="2860677"/>
            <a:ext cx="2227263" cy="917575"/>
            <a:chOff x="6459000" y="2167075"/>
            <a:chExt cx="2227800" cy="917400"/>
          </a:xfrm>
        </p:grpSpPr>
        <p:sp>
          <p:nvSpPr>
            <p:cNvPr id="19482" name="Shape 125"/>
            <p:cNvSpPr>
              <a:spLocks noChangeArrowheads="1"/>
            </p:cNvSpPr>
            <p:nvPr/>
          </p:nvSpPr>
          <p:spPr bwMode="auto">
            <a:xfrm>
              <a:off x="6459000" y="2167075"/>
              <a:ext cx="2227800" cy="917400"/>
            </a:xfrm>
            <a:prstGeom prst="roundRect">
              <a:avLst>
                <a:gd name="adj" fmla="val 16667"/>
              </a:avLst>
            </a:prstGeom>
            <a:solidFill>
              <a:srgbClr val="4FA350"/>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kern="0">
                <a:solidFill>
                  <a:prstClr val="black"/>
                </a:solidFill>
              </a:endParaRPr>
            </a:p>
          </p:txBody>
        </p:sp>
        <p:sp>
          <p:nvSpPr>
            <p:cNvPr id="19483" name="Shape 126"/>
            <p:cNvSpPr txBox="1">
              <a:spLocks noChangeArrowheads="1"/>
            </p:cNvSpPr>
            <p:nvPr/>
          </p:nvSpPr>
          <p:spPr bwMode="auto">
            <a:xfrm>
              <a:off x="6600750" y="2257525"/>
              <a:ext cx="1944300" cy="736500"/>
            </a:xfrm>
            <a:prstGeom prst="rect">
              <a:avLst/>
            </a:prstGeom>
            <a:solidFill>
              <a:srgbClr val="4FA3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kern="0">
                  <a:solidFill>
                    <a:prstClr val="black"/>
                  </a:solidFill>
                  <a:latin typeface="Questrial" panose="020B0604020202020204" charset="0"/>
                  <a:sym typeface="Questrial" panose="020B0604020202020204" charset="0"/>
                </a:rPr>
                <a:t>OCUL Executive Director</a:t>
              </a:r>
            </a:p>
          </p:txBody>
        </p:sp>
      </p:grpSp>
      <p:grpSp>
        <p:nvGrpSpPr>
          <p:cNvPr id="19460" name="Shape 127"/>
          <p:cNvGrpSpPr>
            <a:grpSpLocks/>
          </p:cNvGrpSpPr>
          <p:nvPr/>
        </p:nvGrpSpPr>
        <p:grpSpPr bwMode="auto">
          <a:xfrm>
            <a:off x="539752" y="4397377"/>
            <a:ext cx="2619375" cy="917575"/>
            <a:chOff x="4231200" y="5834475"/>
            <a:chExt cx="2227800" cy="917400"/>
          </a:xfrm>
        </p:grpSpPr>
        <p:sp>
          <p:nvSpPr>
            <p:cNvPr id="19480" name="Shape 128"/>
            <p:cNvSpPr>
              <a:spLocks noChangeArrowheads="1"/>
            </p:cNvSpPr>
            <p:nvPr/>
          </p:nvSpPr>
          <p:spPr bwMode="auto">
            <a:xfrm>
              <a:off x="4231200" y="58344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kern="0">
                <a:solidFill>
                  <a:prstClr val="black"/>
                </a:solidFill>
              </a:endParaRPr>
            </a:p>
          </p:txBody>
        </p:sp>
        <p:sp>
          <p:nvSpPr>
            <p:cNvPr id="19481" name="Shape 129"/>
            <p:cNvSpPr txBox="1">
              <a:spLocks noChangeArrowheads="1"/>
            </p:cNvSpPr>
            <p:nvPr/>
          </p:nvSpPr>
          <p:spPr bwMode="auto">
            <a:xfrm>
              <a:off x="4808700" y="6015525"/>
              <a:ext cx="1072800" cy="555300"/>
            </a:xfrm>
            <a:prstGeom prst="rect">
              <a:avLst/>
            </a:prstGeom>
            <a:solidFill>
              <a:srgbClr val="93C47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kern="0">
                  <a:solidFill>
                    <a:prstClr val="black"/>
                  </a:solidFill>
                  <a:latin typeface="Questrial" panose="020B0604020202020204" charset="0"/>
                  <a:sym typeface="Questrial" panose="020B0604020202020204" charset="0"/>
                </a:rPr>
                <a:t>OCUL-SP</a:t>
              </a:r>
            </a:p>
          </p:txBody>
        </p:sp>
      </p:grpSp>
      <p:grpSp>
        <p:nvGrpSpPr>
          <p:cNvPr id="19461" name="Shape 130"/>
          <p:cNvGrpSpPr>
            <a:grpSpLocks/>
          </p:cNvGrpSpPr>
          <p:nvPr/>
        </p:nvGrpSpPr>
        <p:grpSpPr bwMode="auto">
          <a:xfrm>
            <a:off x="5984877" y="4397377"/>
            <a:ext cx="2227263" cy="917575"/>
            <a:chOff x="1026775" y="4980575"/>
            <a:chExt cx="2227800" cy="917400"/>
          </a:xfrm>
        </p:grpSpPr>
        <p:sp>
          <p:nvSpPr>
            <p:cNvPr id="19478" name="Shape 131"/>
            <p:cNvSpPr>
              <a:spLocks noChangeArrowheads="1"/>
            </p:cNvSpPr>
            <p:nvPr/>
          </p:nvSpPr>
          <p:spPr bwMode="auto">
            <a:xfrm>
              <a:off x="1026775" y="4980575"/>
              <a:ext cx="2227800" cy="917400"/>
            </a:xfrm>
            <a:prstGeom prst="roundRect">
              <a:avLst>
                <a:gd name="adj" fmla="val 16667"/>
              </a:avLst>
            </a:prstGeom>
            <a:solidFill>
              <a:srgbClr val="93C47D"/>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kern="0">
                <a:solidFill>
                  <a:prstClr val="black"/>
                </a:solidFill>
              </a:endParaRPr>
            </a:p>
          </p:txBody>
        </p:sp>
        <p:sp>
          <p:nvSpPr>
            <p:cNvPr id="19479" name="Shape 132"/>
            <p:cNvSpPr txBox="1">
              <a:spLocks noChangeArrowheads="1"/>
            </p:cNvSpPr>
            <p:nvPr/>
          </p:nvSpPr>
          <p:spPr bwMode="auto">
            <a:xfrm>
              <a:off x="1572325" y="5161625"/>
              <a:ext cx="1136700" cy="555300"/>
            </a:xfrm>
            <a:prstGeom prst="rect">
              <a:avLst/>
            </a:prstGeom>
            <a:solidFill>
              <a:srgbClr val="93C47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kern="0">
                  <a:solidFill>
                    <a:prstClr val="black"/>
                  </a:solidFill>
                  <a:latin typeface="Questrial" panose="020B0604020202020204" charset="0"/>
                  <a:sym typeface="Questrial" panose="020B0604020202020204" charset="0"/>
                </a:rPr>
                <a:t>OCUL-IR</a:t>
              </a:r>
            </a:p>
          </p:txBody>
        </p:sp>
      </p:grpSp>
      <p:grpSp>
        <p:nvGrpSpPr>
          <p:cNvPr id="19462" name="Shape 133"/>
          <p:cNvGrpSpPr>
            <a:grpSpLocks/>
          </p:cNvGrpSpPr>
          <p:nvPr/>
        </p:nvGrpSpPr>
        <p:grpSpPr bwMode="auto">
          <a:xfrm>
            <a:off x="3381377" y="4397377"/>
            <a:ext cx="2316163" cy="917575"/>
            <a:chOff x="2912850" y="3821637"/>
            <a:chExt cx="2227800" cy="917400"/>
          </a:xfrm>
        </p:grpSpPr>
        <p:sp>
          <p:nvSpPr>
            <p:cNvPr id="19476" name="Shape 134"/>
            <p:cNvSpPr>
              <a:spLocks noChangeArrowheads="1"/>
            </p:cNvSpPr>
            <p:nvPr/>
          </p:nvSpPr>
          <p:spPr bwMode="auto">
            <a:xfrm>
              <a:off x="2912850" y="3821637"/>
              <a:ext cx="2227800" cy="917400"/>
            </a:xfrm>
            <a:prstGeom prst="roundRect">
              <a:avLst>
                <a:gd name="adj" fmla="val 16667"/>
              </a:avLst>
            </a:prstGeom>
            <a:solidFill>
              <a:srgbClr val="93C47D"/>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kern="0">
                <a:solidFill>
                  <a:prstClr val="black"/>
                </a:solidFill>
              </a:endParaRPr>
            </a:p>
          </p:txBody>
        </p:sp>
        <p:sp>
          <p:nvSpPr>
            <p:cNvPr id="19477" name="Shape 135"/>
            <p:cNvSpPr txBox="1">
              <a:spLocks noChangeArrowheads="1"/>
            </p:cNvSpPr>
            <p:nvPr/>
          </p:nvSpPr>
          <p:spPr bwMode="auto">
            <a:xfrm>
              <a:off x="3458400" y="4002700"/>
              <a:ext cx="1136700" cy="555300"/>
            </a:xfrm>
            <a:prstGeom prst="rect">
              <a:avLst/>
            </a:prstGeom>
            <a:solidFill>
              <a:srgbClr val="93C47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kern="0">
                  <a:solidFill>
                    <a:prstClr val="black"/>
                  </a:solidFill>
                  <a:latin typeface="Questrial" panose="020B0604020202020204" charset="0"/>
                  <a:sym typeface="Questrial" panose="020B0604020202020204" charset="0"/>
                </a:rPr>
                <a:t>OCUL-PA</a:t>
              </a:r>
            </a:p>
          </p:txBody>
        </p:sp>
      </p:grpSp>
      <p:grpSp>
        <p:nvGrpSpPr>
          <p:cNvPr id="19463" name="Shape 136"/>
          <p:cNvGrpSpPr>
            <a:grpSpLocks/>
          </p:cNvGrpSpPr>
          <p:nvPr/>
        </p:nvGrpSpPr>
        <p:grpSpPr bwMode="auto">
          <a:xfrm>
            <a:off x="3373440" y="2860677"/>
            <a:ext cx="2314575" cy="917575"/>
            <a:chOff x="2912850" y="2355400"/>
            <a:chExt cx="2227800" cy="917400"/>
          </a:xfrm>
        </p:grpSpPr>
        <p:sp>
          <p:nvSpPr>
            <p:cNvPr id="19474" name="Shape 137"/>
            <p:cNvSpPr>
              <a:spLocks noChangeArrowheads="1"/>
            </p:cNvSpPr>
            <p:nvPr/>
          </p:nvSpPr>
          <p:spPr bwMode="auto">
            <a:xfrm>
              <a:off x="2912850" y="2355400"/>
              <a:ext cx="2227800" cy="917400"/>
            </a:xfrm>
            <a:prstGeom prst="roundRect">
              <a:avLst>
                <a:gd name="adj" fmla="val 16667"/>
              </a:avLst>
            </a:prstGeom>
            <a:solidFill>
              <a:srgbClr val="4FA350"/>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kern="0">
                <a:solidFill>
                  <a:prstClr val="black"/>
                </a:solidFill>
              </a:endParaRPr>
            </a:p>
          </p:txBody>
        </p:sp>
        <p:sp>
          <p:nvSpPr>
            <p:cNvPr id="19475" name="Shape 138"/>
            <p:cNvSpPr txBox="1">
              <a:spLocks noChangeArrowheads="1"/>
            </p:cNvSpPr>
            <p:nvPr/>
          </p:nvSpPr>
          <p:spPr bwMode="auto">
            <a:xfrm>
              <a:off x="3108450" y="2536450"/>
              <a:ext cx="1836600" cy="555300"/>
            </a:xfrm>
            <a:prstGeom prst="rect">
              <a:avLst/>
            </a:prstGeom>
            <a:solidFill>
              <a:srgbClr val="4FA3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r>
                <a:rPr lang="en-US" altLang="en-US" sz="1800" kern="0">
                  <a:solidFill>
                    <a:prstClr val="black"/>
                  </a:solidFill>
                  <a:latin typeface="Questrial" panose="020B0604020202020204" charset="0"/>
                  <a:sym typeface="Questrial" panose="020B0604020202020204" charset="0"/>
                </a:rPr>
                <a:t>OCUL Executive</a:t>
              </a:r>
            </a:p>
          </p:txBody>
        </p:sp>
      </p:grpSp>
      <p:grpSp>
        <p:nvGrpSpPr>
          <p:cNvPr id="19464" name="Shape 139"/>
          <p:cNvGrpSpPr>
            <a:grpSpLocks/>
          </p:cNvGrpSpPr>
          <p:nvPr/>
        </p:nvGrpSpPr>
        <p:grpSpPr bwMode="auto">
          <a:xfrm>
            <a:off x="2798765" y="1649415"/>
            <a:ext cx="3481387" cy="915987"/>
            <a:chOff x="3458087" y="1420025"/>
            <a:chExt cx="2227800" cy="917400"/>
          </a:xfrm>
        </p:grpSpPr>
        <p:sp>
          <p:nvSpPr>
            <p:cNvPr id="19472" name="Shape 140"/>
            <p:cNvSpPr>
              <a:spLocks noChangeArrowheads="1"/>
            </p:cNvSpPr>
            <p:nvPr/>
          </p:nvSpPr>
          <p:spPr bwMode="auto">
            <a:xfrm>
              <a:off x="3458087" y="1420025"/>
              <a:ext cx="2227800" cy="917400"/>
            </a:xfrm>
            <a:prstGeom prst="roundRect">
              <a:avLst>
                <a:gd name="adj" fmla="val 16667"/>
              </a:avLst>
            </a:prstGeom>
            <a:solidFill>
              <a:srgbClr val="4FA350"/>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kern="0">
                <a:solidFill>
                  <a:prstClr val="black"/>
                </a:solidFill>
              </a:endParaRPr>
            </a:p>
          </p:txBody>
        </p:sp>
        <p:sp>
          <p:nvSpPr>
            <p:cNvPr id="19473" name="Shape 141"/>
            <p:cNvSpPr txBox="1">
              <a:spLocks noChangeArrowheads="1"/>
            </p:cNvSpPr>
            <p:nvPr/>
          </p:nvSpPr>
          <p:spPr bwMode="auto">
            <a:xfrm>
              <a:off x="3550649" y="1655675"/>
              <a:ext cx="2042700" cy="555300"/>
            </a:xfrm>
            <a:prstGeom prst="rect">
              <a:avLst/>
            </a:prstGeom>
            <a:solidFill>
              <a:srgbClr val="4FA35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kern="0">
                  <a:solidFill>
                    <a:prstClr val="black"/>
                  </a:solidFill>
                  <a:latin typeface="Questrial" panose="020B0604020202020204" charset="0"/>
                  <a:sym typeface="Questrial" panose="020B0604020202020204" charset="0"/>
                </a:rPr>
                <a:t>21 OCUL Directors</a:t>
              </a:r>
            </a:p>
          </p:txBody>
        </p:sp>
      </p:grpSp>
      <p:cxnSp>
        <p:nvCxnSpPr>
          <p:cNvPr id="19465" name="Shape 142"/>
          <p:cNvCxnSpPr>
            <a:cxnSpLocks noChangeShapeType="1"/>
          </p:cNvCxnSpPr>
          <p:nvPr/>
        </p:nvCxnSpPr>
        <p:spPr bwMode="auto">
          <a:xfrm>
            <a:off x="5686425" y="3319463"/>
            <a:ext cx="666750" cy="0"/>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19466" name="Shape 143"/>
          <p:cNvCxnSpPr>
            <a:cxnSpLocks noChangeShapeType="1"/>
            <a:endCxn id="19476" idx="0"/>
          </p:cNvCxnSpPr>
          <p:nvPr/>
        </p:nvCxnSpPr>
        <p:spPr bwMode="auto">
          <a:xfrm>
            <a:off x="4529138" y="3811590"/>
            <a:ext cx="11112"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19467" name="Shape 144"/>
          <p:cNvCxnSpPr>
            <a:cxnSpLocks noChangeShapeType="1"/>
            <a:endCxn id="19480" idx="0"/>
          </p:cNvCxnSpPr>
          <p:nvPr/>
        </p:nvCxnSpPr>
        <p:spPr bwMode="auto">
          <a:xfrm flipH="1">
            <a:off x="1849438" y="3811590"/>
            <a:ext cx="2679700" cy="585787"/>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cxnSp>
        <p:nvCxnSpPr>
          <p:cNvPr id="19468" name="Shape 145"/>
          <p:cNvCxnSpPr>
            <a:cxnSpLocks noChangeShapeType="1"/>
            <a:endCxn id="19478" idx="0"/>
          </p:cNvCxnSpPr>
          <p:nvPr/>
        </p:nvCxnSpPr>
        <p:spPr bwMode="auto">
          <a:xfrm>
            <a:off x="4545015" y="3827463"/>
            <a:ext cx="2554287" cy="569912"/>
          </a:xfrm>
          <a:prstGeom prst="straightConnector1">
            <a:avLst/>
          </a:prstGeom>
          <a:noFill/>
          <a:ln w="9525">
            <a:solidFill>
              <a:schemeClr val="tx2"/>
            </a:solidFill>
            <a:round/>
            <a:headEnd type="none" w="lg" len="lg"/>
            <a:tailEnd type="none" w="lg" len="lg"/>
          </a:ln>
          <a:extLst>
            <a:ext uri="{909E8E84-426E-40DD-AFC4-6F175D3DCCD1}">
              <a14:hiddenFill xmlns:a14="http://schemas.microsoft.com/office/drawing/2010/main">
                <a:noFill/>
              </a14:hiddenFill>
            </a:ext>
          </a:extLst>
        </p:spPr>
      </p:cxnSp>
      <p:grpSp>
        <p:nvGrpSpPr>
          <p:cNvPr id="19469" name="Shape 146"/>
          <p:cNvGrpSpPr>
            <a:grpSpLocks/>
          </p:cNvGrpSpPr>
          <p:nvPr/>
        </p:nvGrpSpPr>
        <p:grpSpPr bwMode="auto">
          <a:xfrm>
            <a:off x="1319215" y="5726115"/>
            <a:ext cx="6556375" cy="917575"/>
            <a:chOff x="2912850" y="2355400"/>
            <a:chExt cx="2227800" cy="917400"/>
          </a:xfrm>
        </p:grpSpPr>
        <p:sp>
          <p:nvSpPr>
            <p:cNvPr id="19470" name="Shape 147"/>
            <p:cNvSpPr>
              <a:spLocks noChangeArrowheads="1"/>
            </p:cNvSpPr>
            <p:nvPr/>
          </p:nvSpPr>
          <p:spPr bwMode="auto">
            <a:xfrm>
              <a:off x="2912850" y="2355400"/>
              <a:ext cx="2227800" cy="917400"/>
            </a:xfrm>
            <a:prstGeom prst="roundRect">
              <a:avLst>
                <a:gd name="adj" fmla="val 16667"/>
              </a:avLst>
            </a:prstGeom>
            <a:solidFill>
              <a:srgbClr val="B6D7A8"/>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fontAlgn="base" hangingPunct="1">
                <a:spcBef>
                  <a:spcPct val="0"/>
                </a:spcBef>
                <a:spcAft>
                  <a:spcPct val="0"/>
                </a:spcAft>
              </a:pPr>
              <a:endParaRPr lang="en-US" altLang="en-US" sz="1800" kern="0">
                <a:solidFill>
                  <a:prstClr val="black"/>
                </a:solidFill>
              </a:endParaRPr>
            </a:p>
          </p:txBody>
        </p:sp>
        <p:sp>
          <p:nvSpPr>
            <p:cNvPr id="19471" name="Shape 148"/>
            <p:cNvSpPr txBox="1">
              <a:spLocks noChangeArrowheads="1"/>
            </p:cNvSpPr>
            <p:nvPr/>
          </p:nvSpPr>
          <p:spPr bwMode="auto">
            <a:xfrm>
              <a:off x="3108450" y="2536450"/>
              <a:ext cx="1836600" cy="555300"/>
            </a:xfrm>
            <a:prstGeom prst="rect">
              <a:avLst/>
            </a:prstGeom>
            <a:solidFill>
              <a:srgbClr val="B6D7A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base" hangingPunct="1">
                <a:spcBef>
                  <a:spcPct val="0"/>
                </a:spcBef>
                <a:spcAft>
                  <a:spcPct val="0"/>
                </a:spcAft>
              </a:pPr>
              <a:r>
                <a:rPr lang="en-US" altLang="en-US" sz="1800" kern="0">
                  <a:solidFill>
                    <a:prstClr val="black"/>
                  </a:solidFill>
                  <a:latin typeface="Questrial" panose="020B0604020202020204" charset="0"/>
                  <a:sym typeface="Questrial" panose="020B0604020202020204" charset="0"/>
                </a:rPr>
                <a:t>OCUL Communities</a:t>
              </a:r>
            </a:p>
          </p:txBody>
        </p:sp>
      </p:grpSp>
    </p:spTree>
    <p:extLst>
      <p:ext uri="{BB962C8B-B14F-4D97-AF65-F5344CB8AC3E}">
        <p14:creationId xmlns:p14="http://schemas.microsoft.com/office/powerpoint/2010/main" val="1134188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hape 153"/>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Executive Committee</a:t>
            </a:r>
          </a:p>
        </p:txBody>
      </p:sp>
      <p:sp>
        <p:nvSpPr>
          <p:cNvPr id="20482" name="Shape 154"/>
          <p:cNvSpPr>
            <a:spLocks noGrp="1"/>
          </p:cNvSpPr>
          <p:nvPr>
            <p:ph type="body" idx="1"/>
          </p:nvPr>
        </p:nvSpPr>
        <p:spPr>
          <a:xfrm>
            <a:off x="457200" y="1538288"/>
            <a:ext cx="8229600" cy="4525962"/>
          </a:xfrm>
        </p:spPr>
        <p:txBody>
          <a:bodyPr vert="horz" wrap="square" lIns="91425" tIns="91425" rIns="91425" bIns="91425" numCol="1" anchor="t" anchorCtr="0" compatLnSpc="1">
            <a:prstTxWarp prst="textNoShape">
              <a:avLst/>
            </a:prstTxWarp>
          </a:bodyPr>
          <a:lstStyle/>
          <a:p>
            <a:pPr>
              <a:spcBef>
                <a:spcPct val="0"/>
              </a:spcBef>
              <a:buFont typeface="Wingdings" panose="05000000000000000000" pitchFamily="2" charset="2"/>
              <a:buNone/>
            </a:pPr>
            <a:r>
              <a:rPr lang="en-US" altLang="en-US" sz="2600" b="1">
                <a:ea typeface="ＭＳ Ｐゴシック" panose="020B0600070205080204" pitchFamily="34" charset="-128"/>
              </a:rPr>
              <a:t>Chair:</a:t>
            </a:r>
            <a:r>
              <a:rPr lang="en-US" altLang="en-US" sz="2600">
                <a:ea typeface="ＭＳ Ｐゴシック" panose="020B0600070205080204" pitchFamily="34" charset="-128"/>
              </a:rPr>
              <a:t> Vivian Lewis, McMaster University</a:t>
            </a:r>
          </a:p>
          <a:p>
            <a:pPr>
              <a:spcBef>
                <a:spcPct val="0"/>
              </a:spcBef>
              <a:buFont typeface="Wingdings" panose="05000000000000000000" pitchFamily="2" charset="2"/>
              <a:buNone/>
            </a:pPr>
            <a:r>
              <a:rPr lang="en-US" altLang="en-US" sz="2600" b="1">
                <a:ea typeface="ＭＳ Ｐゴシック" panose="020B0600070205080204" pitchFamily="34" charset="-128"/>
              </a:rPr>
              <a:t>Vice-Chair:</a:t>
            </a:r>
            <a:r>
              <a:rPr lang="en-US" altLang="en-US" sz="2600">
                <a:ea typeface="ＭＳ Ｐゴシック" panose="020B0600070205080204" pitchFamily="34" charset="-128"/>
              </a:rPr>
              <a:t> Ken Hernden, Algoma University</a:t>
            </a:r>
          </a:p>
          <a:p>
            <a:pPr>
              <a:spcBef>
                <a:spcPct val="0"/>
              </a:spcBef>
              <a:buFont typeface="Wingdings" panose="05000000000000000000" pitchFamily="2" charset="2"/>
              <a:buNone/>
            </a:pPr>
            <a:r>
              <a:rPr lang="en-US" altLang="en-US" sz="2600" b="1">
                <a:ea typeface="ＭＳ Ｐゴシック" panose="020B0600070205080204" pitchFamily="34" charset="-128"/>
              </a:rPr>
              <a:t>Treasurer:</a:t>
            </a:r>
            <a:r>
              <a:rPr lang="en-US" altLang="en-US" sz="2600">
                <a:ea typeface="ＭＳ Ｐゴシック" panose="020B0600070205080204" pitchFamily="34" charset="-128"/>
              </a:rPr>
              <a:t> Brent Roe, Laurentian University</a:t>
            </a:r>
          </a:p>
          <a:p>
            <a:pPr>
              <a:spcBef>
                <a:spcPct val="0"/>
              </a:spcBef>
              <a:buFont typeface="Wingdings" panose="05000000000000000000" pitchFamily="2" charset="2"/>
              <a:buNone/>
            </a:pPr>
            <a:r>
              <a:rPr lang="en-US" altLang="en-US" sz="2600" b="1">
                <a:ea typeface="ＭＳ Ｐゴシック" panose="020B0600070205080204" pitchFamily="34" charset="-128"/>
              </a:rPr>
              <a:t>Past-Chair:</a:t>
            </a:r>
            <a:r>
              <a:rPr lang="en-US" altLang="en-US" sz="2600">
                <a:ea typeface="ＭＳ Ｐゴシック" panose="020B0600070205080204" pitchFamily="34" charset="-128"/>
              </a:rPr>
              <a:t> Rebecca Graham, University of Guelph</a:t>
            </a:r>
          </a:p>
          <a:p>
            <a:pPr>
              <a:spcBef>
                <a:spcPct val="0"/>
              </a:spcBef>
              <a:buFont typeface="Wingdings" panose="05000000000000000000" pitchFamily="2" charset="2"/>
              <a:buNone/>
            </a:pPr>
            <a:r>
              <a:rPr lang="en-US" altLang="en-US" sz="2600" b="1">
                <a:ea typeface="ＭＳ Ｐゴシック" panose="020B0600070205080204" pitchFamily="34" charset="-128"/>
              </a:rPr>
              <a:t>Secretary: </a:t>
            </a:r>
            <a:r>
              <a:rPr lang="en-US" altLang="en-US" sz="2600">
                <a:ea typeface="ＭＳ Ｐゴシック" panose="020B0600070205080204" pitchFamily="34" charset="-128"/>
              </a:rPr>
              <a:t>Pascal Calarco, University of Windsor</a:t>
            </a:r>
          </a:p>
          <a:p>
            <a:pPr>
              <a:spcBef>
                <a:spcPct val="0"/>
              </a:spcBef>
              <a:buFont typeface="Wingdings" panose="05000000000000000000" pitchFamily="2" charset="2"/>
              <a:buNone/>
            </a:pPr>
            <a:endParaRPr lang="en-US" altLang="en-US" sz="2600" b="1">
              <a:ea typeface="ＭＳ Ｐゴシック" panose="020B0600070205080204" pitchFamily="34" charset="-128"/>
            </a:endParaRPr>
          </a:p>
          <a:p>
            <a:pPr>
              <a:spcBef>
                <a:spcPct val="0"/>
              </a:spcBef>
              <a:buFont typeface="Wingdings" panose="05000000000000000000" pitchFamily="2" charset="2"/>
              <a:buNone/>
            </a:pPr>
            <a:r>
              <a:rPr lang="en-US" altLang="en-US" sz="2600" b="1">
                <a:ea typeface="ＭＳ Ｐゴシック" panose="020B0600070205080204" pitchFamily="34" charset="-128"/>
              </a:rPr>
              <a:t>Executive Director:</a:t>
            </a:r>
            <a:r>
              <a:rPr lang="en-US" altLang="en-US" sz="2600">
                <a:ea typeface="ＭＳ Ｐゴシック" panose="020B0600070205080204" pitchFamily="34" charset="-128"/>
              </a:rPr>
              <a:t> John Barnett (ex officio)</a:t>
            </a:r>
          </a:p>
        </p:txBody>
      </p:sp>
    </p:spTree>
    <p:extLst>
      <p:ext uri="{BB962C8B-B14F-4D97-AF65-F5344CB8AC3E}">
        <p14:creationId xmlns:p14="http://schemas.microsoft.com/office/powerpoint/2010/main" val="2896270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hape 159"/>
          <p:cNvSpPr>
            <a:spLocks noGrp="1"/>
          </p:cNvSpPr>
          <p:nvPr>
            <p:ph type="title"/>
          </p:nvPr>
        </p:nvSpPr>
        <p:spPr>
          <a:xfrm>
            <a:off x="457200" y="274640"/>
            <a:ext cx="8229600" cy="1025525"/>
          </a:xfrm>
        </p:spPr>
        <p:txBody>
          <a:bodyPr vert="horz" wrap="square" lIns="91425" tIns="91425" rIns="91425" bIns="91425" numCol="1" anchor="ctr" anchorCtr="0" compatLnSpc="1">
            <a:prstTxWarp prst="textNoShape">
              <a:avLst/>
            </a:prstTxWarp>
          </a:bodyPr>
          <a:lstStyle/>
          <a:p>
            <a:r>
              <a:rPr lang="en-US" altLang="en-US">
                <a:ea typeface="ＭＳ Ｐゴシック" panose="020B0600070205080204" pitchFamily="34" charset="-128"/>
              </a:rPr>
              <a:t>Planning and Assessment </a:t>
            </a:r>
            <a:br>
              <a:rPr lang="en-US" altLang="en-US">
                <a:ea typeface="ＭＳ Ｐゴシック" panose="020B0600070205080204" pitchFamily="34" charset="-128"/>
              </a:rPr>
            </a:br>
            <a:r>
              <a:rPr lang="en-US" altLang="en-US">
                <a:ea typeface="ＭＳ Ｐゴシック" panose="020B0600070205080204" pitchFamily="34" charset="-128"/>
              </a:rPr>
              <a:t>(OCUL-PA)</a:t>
            </a:r>
          </a:p>
        </p:txBody>
      </p:sp>
      <p:sp>
        <p:nvSpPr>
          <p:cNvPr id="21506" name="Shape 160"/>
          <p:cNvSpPr>
            <a:spLocks noGrp="1"/>
          </p:cNvSpPr>
          <p:nvPr>
            <p:ph type="body" idx="1"/>
          </p:nvPr>
        </p:nvSpPr>
        <p:spPr>
          <a:xfrm>
            <a:off x="457200" y="1538288"/>
            <a:ext cx="8229600" cy="4525962"/>
          </a:xfrm>
        </p:spPr>
        <p:txBody>
          <a:bodyPr vert="horz" wrap="square" lIns="91425" tIns="91425" rIns="91425" bIns="91425" numCol="1" anchor="t" anchorCtr="0" compatLnSpc="1">
            <a:prstTxWarp prst="textNoShape">
              <a:avLst/>
            </a:prstTxWarp>
          </a:bodyPr>
          <a:lstStyle/>
          <a:p>
            <a:pPr marL="457200" indent="-228600">
              <a:spcBef>
                <a:spcPct val="0"/>
              </a:spcBef>
            </a:pPr>
            <a:r>
              <a:rPr lang="en-US" altLang="en-US">
                <a:ea typeface="ＭＳ Ｐゴシック" panose="020B0600070205080204" pitchFamily="34" charset="-128"/>
              </a:rPr>
              <a:t>Strategic oversight of OCUL and Scholars Portal activities</a:t>
            </a:r>
          </a:p>
          <a:p>
            <a:pPr marL="457200" indent="-228600">
              <a:spcBef>
                <a:spcPct val="0"/>
              </a:spcBef>
            </a:pPr>
            <a:r>
              <a:rPr lang="en-US" altLang="en-US">
                <a:ea typeface="ＭＳ Ｐゴシック" panose="020B0600070205080204" pitchFamily="34" charset="-128"/>
              </a:rPr>
              <a:t>Facilitates Strategic Plan</a:t>
            </a:r>
          </a:p>
          <a:p>
            <a:pPr marL="457200" indent="-228600">
              <a:spcBef>
                <a:spcPct val="0"/>
              </a:spcBef>
            </a:pPr>
            <a:r>
              <a:rPr lang="en-US" altLang="en-US">
                <a:ea typeface="ＭＳ Ｐゴシック" panose="020B0600070205080204" pitchFamily="34" charset="-128"/>
              </a:rPr>
              <a:t>Reviews and develops proposals for new services and annual priorities in collaboration with OCUL-IR and OCUL-SP</a:t>
            </a:r>
          </a:p>
        </p:txBody>
      </p:sp>
    </p:spTree>
    <p:extLst>
      <p:ext uri="{BB962C8B-B14F-4D97-AF65-F5344CB8AC3E}">
        <p14:creationId xmlns:p14="http://schemas.microsoft.com/office/powerpoint/2010/main" val="879882836"/>
      </p:ext>
    </p:extLst>
  </p:cSld>
  <p:clrMapOvr>
    <a:masterClrMapping/>
  </p:clrMapOvr>
</p:sld>
</file>

<file path=ppt/theme/theme1.xml><?xml version="1.0" encoding="utf-8"?>
<a:theme xmlns:a="http://schemas.openxmlformats.org/drawingml/2006/main" name="1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1925</Words>
  <Application>Microsoft Office PowerPoint</Application>
  <PresentationFormat>On-screen Show (4:3)</PresentationFormat>
  <Paragraphs>227</Paragraphs>
  <Slides>21</Slides>
  <Notes>17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21</vt:i4>
      </vt:variant>
    </vt:vector>
  </HeadingPairs>
  <TitlesOfParts>
    <vt:vector size="31" baseType="lpstr">
      <vt:lpstr>ＭＳ Ｐゴシック</vt:lpstr>
      <vt:lpstr>Arial</vt:lpstr>
      <vt:lpstr>Calibri</vt:lpstr>
      <vt:lpstr>Century Gothic</vt:lpstr>
      <vt:lpstr>Courier New</vt:lpstr>
      <vt:lpstr>Questrial</vt:lpstr>
      <vt:lpstr>Trebuchet MS</vt:lpstr>
      <vt:lpstr>Wingdings</vt:lpstr>
      <vt:lpstr>1_Office Theme</vt:lpstr>
      <vt:lpstr>2_Office Theme</vt:lpstr>
      <vt:lpstr>PowerPoint Presentation</vt:lpstr>
      <vt:lpstr>Introduction to OCUL</vt:lpstr>
      <vt:lpstr>Ontario Council of University Libraries</vt:lpstr>
      <vt:lpstr>PowerPoint Presentation</vt:lpstr>
      <vt:lpstr>OCUL Mission and Vision</vt:lpstr>
      <vt:lpstr>Thinking OCULy</vt:lpstr>
      <vt:lpstr>Governance Structure</vt:lpstr>
      <vt:lpstr>Executive Committee</vt:lpstr>
      <vt:lpstr>Planning and Assessment  (OCUL-PA)</vt:lpstr>
      <vt:lpstr>Information Resources Committee (OCUL-IR)</vt:lpstr>
      <vt:lpstr>Scholars Portal Committee  (OCUL-SP)</vt:lpstr>
      <vt:lpstr>OCUL Communities</vt:lpstr>
      <vt:lpstr>OCUL Communities</vt:lpstr>
      <vt:lpstr>OCUL Staff</vt:lpstr>
      <vt:lpstr>Stay in touch</vt:lpstr>
      <vt:lpstr>PowerPoint Presentation</vt:lpstr>
      <vt:lpstr>What is Scholars Portal?</vt:lpstr>
      <vt:lpstr>PowerPoint Presentation</vt:lpstr>
      <vt:lpstr>How is Scholars Portal governed?</vt:lpstr>
      <vt:lpstr>OCUL-SP: Working for you!</vt:lpstr>
      <vt:lpstr>Your OCUL-SP reresentative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sabina</dc:creator>
  <cp:lastModifiedBy>sabina</cp:lastModifiedBy>
  <cp:revision>2</cp:revision>
  <dcterms:created xsi:type="dcterms:W3CDTF">2016-09-23T22:16:24Z</dcterms:created>
  <dcterms:modified xsi:type="dcterms:W3CDTF">2016-09-23T22:19:49Z</dcterms:modified>
</cp:coreProperties>
</file>