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340" r:id="rId2"/>
    <p:sldId id="341" r:id="rId3"/>
    <p:sldId id="342" r:id="rId4"/>
    <p:sldId id="343" r:id="rId5"/>
    <p:sldId id="344" r:id="rId6"/>
    <p:sldId id="345" r:id="rId7"/>
    <p:sldId id="346" r:id="rId8"/>
    <p:sldId id="347" r:id="rId9"/>
    <p:sldId id="34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7719" autoAdjust="0"/>
  </p:normalViewPr>
  <p:slideViewPr>
    <p:cSldViewPr snapToGrid="0">
      <p:cViewPr varScale="1">
        <p:scale>
          <a:sx n="53" d="100"/>
          <a:sy n="53" d="100"/>
        </p:scale>
        <p:origin x="168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FFA90B-7D9F-4961-A878-2606504F9761}" type="datetimeFigureOut">
              <a:rPr lang="en-CA" smtClean="0"/>
              <a:t>2016-09-23</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DAE4E-53C8-4F83-AF4C-209FE516F0FE}" type="slidenum">
              <a:rPr lang="en-CA" smtClean="0"/>
              <a:t>‹#›</a:t>
            </a:fld>
            <a:endParaRPr lang="en-CA"/>
          </a:p>
        </p:txBody>
      </p:sp>
    </p:spTree>
    <p:extLst>
      <p:ext uri="{BB962C8B-B14F-4D97-AF65-F5344CB8AC3E}">
        <p14:creationId xmlns:p14="http://schemas.microsoft.com/office/powerpoint/2010/main" val="3874167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field of digital preservation responds to the basic need to ensure that digital objects (both born digital and digitized) can be accessed into the future. </a:t>
            </a:r>
          </a:p>
          <a:p>
            <a:endParaRPr lang="en-US" baseline="0" dirty="0"/>
          </a:p>
          <a:p>
            <a:r>
              <a:rPr lang="en-US" baseline="0" dirty="0"/>
              <a:t>This need extends from the fact that quickly-changing technological norms create risks for access that must be managed early – from the time of the object’s creation onward. </a:t>
            </a:r>
          </a:p>
          <a:p>
            <a:endParaRPr lang="en-US" baseline="0" dirty="0"/>
          </a:p>
          <a:p>
            <a:r>
              <a:rPr lang="en-US" baseline="0" dirty="0"/>
              <a:t>It is no longer assumed that a digital object, unlike a physical object, can survive years of benign neglect before preservation processes kick in.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2</a:t>
            </a:fld>
            <a:endParaRPr lang="en-US"/>
          </a:p>
        </p:txBody>
      </p:sp>
    </p:spTree>
    <p:extLst>
      <p:ext uri="{BB962C8B-B14F-4D97-AF65-F5344CB8AC3E}">
        <p14:creationId xmlns:p14="http://schemas.microsoft.com/office/powerpoint/2010/main" val="602366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Digital preservation is a set of interlocking</a:t>
            </a:r>
            <a:r>
              <a:rPr lang="en-US" baseline="0" dirty="0"/>
              <a:t> theories and practices that work to keep digital objects authentic, available and reliable over time. </a:t>
            </a:r>
            <a:endParaRPr lang="en-US" dirty="0"/>
          </a:p>
          <a:p>
            <a:endParaRPr lang="en-US" dirty="0"/>
          </a:p>
          <a:p>
            <a:r>
              <a:rPr lang="en-US" dirty="0"/>
              <a:t>Authenticity means maintaining the record’s identity</a:t>
            </a:r>
            <a:r>
              <a:rPr lang="en-US" baseline="0" dirty="0"/>
              <a:t> (what it is, where it came from) and integrity (its unaltered state) over time. This is achieved through contextual metadata that describes the object and using fixity checksums and other processes that verify it remains unchanged. A checksum will tell you a file has been altered somehow – signaling that you need to retrieved a non-corrupted copy from a backup or other source. </a:t>
            </a:r>
          </a:p>
          <a:p>
            <a:endParaRPr lang="en-US" baseline="0" dirty="0"/>
          </a:p>
          <a:p>
            <a:r>
              <a:rPr lang="en-US" baseline="0" dirty="0"/>
              <a:t>Availability ensures that records are accessible into the future by periodically migrating copies of digital objects to new formats. </a:t>
            </a:r>
          </a:p>
          <a:p>
            <a:endParaRPr lang="en-US" baseline="0" dirty="0"/>
          </a:p>
          <a:p>
            <a:r>
              <a:rPr lang="en-US" baseline="0" dirty="0"/>
              <a:t>Reliability is a combination of these two ideas: a reliable digital object can be trusted when proof of authenticity and availability are transparent. Part of this trust comes from the policies, processes and workflows of the digital repository that holds these objects. The need for reliability has led to standards such as the Trusted Digital Repository certification standard, which will be discussed in a moment. </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3</a:t>
            </a:fld>
            <a:endParaRPr lang="en-US"/>
          </a:p>
        </p:txBody>
      </p:sp>
    </p:spTree>
    <p:extLst>
      <p:ext uri="{BB962C8B-B14F-4D97-AF65-F5344CB8AC3E}">
        <p14:creationId xmlns:p14="http://schemas.microsoft.com/office/powerpoint/2010/main" val="3570037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Scholars Portal has a number of</a:t>
            </a:r>
            <a:r>
              <a:rPr lang="en-US" baseline="0" dirty="0"/>
              <a:t> digital preservation services that are in operation and development to continue the preservation of member resources into the future.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4</a:t>
            </a:fld>
            <a:endParaRPr lang="en-US"/>
          </a:p>
        </p:txBody>
      </p:sp>
    </p:spTree>
    <p:extLst>
      <p:ext uri="{BB962C8B-B14F-4D97-AF65-F5344CB8AC3E}">
        <p14:creationId xmlns:p14="http://schemas.microsoft.com/office/powerpoint/2010/main" val="4236164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As the first Trusted</a:t>
            </a:r>
            <a:r>
              <a:rPr lang="en-US" baseline="0" dirty="0"/>
              <a:t> Digital Repository to be certified in Canada in 2013, t</a:t>
            </a:r>
            <a:r>
              <a:rPr lang="en-US" dirty="0"/>
              <a:t>he achievement</a:t>
            </a:r>
            <a:r>
              <a:rPr lang="en-US" baseline="0" dirty="0"/>
              <a:t> of certification was a major milestone. It provides a guiding foundation of policy, infrastructure, and practice upon which future preservation initiatives and services can be built.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Auditing was completed by the Center for Research Libraries. TDR status is an ongoing process and stands as a commitment to the long-term stewardship of valuable digital materials.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TDR documentation is available online through </a:t>
            </a:r>
            <a:r>
              <a:rPr lang="en-US" baseline="0" dirty="0" err="1"/>
              <a:t>SpotDocs</a:t>
            </a:r>
            <a:r>
              <a:rPr lang="en-US" baseline="0" dirty="0"/>
              <a:t>. The documentation is currently undergoing a refreshing process to ensure documentation reflects current practice and new projects, and to maintain TDR status. The process is being conducted with input from the OCUL digital curation community.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5</a:t>
            </a:fld>
            <a:endParaRPr lang="en-US"/>
          </a:p>
        </p:txBody>
      </p:sp>
    </p:spTree>
    <p:extLst>
      <p:ext uri="{BB962C8B-B14F-4D97-AF65-F5344CB8AC3E}">
        <p14:creationId xmlns:p14="http://schemas.microsoft.com/office/powerpoint/2010/main" val="2720867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content in the journals</a:t>
            </a:r>
            <a:r>
              <a:rPr lang="en-US" baseline="0" dirty="0"/>
              <a:t> platform was the first to be preserved using the TDR. Currently, over 30 million articles are preserved. </a:t>
            </a:r>
          </a:p>
          <a:p>
            <a:endParaRPr lang="en-US" baseline="0" dirty="0"/>
          </a:p>
          <a:p>
            <a:r>
              <a:rPr lang="en-US" baseline="0" dirty="0"/>
              <a:t>The preservation workflow uses scripts developed in-house to capture articles and metadata and process them for preservation. </a:t>
            </a:r>
          </a:p>
          <a:p>
            <a:endParaRPr lang="en-US" baseline="0" dirty="0"/>
          </a:p>
          <a:p>
            <a:r>
              <a:rPr lang="en-US" baseline="0" dirty="0"/>
              <a:t>The preservation status of an article is visible to users via the journals platform – when looking at an article, users can click on the “Preservation Status” button to see the associated preservation metadata about that article, including fixity checksums.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6</a:t>
            </a:fld>
            <a:endParaRPr lang="en-US"/>
          </a:p>
        </p:txBody>
      </p:sp>
    </p:spTree>
    <p:extLst>
      <p:ext uri="{BB962C8B-B14F-4D97-AF65-F5344CB8AC3E}">
        <p14:creationId xmlns:p14="http://schemas.microsoft.com/office/powerpoint/2010/main" val="161808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t>
            </a:r>
            <a:r>
              <a:rPr lang="en-US" baseline="0" dirty="0"/>
              <a:t> project-in-progress is the preservation of e-books, which is taking place as part of the broader books redevelopment project.</a:t>
            </a:r>
          </a:p>
          <a:p>
            <a:endParaRPr lang="en-US" baseline="0" dirty="0"/>
          </a:p>
          <a:p>
            <a:r>
              <a:rPr lang="en-US" baseline="0" dirty="0"/>
              <a:t>We are currently investigating e-books preservation best practices to help design policies, procedures and workflows for books preservation.</a:t>
            </a:r>
          </a:p>
          <a:p>
            <a:endParaRPr lang="en-US" baseline="0" dirty="0"/>
          </a:p>
          <a:p>
            <a:r>
              <a:rPr lang="en-US" baseline="0" dirty="0"/>
              <a:t>The goal is to fully integrate eligible books content into the TDR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7</a:t>
            </a:fld>
            <a:endParaRPr lang="en-US"/>
          </a:p>
        </p:txBody>
      </p:sp>
    </p:spTree>
    <p:extLst>
      <p:ext uri="{BB962C8B-B14F-4D97-AF65-F5344CB8AC3E}">
        <p14:creationId xmlns:p14="http://schemas.microsoft.com/office/powerpoint/2010/main" val="3602454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in-progress</a:t>
            </a:r>
            <a:r>
              <a:rPr lang="en-US" baseline="0" dirty="0"/>
              <a:t> project is the preservation of research data.</a:t>
            </a:r>
          </a:p>
          <a:p>
            <a:endParaRPr lang="en-US" baseline="0" dirty="0"/>
          </a:p>
          <a:p>
            <a:r>
              <a:rPr lang="en-US" baseline="0" dirty="0"/>
              <a:t>Scholars Portal contracted </a:t>
            </a:r>
            <a:r>
              <a:rPr lang="en-US" baseline="0" dirty="0" err="1"/>
              <a:t>Artefactual</a:t>
            </a:r>
            <a:r>
              <a:rPr lang="en-US" baseline="0" dirty="0"/>
              <a:t> systems to integrate </a:t>
            </a:r>
            <a:r>
              <a:rPr lang="en-US" baseline="0" dirty="0" err="1"/>
              <a:t>dataverse</a:t>
            </a:r>
            <a:r>
              <a:rPr lang="en-US" baseline="0" dirty="0"/>
              <a:t> and </a:t>
            </a:r>
            <a:r>
              <a:rPr lang="en-US" baseline="0" dirty="0" err="1"/>
              <a:t>Archivematica</a:t>
            </a:r>
            <a:r>
              <a:rPr lang="en-US" baseline="0" dirty="0"/>
              <a:t>. Functional requirements were developed in cooperation with Canadian </a:t>
            </a:r>
            <a:r>
              <a:rPr lang="en-US" baseline="0" dirty="0" err="1"/>
              <a:t>dataverse</a:t>
            </a:r>
            <a:r>
              <a:rPr lang="en-US" baseline="0" dirty="0"/>
              <a:t> users. </a:t>
            </a:r>
          </a:p>
          <a:p>
            <a:endParaRPr lang="en-US" baseline="0" dirty="0"/>
          </a:p>
          <a:p>
            <a:r>
              <a:rPr lang="en-US" baseline="0" dirty="0"/>
              <a:t>The goal is to automate the transfer of studies from </a:t>
            </a:r>
            <a:r>
              <a:rPr lang="en-US" baseline="0" dirty="0" err="1"/>
              <a:t>Dataverse</a:t>
            </a:r>
            <a:r>
              <a:rPr lang="en-US" baseline="0" dirty="0"/>
              <a:t> to </a:t>
            </a:r>
            <a:r>
              <a:rPr lang="en-US" baseline="0" dirty="0" err="1"/>
              <a:t>Archivematica</a:t>
            </a:r>
            <a:r>
              <a:rPr lang="en-US" baseline="0" dirty="0"/>
              <a:t> and then onto storage for long-term preservation. </a:t>
            </a:r>
            <a:r>
              <a:rPr lang="en-US" baseline="0" dirty="0" err="1"/>
              <a:t>Dataverse</a:t>
            </a:r>
            <a:r>
              <a:rPr lang="en-US" baseline="0" dirty="0"/>
              <a:t> does not have any robust native preservation capabilities.</a:t>
            </a:r>
          </a:p>
          <a:p>
            <a:endParaRPr lang="en-US" baseline="0" dirty="0"/>
          </a:p>
          <a:p>
            <a:r>
              <a:rPr lang="en-US" baseline="0" dirty="0"/>
              <a:t>The integration is currently being tested. The results of this test will be reported on for the broader research data community in Canada. </a:t>
            </a:r>
          </a:p>
        </p:txBody>
      </p:sp>
      <p:sp>
        <p:nvSpPr>
          <p:cNvPr id="4" name="Slide Number Placeholder 3"/>
          <p:cNvSpPr>
            <a:spLocks noGrp="1"/>
          </p:cNvSpPr>
          <p:nvPr>
            <p:ph type="sldNum" sz="quarter" idx="10"/>
          </p:nvPr>
        </p:nvSpPr>
        <p:spPr/>
        <p:txBody>
          <a:bodyPr/>
          <a:lstStyle/>
          <a:p>
            <a:fld id="{FC0DFC3C-9AAB-034C-843E-1BCE0940B1C8}" type="slidenum">
              <a:rPr lang="en-US" smtClean="0"/>
              <a:t>8</a:t>
            </a:fld>
            <a:endParaRPr lang="en-US"/>
          </a:p>
        </p:txBody>
      </p:sp>
    </p:spTree>
    <p:extLst>
      <p:ext uri="{BB962C8B-B14F-4D97-AF65-F5344CB8AC3E}">
        <p14:creationId xmlns:p14="http://schemas.microsoft.com/office/powerpoint/2010/main" val="748001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a</a:t>
            </a:r>
            <a:r>
              <a:rPr lang="en-US" baseline="0" dirty="0"/>
              <a:t> new project in the early stages of development is to enable cloud-hosted preservation for OCUL members.</a:t>
            </a:r>
          </a:p>
          <a:p>
            <a:endParaRPr lang="en-US" baseline="0" dirty="0"/>
          </a:p>
          <a:p>
            <a:r>
              <a:rPr lang="en-US" baseline="0" dirty="0"/>
              <a:t>SP is currently seeking a pilot partner through the OCUL digital curation community to determine needs, develop terms, and scope out what hosted preservation services might look like. There are lots of options and ways to design hosted preservation services, so we are interested in finding out how to best meet member needs with this service. </a:t>
            </a:r>
          </a:p>
          <a:p>
            <a:endParaRPr lang="en-US" baseline="0" dirty="0"/>
          </a:p>
          <a:p>
            <a:r>
              <a:rPr lang="en-US" baseline="0" dirty="0"/>
              <a:t>The core vision is a hosted instance of </a:t>
            </a:r>
            <a:r>
              <a:rPr lang="en-US" baseline="0" dirty="0" err="1"/>
              <a:t>Archivematica</a:t>
            </a:r>
            <a:r>
              <a:rPr lang="en-US" baseline="0" dirty="0"/>
              <a:t> that is available to members. Storage will use the OLRC.</a:t>
            </a:r>
          </a:p>
          <a:p>
            <a:endParaRPr lang="en-US" baseline="0" dirty="0"/>
          </a:p>
          <a:p>
            <a:r>
              <a:rPr lang="en-US" baseline="0" dirty="0"/>
              <a:t>After the initial scoping process, the pilot is set to hopefully begin in Spring 2017. </a:t>
            </a:r>
            <a:endParaRPr lang="en-US" dirty="0"/>
          </a:p>
        </p:txBody>
      </p:sp>
      <p:sp>
        <p:nvSpPr>
          <p:cNvPr id="4" name="Slide Number Placeholder 3"/>
          <p:cNvSpPr>
            <a:spLocks noGrp="1"/>
          </p:cNvSpPr>
          <p:nvPr>
            <p:ph type="sldNum" sz="quarter" idx="10"/>
          </p:nvPr>
        </p:nvSpPr>
        <p:spPr/>
        <p:txBody>
          <a:bodyPr/>
          <a:lstStyle/>
          <a:p>
            <a:fld id="{FC0DFC3C-9AAB-034C-843E-1BCE0940B1C8}" type="slidenum">
              <a:rPr lang="en-US" smtClean="0"/>
              <a:t>9</a:t>
            </a:fld>
            <a:endParaRPr lang="en-US"/>
          </a:p>
        </p:txBody>
      </p:sp>
    </p:spTree>
    <p:extLst>
      <p:ext uri="{BB962C8B-B14F-4D97-AF65-F5344CB8AC3E}">
        <p14:creationId xmlns:p14="http://schemas.microsoft.com/office/powerpoint/2010/main" val="15322659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362681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678915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591785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1933583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918543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604838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#SPonTheRoad</a:t>
            </a:r>
          </a:p>
        </p:txBody>
      </p:sp>
      <p:sp>
        <p:nvSpPr>
          <p:cNvPr id="9" name="Slide Number Placeholder 8"/>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1638214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#SPonTheRoad</a:t>
            </a:r>
          </a:p>
        </p:txBody>
      </p:sp>
      <p:sp>
        <p:nvSpPr>
          <p:cNvPr id="5" name="Slide Number Placeholder 4"/>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4100143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#SPonTheRoad</a:t>
            </a:r>
          </a:p>
        </p:txBody>
      </p:sp>
      <p:sp>
        <p:nvSpPr>
          <p:cNvPr id="4" name="Slide Number Placeholder 3"/>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1299761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861366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605042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89"/>
            <a:ext cx="8229600" cy="102603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38748"/>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291934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#SPonTheRoad</a:t>
            </a:r>
          </a:p>
        </p:txBody>
      </p:sp>
      <p:sp>
        <p:nvSpPr>
          <p:cNvPr id="6" name="Slide Number Placeholder 5"/>
          <p:cNvSpPr>
            <a:spLocks noGrp="1"/>
          </p:cNvSpPr>
          <p:nvPr>
            <p:ph type="sldNum" sz="quarter" idx="4"/>
          </p:nvPr>
        </p:nvSpPr>
        <p:spPr>
          <a:xfrm>
            <a:off x="6122994"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t>‹#›</a:t>
            </a:fld>
            <a:endParaRPr lang="en-US"/>
          </a:p>
        </p:txBody>
      </p:sp>
    </p:spTree>
    <p:extLst>
      <p:ext uri="{BB962C8B-B14F-4D97-AF65-F5344CB8AC3E}">
        <p14:creationId xmlns:p14="http://schemas.microsoft.com/office/powerpoint/2010/main" val="166162598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spotdocs.scholarsportal.info/display/OAIS/Hom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fontScale="92500"/>
          </a:bodyPr>
          <a:lstStyle>
            <a:lvl1pPr algn="l" defTabSz="457200" rtl="0" eaLnBrk="1" latinLnBrk="0" hangingPunct="1">
              <a:spcBef>
                <a:spcPct val="0"/>
              </a:spcBef>
              <a:buNone/>
              <a:defRPr sz="3600" b="1" kern="1200">
                <a:solidFill>
                  <a:schemeClr val="tx1"/>
                </a:solidFill>
                <a:latin typeface="+mj-lt"/>
                <a:ea typeface="+mj-ea"/>
                <a:cs typeface="+mj-cs"/>
              </a:defRPr>
            </a:lvl1pPr>
          </a:lstStyle>
          <a:p>
            <a:r>
              <a:rPr lang="en-US" sz="4000" cap="small" dirty="0"/>
              <a:t>DIGITAL PRESERVATION SERVICES AT SCHOLARS PORTAL</a:t>
            </a:r>
          </a:p>
        </p:txBody>
      </p:sp>
    </p:spTree>
    <p:extLst>
      <p:ext uri="{BB962C8B-B14F-4D97-AF65-F5344CB8AC3E}">
        <p14:creationId xmlns:p14="http://schemas.microsoft.com/office/powerpoint/2010/main" val="29746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lstStyle/>
          <a:p>
            <a:r>
              <a:rPr lang="en-US" dirty="0">
                <a:solidFill>
                  <a:srgbClr val="C00000"/>
                </a:solidFill>
              </a:rPr>
              <a:t>What is Digital Preservation?</a:t>
            </a:r>
          </a:p>
        </p:txBody>
      </p:sp>
      <p:sp>
        <p:nvSpPr>
          <p:cNvPr id="3" name="Content Placeholder 2"/>
          <p:cNvSpPr>
            <a:spLocks noGrp="1"/>
          </p:cNvSpPr>
          <p:nvPr>
            <p:ph idx="1"/>
          </p:nvPr>
        </p:nvSpPr>
        <p:spPr>
          <a:xfrm>
            <a:off x="457200" y="1161964"/>
            <a:ext cx="5340927" cy="5319252"/>
          </a:xfrm>
        </p:spPr>
        <p:txBody>
          <a:bodyPr>
            <a:normAutofit lnSpcReduction="10000"/>
          </a:bodyPr>
          <a:lstStyle/>
          <a:p>
            <a:r>
              <a:rPr lang="en-US" dirty="0"/>
              <a:t>Digital objects (both born digital and digitized) need active management to ensure ongoing access</a:t>
            </a:r>
          </a:p>
          <a:p>
            <a:pPr marL="0" indent="0">
              <a:buNone/>
            </a:pPr>
            <a:endParaRPr lang="en-US" dirty="0"/>
          </a:p>
          <a:p>
            <a:r>
              <a:rPr lang="en-US" dirty="0"/>
              <a:t>Quickly-changing technological norms create risks that must be managed from the object’s creation</a:t>
            </a:r>
          </a:p>
        </p:txBody>
      </p:sp>
      <p:sp>
        <p:nvSpPr>
          <p:cNvPr id="4" name="Footer Placeholder 3"/>
          <p:cNvSpPr>
            <a:spLocks noGrp="1"/>
          </p:cNvSpPr>
          <p:nvPr>
            <p:ph type="ftr" sz="quarter" idx="11"/>
          </p:nvPr>
        </p:nvSpPr>
        <p:spPr/>
        <p:txBody>
          <a:bodyPr/>
          <a:lstStyle/>
          <a:p>
            <a:r>
              <a:rPr lang="en-US"/>
              <a:t>#SPonTheRoad</a:t>
            </a:r>
          </a:p>
        </p:txBody>
      </p:sp>
      <p:pic>
        <p:nvPicPr>
          <p:cNvPr id="5" name="Picture 4"/>
          <p:cNvPicPr>
            <a:picLocks noChangeAspect="1"/>
          </p:cNvPicPr>
          <p:nvPr/>
        </p:nvPicPr>
        <p:blipFill rotWithShape="1">
          <a:blip r:embed="rId3"/>
          <a:srcRect l="25675" r="25540"/>
          <a:stretch/>
        </p:blipFill>
        <p:spPr>
          <a:xfrm>
            <a:off x="6087244" y="1643449"/>
            <a:ext cx="2859048" cy="2854411"/>
          </a:xfrm>
          <a:prstGeom prst="rect">
            <a:avLst/>
          </a:prstGeom>
        </p:spPr>
      </p:pic>
      <p:sp>
        <p:nvSpPr>
          <p:cNvPr id="6" name="TextBox 5"/>
          <p:cNvSpPr txBox="1"/>
          <p:nvPr/>
        </p:nvSpPr>
        <p:spPr>
          <a:xfrm>
            <a:off x="6213130" y="4497860"/>
            <a:ext cx="2607276" cy="369332"/>
          </a:xfrm>
          <a:prstGeom prst="rect">
            <a:avLst/>
          </a:prstGeom>
          <a:noFill/>
        </p:spPr>
        <p:txBody>
          <a:bodyPr wrap="square" rtlCol="0">
            <a:spAutoFit/>
          </a:bodyPr>
          <a:lstStyle/>
          <a:p>
            <a:pPr algn="ctr"/>
            <a:r>
              <a:rPr lang="en-US"/>
              <a:t>Avoid this</a:t>
            </a:r>
          </a:p>
        </p:txBody>
      </p:sp>
    </p:spTree>
    <p:extLst>
      <p:ext uri="{BB962C8B-B14F-4D97-AF65-F5344CB8AC3E}">
        <p14:creationId xmlns:p14="http://schemas.microsoft.com/office/powerpoint/2010/main" val="32618748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lstStyle/>
          <a:p>
            <a:r>
              <a:rPr lang="en-US" dirty="0">
                <a:solidFill>
                  <a:srgbClr val="C00000"/>
                </a:solidFill>
              </a:rPr>
              <a:t>What is Digital </a:t>
            </a:r>
            <a:r>
              <a:rPr lang="en-US">
                <a:solidFill>
                  <a:srgbClr val="C00000"/>
                </a:solidFill>
              </a:rPr>
              <a:t>Preservation?</a:t>
            </a:r>
            <a:endParaRPr lang="en-US" dirty="0">
              <a:solidFill>
                <a:srgbClr val="C00000"/>
              </a:solidFill>
            </a:endParaRPr>
          </a:p>
        </p:txBody>
      </p:sp>
      <p:sp>
        <p:nvSpPr>
          <p:cNvPr id="3" name="Content Placeholder 2"/>
          <p:cNvSpPr>
            <a:spLocks noGrp="1"/>
          </p:cNvSpPr>
          <p:nvPr>
            <p:ph idx="1"/>
          </p:nvPr>
        </p:nvSpPr>
        <p:spPr/>
        <p:txBody>
          <a:bodyPr/>
          <a:lstStyle/>
          <a:p>
            <a:r>
              <a:rPr lang="en-US" dirty="0"/>
              <a:t>Digital preservation is a set of theories and practices that work to keep digital objects </a:t>
            </a:r>
            <a:r>
              <a:rPr lang="en-US" b="1" dirty="0"/>
              <a:t>authentic</a:t>
            </a:r>
            <a:r>
              <a:rPr lang="en-US" dirty="0"/>
              <a:t>, </a:t>
            </a:r>
            <a:r>
              <a:rPr lang="en-US" b="1" dirty="0"/>
              <a:t>available</a:t>
            </a:r>
            <a:r>
              <a:rPr lang="en-US" dirty="0"/>
              <a:t> and </a:t>
            </a:r>
            <a:r>
              <a:rPr lang="en-US" b="1" dirty="0"/>
              <a:t>reliable</a:t>
            </a:r>
            <a:r>
              <a:rPr lang="en-US" dirty="0"/>
              <a:t> over time. </a:t>
            </a:r>
          </a:p>
          <a:p>
            <a:endParaRPr lang="en-US" dirty="0"/>
          </a:p>
        </p:txBody>
      </p:sp>
      <p:sp>
        <p:nvSpPr>
          <p:cNvPr id="2" name="Footer Placeholder 1"/>
          <p:cNvSpPr>
            <a:spLocks noGrp="1"/>
          </p:cNvSpPr>
          <p:nvPr>
            <p:ph type="ftr" sz="quarter" idx="11"/>
          </p:nvPr>
        </p:nvSpPr>
        <p:spPr/>
        <p:txBody>
          <a:bodyPr/>
          <a:lstStyle/>
          <a:p>
            <a:r>
              <a:rPr lang="en-US"/>
              <a:t>#SPonTheRoad</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465" y="4122063"/>
            <a:ext cx="3810000" cy="685800"/>
          </a:xfrm>
          <a:prstGeom prst="rect">
            <a:avLst/>
          </a:prstGeom>
        </p:spPr>
      </p:pic>
      <p:pic>
        <p:nvPicPr>
          <p:cNvPr id="7" name="Picture 6"/>
          <p:cNvPicPr>
            <a:picLocks noChangeAspect="1"/>
          </p:cNvPicPr>
          <p:nvPr/>
        </p:nvPicPr>
        <p:blipFill>
          <a:blip r:embed="rId4"/>
          <a:stretch>
            <a:fillRect/>
          </a:stretch>
        </p:blipFill>
        <p:spPr>
          <a:xfrm>
            <a:off x="4977713" y="4124067"/>
            <a:ext cx="3810000" cy="685800"/>
          </a:xfrm>
          <a:prstGeom prst="rect">
            <a:avLst/>
          </a:prstGeom>
        </p:spPr>
      </p:pic>
      <p:sp>
        <p:nvSpPr>
          <p:cNvPr id="8" name="TextBox 7"/>
          <p:cNvSpPr txBox="1"/>
          <p:nvPr/>
        </p:nvSpPr>
        <p:spPr>
          <a:xfrm>
            <a:off x="356287" y="4908721"/>
            <a:ext cx="3816178" cy="369332"/>
          </a:xfrm>
          <a:prstGeom prst="rect">
            <a:avLst/>
          </a:prstGeom>
          <a:noFill/>
        </p:spPr>
        <p:txBody>
          <a:bodyPr wrap="square" rtlCol="0">
            <a:spAutoFit/>
          </a:bodyPr>
          <a:lstStyle/>
          <a:p>
            <a:pPr algn="ctr"/>
            <a:r>
              <a:rPr lang="en-US" dirty="0"/>
              <a:t>File </a:t>
            </a:r>
            <a:r>
              <a:rPr lang="en-US"/>
              <a:t>with integrity</a:t>
            </a:r>
          </a:p>
        </p:txBody>
      </p:sp>
      <p:sp>
        <p:nvSpPr>
          <p:cNvPr id="9" name="TextBox 8"/>
          <p:cNvSpPr txBox="1"/>
          <p:nvPr/>
        </p:nvSpPr>
        <p:spPr>
          <a:xfrm>
            <a:off x="4977713" y="4835551"/>
            <a:ext cx="3810000" cy="646331"/>
          </a:xfrm>
          <a:prstGeom prst="rect">
            <a:avLst/>
          </a:prstGeom>
          <a:noFill/>
        </p:spPr>
        <p:txBody>
          <a:bodyPr wrap="square" rtlCol="0">
            <a:spAutoFit/>
          </a:bodyPr>
          <a:lstStyle/>
          <a:p>
            <a:pPr algn="ctr"/>
            <a:r>
              <a:rPr lang="en-US" dirty="0"/>
              <a:t>Lost integrity (700 random bytes deleted)</a:t>
            </a:r>
          </a:p>
        </p:txBody>
      </p:sp>
      <p:sp>
        <p:nvSpPr>
          <p:cNvPr id="10" name="TextBox 9"/>
          <p:cNvSpPr txBox="1"/>
          <p:nvPr/>
        </p:nvSpPr>
        <p:spPr>
          <a:xfrm>
            <a:off x="617838" y="5534710"/>
            <a:ext cx="3554627" cy="923330"/>
          </a:xfrm>
          <a:prstGeom prst="rect">
            <a:avLst/>
          </a:prstGeom>
          <a:noFill/>
        </p:spPr>
        <p:txBody>
          <a:bodyPr wrap="square" rtlCol="0">
            <a:spAutoFit/>
          </a:bodyPr>
          <a:lstStyle/>
          <a:p>
            <a:r>
              <a:rPr lang="is-IS" dirty="0"/>
              <a:t>Checksum: 6fa90ede6e160a0ed0c847b83a7140047cd3d2a</a:t>
            </a:r>
            <a:endParaRPr lang="en-US" dirty="0"/>
          </a:p>
        </p:txBody>
      </p:sp>
      <p:sp>
        <p:nvSpPr>
          <p:cNvPr id="12" name="TextBox 11"/>
          <p:cNvSpPr txBox="1"/>
          <p:nvPr/>
        </p:nvSpPr>
        <p:spPr>
          <a:xfrm>
            <a:off x="4977713" y="5671751"/>
            <a:ext cx="3406632" cy="923330"/>
          </a:xfrm>
          <a:prstGeom prst="rect">
            <a:avLst/>
          </a:prstGeom>
          <a:noFill/>
        </p:spPr>
        <p:txBody>
          <a:bodyPr wrap="square" rtlCol="0">
            <a:spAutoFit/>
          </a:bodyPr>
          <a:lstStyle/>
          <a:p>
            <a:r>
              <a:rPr lang="it-IT" dirty="0" err="1"/>
              <a:t>Checksum</a:t>
            </a:r>
            <a:r>
              <a:rPr lang="it-IT" dirty="0"/>
              <a:t> shows a </a:t>
            </a:r>
            <a:r>
              <a:rPr lang="it-IT" dirty="0" err="1"/>
              <a:t>change</a:t>
            </a:r>
            <a:r>
              <a:rPr lang="it-IT" dirty="0"/>
              <a:t>: 42d911eb382ae265d9366908cdf35a4569d676a5</a:t>
            </a:r>
            <a:endParaRPr lang="en-US" dirty="0"/>
          </a:p>
        </p:txBody>
      </p:sp>
    </p:spTree>
    <p:extLst>
      <p:ext uri="{BB962C8B-B14F-4D97-AF65-F5344CB8AC3E}">
        <p14:creationId xmlns:p14="http://schemas.microsoft.com/office/powerpoint/2010/main" val="906354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67309"/>
          </a:xfrm>
        </p:spPr>
        <p:txBody>
          <a:bodyPr>
            <a:noAutofit/>
          </a:bodyPr>
          <a:lstStyle/>
          <a:p>
            <a:pPr algn="ctr"/>
            <a:r>
              <a:rPr lang="en-US" dirty="0">
                <a:solidFill>
                  <a:srgbClr val="D3211D"/>
                </a:solidFill>
              </a:rPr>
              <a:t>Scholars Portal’s Digital Preservation Services</a:t>
            </a:r>
          </a:p>
        </p:txBody>
      </p:sp>
      <p:sp>
        <p:nvSpPr>
          <p:cNvPr id="3" name="Footer Placeholder 2"/>
          <p:cNvSpPr>
            <a:spLocks noGrp="1"/>
          </p:cNvSpPr>
          <p:nvPr>
            <p:ph type="ftr" sz="quarter" idx="11"/>
          </p:nvPr>
        </p:nvSpPr>
        <p:spPr/>
        <p:txBody>
          <a:bodyPr/>
          <a:lstStyle/>
          <a:p>
            <a:r>
              <a:rPr lang="en-US"/>
              <a:t>#SPonTheRoad</a:t>
            </a:r>
          </a:p>
        </p:txBody>
      </p:sp>
      <p:sp>
        <p:nvSpPr>
          <p:cNvPr id="4" name="TextBox 3"/>
          <p:cNvSpPr txBox="1"/>
          <p:nvPr/>
        </p:nvSpPr>
        <p:spPr>
          <a:xfrm>
            <a:off x="1028700" y="1322225"/>
            <a:ext cx="2996545" cy="523220"/>
          </a:xfrm>
          <a:prstGeom prst="rect">
            <a:avLst/>
          </a:prstGeom>
          <a:noFill/>
        </p:spPr>
        <p:txBody>
          <a:bodyPr wrap="square" rtlCol="0">
            <a:spAutoFit/>
          </a:bodyPr>
          <a:lstStyle/>
          <a:p>
            <a:r>
              <a:rPr lang="en-US" sz="2800" b="1" dirty="0"/>
              <a:t>Current Services</a:t>
            </a:r>
          </a:p>
        </p:txBody>
      </p:sp>
      <p:sp>
        <p:nvSpPr>
          <p:cNvPr id="5" name="TextBox 4"/>
          <p:cNvSpPr txBox="1"/>
          <p:nvPr/>
        </p:nvSpPr>
        <p:spPr>
          <a:xfrm>
            <a:off x="1028700" y="3936808"/>
            <a:ext cx="4114543" cy="523220"/>
          </a:xfrm>
          <a:prstGeom prst="rect">
            <a:avLst/>
          </a:prstGeom>
          <a:noFill/>
        </p:spPr>
        <p:txBody>
          <a:bodyPr wrap="square" rtlCol="0">
            <a:spAutoFit/>
          </a:bodyPr>
          <a:lstStyle/>
          <a:p>
            <a:r>
              <a:rPr lang="en-US" sz="2800" b="1" dirty="0"/>
              <a:t>Forthcoming Services</a:t>
            </a:r>
          </a:p>
        </p:txBody>
      </p:sp>
      <p:sp>
        <p:nvSpPr>
          <p:cNvPr id="6" name="TextBox 5"/>
          <p:cNvSpPr txBox="1"/>
          <p:nvPr/>
        </p:nvSpPr>
        <p:spPr>
          <a:xfrm>
            <a:off x="1491089" y="1828717"/>
            <a:ext cx="5513026" cy="461665"/>
          </a:xfrm>
          <a:prstGeom prst="rect">
            <a:avLst/>
          </a:prstGeom>
          <a:noFill/>
        </p:spPr>
        <p:txBody>
          <a:bodyPr wrap="square" rtlCol="0">
            <a:spAutoFit/>
          </a:bodyPr>
          <a:lstStyle/>
          <a:p>
            <a:r>
              <a:rPr lang="en-US" sz="2400" dirty="0"/>
              <a:t>Certified Trusted Digital Repository</a:t>
            </a:r>
          </a:p>
        </p:txBody>
      </p:sp>
      <p:sp>
        <p:nvSpPr>
          <p:cNvPr id="7" name="TextBox 6"/>
          <p:cNvSpPr txBox="1"/>
          <p:nvPr/>
        </p:nvSpPr>
        <p:spPr>
          <a:xfrm>
            <a:off x="1870529" y="2293797"/>
            <a:ext cx="3453245" cy="400110"/>
          </a:xfrm>
          <a:prstGeom prst="rect">
            <a:avLst/>
          </a:prstGeom>
          <a:noFill/>
        </p:spPr>
        <p:txBody>
          <a:bodyPr wrap="square" rtlCol="0">
            <a:spAutoFit/>
          </a:bodyPr>
          <a:lstStyle/>
          <a:p>
            <a:r>
              <a:rPr lang="en-US" sz="2000" dirty="0"/>
              <a:t>Journals preservation</a:t>
            </a:r>
          </a:p>
        </p:txBody>
      </p:sp>
      <p:sp>
        <p:nvSpPr>
          <p:cNvPr id="8" name="TextBox 7"/>
          <p:cNvSpPr txBox="1"/>
          <p:nvPr/>
        </p:nvSpPr>
        <p:spPr>
          <a:xfrm>
            <a:off x="1491089" y="4454228"/>
            <a:ext cx="3453245" cy="461665"/>
          </a:xfrm>
          <a:prstGeom prst="rect">
            <a:avLst/>
          </a:prstGeom>
          <a:noFill/>
        </p:spPr>
        <p:txBody>
          <a:bodyPr wrap="square" rtlCol="0">
            <a:spAutoFit/>
          </a:bodyPr>
          <a:lstStyle/>
          <a:p>
            <a:r>
              <a:rPr lang="en-US" sz="2400" dirty="0"/>
              <a:t>Books preservation </a:t>
            </a:r>
          </a:p>
        </p:txBody>
      </p:sp>
      <p:sp>
        <p:nvSpPr>
          <p:cNvPr id="10" name="TextBox 9"/>
          <p:cNvSpPr txBox="1"/>
          <p:nvPr/>
        </p:nvSpPr>
        <p:spPr>
          <a:xfrm>
            <a:off x="1491089" y="5410916"/>
            <a:ext cx="4212127" cy="461665"/>
          </a:xfrm>
          <a:prstGeom prst="rect">
            <a:avLst/>
          </a:prstGeom>
          <a:noFill/>
        </p:spPr>
        <p:txBody>
          <a:bodyPr wrap="square" rtlCol="0">
            <a:spAutoFit/>
          </a:bodyPr>
          <a:lstStyle/>
          <a:p>
            <a:r>
              <a:rPr lang="en-US" sz="2400" dirty="0"/>
              <a:t>Hosted preservation pilot</a:t>
            </a:r>
          </a:p>
        </p:txBody>
      </p:sp>
      <p:sp>
        <p:nvSpPr>
          <p:cNvPr id="12" name="TextBox 11"/>
          <p:cNvSpPr txBox="1"/>
          <p:nvPr/>
        </p:nvSpPr>
        <p:spPr>
          <a:xfrm>
            <a:off x="1491089" y="4932572"/>
            <a:ext cx="4366257" cy="461665"/>
          </a:xfrm>
          <a:prstGeom prst="rect">
            <a:avLst/>
          </a:prstGeom>
          <a:noFill/>
        </p:spPr>
        <p:txBody>
          <a:bodyPr wrap="square" rtlCol="0">
            <a:spAutoFit/>
          </a:bodyPr>
          <a:lstStyle/>
          <a:p>
            <a:r>
              <a:rPr lang="en-US" sz="2400" dirty="0"/>
              <a:t>Research data preservation </a:t>
            </a:r>
          </a:p>
        </p:txBody>
      </p:sp>
      <p:sp>
        <p:nvSpPr>
          <p:cNvPr id="11" name="TextBox 10"/>
          <p:cNvSpPr txBox="1"/>
          <p:nvPr/>
        </p:nvSpPr>
        <p:spPr>
          <a:xfrm>
            <a:off x="1491089" y="2749662"/>
            <a:ext cx="5513026" cy="461665"/>
          </a:xfrm>
          <a:prstGeom prst="rect">
            <a:avLst/>
          </a:prstGeom>
          <a:noFill/>
        </p:spPr>
        <p:txBody>
          <a:bodyPr wrap="square" rtlCol="0">
            <a:spAutoFit/>
          </a:bodyPr>
          <a:lstStyle/>
          <a:p>
            <a:r>
              <a:rPr lang="en-US" sz="2400" dirty="0"/>
              <a:t>OLRC for </a:t>
            </a:r>
            <a:r>
              <a:rPr lang="en-US" sz="2400"/>
              <a:t>replicated storage</a:t>
            </a:r>
            <a:endParaRPr lang="en-US" sz="2400" dirty="0"/>
          </a:p>
        </p:txBody>
      </p:sp>
    </p:spTree>
    <p:extLst>
      <p:ext uri="{BB962C8B-B14F-4D97-AF65-F5344CB8AC3E}">
        <p14:creationId xmlns:p14="http://schemas.microsoft.com/office/powerpoint/2010/main" val="4153937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a:solidFill>
                  <a:srgbClr val="D3211D"/>
                </a:solidFill>
              </a:rPr>
              <a:t>Current: Trusted Digital Repository</a:t>
            </a:r>
          </a:p>
        </p:txBody>
      </p:sp>
      <p:sp>
        <p:nvSpPr>
          <p:cNvPr id="3" name="Footer Placeholder 2"/>
          <p:cNvSpPr>
            <a:spLocks noGrp="1"/>
          </p:cNvSpPr>
          <p:nvPr>
            <p:ph type="ftr" sz="quarter" idx="11"/>
          </p:nvPr>
        </p:nvSpPr>
        <p:spPr/>
        <p:txBody>
          <a:bodyPr/>
          <a:lstStyle/>
          <a:p>
            <a:r>
              <a:rPr lang="en-US"/>
              <a:t>#SPonTheRoad</a:t>
            </a:r>
          </a:p>
        </p:txBody>
      </p:sp>
      <p:sp>
        <p:nvSpPr>
          <p:cNvPr id="4" name="Content Placeholder 2"/>
          <p:cNvSpPr txBox="1">
            <a:spLocks/>
          </p:cNvSpPr>
          <p:nvPr/>
        </p:nvSpPr>
        <p:spPr>
          <a:xfrm>
            <a:off x="457200" y="1208379"/>
            <a:ext cx="8229600" cy="5629285"/>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400" dirty="0"/>
              <a:t>Scholars Portal’s repository was the first TDR to be certified in Canada in 2013.</a:t>
            </a:r>
          </a:p>
          <a:p>
            <a:pPr marL="0" indent="0">
              <a:buNone/>
            </a:pPr>
            <a:endParaRPr lang="en-US" sz="3400" dirty="0"/>
          </a:p>
          <a:p>
            <a:r>
              <a:rPr lang="en-US" sz="3400" dirty="0"/>
              <a:t>Auditing was completed by the Center for Research Libraries (CRL)</a:t>
            </a:r>
          </a:p>
          <a:p>
            <a:pPr marL="0" indent="0">
              <a:buNone/>
            </a:pPr>
            <a:endParaRPr lang="en-US" sz="3400" dirty="0"/>
          </a:p>
          <a:p>
            <a:r>
              <a:rPr lang="en-US" sz="3400" dirty="0"/>
              <a:t>Certification stands as commitment to the long-term stewardship of digital materials</a:t>
            </a:r>
          </a:p>
          <a:p>
            <a:pPr marL="0" indent="0">
              <a:buNone/>
            </a:pPr>
            <a:endParaRPr lang="en-US" sz="3400" dirty="0"/>
          </a:p>
          <a:p>
            <a:r>
              <a:rPr lang="en-US" sz="3400" dirty="0"/>
              <a:t>Documentation is public online at </a:t>
            </a:r>
          </a:p>
          <a:p>
            <a:pPr marL="0" indent="0">
              <a:buFont typeface="Arial"/>
              <a:buNone/>
            </a:pPr>
            <a:r>
              <a:rPr lang="is-IS" sz="3400" dirty="0"/>
              <a:t>     </a:t>
            </a:r>
            <a:r>
              <a:rPr lang="is-IS" sz="2600" dirty="0">
                <a:hlinkClick r:id="rId3"/>
              </a:rPr>
              <a:t>https://spotdocs.scholarsportal.info/display/OAIS/Home</a:t>
            </a:r>
            <a:br>
              <a:rPr lang="is-IS" sz="2600" dirty="0"/>
            </a:br>
            <a:endParaRPr lang="is-IS" sz="2600" dirty="0"/>
          </a:p>
          <a:p>
            <a:r>
              <a:rPr lang="is-IS" sz="3400" dirty="0"/>
              <a:t>Documentation refresh in progress </a:t>
            </a:r>
            <a:r>
              <a:rPr lang="is-IS" sz="2000" dirty="0"/>
              <a:t>		</a:t>
            </a:r>
          </a:p>
        </p:txBody>
      </p:sp>
    </p:spTree>
    <p:extLst>
      <p:ext uri="{BB962C8B-B14F-4D97-AF65-F5344CB8AC3E}">
        <p14:creationId xmlns:p14="http://schemas.microsoft.com/office/powerpoint/2010/main" val="1192267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6039"/>
          </a:xfrm>
        </p:spPr>
        <p:txBody>
          <a:bodyPr>
            <a:normAutofit/>
          </a:bodyPr>
          <a:lstStyle/>
          <a:p>
            <a:r>
              <a:rPr lang="en-US" dirty="0">
                <a:solidFill>
                  <a:srgbClr val="C00000"/>
                </a:solidFill>
              </a:rPr>
              <a:t>Current: Journals Preservation</a:t>
            </a:r>
          </a:p>
        </p:txBody>
      </p:sp>
      <p:sp>
        <p:nvSpPr>
          <p:cNvPr id="3" name="Footer Placeholder 2"/>
          <p:cNvSpPr>
            <a:spLocks noGrp="1"/>
          </p:cNvSpPr>
          <p:nvPr>
            <p:ph type="ftr" sz="quarter" idx="11"/>
          </p:nvPr>
        </p:nvSpPr>
        <p:spPr/>
        <p:txBody>
          <a:bodyPr/>
          <a:lstStyle/>
          <a:p>
            <a:r>
              <a:rPr lang="en-US"/>
              <a:t>#SPonTheRoad</a:t>
            </a:r>
          </a:p>
        </p:txBody>
      </p:sp>
      <p:sp>
        <p:nvSpPr>
          <p:cNvPr id="4" name="Content Placeholder 2"/>
          <p:cNvSpPr txBox="1">
            <a:spLocks/>
          </p:cNvSpPr>
          <p:nvPr/>
        </p:nvSpPr>
        <p:spPr>
          <a:xfrm>
            <a:off x="571893" y="1191528"/>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600" dirty="0"/>
              <a:t>Includes over 30 million articles</a:t>
            </a:r>
          </a:p>
          <a:p>
            <a:pPr marL="0" indent="0">
              <a:buNone/>
            </a:pPr>
            <a:endParaRPr lang="en-US" sz="2600" dirty="0"/>
          </a:p>
          <a:p>
            <a:r>
              <a:rPr lang="en-US" sz="2600" dirty="0"/>
              <a:t>Uses scripts developed in-house to capture articles and process for preservation</a:t>
            </a:r>
          </a:p>
          <a:p>
            <a:pPr marL="0" indent="0">
              <a:buNone/>
            </a:pPr>
            <a:endParaRPr lang="en-US" sz="2600" dirty="0"/>
          </a:p>
          <a:p>
            <a:r>
              <a:rPr lang="en-US" sz="2600" dirty="0"/>
              <a:t>The preservation status of an article is visible to users via the Journals platform</a:t>
            </a:r>
          </a:p>
          <a:p>
            <a:endParaRPr lang="en-US" dirty="0"/>
          </a:p>
          <a:p>
            <a:endParaRPr lang="en-US" dirty="0"/>
          </a:p>
          <a:p>
            <a:pPr marL="0" indent="0">
              <a:buFont typeface="Arial"/>
              <a:buNone/>
            </a:pPr>
            <a:endParaRPr lang="en-US" dirty="0"/>
          </a:p>
          <a:p>
            <a:endParaRPr lang="is-IS" dirty="0"/>
          </a:p>
        </p:txBody>
      </p:sp>
      <p:pic>
        <p:nvPicPr>
          <p:cNvPr id="6" name="Picture 5"/>
          <p:cNvPicPr>
            <a:picLocks noChangeAspect="1"/>
          </p:cNvPicPr>
          <p:nvPr/>
        </p:nvPicPr>
        <p:blipFill>
          <a:blip r:embed="rId3"/>
          <a:stretch>
            <a:fillRect/>
          </a:stretch>
        </p:blipFill>
        <p:spPr>
          <a:xfrm>
            <a:off x="862629" y="4635109"/>
            <a:ext cx="7418742" cy="2164763"/>
          </a:xfrm>
          <a:prstGeom prst="rect">
            <a:avLst/>
          </a:prstGeom>
        </p:spPr>
      </p:pic>
      <p:sp>
        <p:nvSpPr>
          <p:cNvPr id="7" name="Oval 6"/>
          <p:cNvSpPr/>
          <p:nvPr/>
        </p:nvSpPr>
        <p:spPr>
          <a:xfrm>
            <a:off x="862629" y="4560848"/>
            <a:ext cx="1267254" cy="446049"/>
          </a:xfrm>
          <a:prstGeom prst="ellipse">
            <a:avLst/>
          </a:prstGeom>
          <a:noFill/>
          <a:ln w="28575">
            <a:solidFill>
              <a:srgbClr val="0F489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5424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a:bodyPr>
          <a:lstStyle/>
          <a:p>
            <a:r>
              <a:rPr lang="en-US" dirty="0">
                <a:solidFill>
                  <a:srgbClr val="C00000"/>
                </a:solidFill>
              </a:rPr>
              <a:t>Forthcoming: Books Preservation</a:t>
            </a:r>
          </a:p>
        </p:txBody>
      </p:sp>
      <p:sp>
        <p:nvSpPr>
          <p:cNvPr id="3" name="Content Placeholder 2"/>
          <p:cNvSpPr>
            <a:spLocks noGrp="1"/>
          </p:cNvSpPr>
          <p:nvPr>
            <p:ph idx="1"/>
          </p:nvPr>
        </p:nvSpPr>
        <p:spPr/>
        <p:txBody>
          <a:bodyPr>
            <a:normAutofit/>
          </a:bodyPr>
          <a:lstStyle/>
          <a:p>
            <a:r>
              <a:rPr lang="en-US" sz="2600" dirty="0"/>
              <a:t>Taking place as part of broader books redevelopment project</a:t>
            </a:r>
          </a:p>
          <a:p>
            <a:pPr marL="0" indent="0">
              <a:buNone/>
            </a:pPr>
            <a:endParaRPr lang="en-US" sz="2600" dirty="0"/>
          </a:p>
          <a:p>
            <a:r>
              <a:rPr lang="en-US" sz="2600" dirty="0"/>
              <a:t>Currently investigating best practices to inform policy, procedures and workflows</a:t>
            </a:r>
          </a:p>
          <a:p>
            <a:pPr marL="0" indent="0">
              <a:buNone/>
            </a:pPr>
            <a:endParaRPr lang="en-US" sz="2600" dirty="0"/>
          </a:p>
          <a:p>
            <a:r>
              <a:rPr lang="en-US" sz="2600" dirty="0"/>
              <a:t>Goal is to fully integrate eligible books content into TDR</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285435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341112" cy="1014761"/>
          </a:xfrm>
        </p:spPr>
        <p:txBody>
          <a:bodyPr>
            <a:normAutofit fontScale="90000"/>
          </a:bodyPr>
          <a:lstStyle/>
          <a:p>
            <a:r>
              <a:rPr lang="en-US" dirty="0">
                <a:solidFill>
                  <a:srgbClr val="C00000"/>
                </a:solidFill>
              </a:rPr>
              <a:t>Forthcoming: Research Data Preservation</a:t>
            </a:r>
          </a:p>
        </p:txBody>
      </p:sp>
      <p:sp>
        <p:nvSpPr>
          <p:cNvPr id="3" name="Content Placeholder 2"/>
          <p:cNvSpPr>
            <a:spLocks noGrp="1"/>
          </p:cNvSpPr>
          <p:nvPr>
            <p:ph idx="1"/>
          </p:nvPr>
        </p:nvSpPr>
        <p:spPr>
          <a:xfrm>
            <a:off x="457200" y="1538748"/>
            <a:ext cx="8229600" cy="4750540"/>
          </a:xfrm>
        </p:spPr>
        <p:txBody>
          <a:bodyPr>
            <a:normAutofit fontScale="70000" lnSpcReduction="20000"/>
          </a:bodyPr>
          <a:lstStyle/>
          <a:p>
            <a:r>
              <a:rPr lang="en-US" dirty="0"/>
              <a:t>Contracted </a:t>
            </a:r>
            <a:r>
              <a:rPr lang="en-US" dirty="0" err="1"/>
              <a:t>Artefactual</a:t>
            </a:r>
            <a:r>
              <a:rPr lang="en-US" dirty="0"/>
              <a:t> Systems to integrate </a:t>
            </a:r>
            <a:r>
              <a:rPr lang="en-US" dirty="0" err="1"/>
              <a:t>Dataverse</a:t>
            </a:r>
            <a:r>
              <a:rPr lang="en-US" dirty="0"/>
              <a:t> and </a:t>
            </a:r>
            <a:r>
              <a:rPr lang="en-US" dirty="0" err="1"/>
              <a:t>Archivematica</a:t>
            </a:r>
            <a:endParaRPr lang="en-US" dirty="0"/>
          </a:p>
          <a:p>
            <a:pPr marL="0" indent="0">
              <a:buNone/>
            </a:pPr>
            <a:endParaRPr lang="en-US" dirty="0"/>
          </a:p>
          <a:p>
            <a:r>
              <a:rPr lang="en-US" dirty="0"/>
              <a:t>Functional requirements developed in cooperation with Canadian </a:t>
            </a:r>
            <a:r>
              <a:rPr lang="en-US" dirty="0" err="1"/>
              <a:t>Dataverse</a:t>
            </a:r>
            <a:r>
              <a:rPr lang="en-US" dirty="0"/>
              <a:t> users (e.g. UAL, SFU, UBC)</a:t>
            </a:r>
          </a:p>
          <a:p>
            <a:endParaRPr lang="en-US" dirty="0"/>
          </a:p>
          <a:p>
            <a:r>
              <a:rPr lang="en-US" dirty="0"/>
              <a:t>Goal is to automate transfer of studies from </a:t>
            </a:r>
            <a:r>
              <a:rPr lang="en-US" dirty="0" err="1"/>
              <a:t>Dataverse</a:t>
            </a:r>
            <a:r>
              <a:rPr lang="en-US" dirty="0"/>
              <a:t> to </a:t>
            </a:r>
            <a:r>
              <a:rPr lang="en-US" dirty="0" err="1"/>
              <a:t>Archivematica</a:t>
            </a:r>
            <a:r>
              <a:rPr lang="en-US" dirty="0"/>
              <a:t> for long-term preservation</a:t>
            </a:r>
          </a:p>
          <a:p>
            <a:endParaRPr lang="en-US" dirty="0"/>
          </a:p>
          <a:p>
            <a:r>
              <a:rPr lang="en-US" dirty="0"/>
              <a:t>Addresses a preservation gap in </a:t>
            </a:r>
            <a:r>
              <a:rPr lang="en-US" dirty="0" err="1"/>
              <a:t>Dataverse</a:t>
            </a:r>
            <a:endParaRPr lang="en-US" dirty="0"/>
          </a:p>
          <a:p>
            <a:pPr marL="0" indent="0">
              <a:buNone/>
            </a:pPr>
            <a:endParaRPr lang="en-US" dirty="0"/>
          </a:p>
          <a:p>
            <a:r>
              <a:rPr lang="en-US" dirty="0"/>
              <a:t>The results of this test will be reported on for the broader research data community</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237153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0"/>
            <a:ext cx="8229600" cy="1026039"/>
          </a:xfrm>
        </p:spPr>
        <p:txBody>
          <a:bodyPr>
            <a:normAutofit fontScale="90000"/>
          </a:bodyPr>
          <a:lstStyle/>
          <a:p>
            <a:r>
              <a:rPr lang="en-US">
                <a:solidFill>
                  <a:srgbClr val="C00000"/>
                </a:solidFill>
              </a:rPr>
              <a:t>Forthcoming: Hosted </a:t>
            </a:r>
            <a:r>
              <a:rPr lang="en-US" dirty="0">
                <a:solidFill>
                  <a:srgbClr val="C00000"/>
                </a:solidFill>
              </a:rPr>
              <a:t>Preservation Pilot</a:t>
            </a:r>
          </a:p>
        </p:txBody>
      </p:sp>
      <p:sp>
        <p:nvSpPr>
          <p:cNvPr id="3" name="Content Placeholder 2"/>
          <p:cNvSpPr>
            <a:spLocks noGrp="1"/>
          </p:cNvSpPr>
          <p:nvPr>
            <p:ph idx="1"/>
          </p:nvPr>
        </p:nvSpPr>
        <p:spPr/>
        <p:txBody>
          <a:bodyPr>
            <a:normAutofit fontScale="92500"/>
          </a:bodyPr>
          <a:lstStyle/>
          <a:p>
            <a:r>
              <a:rPr lang="en-US" dirty="0"/>
              <a:t>Currently seeking pilot partner to determine needs, develop terms, and scope services</a:t>
            </a:r>
          </a:p>
          <a:p>
            <a:pPr marL="0" indent="0">
              <a:buNone/>
            </a:pPr>
            <a:endParaRPr lang="en-US" dirty="0"/>
          </a:p>
          <a:p>
            <a:r>
              <a:rPr lang="en-US" dirty="0"/>
              <a:t>Vision is hosted instance of </a:t>
            </a:r>
            <a:r>
              <a:rPr lang="en-US" dirty="0" err="1"/>
              <a:t>Archivematica</a:t>
            </a:r>
            <a:r>
              <a:rPr lang="en-US" dirty="0"/>
              <a:t> connected to the OLRC</a:t>
            </a:r>
          </a:p>
          <a:p>
            <a:endParaRPr lang="en-US" dirty="0"/>
          </a:p>
          <a:p>
            <a:r>
              <a:rPr lang="en-US" dirty="0"/>
              <a:t>Pilot will (hopefully) begin in Spring 2017</a:t>
            </a:r>
          </a:p>
        </p:txBody>
      </p:sp>
      <p:sp>
        <p:nvSpPr>
          <p:cNvPr id="2" name="Footer Placeholder 1"/>
          <p:cNvSpPr>
            <a:spLocks noGrp="1"/>
          </p:cNvSpPr>
          <p:nvPr>
            <p:ph type="ftr" sz="quarter" idx="11"/>
          </p:nvPr>
        </p:nvSpPr>
        <p:spPr/>
        <p:txBody>
          <a:bodyPr/>
          <a:lstStyle/>
          <a:p>
            <a:r>
              <a:rPr lang="en-US"/>
              <a:t>#SPonTheRoad</a:t>
            </a:r>
          </a:p>
        </p:txBody>
      </p:sp>
    </p:spTree>
    <p:extLst>
      <p:ext uri="{BB962C8B-B14F-4D97-AF65-F5344CB8AC3E}">
        <p14:creationId xmlns:p14="http://schemas.microsoft.com/office/powerpoint/2010/main" val="2468266246"/>
      </p:ext>
    </p:extLst>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1138</Words>
  <Application>Microsoft Office PowerPoint</Application>
  <PresentationFormat>On-screen Show (4:3)</PresentationFormat>
  <Paragraphs>119</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Century Gothic</vt:lpstr>
      <vt:lpstr>Office Theme</vt:lpstr>
      <vt:lpstr>PowerPoint Presentation</vt:lpstr>
      <vt:lpstr>What is Digital Preservation?</vt:lpstr>
      <vt:lpstr>What is Digital Preservation?</vt:lpstr>
      <vt:lpstr>Scholars Portal’s Digital Preservation Services</vt:lpstr>
      <vt:lpstr>Current: Trusted Digital Repository</vt:lpstr>
      <vt:lpstr>Current: Journals Preservation</vt:lpstr>
      <vt:lpstr>Forthcoming: Books Preservation</vt:lpstr>
      <vt:lpstr>Forthcoming: Research Data Preservation</vt:lpstr>
      <vt:lpstr>Forthcoming: Hosted Preservation Pilot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sabina</dc:creator>
  <cp:lastModifiedBy>sabina</cp:lastModifiedBy>
  <cp:revision>8</cp:revision>
  <dcterms:created xsi:type="dcterms:W3CDTF">2016-09-23T22:16:24Z</dcterms:created>
  <dcterms:modified xsi:type="dcterms:W3CDTF">2016-09-23T22:32:38Z</dcterms:modified>
</cp:coreProperties>
</file>