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329" r:id="rId2"/>
    <p:sldId id="330" r:id="rId3"/>
    <p:sldId id="331" r:id="rId4"/>
    <p:sldId id="332" r:id="rId5"/>
    <p:sldId id="333" r:id="rId6"/>
    <p:sldId id="334" r:id="rId7"/>
    <p:sldId id="335" r:id="rId8"/>
    <p:sldId id="336" r:id="rId9"/>
    <p:sldId id="337" r:id="rId10"/>
    <p:sldId id="338" r:id="rId11"/>
    <p:sldId id="33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7719" autoAdjust="0"/>
  </p:normalViewPr>
  <p:slideViewPr>
    <p:cSldViewPr snapToGrid="0">
      <p:cViewPr varScale="1">
        <p:scale>
          <a:sx n="53" d="100"/>
          <a:sy n="53" d="100"/>
        </p:scale>
        <p:origin x="16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FA90B-7D9F-4961-A878-2606504F9761}" type="datetimeFigureOut">
              <a:rPr lang="en-CA" smtClean="0"/>
              <a:t>2016-09-23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DAE4E-53C8-4F83-AF4C-209FE516F0F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4167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0274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4925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Released at end of September</a:t>
            </a:r>
          </a:p>
        </p:txBody>
      </p:sp>
    </p:spTree>
    <p:extLst>
      <p:ext uri="{BB962C8B-B14F-4D97-AF65-F5344CB8AC3E}">
        <p14:creationId xmlns:p14="http://schemas.microsoft.com/office/powerpoint/2010/main" val="63211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0033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Support for institutional dataverses can be provided by SP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Hide for Trent/UOIT</a:t>
            </a:r>
          </a:p>
        </p:txBody>
      </p:sp>
    </p:spTree>
    <p:extLst>
      <p:ext uri="{BB962C8B-B14F-4D97-AF65-F5344CB8AC3E}">
        <p14:creationId xmlns:p14="http://schemas.microsoft.com/office/powerpoint/2010/main" val="3571240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For those that already have accounts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Hide for Trent/UOIT</a:t>
            </a:r>
          </a:p>
        </p:txBody>
      </p:sp>
    </p:spTree>
    <p:extLst>
      <p:ext uri="{BB962C8B-B14F-4D97-AF65-F5344CB8AC3E}">
        <p14:creationId xmlns:p14="http://schemas.microsoft.com/office/powerpoint/2010/main" val="1056916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Formed June 2016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Hide for Trent/Peterborough</a:t>
            </a:r>
          </a:p>
        </p:txBody>
      </p:sp>
    </p:spTree>
    <p:extLst>
      <p:ext uri="{BB962C8B-B14F-4D97-AF65-F5344CB8AC3E}">
        <p14:creationId xmlns:p14="http://schemas.microsoft.com/office/powerpoint/2010/main" val="3505209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Internationalization next steps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Establish framework for internationalization in the main code base</a:t>
            </a:r>
            <a:br>
              <a:rPr lang="en-GB"/>
            </a:br>
            <a:r>
              <a:rPr lang="en-GB"/>
              <a:t>Add support for configuring languages upon installation</a:t>
            </a:r>
            <a:br>
              <a:rPr lang="en-GB"/>
            </a:br>
            <a:r>
              <a:rPr lang="en-GB"/>
              <a:t>Explore options for multilingual field entry (metadata)</a:t>
            </a:r>
            <a:br>
              <a:rPr lang="en-GB"/>
            </a:br>
            <a:r>
              <a:rPr lang="en-GB"/>
              <a:t>Testing and ongoing translation maintenance issues</a:t>
            </a:r>
          </a:p>
          <a:p>
            <a:pPr lvl="0" rtl="0">
              <a:spcBef>
                <a:spcPts val="0"/>
              </a:spcBef>
              <a:buNone/>
            </a:pPr>
            <a:br>
              <a:rPr lang="en-GB"/>
            </a:br>
            <a:r>
              <a:rPr lang="en-GB"/>
              <a:t>Archivematica Next Steps --</a:t>
            </a:r>
            <a:br>
              <a:rPr lang="en-GB"/>
            </a:br>
            <a:r>
              <a:rPr lang="en-GB"/>
              <a:t>Improvements required to the Dataverse API (DDI Metadata Export coming in version 4.5; needs testing)</a:t>
            </a:r>
            <a:br>
              <a:rPr lang="en-GB"/>
            </a:br>
            <a:r>
              <a:rPr lang="en-GB"/>
              <a:t>Improvements required to Archivematica to process large number of files at once; build to scale out across multiple VMs needed</a:t>
            </a:r>
            <a:br>
              <a:rPr lang="en-GB"/>
            </a:br>
            <a:r>
              <a:rPr lang="en-GB"/>
              <a:t>Report on testing for Portage - Preservation WG</a:t>
            </a:r>
            <a:br>
              <a:rPr lang="en-GB"/>
            </a:br>
            <a:endParaRPr lang="en-GB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Other integrations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Improve support for disciplinary data 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Geospatial data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Explore potential for integration with Scholars GeoPortal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Large datasets (&gt;2GB)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Searching in &lt;odesi&gt; 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Search for data in Canadian Dataverses: including SP Dataverse, UBC’s Abacus, and University of Alberta instance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Release coming in late fall 2016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Open Science Framework integration testing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OSF for data and project management 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Integration with Dataverse version 4.x --</a:t>
            </a:r>
          </a:p>
        </p:txBody>
      </p:sp>
    </p:spTree>
    <p:extLst>
      <p:ext uri="{BB962C8B-B14F-4D97-AF65-F5344CB8AC3E}">
        <p14:creationId xmlns:p14="http://schemas.microsoft.com/office/powerpoint/2010/main" val="1197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OCUL is working closely to support the Portage vision for a national research data management framework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OLRC for archival data storage</a:t>
            </a:r>
          </a:p>
        </p:txBody>
      </p:sp>
    </p:spTree>
    <p:extLst>
      <p:ext uri="{BB962C8B-B14F-4D97-AF65-F5344CB8AC3E}">
        <p14:creationId xmlns:p14="http://schemas.microsoft.com/office/powerpoint/2010/main" val="1591582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Data management planning assistant, tool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Portage started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SSHRC doing pilot with some researchers to create data management plans as part of the SSHRC application process</a:t>
            </a:r>
          </a:p>
        </p:txBody>
      </p:sp>
    </p:spTree>
    <p:extLst>
      <p:ext uri="{BB962C8B-B14F-4D97-AF65-F5344CB8AC3E}">
        <p14:creationId xmlns:p14="http://schemas.microsoft.com/office/powerpoint/2010/main" val="323973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681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15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85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1"/>
            <a:ext cx="5487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23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83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43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3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214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4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6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66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4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889"/>
            <a:ext cx="8229600" cy="1026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74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93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29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2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dm@scholarsportal.info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dataverse@scholarsportal.inf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datacite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uides.scholarsportal.info/datavers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dataverse@scholarsportal.info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DATAVERSE AND RESEARCH DATA MANAGEMENT</a:t>
            </a:r>
          </a:p>
        </p:txBody>
      </p:sp>
    </p:spTree>
    <p:extLst>
      <p:ext uri="{BB962C8B-B14F-4D97-AF65-F5344CB8AC3E}">
        <p14:creationId xmlns:p14="http://schemas.microsoft.com/office/powerpoint/2010/main" val="1318830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311700" y="104846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/>
              <a:t>Data Management Planning -- DMP Assistant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311700" y="1302154"/>
            <a:ext cx="8520600" cy="38136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200" indent="-228600"/>
            <a:r>
              <a:rPr lang="en-GB" sz="2800" dirty="0"/>
              <a:t>DMP Assistant is a tool for researchers to document and plan their data management activities</a:t>
            </a:r>
          </a:p>
          <a:p>
            <a:pPr marL="457200" indent="-228600"/>
            <a:r>
              <a:rPr lang="en-GB" sz="2800" dirty="0"/>
              <a:t>DMP Assistant Expert Group, Customization Guide released July 2016</a:t>
            </a:r>
          </a:p>
          <a:p>
            <a:pPr marL="457200" indent="-228600"/>
            <a:r>
              <a:rPr lang="en-GB" sz="2800" dirty="0"/>
              <a:t>DMP Assistant Training webinar and materials being planned</a:t>
            </a:r>
          </a:p>
          <a:p>
            <a:pPr marL="457200" indent="-228600"/>
            <a:r>
              <a:rPr lang="en-GB" sz="2800" dirty="0"/>
              <a:t>DMP SSHRC Pilot - Fall 2016</a:t>
            </a:r>
          </a:p>
          <a:p>
            <a:pPr marL="0" indent="0">
              <a:buNone/>
            </a:pPr>
            <a:r>
              <a:rPr lang="en-GB" sz="2800" dirty="0"/>
              <a:t>For more information about DMP Assistant or to sign up for an institutional account, contact </a:t>
            </a:r>
            <a:r>
              <a:rPr lang="en-GB" sz="2800" u="sng" dirty="0">
                <a:solidFill>
                  <a:schemeClr val="hlink"/>
                </a:solidFill>
                <a:hlinkClick r:id="rId3"/>
              </a:rPr>
              <a:t>rdm@scholarsportal.info</a:t>
            </a:r>
            <a:r>
              <a:rPr lang="en-GB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2943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330957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/>
              <a:t>RDM Training 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237493" y="1356582"/>
            <a:ext cx="8669014" cy="3416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200" indent="-228600"/>
            <a:r>
              <a:rPr lang="en-GB" sz="2400" dirty="0"/>
              <a:t>Hiring new RDM Librarian co-appointed Queen’s &amp; SP</a:t>
            </a:r>
          </a:p>
          <a:p>
            <a:pPr marL="457200" indent="-228600"/>
            <a:r>
              <a:rPr lang="en-GB" sz="2400" dirty="0"/>
              <a:t>OCUL RDM Summit </a:t>
            </a:r>
          </a:p>
          <a:p>
            <a:pPr marL="914400" lvl="1" indent="-228600">
              <a:buChar char="○"/>
            </a:pPr>
            <a:r>
              <a:rPr lang="en-GB" sz="2000" dirty="0"/>
              <a:t>Call for a RDM Summit in 2015 (OCUL Libraries, workshops, presentations, etc.)</a:t>
            </a:r>
          </a:p>
          <a:p>
            <a:pPr marL="914400" lvl="1" indent="-228600">
              <a:buChar char="○"/>
            </a:pPr>
            <a:r>
              <a:rPr lang="en-GB" sz="2000" dirty="0"/>
              <a:t>New RDM Librarian would help coordinate this</a:t>
            </a:r>
          </a:p>
          <a:p>
            <a:pPr marL="914400" lvl="1" indent="-228600">
              <a:buChar char="○"/>
            </a:pPr>
            <a:r>
              <a:rPr lang="en-GB" sz="2000" dirty="0"/>
              <a:t>Opportunity for collaboration with Portage for RDM training</a:t>
            </a:r>
          </a:p>
          <a:p>
            <a:pPr marL="457200" indent="-228600"/>
            <a:r>
              <a:rPr lang="en-GB" sz="2400" dirty="0"/>
              <a:t>Scholars Portal </a:t>
            </a:r>
            <a:r>
              <a:rPr lang="en-GB" sz="2400" dirty="0" err="1"/>
              <a:t>Dataverse</a:t>
            </a:r>
            <a:r>
              <a:rPr lang="en-GB" sz="2400" dirty="0"/>
              <a:t> Webinar (November)</a:t>
            </a:r>
          </a:p>
          <a:p>
            <a:pPr marL="457200" indent="-228600"/>
            <a:r>
              <a:rPr lang="en-GB" sz="2400" dirty="0"/>
              <a:t>SP Digital Preservation Webinar series </a:t>
            </a:r>
          </a:p>
          <a:p>
            <a:pPr marL="914400" lvl="1" indent="-228600"/>
            <a:r>
              <a:rPr lang="en-GB" sz="2000" dirty="0"/>
              <a:t>Research Data topic in early 2017</a:t>
            </a:r>
          </a:p>
          <a:p>
            <a:pPr marL="457200" indent="-228600"/>
            <a:r>
              <a:rPr lang="en-GB" sz="2400" dirty="0"/>
              <a:t>New Portage Expert Group </a:t>
            </a:r>
          </a:p>
          <a:p>
            <a:pPr marL="914400" lvl="1" indent="-228600"/>
            <a:r>
              <a:rPr lang="en-GB" sz="2000" dirty="0"/>
              <a:t>Creation of online materials for RDM</a:t>
            </a:r>
          </a:p>
          <a:p>
            <a:pPr marL="914400" lvl="1" indent="-228600"/>
            <a:r>
              <a:rPr lang="en-GB" sz="2000" dirty="0"/>
              <a:t>Facilitate training across Canadian libraries</a:t>
            </a:r>
          </a:p>
          <a:p>
            <a:pPr marL="914400" lvl="1" indent="-228600"/>
            <a:r>
              <a:rPr lang="en-GB" sz="2000" dirty="0"/>
              <a:t>Jane Fry, Carleton University (chair)</a:t>
            </a:r>
          </a:p>
        </p:txBody>
      </p:sp>
    </p:spTree>
    <p:extLst>
      <p:ext uri="{BB962C8B-B14F-4D97-AF65-F5344CB8AC3E}">
        <p14:creationId xmlns:p14="http://schemas.microsoft.com/office/powerpoint/2010/main" val="70224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419989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/>
              <a:t>Scholars Portal </a:t>
            </a:r>
            <a:r>
              <a:rPr lang="en-GB" dirty="0" err="1"/>
              <a:t>Dataverse</a:t>
            </a:r>
            <a:r>
              <a:rPr lang="en-GB" dirty="0"/>
              <a:t> Service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699" y="1096393"/>
            <a:ext cx="8723443" cy="3416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200" indent="-228600"/>
            <a:r>
              <a:rPr lang="en-GB" sz="2400" dirty="0" err="1"/>
              <a:t>Dataverse</a:t>
            </a:r>
            <a:r>
              <a:rPr lang="en-GB" sz="2400" dirty="0"/>
              <a:t> is an online platform to share, preserve, cite, explore and </a:t>
            </a:r>
            <a:r>
              <a:rPr lang="en-GB" sz="2400" dirty="0" err="1"/>
              <a:t>analyze</a:t>
            </a:r>
            <a:r>
              <a:rPr lang="en-GB" sz="2400" dirty="0"/>
              <a:t> research data</a:t>
            </a:r>
          </a:p>
          <a:p>
            <a:pPr marL="457200" indent="-228600"/>
            <a:r>
              <a:rPr lang="en-GB" sz="2400" dirty="0"/>
              <a:t>Scholars Portal hosts an instance since 2012</a:t>
            </a:r>
          </a:p>
          <a:p>
            <a:pPr marL="457200" indent="-228600"/>
            <a:r>
              <a:rPr lang="en-GB" sz="2400" dirty="0"/>
              <a:t>Open source web application developed at Harvard University</a:t>
            </a:r>
          </a:p>
          <a:p>
            <a:pPr marL="457200" indent="-228600"/>
            <a:r>
              <a:rPr lang="en-GB" sz="2400" dirty="0"/>
              <a:t>Open to anyone, but primarily for students, faculty, and staff of Ontario universities</a:t>
            </a:r>
          </a:p>
          <a:p>
            <a:pPr marL="457200" indent="-228600"/>
            <a:r>
              <a:rPr lang="en-GB" sz="2400" dirty="0"/>
              <a:t>Researchers can directly deposit data, create metadata for data, and release and share data openly or privately</a:t>
            </a:r>
          </a:p>
          <a:p>
            <a:pPr marL="457200" indent="-228600">
              <a:buClr>
                <a:srgbClr val="333333"/>
              </a:buClr>
            </a:pPr>
            <a:r>
              <a:rPr lang="en-GB" sz="2400" dirty="0"/>
              <a:t>Contact: </a:t>
            </a:r>
            <a:r>
              <a:rPr lang="en-GB" sz="2400" dirty="0">
                <a:hlinkClick r:id="rId3"/>
              </a:rPr>
              <a:t>dataverse@scholarsportal.in</a:t>
            </a:r>
            <a:r>
              <a:rPr lang="en-GB" dirty="0">
                <a:hlinkClick r:id="rId3"/>
              </a:rPr>
              <a:t>fo</a:t>
            </a:r>
            <a:r>
              <a:rPr lang="en-GB" dirty="0"/>
              <a:t> </a:t>
            </a:r>
          </a:p>
        </p:txBody>
      </p:sp>
      <p:pic>
        <p:nvPicPr>
          <p:cNvPr id="62" name="Shape 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687" y="5432925"/>
            <a:ext cx="3382049" cy="12103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212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311700" y="387875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 err="1"/>
              <a:t>Dataverse</a:t>
            </a:r>
            <a:r>
              <a:rPr lang="en-GB" dirty="0"/>
              <a:t> 4.5 is here! </a:t>
            </a:r>
          </a:p>
        </p:txBody>
      </p:sp>
      <p:pic>
        <p:nvPicPr>
          <p:cNvPr id="68" name="Shape 68"/>
          <p:cNvPicPr preferRelativeResize="0"/>
          <p:nvPr/>
        </p:nvPicPr>
        <p:blipFill rotWithShape="1">
          <a:blip r:embed="rId3">
            <a:alphaModFix/>
          </a:blip>
          <a:srcRect l="14552" r="12281"/>
          <a:stretch/>
        </p:blipFill>
        <p:spPr>
          <a:xfrm>
            <a:off x="311700" y="1257718"/>
            <a:ext cx="8625471" cy="4544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5347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11700" y="409647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/>
              <a:t>New Features - </a:t>
            </a:r>
            <a:r>
              <a:rPr lang="en-GB" dirty="0" err="1"/>
              <a:t>Dataverse</a:t>
            </a:r>
            <a:r>
              <a:rPr lang="en-GB" dirty="0"/>
              <a:t> 4.5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311700" y="1269496"/>
            <a:ext cx="8520600" cy="3416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200" indent="-228600"/>
            <a:r>
              <a:rPr lang="en-GB" sz="2400" dirty="0" err="1"/>
              <a:t>DataCite</a:t>
            </a:r>
            <a:r>
              <a:rPr lang="en-GB" sz="2400" dirty="0"/>
              <a:t> Canada DOIs</a:t>
            </a:r>
          </a:p>
          <a:p>
            <a:pPr marL="914400" lvl="1" indent="-228600"/>
            <a:r>
              <a:rPr lang="en-GB" sz="2000" dirty="0"/>
              <a:t>DOI minting for new data deposits</a:t>
            </a:r>
          </a:p>
          <a:p>
            <a:pPr marL="914400" lvl="1" indent="-228600"/>
            <a:r>
              <a:rPr lang="en-GB" sz="2000" dirty="0"/>
              <a:t>Currently provided free for OCUL </a:t>
            </a:r>
          </a:p>
          <a:p>
            <a:pPr marL="914400" lvl="1" indent="-228600"/>
            <a:r>
              <a:rPr lang="en-GB" sz="2000" dirty="0"/>
              <a:t>DOIs get indexed in </a:t>
            </a:r>
            <a:r>
              <a:rPr lang="en-GB" sz="2000" dirty="0" err="1"/>
              <a:t>DataCite</a:t>
            </a:r>
            <a:r>
              <a:rPr lang="en-GB" sz="2000" dirty="0"/>
              <a:t> Search </a:t>
            </a:r>
            <a:r>
              <a:rPr lang="en-GB" sz="2000" u="sng" dirty="0">
                <a:solidFill>
                  <a:schemeClr val="hlink"/>
                </a:solidFill>
                <a:hlinkClick r:id="rId3"/>
              </a:rPr>
              <a:t>http://search.datacite.org/</a:t>
            </a:r>
            <a:r>
              <a:rPr lang="en-GB" sz="2000" dirty="0"/>
              <a:t> (API support)</a:t>
            </a:r>
          </a:p>
          <a:p>
            <a:pPr marL="457200" indent="-228600"/>
            <a:r>
              <a:rPr lang="en-GB" sz="2400" dirty="0"/>
              <a:t>Extended metadata support</a:t>
            </a:r>
          </a:p>
          <a:p>
            <a:pPr marL="914400" lvl="1" indent="-228600"/>
            <a:r>
              <a:rPr lang="en-GB" sz="2000" dirty="0"/>
              <a:t>Health &amp; Life Sciences, Geosciences, Social Sciences, Astronomy, Journals</a:t>
            </a:r>
          </a:p>
          <a:p>
            <a:pPr marL="914400" lvl="1" indent="-228600"/>
            <a:r>
              <a:rPr lang="en-GB" sz="2000" dirty="0"/>
              <a:t>Standards supported: DDI, Dublin Core, </a:t>
            </a:r>
            <a:r>
              <a:rPr lang="en-GB" sz="2000" dirty="0" err="1"/>
              <a:t>DataCite</a:t>
            </a:r>
            <a:r>
              <a:rPr lang="en-GB" sz="2000" dirty="0"/>
              <a:t>, other-local JSON</a:t>
            </a:r>
          </a:p>
          <a:p>
            <a:pPr marL="914400" lvl="1" indent="-228600"/>
            <a:r>
              <a:rPr lang="en-GB" sz="2000" dirty="0"/>
              <a:t>Harvesting and Export support (OAI-PMH, API support)</a:t>
            </a:r>
          </a:p>
          <a:p>
            <a:pPr marL="457200" indent="-228600"/>
            <a:r>
              <a:rPr lang="en-GB" sz="2400" dirty="0"/>
              <a:t>Institutional </a:t>
            </a:r>
            <a:r>
              <a:rPr lang="en-GB" sz="2400" dirty="0" err="1"/>
              <a:t>Dataverses</a:t>
            </a:r>
            <a:endParaRPr lang="en-GB" sz="2400" dirty="0"/>
          </a:p>
          <a:p>
            <a:pPr marL="914400" lvl="1" indent="-228600"/>
            <a:r>
              <a:rPr lang="en-GB" sz="2000" dirty="0"/>
              <a:t>Scholars Portal </a:t>
            </a:r>
            <a:r>
              <a:rPr lang="en-GB" sz="2000" dirty="0" err="1"/>
              <a:t>Dataverse</a:t>
            </a:r>
            <a:r>
              <a:rPr lang="en-GB" sz="2000" dirty="0"/>
              <a:t> is now setup with Institutional </a:t>
            </a:r>
            <a:r>
              <a:rPr lang="en-GB" sz="2000" dirty="0" err="1"/>
              <a:t>Dataverses</a:t>
            </a:r>
            <a:endParaRPr lang="en-GB" sz="2000" dirty="0"/>
          </a:p>
          <a:p>
            <a:pPr marL="914400" lvl="1" indent="-228600"/>
            <a:r>
              <a:rPr lang="en-GB" sz="2000" dirty="0" err="1"/>
              <a:t>Dataverses</a:t>
            </a:r>
            <a:r>
              <a:rPr lang="en-GB" sz="2000" dirty="0"/>
              <a:t> within </a:t>
            </a:r>
            <a:r>
              <a:rPr lang="en-GB" sz="2000" dirty="0" err="1"/>
              <a:t>Dataverses</a:t>
            </a:r>
            <a:r>
              <a:rPr lang="en-GB" sz="2000" dirty="0"/>
              <a:t> now supported</a:t>
            </a:r>
          </a:p>
        </p:txBody>
      </p:sp>
    </p:spTree>
    <p:extLst>
      <p:ext uri="{BB962C8B-B14F-4D97-AF65-F5344CB8AC3E}">
        <p14:creationId xmlns:p14="http://schemas.microsoft.com/office/powerpoint/2010/main" val="2065403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311700" y="376989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/>
              <a:t>Institutional </a:t>
            </a:r>
            <a:r>
              <a:rPr lang="en-GB" dirty="0" err="1"/>
              <a:t>Dataverses</a:t>
            </a:r>
            <a:endParaRPr lang="en-GB" dirty="0"/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1675" y="5133757"/>
            <a:ext cx="7360649" cy="105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7349" y="1529600"/>
            <a:ext cx="3556450" cy="26749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/>
        </p:nvSpPr>
        <p:spPr>
          <a:xfrm>
            <a:off x="475326" y="1529600"/>
            <a:ext cx="4497900" cy="227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Setup for institutional containers: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</a:endParaRPr>
          </a:p>
          <a:p>
            <a:pPr marL="457200" marR="0" lvl="0" indent="-228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Tx/>
              <a:buFontTx/>
              <a:buChar char="●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All data organized by institution (general root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Dataverse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 available for non-affiliates);</a:t>
            </a:r>
          </a:p>
          <a:p>
            <a:pPr marL="457200" marR="0" lvl="0" indent="-228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Tx/>
              <a:buFontTx/>
              <a:buChar char="●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Automated deposit in Institutional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Dataverses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 (defined by user affiliation);</a:t>
            </a:r>
          </a:p>
          <a:p>
            <a:pPr marL="457200" marR="0" lvl="0" indent="-228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Tx/>
              <a:buFontTx/>
              <a:buChar char="●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Libraries will administer institutional space;</a:t>
            </a:r>
          </a:p>
          <a:p>
            <a:pPr marL="457200" marR="0" lvl="0" indent="-228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Tx/>
              <a:buFontTx/>
              <a:buChar char="●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Customizable features (branding, featured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Dataverses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</a:rPr>
              <a:t>, facets, etc.)</a:t>
            </a:r>
          </a:p>
        </p:txBody>
      </p:sp>
    </p:spTree>
    <p:extLst>
      <p:ext uri="{BB962C8B-B14F-4D97-AF65-F5344CB8AC3E}">
        <p14:creationId xmlns:p14="http://schemas.microsoft.com/office/powerpoint/2010/main" val="705257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376989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/>
              <a:t>What to expect?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311699" y="1596068"/>
            <a:ext cx="3139072" cy="3416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200" indent="-228600"/>
            <a:r>
              <a:rPr lang="en-GB" sz="2800" dirty="0"/>
              <a:t>Password reset required</a:t>
            </a:r>
            <a:br>
              <a:rPr lang="en-GB" sz="2800" dirty="0"/>
            </a:br>
            <a:endParaRPr lang="en-GB" sz="2800" dirty="0"/>
          </a:p>
          <a:p>
            <a:pPr marL="457200" indent="-228600"/>
            <a:r>
              <a:rPr lang="en-GB" sz="2800" dirty="0"/>
              <a:t>Add your institutional affiliation from your general account settings</a:t>
            </a:r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0771" y="1143000"/>
            <a:ext cx="5562600" cy="1589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0771" y="2925624"/>
            <a:ext cx="5562600" cy="31921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6661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11700" y="333447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 err="1"/>
              <a:t>Dataverse</a:t>
            </a:r>
            <a:r>
              <a:rPr lang="en-GB" dirty="0"/>
              <a:t> Upgrade Working Group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11700" y="1400125"/>
            <a:ext cx="8520600" cy="3416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>
              <a:buNone/>
            </a:pPr>
            <a:r>
              <a:rPr lang="en-GB" sz="2800" dirty="0"/>
              <a:t>Big thanks! </a:t>
            </a:r>
          </a:p>
          <a:p>
            <a:pPr>
              <a:buNone/>
            </a:pPr>
            <a:r>
              <a:rPr lang="en-GB" sz="1400" dirty="0">
                <a:solidFill>
                  <a:schemeClr val="dk1"/>
                </a:solidFill>
              </a:rPr>
              <a:t>George Duimovich (Carleton), Jane Fry (Carleton), Carrie Breton (Guelph), Carol Perry (Guelph), Jason </a:t>
            </a:r>
            <a:r>
              <a:rPr lang="en-GB" sz="1400" dirty="0" err="1">
                <a:solidFill>
                  <a:schemeClr val="dk1"/>
                </a:solidFill>
              </a:rPr>
              <a:t>Brodeur</a:t>
            </a:r>
            <a:r>
              <a:rPr lang="en-GB" sz="1400" dirty="0">
                <a:solidFill>
                  <a:schemeClr val="dk1"/>
                </a:solidFill>
              </a:rPr>
              <a:t> (McMaster), </a:t>
            </a:r>
            <a:r>
              <a:rPr lang="en-GB" sz="1400" dirty="0" err="1">
                <a:solidFill>
                  <a:schemeClr val="dk1"/>
                </a:solidFill>
              </a:rPr>
              <a:t>Vivek</a:t>
            </a:r>
            <a:r>
              <a:rPr lang="en-GB" sz="1400" dirty="0">
                <a:solidFill>
                  <a:schemeClr val="dk1"/>
                </a:solidFill>
              </a:rPr>
              <a:t> Jadon (McMaster), Alexandra Copper (Queens), Leanne Trimble (UofT), Andrew Nicholson (UofT), Steve Marks (UofT), Jess Whyte (UofT), Kathy Szigeti (Waterloo), and </a:t>
            </a:r>
            <a:r>
              <a:rPr lang="en-GB" sz="1400" dirty="0" err="1">
                <a:solidFill>
                  <a:schemeClr val="dk1"/>
                </a:solidFill>
              </a:rPr>
              <a:t>Genny</a:t>
            </a:r>
            <a:r>
              <a:rPr lang="en-GB" sz="1400" dirty="0">
                <a:solidFill>
                  <a:schemeClr val="dk1"/>
                </a:solidFill>
              </a:rPr>
              <a:t> Jon (York) Kaitlin Newson (SP), Kevin Worthington (SP), Bikramjit Singh (SP), and Amber Leahey (SP)</a:t>
            </a:r>
          </a:p>
          <a:p>
            <a:pPr>
              <a:buNone/>
            </a:pPr>
            <a:endParaRPr sz="1100" dirty="0">
              <a:solidFill>
                <a:schemeClr val="dk1"/>
              </a:solidFill>
            </a:endParaRPr>
          </a:p>
          <a:p>
            <a:pPr>
              <a:buNone/>
            </a:pPr>
            <a:endParaRPr sz="1100" dirty="0">
              <a:solidFill>
                <a:schemeClr val="dk1"/>
              </a:solidFill>
            </a:endParaRPr>
          </a:p>
          <a:p>
            <a:pPr>
              <a:buNone/>
            </a:pPr>
            <a:r>
              <a:rPr lang="en-GB" sz="2800" dirty="0" err="1">
                <a:solidFill>
                  <a:schemeClr val="dk1"/>
                </a:solidFill>
              </a:rPr>
              <a:t>Dataverse</a:t>
            </a:r>
            <a:r>
              <a:rPr lang="en-GB" sz="2800" dirty="0">
                <a:solidFill>
                  <a:schemeClr val="dk1"/>
                </a:solidFill>
              </a:rPr>
              <a:t> </a:t>
            </a:r>
            <a:r>
              <a:rPr lang="en-GB" sz="2800" dirty="0" err="1">
                <a:solidFill>
                  <a:schemeClr val="dk1"/>
                </a:solidFill>
              </a:rPr>
              <a:t>LibGuide</a:t>
            </a:r>
            <a:r>
              <a:rPr lang="en-GB" sz="2800" dirty="0">
                <a:solidFill>
                  <a:schemeClr val="dk1"/>
                </a:solidFill>
              </a:rPr>
              <a:t> updates - *coming soon*</a:t>
            </a:r>
          </a:p>
          <a:p>
            <a:pPr>
              <a:buNone/>
            </a:pPr>
            <a:r>
              <a:rPr lang="en-GB" sz="2800" u="sng" dirty="0">
                <a:solidFill>
                  <a:schemeClr val="hlink"/>
                </a:solidFill>
                <a:hlinkClick r:id="rId3"/>
              </a:rPr>
              <a:t>http://guides.scholarsportal.info/dataverse</a:t>
            </a:r>
          </a:p>
          <a:p>
            <a:pPr>
              <a:buNone/>
            </a:pPr>
            <a:endParaRPr sz="2800" dirty="0">
              <a:solidFill>
                <a:schemeClr val="dk1"/>
              </a:solidFill>
            </a:endParaRPr>
          </a:p>
          <a:p>
            <a:pPr>
              <a:buNone/>
            </a:pPr>
            <a:r>
              <a:rPr lang="en-GB" sz="2800" dirty="0">
                <a:solidFill>
                  <a:schemeClr val="dk1"/>
                </a:solidFill>
              </a:rPr>
              <a:t>Customizable </a:t>
            </a:r>
            <a:r>
              <a:rPr lang="en-GB" sz="2800" dirty="0" err="1">
                <a:solidFill>
                  <a:schemeClr val="dk1"/>
                </a:solidFill>
              </a:rPr>
              <a:t>Dataverse</a:t>
            </a:r>
            <a:r>
              <a:rPr lang="en-GB" sz="2800" dirty="0">
                <a:solidFill>
                  <a:schemeClr val="dk1"/>
                </a:solidFill>
              </a:rPr>
              <a:t> promotional materials available </a:t>
            </a:r>
          </a:p>
          <a:p>
            <a:pPr>
              <a:buNone/>
            </a:pPr>
            <a:endParaRPr lang="en-GB" sz="2800" dirty="0">
              <a:solidFill>
                <a:schemeClr val="dk1"/>
              </a:solidFill>
            </a:endParaRPr>
          </a:p>
          <a:p>
            <a:pPr>
              <a:buNone/>
            </a:pPr>
            <a:r>
              <a:rPr lang="en-GB" sz="2800" dirty="0">
                <a:solidFill>
                  <a:schemeClr val="dk1"/>
                </a:solidFill>
              </a:rPr>
              <a:t>Contact </a:t>
            </a:r>
            <a:r>
              <a:rPr lang="en-GB" sz="2800" u="sng" dirty="0">
                <a:solidFill>
                  <a:schemeClr val="hlink"/>
                </a:solidFill>
                <a:hlinkClick r:id="rId4"/>
              </a:rPr>
              <a:t>dataverse@scholarsportal.info</a:t>
            </a:r>
            <a:r>
              <a:rPr lang="en-GB" sz="2800" dirty="0">
                <a:solidFill>
                  <a:schemeClr val="dk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1609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289903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/>
              <a:t>Development updates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11700" y="1040897"/>
            <a:ext cx="8520600" cy="3416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571500">
              <a:buFont typeface="Arial" panose="020B0604020202020204" pitchFamily="34" charset="0"/>
              <a:buChar char="•"/>
            </a:pPr>
            <a:r>
              <a:rPr lang="en-GB" sz="2400" dirty="0"/>
              <a:t>Internationalization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Translations provided by </a:t>
            </a:r>
            <a:r>
              <a:rPr lang="en-GB" sz="2000" dirty="0" err="1"/>
              <a:t>Universite</a:t>
            </a:r>
            <a:r>
              <a:rPr lang="en-GB" sz="2000" dirty="0"/>
              <a:t> de Montreal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BETA French toggle released with SP </a:t>
            </a:r>
            <a:r>
              <a:rPr lang="en-GB" sz="2000" dirty="0" err="1"/>
              <a:t>Dataverse</a:t>
            </a:r>
            <a:r>
              <a:rPr lang="en-GB" sz="2000" dirty="0"/>
              <a:t> upgrade (September 2016)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Next steps -- Continue work with Harvard IQSS Team</a:t>
            </a:r>
            <a:br>
              <a:rPr lang="en-GB" sz="2000" dirty="0"/>
            </a:br>
            <a:endParaRPr lang="en-GB" sz="2000" dirty="0"/>
          </a:p>
          <a:p>
            <a:pPr marL="571500">
              <a:buFont typeface="Arial" panose="020B0604020202020204" pitchFamily="34" charset="0"/>
              <a:buChar char="•"/>
            </a:pPr>
            <a:r>
              <a:rPr lang="en-GB" sz="2400" dirty="0" err="1"/>
              <a:t>Archivematica</a:t>
            </a:r>
            <a:r>
              <a:rPr lang="en-GB" sz="2400" dirty="0"/>
              <a:t> - </a:t>
            </a:r>
            <a:r>
              <a:rPr lang="en-GB" sz="2400" dirty="0" err="1"/>
              <a:t>Dataverse</a:t>
            </a:r>
            <a:r>
              <a:rPr lang="en-GB" sz="2400" dirty="0"/>
              <a:t> Integration (2015 - current)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Dataverse</a:t>
            </a:r>
            <a:r>
              <a:rPr lang="en-GB" sz="2000" dirty="0"/>
              <a:t> API retrieves datasets + metadata for ingest into </a:t>
            </a:r>
            <a:r>
              <a:rPr lang="en-GB" sz="2000" dirty="0" err="1"/>
              <a:t>Archivematica</a:t>
            </a:r>
            <a:endParaRPr lang="en-GB" sz="2000" dirty="0"/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Archivematica</a:t>
            </a:r>
            <a:r>
              <a:rPr lang="en-GB" sz="2000" dirty="0"/>
              <a:t> processes and packages data for long-term preservation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Standards including: METS, PREMIS, AIPS, used to process and document preservation tasks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Next steps -- continue to test for scalability and preservation of research data</a:t>
            </a:r>
          </a:p>
        </p:txBody>
      </p:sp>
    </p:spTree>
    <p:extLst>
      <p:ext uri="{BB962C8B-B14F-4D97-AF65-F5344CB8AC3E}">
        <p14:creationId xmlns:p14="http://schemas.microsoft.com/office/powerpoint/2010/main" val="3662672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11700" y="322562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 dirty="0"/>
              <a:t>CARL Portage &amp; OCUL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1327378"/>
            <a:ext cx="8520600" cy="34164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200" indent="-228600"/>
            <a:r>
              <a:rPr lang="en-GB" dirty="0"/>
              <a:t>OCUL Libraries are involved in Portage Expert Groups</a:t>
            </a:r>
          </a:p>
          <a:p>
            <a:pPr marL="914400" lvl="1" indent="-228600"/>
            <a:r>
              <a:rPr lang="en-GB" dirty="0"/>
              <a:t>Data Discovery, Preservation, Curation, Training, Data Management Planning</a:t>
            </a:r>
            <a:br>
              <a:rPr lang="en-GB" dirty="0"/>
            </a:br>
            <a:endParaRPr lang="en-GB" dirty="0"/>
          </a:p>
          <a:p>
            <a:pPr marL="457200" indent="-228600"/>
            <a:r>
              <a:rPr lang="en-GB" dirty="0"/>
              <a:t>Scholars Portal plans to continue to develop key integrations with Portage</a:t>
            </a:r>
          </a:p>
          <a:p>
            <a:pPr marL="914400" lvl="1" indent="-228600"/>
            <a:r>
              <a:rPr lang="en-GB" dirty="0"/>
              <a:t>OLRC - Portage</a:t>
            </a:r>
          </a:p>
          <a:p>
            <a:pPr marL="914400" lvl="1" indent="-228600"/>
            <a:r>
              <a:rPr lang="en-GB" dirty="0" err="1"/>
              <a:t>Dataverse</a:t>
            </a:r>
            <a:r>
              <a:rPr lang="en-GB" dirty="0"/>
              <a:t> - Portage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1280" y="5118844"/>
            <a:ext cx="3731649" cy="866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1723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632</Words>
  <Application>Microsoft Office PowerPoint</Application>
  <PresentationFormat>On-screen Show (4:3)</PresentationFormat>
  <Paragraphs>95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Century Gothic</vt:lpstr>
      <vt:lpstr>Office Theme</vt:lpstr>
      <vt:lpstr>PowerPoint Presentation</vt:lpstr>
      <vt:lpstr>Scholars Portal Dataverse Service</vt:lpstr>
      <vt:lpstr>Dataverse 4.5 is here! </vt:lpstr>
      <vt:lpstr>New Features - Dataverse 4.5</vt:lpstr>
      <vt:lpstr>Institutional Dataverses</vt:lpstr>
      <vt:lpstr>What to expect?</vt:lpstr>
      <vt:lpstr>Dataverse Upgrade Working Group</vt:lpstr>
      <vt:lpstr>Development updates</vt:lpstr>
      <vt:lpstr>CARL Portage &amp; OCUL</vt:lpstr>
      <vt:lpstr>Data Management Planning -- DMP Assistant</vt:lpstr>
      <vt:lpstr>RDM Training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sabina</dc:creator>
  <cp:lastModifiedBy>sabina</cp:lastModifiedBy>
  <cp:revision>7</cp:revision>
  <dcterms:created xsi:type="dcterms:W3CDTF">2016-09-23T22:16:24Z</dcterms:created>
  <dcterms:modified xsi:type="dcterms:W3CDTF">2016-09-23T22:31:37Z</dcterms:modified>
</cp:coreProperties>
</file>