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guuyr5/tTmBgmxqk8RRsFzsH7y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291f8e2795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291f8e2795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Only 19 OCUL members! (no Ontario Tech or Algoma)</a:t>
            </a:r>
            <a:endParaRPr/>
          </a:p>
        </p:txBody>
      </p:sp>
      <p:sp>
        <p:nvSpPr>
          <p:cNvPr id="135" name="Google Shape;13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20 members!</a:t>
            </a:r>
            <a:endParaRPr/>
          </a:p>
        </p:txBody>
      </p:sp>
      <p:sp>
        <p:nvSpPr>
          <p:cNvPr id="143" name="Google Shape;14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Lovely stock images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2 services that no longer exist at SP!</a:t>
            </a:r>
            <a:endParaRPr/>
          </a:p>
        </p:txBody>
      </p:sp>
      <p:sp>
        <p:nvSpPr>
          <p:cNvPr id="151" name="Google Shape;15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291f8e2795_0_63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87" name="Google Shape;87;g1291f8e2795_0_63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88" name="Google Shape;88;g1291f8e2795_0_6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91f8e2795_0_67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91" name="Google Shape;91;g1291f8e2795_0_6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91f8e2795_0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g1291f8e2795_0_7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95" name="Google Shape;95;g1291f8e2795_0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291f8e2795_0_7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1291f8e2795_0_7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99" name="Google Shape;99;g1291f8e2795_0_74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0" name="Google Shape;100;g1291f8e2795_0_7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291f8e2795_0_7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g1291f8e2795_0_7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291f8e2795_0_82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106" name="Google Shape;106;g1291f8e2795_0_8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7" name="Google Shape;107;g1291f8e2795_0_8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291f8e2795_0_8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110" name="Google Shape;110;g1291f8e2795_0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291f8e2795_0_8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g1291f8e2795_0_8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114" name="Google Shape;114;g1291f8e2795_0_8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5" name="Google Shape;115;g1291f8e2795_0_8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16" name="Google Shape;116;g1291f8e2795_0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91f8e2795_0_95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119" name="Google Shape;119;g1291f8e2795_0_9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291f8e2795_0_98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22" name="Google Shape;122;g1291f8e2795_0_98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23" name="Google Shape;123;g1291f8e2795_0_9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291f8e2795_0_10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g1291f8e2795_0_58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 rot="5400000">
            <a:off x="873150" y="5053020"/>
            <a:ext cx="10365533" cy="12443167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g1291f8e2795_0_5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g1291f8e2795_0_5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 sz="2400">
                <a:solidFill>
                  <a:schemeClr val="lt1"/>
                </a:solidFill>
              </a:defRPr>
            </a:lvl1pPr>
            <a:lvl2pPr marL="914400" lvl="1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 sz="1900">
                <a:solidFill>
                  <a:schemeClr val="lt1"/>
                </a:solidFill>
              </a:defRPr>
            </a:lvl2pPr>
            <a:lvl3pPr marL="1371600" lvl="2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 sz="1900">
                <a:solidFill>
                  <a:schemeClr val="lt1"/>
                </a:solidFill>
              </a:defRPr>
            </a:lvl3pPr>
            <a:lvl4pPr marL="1828800" lvl="3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 sz="1900">
                <a:solidFill>
                  <a:schemeClr val="lt1"/>
                </a:solidFill>
              </a:defRPr>
            </a:lvl4pPr>
            <a:lvl5pPr marL="2286000" lvl="4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 sz="1900">
                <a:solidFill>
                  <a:schemeClr val="lt1"/>
                </a:solidFill>
              </a:defRPr>
            </a:lvl5pPr>
            <a:lvl6pPr marL="2743200" lvl="5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 sz="1900">
                <a:solidFill>
                  <a:schemeClr val="lt1"/>
                </a:solidFill>
              </a:defRPr>
            </a:lvl6pPr>
            <a:lvl7pPr marL="3200400" lvl="6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 sz="1900">
                <a:solidFill>
                  <a:schemeClr val="lt1"/>
                </a:solidFill>
              </a:defRPr>
            </a:lvl7pPr>
            <a:lvl8pPr marL="3657600" lvl="7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 sz="1900">
                <a:solidFill>
                  <a:schemeClr val="lt1"/>
                </a:solidFill>
              </a:defRPr>
            </a:lvl8pPr>
            <a:lvl9pPr marL="4114800" lvl="8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 sz="1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4" name="Google Shape;84;g1291f8e2795_0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 rtl="0">
              <a:buNone/>
              <a:defRPr sz="1300" b="1">
                <a:solidFill>
                  <a:schemeClr val="dk1"/>
                </a:solidFill>
              </a:defRPr>
            </a:lvl1pPr>
            <a:lvl2pPr lvl="1" algn="r" rtl="0">
              <a:buNone/>
              <a:defRPr sz="1300" b="1">
                <a:solidFill>
                  <a:schemeClr val="dk1"/>
                </a:solidFill>
              </a:defRPr>
            </a:lvl2pPr>
            <a:lvl3pPr lvl="2" algn="r" rtl="0">
              <a:buNone/>
              <a:defRPr sz="1300" b="1">
                <a:solidFill>
                  <a:schemeClr val="dk1"/>
                </a:solidFill>
              </a:defRPr>
            </a:lvl3pPr>
            <a:lvl4pPr lvl="3" algn="r" rtl="0">
              <a:buNone/>
              <a:defRPr sz="1300" b="1">
                <a:solidFill>
                  <a:schemeClr val="dk1"/>
                </a:solidFill>
              </a:defRPr>
            </a:lvl4pPr>
            <a:lvl5pPr lvl="4" algn="r" rtl="0">
              <a:buNone/>
              <a:defRPr sz="1300" b="1">
                <a:solidFill>
                  <a:schemeClr val="dk1"/>
                </a:solidFill>
              </a:defRPr>
            </a:lvl5pPr>
            <a:lvl6pPr lvl="5" algn="r" rtl="0">
              <a:buNone/>
              <a:defRPr sz="1300" b="1">
                <a:solidFill>
                  <a:schemeClr val="dk1"/>
                </a:solidFill>
              </a:defRPr>
            </a:lvl6pPr>
            <a:lvl7pPr lvl="6" algn="r" rtl="0">
              <a:buNone/>
              <a:defRPr sz="1300" b="1">
                <a:solidFill>
                  <a:schemeClr val="dk1"/>
                </a:solidFill>
              </a:defRPr>
            </a:lvl7pPr>
            <a:lvl8pPr lvl="7" algn="r" rtl="0">
              <a:buNone/>
              <a:defRPr sz="1300" b="1">
                <a:solidFill>
                  <a:schemeClr val="dk1"/>
                </a:solidFill>
              </a:defRPr>
            </a:lvl8pPr>
            <a:lvl9pPr lvl="8" algn="r" rtl="0">
              <a:buNone/>
              <a:defRPr sz="1300" b="1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g1291f8e2795_0_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718732" y="-1126734"/>
            <a:ext cx="10572301" cy="12691368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1291f8e2795_0_52"/>
          <p:cNvSpPr txBox="1"/>
          <p:nvPr/>
        </p:nvSpPr>
        <p:spPr>
          <a:xfrm>
            <a:off x="1283300" y="2114900"/>
            <a:ext cx="66936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4000" b="1">
                <a:highlight>
                  <a:srgbClr val="FFFF00"/>
                </a:highlight>
              </a:rPr>
              <a:t>Scholars Portal Days </a:t>
            </a:r>
            <a:r>
              <a:rPr lang="en-CA" sz="4000" b="1">
                <a:solidFill>
                  <a:schemeClr val="accent5"/>
                </a:solidFill>
                <a:highlight>
                  <a:srgbClr val="FFFF00"/>
                </a:highlight>
              </a:rPr>
              <a:t>2022</a:t>
            </a:r>
            <a:endParaRPr sz="4000" b="1">
              <a:solidFill>
                <a:schemeClr val="accent5"/>
              </a:solidFill>
              <a:highlight>
                <a:srgbClr val="FFFF00"/>
              </a:highlight>
            </a:endParaRPr>
          </a:p>
        </p:txBody>
      </p:sp>
      <p:sp>
        <p:nvSpPr>
          <p:cNvPr id="132" name="Google Shape;132;g1291f8e2795_0_52"/>
          <p:cNvSpPr txBox="1"/>
          <p:nvPr/>
        </p:nvSpPr>
        <p:spPr>
          <a:xfrm>
            <a:off x="1283300" y="3367400"/>
            <a:ext cx="9650400" cy="16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400" b="1">
                <a:highlight>
                  <a:schemeClr val="accent6"/>
                </a:highlight>
              </a:rPr>
              <a:t>Throwback Thursday</a:t>
            </a:r>
            <a:endParaRPr sz="6400" b="1">
              <a:highlight>
                <a:schemeClr val="accent6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700" b="1">
                <a:solidFill>
                  <a:schemeClr val="dk1"/>
                </a:solidFill>
                <a:highlight>
                  <a:schemeClr val="accent6"/>
                </a:highlight>
              </a:rPr>
              <a:t>Remember these interfaces from the past?</a:t>
            </a:r>
            <a:endParaRPr sz="2700" b="1"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>
            <a:spLocks noGrp="1"/>
          </p:cNvSpPr>
          <p:nvPr>
            <p:ph type="title"/>
          </p:nvPr>
        </p:nvSpPr>
        <p:spPr>
          <a:xfrm>
            <a:off x="838200" y="99601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RACER</a:t>
            </a:r>
            <a:br>
              <a:rPr lang="en-CA" sz="2800"/>
            </a:br>
            <a:r>
              <a:rPr lang="en-CA" sz="2800"/>
              <a:t>advanced</a:t>
            </a:r>
            <a:br>
              <a:rPr lang="en-CA" sz="2800"/>
            </a:br>
            <a:r>
              <a:rPr lang="en-CA" sz="2800"/>
              <a:t>search,</a:t>
            </a:r>
            <a:br>
              <a:rPr lang="en-CA" sz="2800"/>
            </a:br>
            <a:r>
              <a:rPr lang="en-CA" sz="2800"/>
              <a:t>2003</a:t>
            </a:r>
            <a:endParaRPr/>
          </a:p>
        </p:txBody>
      </p:sp>
      <p:pic>
        <p:nvPicPr>
          <p:cNvPr id="198" name="Google Shape;198;p9" descr="Graphical user interface, text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149600" y="73263"/>
            <a:ext cx="8948631" cy="6711474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9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sp>
        <p:nvSpPr>
          <p:cNvPr id="200" name="Google Shape;200;p9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0"/>
          <p:cNvSpPr txBox="1">
            <a:spLocks noGrp="1"/>
          </p:cNvSpPr>
          <p:nvPr>
            <p:ph type="title"/>
          </p:nvPr>
        </p:nvSpPr>
        <p:spPr>
          <a:xfrm>
            <a:off x="340350" y="1503050"/>
            <a:ext cx="2507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RACER patron interface,</a:t>
            </a:r>
            <a:endParaRPr sz="28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2007</a:t>
            </a:r>
            <a:endParaRPr/>
          </a:p>
        </p:txBody>
      </p:sp>
      <p:sp>
        <p:nvSpPr>
          <p:cNvPr id="206" name="Google Shape;206;p10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pic>
        <p:nvPicPr>
          <p:cNvPr id="207" name="Google Shape;207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3948" y="139396"/>
            <a:ext cx="8384700" cy="6500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1"/>
          <p:cNvSpPr txBox="1">
            <a:spLocks noGrp="1"/>
          </p:cNvSpPr>
          <p:nvPr>
            <p:ph type="title"/>
          </p:nvPr>
        </p:nvSpPr>
        <p:spPr>
          <a:xfrm>
            <a:off x="838200" y="16906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Scholars Portal Search 2007</a:t>
            </a:r>
            <a:endParaRPr/>
          </a:p>
        </p:txBody>
      </p:sp>
      <p:pic>
        <p:nvPicPr>
          <p:cNvPr id="213" name="Google Shape;213;p11" descr="Graphical user interface, application, table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7985" t="23655" r="7985" b="9098"/>
          <a:stretch/>
        </p:blipFill>
        <p:spPr>
          <a:xfrm>
            <a:off x="497840" y="1209040"/>
            <a:ext cx="11416451" cy="5479897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1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sp>
        <p:nvSpPr>
          <p:cNvPr id="215" name="Google Shape;215;p11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Scholars Portal Day 2011</a:t>
            </a:r>
            <a:endParaRPr/>
          </a:p>
        </p:txBody>
      </p:sp>
      <p:sp>
        <p:nvSpPr>
          <p:cNvPr id="221" name="Google Shape;22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/>
          </a:p>
        </p:txBody>
      </p:sp>
      <p:sp>
        <p:nvSpPr>
          <p:cNvPr id="222" name="Google Shape;222;p12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sp>
        <p:nvSpPr>
          <p:cNvPr id="223" name="Google Shape;223;p12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224" name="Google Shape;224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143" y="1600612"/>
            <a:ext cx="11651920" cy="4892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Scholars Portal Day 2012</a:t>
            </a:r>
            <a:endParaRPr/>
          </a:p>
        </p:txBody>
      </p:sp>
      <p:sp>
        <p:nvSpPr>
          <p:cNvPr id="230" name="Google Shape;230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/>
          </a:p>
        </p:txBody>
      </p:sp>
      <p:sp>
        <p:nvSpPr>
          <p:cNvPr id="231" name="Google Shape;231;p13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sp>
        <p:nvSpPr>
          <p:cNvPr id="232" name="Google Shape;232;p13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233" name="Google Shape;233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6435" y="2039043"/>
            <a:ext cx="11259129" cy="3924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Scholars Portal Day 2013</a:t>
            </a:r>
            <a:endParaRPr/>
          </a:p>
        </p:txBody>
      </p:sp>
      <p:sp>
        <p:nvSpPr>
          <p:cNvPr id="239" name="Google Shape;239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/>
          </a:p>
        </p:txBody>
      </p:sp>
      <p:sp>
        <p:nvSpPr>
          <p:cNvPr id="240" name="Google Shape;240;p14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sp>
        <p:nvSpPr>
          <p:cNvPr id="241" name="Google Shape;241;p14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242" name="Google Shape;24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3770" y="1797731"/>
            <a:ext cx="10884459" cy="4407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Scholars Portal Day 2014</a:t>
            </a:r>
            <a:endParaRPr/>
          </a:p>
        </p:txBody>
      </p:sp>
      <p:sp>
        <p:nvSpPr>
          <p:cNvPr id="248" name="Google Shape;248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/>
          </a:p>
        </p:txBody>
      </p:sp>
      <p:sp>
        <p:nvSpPr>
          <p:cNvPr id="249" name="Google Shape;249;p15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sp>
        <p:nvSpPr>
          <p:cNvPr id="250" name="Google Shape;250;p15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251" name="Google Shape;25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2347" y="1372259"/>
            <a:ext cx="10827306" cy="5258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Scholars Portal Day 2015</a:t>
            </a:r>
            <a:endParaRPr/>
          </a:p>
        </p:txBody>
      </p:sp>
      <p:sp>
        <p:nvSpPr>
          <p:cNvPr id="257" name="Google Shape;257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/>
          </a:p>
        </p:txBody>
      </p:sp>
      <p:sp>
        <p:nvSpPr>
          <p:cNvPr id="258" name="Google Shape;258;p16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sp>
        <p:nvSpPr>
          <p:cNvPr id="259" name="Google Shape;259;p16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260" name="Google Shape;26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0952" y="1339006"/>
            <a:ext cx="11370096" cy="532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SP Journals, 2013</a:t>
            </a:r>
            <a:endParaRPr/>
          </a:p>
        </p:txBody>
      </p:sp>
      <p:sp>
        <p:nvSpPr>
          <p:cNvPr id="266" name="Google Shape;266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/>
          </a:p>
        </p:txBody>
      </p:sp>
      <p:pic>
        <p:nvPicPr>
          <p:cNvPr id="267" name="Google Shape;267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586" y="1362608"/>
            <a:ext cx="11776828" cy="52623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SP Journals, </a:t>
            </a:r>
            <a:br>
              <a:rPr lang="en-CA" sz="2800"/>
            </a:br>
            <a:r>
              <a:rPr lang="en-CA" sz="2800"/>
              <a:t>2017</a:t>
            </a:r>
            <a:endParaRPr/>
          </a:p>
        </p:txBody>
      </p:sp>
      <p:sp>
        <p:nvSpPr>
          <p:cNvPr id="273" name="Google Shape;273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/>
          </a:p>
        </p:txBody>
      </p:sp>
      <p:pic>
        <p:nvPicPr>
          <p:cNvPr id="274" name="Google Shape;27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76056" y="711039"/>
            <a:ext cx="9315944" cy="54359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"/>
          <p:cNvSpPr txBox="1">
            <a:spLocks noGrp="1"/>
          </p:cNvSpPr>
          <p:nvPr>
            <p:ph type="title"/>
          </p:nvPr>
        </p:nvSpPr>
        <p:spPr>
          <a:xfrm>
            <a:off x="238760" y="4791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OCUL website,</a:t>
            </a:r>
            <a:br>
              <a:rPr lang="en-CA" sz="2800"/>
            </a:br>
            <a:r>
              <a:rPr lang="en-CA" sz="2800"/>
              <a:t> 2000</a:t>
            </a:r>
            <a:endParaRPr/>
          </a:p>
        </p:txBody>
      </p:sp>
      <p:pic>
        <p:nvPicPr>
          <p:cNvPr id="138" name="Google Shape;138;p1" descr="Graphical user interface, text, application, table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t="17819"/>
          <a:stretch/>
        </p:blipFill>
        <p:spPr>
          <a:xfrm>
            <a:off x="2482218" y="365125"/>
            <a:ext cx="9709782" cy="604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sp>
        <p:nvSpPr>
          <p:cNvPr id="140" name="Google Shape;140;p1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SP Books, 2010</a:t>
            </a:r>
            <a:endParaRPr/>
          </a:p>
        </p:txBody>
      </p:sp>
      <p:sp>
        <p:nvSpPr>
          <p:cNvPr id="280" name="Google Shape;280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/>
          </a:p>
        </p:txBody>
      </p:sp>
      <p:pic>
        <p:nvPicPr>
          <p:cNvPr id="281" name="Google Shape;281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191" y="1825625"/>
            <a:ext cx="12009618" cy="39916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SP Books, 2017</a:t>
            </a:r>
            <a:endParaRPr/>
          </a:p>
        </p:txBody>
      </p:sp>
      <p:sp>
        <p:nvSpPr>
          <p:cNvPr id="287" name="Google Shape;287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/>
          </a:p>
        </p:txBody>
      </p:sp>
      <p:pic>
        <p:nvPicPr>
          <p:cNvPr id="288" name="Google Shape;288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3931" y="1373925"/>
            <a:ext cx="11004137" cy="52547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"/>
          <p:cNvSpPr txBox="1">
            <a:spLocks noGrp="1"/>
          </p:cNvSpPr>
          <p:nvPr>
            <p:ph type="title"/>
          </p:nvPr>
        </p:nvSpPr>
        <p:spPr>
          <a:xfrm>
            <a:off x="320040" y="4667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OCUL </a:t>
            </a:r>
            <a:br>
              <a:rPr lang="en-CA" sz="2800"/>
            </a:br>
            <a:r>
              <a:rPr lang="en-CA" sz="2800"/>
              <a:t>website, </a:t>
            </a:r>
            <a:br>
              <a:rPr lang="en-CA" sz="2800"/>
            </a:br>
            <a:r>
              <a:rPr lang="en-CA" sz="2800"/>
              <a:t>2006</a:t>
            </a:r>
            <a:endParaRPr/>
          </a:p>
        </p:txBody>
      </p:sp>
      <p:pic>
        <p:nvPicPr>
          <p:cNvPr id="146" name="Google Shape;146;p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2223" t="18986" r="5251" b="6996"/>
          <a:stretch/>
        </p:blipFill>
        <p:spPr>
          <a:xfrm>
            <a:off x="2108923" y="523240"/>
            <a:ext cx="10083077" cy="581152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sp>
        <p:nvSpPr>
          <p:cNvPr id="148" name="Google Shape;148;p2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"/>
          <p:cNvSpPr txBox="1">
            <a:spLocks noGrp="1"/>
          </p:cNvSpPr>
          <p:nvPr>
            <p:ph type="title"/>
          </p:nvPr>
        </p:nvSpPr>
        <p:spPr>
          <a:xfrm>
            <a:off x="106680" y="85280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Scholars Portal </a:t>
            </a:r>
            <a:br>
              <a:rPr lang="en-CA" sz="2800"/>
            </a:br>
            <a:r>
              <a:rPr lang="en-CA" sz="2800"/>
              <a:t>homepage </a:t>
            </a:r>
            <a:br>
              <a:rPr lang="en-CA" sz="2800"/>
            </a:br>
            <a:r>
              <a:rPr lang="en-CA" sz="2800"/>
              <a:t>2005</a:t>
            </a:r>
            <a:endParaRPr/>
          </a:p>
        </p:txBody>
      </p:sp>
      <p:pic>
        <p:nvPicPr>
          <p:cNvPr id="154" name="Google Shape;154;p3" descr="Graphical user interface, website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16722" t="19921" r="17091" b="17504"/>
          <a:stretch/>
        </p:blipFill>
        <p:spPr>
          <a:xfrm>
            <a:off x="3022982" y="32172"/>
            <a:ext cx="9169018" cy="6825828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3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sp>
        <p:nvSpPr>
          <p:cNvPr id="156" name="Google Shape;156;p3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4" descr="Graphical user interface, websit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6754" t="18519" r="16754" b="14665"/>
          <a:stretch/>
        </p:blipFill>
        <p:spPr>
          <a:xfrm>
            <a:off x="3524461" y="-142240"/>
            <a:ext cx="866753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4"/>
          <p:cNvSpPr txBox="1"/>
          <p:nvPr/>
        </p:nvSpPr>
        <p:spPr>
          <a:xfrm>
            <a:off x="538480" y="1168400"/>
            <a:ext cx="2419188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Scholars Portal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“About” page,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2006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"/>
          <p:cNvSpPr txBox="1">
            <a:spLocks noGrp="1"/>
          </p:cNvSpPr>
          <p:nvPr>
            <p:ph type="title"/>
          </p:nvPr>
        </p:nvSpPr>
        <p:spPr>
          <a:xfrm>
            <a:off x="838199" y="1825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SpotDocs landing page, 2007</a:t>
            </a:r>
            <a:endParaRPr/>
          </a:p>
        </p:txBody>
      </p:sp>
      <p:sp>
        <p:nvSpPr>
          <p:cNvPr id="168" name="Google Shape;168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/>
          </a:p>
        </p:txBody>
      </p:sp>
      <p:sp>
        <p:nvSpPr>
          <p:cNvPr id="169" name="Google Shape;169;p5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sp>
        <p:nvSpPr>
          <p:cNvPr id="170" name="Google Shape;170;p5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171" name="Google Shape;171;p5"/>
          <p:cNvPicPr preferRelativeResize="0"/>
          <p:nvPr/>
        </p:nvPicPr>
        <p:blipFill rotWithShape="1">
          <a:blip r:embed="rId3">
            <a:alphaModFix/>
          </a:blip>
          <a:srcRect t="11949"/>
          <a:stretch/>
        </p:blipFill>
        <p:spPr>
          <a:xfrm>
            <a:off x="94941" y="1442720"/>
            <a:ext cx="12002117" cy="4596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6"/>
          <p:cNvSpPr txBox="1">
            <a:spLocks noGrp="1"/>
          </p:cNvSpPr>
          <p:nvPr>
            <p:ph type="title"/>
          </p:nvPr>
        </p:nvSpPr>
        <p:spPr>
          <a:xfrm>
            <a:off x="269240" y="18618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CA" sz="2800"/>
              <a:t>Scholars</a:t>
            </a:r>
            <a:r>
              <a:rPr lang="en-CA"/>
              <a:t> </a:t>
            </a:r>
            <a:r>
              <a:rPr lang="en-CA" sz="2800"/>
              <a:t>Portal </a:t>
            </a:r>
            <a:br>
              <a:rPr lang="en-CA" sz="2800"/>
            </a:br>
            <a:r>
              <a:rPr lang="en-CA" sz="2800"/>
              <a:t>homepage,</a:t>
            </a:r>
            <a:br>
              <a:rPr lang="en-CA" sz="2800"/>
            </a:br>
            <a:r>
              <a:rPr lang="en-CA" sz="2800"/>
              <a:t>2013</a:t>
            </a:r>
            <a:endParaRPr/>
          </a:p>
        </p:txBody>
      </p:sp>
      <p:pic>
        <p:nvPicPr>
          <p:cNvPr id="177" name="Google Shape;177;p6"/>
          <p:cNvPicPr preferRelativeResize="0"/>
          <p:nvPr/>
        </p:nvPicPr>
        <p:blipFill rotWithShape="1">
          <a:blip r:embed="rId3">
            <a:alphaModFix/>
          </a:blip>
          <a:srcRect l="16199" t="9521" r="13792"/>
          <a:stretch/>
        </p:blipFill>
        <p:spPr>
          <a:xfrm>
            <a:off x="2702560" y="669611"/>
            <a:ext cx="9408244" cy="56391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7"/>
          <p:cNvSpPr txBox="1">
            <a:spLocks noGrp="1"/>
          </p:cNvSpPr>
          <p:nvPr>
            <p:ph type="title"/>
          </p:nvPr>
        </p:nvSpPr>
        <p:spPr>
          <a:xfrm>
            <a:off x="482600" y="113728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Scholars Portal </a:t>
            </a:r>
            <a:br>
              <a:rPr lang="en-CA" sz="2800"/>
            </a:br>
            <a:r>
              <a:rPr lang="en-CA" sz="2800"/>
              <a:t>homepage, 2014</a:t>
            </a:r>
            <a:endParaRPr/>
          </a:p>
        </p:txBody>
      </p:sp>
      <p:pic>
        <p:nvPicPr>
          <p:cNvPr id="183" name="Google Shape;183;p7" descr="Graphical user interface, application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1536" t="17585" r="2294" b="4429"/>
          <a:stretch/>
        </p:blipFill>
        <p:spPr>
          <a:xfrm>
            <a:off x="3491999" y="568960"/>
            <a:ext cx="8700001" cy="5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7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  <p:sp>
        <p:nvSpPr>
          <p:cNvPr id="185" name="Google Shape;185;p7"/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8"/>
          <p:cNvSpPr txBox="1">
            <a:spLocks noGrp="1"/>
          </p:cNvSpPr>
          <p:nvPr>
            <p:ph type="title"/>
          </p:nvPr>
        </p:nvSpPr>
        <p:spPr>
          <a:xfrm>
            <a:off x="320040" y="48398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CA" sz="2800"/>
              <a:t>RACER project page,</a:t>
            </a:r>
            <a:br>
              <a:rPr lang="en-CA" sz="2800"/>
            </a:br>
            <a:r>
              <a:rPr lang="en-CA" sz="2800"/>
              <a:t> 2002</a:t>
            </a:r>
            <a:endParaRPr/>
          </a:p>
        </p:txBody>
      </p:sp>
      <p:pic>
        <p:nvPicPr>
          <p:cNvPr id="191" name="Google Shape;191;p8" descr="Text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352800" y="162560"/>
            <a:ext cx="8789040" cy="658796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8"/>
          <p:cNvSpPr txBox="1"/>
          <p:nvPr/>
        </p:nvSpPr>
        <p:spPr>
          <a:xfrm>
            <a:off x="3352800" y="3456540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  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</Words>
  <Application>Microsoft Office PowerPoint</Application>
  <PresentationFormat>Widescreen</PresentationFormat>
  <Paragraphs>56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Office Theme</vt:lpstr>
      <vt:lpstr>Simple Light</vt:lpstr>
      <vt:lpstr>PowerPoint Presentation</vt:lpstr>
      <vt:lpstr>OCUL website,  2000</vt:lpstr>
      <vt:lpstr>OCUL  website,  2006</vt:lpstr>
      <vt:lpstr>Scholars Portal  homepage  2005</vt:lpstr>
      <vt:lpstr>PowerPoint Presentation</vt:lpstr>
      <vt:lpstr>SpotDocs landing page, 2007</vt:lpstr>
      <vt:lpstr>Scholars Portal  homepage, 2013</vt:lpstr>
      <vt:lpstr>Scholars Portal  homepage, 2014</vt:lpstr>
      <vt:lpstr>RACER project page,  2002</vt:lpstr>
      <vt:lpstr>RACER advanced search, 2003</vt:lpstr>
      <vt:lpstr>RACER patron interface, 2007</vt:lpstr>
      <vt:lpstr>Scholars Portal Search 2007</vt:lpstr>
      <vt:lpstr>Scholars Portal Day 2011</vt:lpstr>
      <vt:lpstr>Scholars Portal Day 2012</vt:lpstr>
      <vt:lpstr>Scholars Portal Day 2013</vt:lpstr>
      <vt:lpstr>Scholars Portal Day 2014</vt:lpstr>
      <vt:lpstr>Scholars Portal Day 2015</vt:lpstr>
      <vt:lpstr>SP Journals, 2013</vt:lpstr>
      <vt:lpstr>SP Journals,  2017</vt:lpstr>
      <vt:lpstr>SP Books, 2010</vt:lpstr>
      <vt:lpstr>SP Books, 2017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Sabina Pagotto</dc:creator>
  <cp:lastModifiedBy>Sabina Pagotto</cp:lastModifiedBy>
  <cp:revision>1</cp:revision>
  <dcterms:created xsi:type="dcterms:W3CDTF">2022-05-09T17:09:37Z</dcterms:created>
  <dcterms:modified xsi:type="dcterms:W3CDTF">2022-05-12T20:03:29Z</dcterms:modified>
</cp:coreProperties>
</file>