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Raleway"/>
      <p:regular r:id="rId15"/>
      <p:bold r:id="rId16"/>
      <p:italic r:id="rId17"/>
      <p:boldItalic r:id="rId18"/>
    </p:embeddedFont>
    <p:embeddedFont>
      <p:font typeface="Lato"/>
      <p:regular r:id="rId19"/>
      <p:bold r:id="rId20"/>
      <p:italic r:id="rId21"/>
      <p:boldItalic r:id="rId22"/>
    </p:embeddedFont>
    <p:embeddedFont>
      <p:font typeface="Century Gothic"/>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Lato-bold.fntdata"/><Relationship Id="rId22" Type="http://schemas.openxmlformats.org/officeDocument/2006/relationships/font" Target="fonts/Lato-boldItalic.fntdata"/><Relationship Id="rId21" Type="http://schemas.openxmlformats.org/officeDocument/2006/relationships/font" Target="fonts/Lato-italic.fntdata"/><Relationship Id="rId24" Type="http://schemas.openxmlformats.org/officeDocument/2006/relationships/font" Target="fonts/CenturyGothic-bold.fntdata"/><Relationship Id="rId23" Type="http://schemas.openxmlformats.org/officeDocument/2006/relationships/font" Target="fonts/CenturyGothic-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CenturyGothic-boldItalic.fntdata"/><Relationship Id="rId25" Type="http://schemas.openxmlformats.org/officeDocument/2006/relationships/font" Target="fonts/CenturyGothic-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Raleway-regular.fntdata"/><Relationship Id="rId14" Type="http://schemas.openxmlformats.org/officeDocument/2006/relationships/slide" Target="slides/slide9.xml"/><Relationship Id="rId17" Type="http://schemas.openxmlformats.org/officeDocument/2006/relationships/font" Target="fonts/Raleway-italic.fntdata"/><Relationship Id="rId16" Type="http://schemas.openxmlformats.org/officeDocument/2006/relationships/font" Target="fonts/Raleway-bold.fntdata"/><Relationship Id="rId19" Type="http://schemas.openxmlformats.org/officeDocument/2006/relationships/font" Target="fonts/Lato-regular.fntdata"/><Relationship Id="rId18" Type="http://schemas.openxmlformats.org/officeDocument/2006/relationships/font" Target="fonts/Raleway-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27faaf4ca6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27faaf4ca6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Ceci c’est un experiment ! SVP soyez patients et nous donner vos commentaires si vous trouvez cette presentation utile. </a:t>
            </a:r>
            <a:endParaRPr/>
          </a:p>
          <a:p>
            <a:pPr indent="0" lvl="0" marL="0" rtl="0" algn="l">
              <a:spcBef>
                <a:spcPts val="0"/>
              </a:spcBef>
              <a:spcAft>
                <a:spcPts val="0"/>
              </a:spcAft>
              <a:buNone/>
            </a:pPr>
            <a:r>
              <a:rPr lang="en"/>
              <a:t>Je vais commencer avec un peu de contexte au sujet du soutien et de la service en langue francaise a SP et puis je vais vous donner un court resume de quelques des differents presentations que mes collegues de Scholars Portal vont faire demain en plus de detail en anglais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27faaf4ca6_0_1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27faaf4ca6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127faaf4ca6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127faaf4ca6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Calibri"/>
                <a:ea typeface="Calibri"/>
                <a:cs typeface="Calibri"/>
                <a:sym typeface="Calibri"/>
              </a:rPr>
              <a:t>Maintenant, un peu d’histoire avec cette chronologie.</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La première fois que SP a offert un service en français, c’est en 2005.  RACER, notre système de gestion de PEB, a été lancé en anglais en 2003.  Un groupe de travail, mené par des représentants d’Ottawa, a traduit l’interface en collaboration avec le consortium québécois (à ce temps CREPUQ), qui utilise la même application dorsale pour leur système de PEB Colombo.  Scholars Portal a travaillé avec le fournisseur pour assurer la bonne mise en œuvre de l’interface française, qui a été mise en ligne en 2005.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Odesi, notre service de microdonnées, a été développer par un groupe d’universités ontariens (DINO – données en Ontario), et odesi est devenu un service de Scholars Portal en 2008.  La plupart des données viennent du gouvernement fédéral (particulièrement Statistique Canada) alors une interface française était une priorité dès le début.   Ceci est lancé en 2009.  Les traductions, ainsi que des guides d’utilisateur, les meilleurs pratiques, et autre documentation en français, ont été créés par les membres de DINO.</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Après le succès d’odesi, Scholars Portal a tourné notre attention à nos deux grands dépôts d’érudition : Scholars Portal Périodiques et Scholars Portal Livres (Journals et Books).  La plateforme de périodiques était notre premier service à partir de 2002, et nous avons lancé la plateforme de livres électroniques en 2008.  En 2010, Scholars Portal a embauché une traductrice, qui a traduit les interfaces des deux plateformes, et leur a donné leurs noms : Scholars Portal Périodiques et Scholars Portal Livres.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Après cela, nous avons pris en compte le besoin d’avoir une version française lors du lancement de nouveaux services, bien que cela ait parfois été difficile à réaliser. Les logiciels vraiment spécifiques n’ont pas toujours un option pour avoir plus qu’une langue (ou plus que l’anglais….)</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Permafrost* (Pergelisol) - Grant says that parts of the archivematica interface are available in French, not sure what that means for our hosted version.</a:t>
            </a:r>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127faaf4ca6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127faaf4ca6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Comme nous avons déjà discuté, nous sommes, a SP, un organisme anglophone. Le CBUO a des membres bilingues, mais, jusqu’à ce point, pas de membres entièrement francophones. Nos efforts vers le bilinguisme, vers le soutien en français, visent vraiment les plateformes, les interfaces, qui seront utilisés par les “end user” (utilisateur final), c’est à dire les étudiants, professeurs, chercheurs, dans vos institutions. Et la documentation, la formation, les interfaces back-end, qui sont visibles seulement pour le personnel de la bibliothèque ou les bibliothécaires, ainsi que la communication de SP à votre bibliothèque, c’est généralement en anglais.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Site web disponible en francais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Nous avons aussi commencé la préparation pour traduire nos guides d’utilisateur.  Il y a quelques ans, nous avons déménagé nos guides de LibGuides à un site de Wordpress. Ce site, learn.scholarsportal.info, est beaucoup plus flexible, et on peut basculer entre l’anglais et le français. En ce moment, seulement quelques-uns de nos guides ont été traduits en français -- Dataverse, Livres, et le guide sur la collection de sondages d’opinion publique sur ODESI. Mais la traduction des autres guides est quelque chose que nous prévoyons faire éventuellement.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Nous avons aussi maintenant plusieurs personnes à SP qui parlent francais (en incluant moi-même et Guinsly) et qui peuvent répondre à vos questions ou même faire une présentation comme celle-ci! SVP nous donner votre rétroaction.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Nouse essayons d’ameliorer nos communications bilingues – par exemple ce présentation aujourd’hui et aussi Nous publions un bulletin trois fois par an et nous espérons lancer une version bilingue en 2022.</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127faaf4ca6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127faaf4ca6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Nous tendons un peu dans cette direction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Dataverse - service nationale - nouveau nom – reunions bilingues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ODESI – participants hors de l’Ontario</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Nous sommes en train d’avoir des discussions avec le RCDR, le consortium national de bibliothèques universitaires, à propos de notre plateforme de périodiques. Scholars Portal périodiques est un Dépôt numérique fiable (DNF), ce qui signifie qu'il est certifié pour la préservation à long terme des articles scolaires. Le RCDR est en train de discuter si cette plateforme pourrait devenir un DNF national, c’est à dire, Scholars Portal Périodiques serait responsable pour la préservation numérique des revues scolaires pour toutes les universités canadiennes. Alors il faut considérer les implications pour nous, s’il faut servir des bibliothèques qui sont unilingues francophones.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En 2015, quelques collections canadiennes hébergées sur Scholars Portal Livres ont été ouvertes à des universités hors du CBUO grâce à un accord avec le RCDR, le consortium national des bibliothèques universitaires.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127faaf4ca6_0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127faaf4ca6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solidFill>
                  <a:schemeClr val="dk1"/>
                </a:solidFill>
              </a:rPr>
              <a:t>En 2021, l’OLRC, notre réseau de stockage infonuagique, a accepté des clients hors de l’Ontario.</a:t>
            </a:r>
            <a:endParaRPr>
              <a:solidFill>
                <a:schemeClr val="dk1"/>
              </a:solidFill>
            </a:endParaRPr>
          </a:p>
          <a:p>
            <a:pPr indent="0" lvl="0" marL="0" rtl="0" algn="l">
              <a:lnSpc>
                <a:spcPct val="115000"/>
              </a:lnSpc>
              <a:spcBef>
                <a:spcPts val="1200"/>
              </a:spcBef>
              <a:spcAft>
                <a:spcPts val="0"/>
              </a:spcAft>
              <a:buNone/>
            </a:pPr>
            <a:r>
              <a:rPr lang="en">
                <a:solidFill>
                  <a:schemeClr val="dk1"/>
                </a:solidFill>
              </a:rPr>
              <a:t>Tous nos clients ont été migrés à la version 2.0 d’OLRC. Cette nouvelle version du réseau exploite de nouveaux matériels et logiciels pour améliorer les performances et la sécurité, et apporte plusieurs nouvelles fonctionnalités au service, notamment un nouveau tableau de bord Web et la possibilité de connecter davantage d'applications au stockage.</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127faaf4ca6_0_2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127faaf4ca6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Nous travaillons avec le la Government Information Community du </a:t>
            </a:r>
            <a:r>
              <a:rPr lang="en">
                <a:solidFill>
                  <a:schemeClr val="dk1"/>
                </a:solidFill>
              </a:rPr>
              <a:t>CBUO </a:t>
            </a:r>
            <a:r>
              <a:rPr lang="en">
                <a:solidFill>
                  <a:schemeClr val="dk1"/>
                </a:solidFill>
              </a:rPr>
              <a:t>et la </a:t>
            </a:r>
            <a:r>
              <a:rPr lang="en">
                <a:solidFill>
                  <a:schemeClr val="dk1"/>
                </a:solidFill>
              </a:rPr>
              <a:t>bibliothèque</a:t>
            </a:r>
            <a:r>
              <a:rPr lang="en">
                <a:solidFill>
                  <a:schemeClr val="dk1"/>
                </a:solidFill>
              </a:rPr>
              <a:t> de </a:t>
            </a:r>
            <a:r>
              <a:rPr lang="en">
                <a:solidFill>
                  <a:schemeClr val="dk1"/>
                </a:solidFill>
              </a:rPr>
              <a:t>l'Assemblée</a:t>
            </a:r>
            <a:r>
              <a:rPr lang="en">
                <a:solidFill>
                  <a:schemeClr val="dk1"/>
                </a:solidFill>
              </a:rPr>
              <a:t> </a:t>
            </a:r>
            <a:r>
              <a:rPr lang="en">
                <a:solidFill>
                  <a:schemeClr val="dk1"/>
                </a:solidFill>
              </a:rPr>
              <a:t>législative</a:t>
            </a:r>
            <a:r>
              <a:rPr lang="en">
                <a:solidFill>
                  <a:schemeClr val="dk1"/>
                </a:solidFill>
              </a:rPr>
              <a:t> pour la </a:t>
            </a:r>
            <a:r>
              <a:rPr lang="en">
                <a:solidFill>
                  <a:schemeClr val="dk1"/>
                </a:solidFill>
              </a:rPr>
              <a:t>numérisation</a:t>
            </a:r>
            <a:r>
              <a:rPr lang="en">
                <a:solidFill>
                  <a:schemeClr val="dk1"/>
                </a:solidFill>
              </a:rPr>
              <a:t> et la preservation de publications gouvernementales en Ontario.</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Contributions de gens d’un grand nombre de nos </a:t>
            </a:r>
            <a:r>
              <a:rPr lang="en">
                <a:solidFill>
                  <a:schemeClr val="dk1"/>
                </a:solidFill>
              </a:rPr>
              <a:t>bibliothèques</a:t>
            </a:r>
            <a:r>
              <a:rPr lang="en">
                <a:solidFill>
                  <a:schemeClr val="dk1"/>
                </a:solidFill>
              </a:rPr>
              <a:t> pour les </a:t>
            </a:r>
            <a:r>
              <a:rPr lang="en">
                <a:solidFill>
                  <a:schemeClr val="dk1"/>
                </a:solidFill>
              </a:rPr>
              <a:t>métadonnées</a:t>
            </a:r>
            <a:r>
              <a:rPr lang="en">
                <a:solidFill>
                  <a:schemeClr val="dk1"/>
                </a:solidFill>
              </a:rPr>
              <a:t> pour notre Canadian Think Tank Collection. A peu pres 30 gens des membres CBUO ont cree des fichiers de </a:t>
            </a:r>
            <a:r>
              <a:rPr lang="en">
                <a:solidFill>
                  <a:schemeClr val="dk1"/>
                </a:solidFill>
              </a:rPr>
              <a:t>métadonnées</a:t>
            </a:r>
            <a:r>
              <a:rPr lang="en">
                <a:solidFill>
                  <a:schemeClr val="dk1"/>
                </a:solidFill>
              </a:rPr>
              <a:t> pour plus de 8000 documents. Nous allons envoyer ces </a:t>
            </a:r>
            <a:r>
              <a:rPr lang="en">
                <a:solidFill>
                  <a:schemeClr val="dk1"/>
                </a:solidFill>
              </a:rPr>
              <a:t>métadonnées</a:t>
            </a:r>
            <a:r>
              <a:rPr lang="en">
                <a:solidFill>
                  <a:schemeClr val="dk1"/>
                </a:solidFill>
              </a:rPr>
              <a:t> à Ex Libris pour inclusion dans le CDI / Alma (pour une meilleure découvrabilité)</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27faaf4ca6_0_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27faaf4ca6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ODESI - le logiciel pour le dépôt, Nesstar, est en fin de vie. Un groupe de travail a recommandé qu’on le remplace avec Dataverse. Les ensembles de </a:t>
            </a:r>
            <a:r>
              <a:rPr lang="en">
                <a:solidFill>
                  <a:schemeClr val="dk1"/>
                </a:solidFill>
              </a:rPr>
              <a:t>données</a:t>
            </a:r>
            <a:r>
              <a:rPr lang="en">
                <a:solidFill>
                  <a:schemeClr val="dk1"/>
                </a:solidFill>
              </a:rPr>
              <a:t> vont migrer à Dataverse, en </a:t>
            </a:r>
            <a:r>
              <a:rPr lang="en">
                <a:solidFill>
                  <a:schemeClr val="dk1"/>
                </a:solidFill>
              </a:rPr>
              <a:t>commençant</a:t>
            </a:r>
            <a:r>
              <a:rPr lang="en">
                <a:solidFill>
                  <a:schemeClr val="dk1"/>
                </a:solidFill>
              </a:rPr>
              <a:t> avec les sondages d’opinion publique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GeoPortal : exigences fonctionnelles clés</a:t>
            </a:r>
            <a:endParaRPr>
              <a:solidFill>
                <a:schemeClr val="dk1"/>
              </a:solidFill>
            </a:endParaRPr>
          </a:p>
          <a:p>
            <a:pPr indent="0" lvl="0" marL="0" rtl="0" algn="l">
              <a:spcBef>
                <a:spcPts val="0"/>
              </a:spcBef>
              <a:spcAft>
                <a:spcPts val="0"/>
              </a:spcAft>
              <a:buNone/>
            </a:pPr>
            <a:r>
              <a:rPr lang="en">
                <a:solidFill>
                  <a:schemeClr val="dk1"/>
                </a:solidFill>
              </a:rPr>
              <a:t>Pour le GeoPortal, un group de travail pour le redéveloppement de la plateforme a soumis une proposition au CBUO pendant la rencontre des Directeurs la semaine dernière</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27faaf4ca6_0_2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27faaf4ca6_0_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1600"/>
              </a:spcBef>
              <a:spcAft>
                <a:spcPts val="0"/>
              </a:spcAft>
              <a:buClr>
                <a:schemeClr val="lt1"/>
              </a:buClr>
              <a:buSzPts val="1100"/>
              <a:buChar char="○"/>
              <a:defRPr>
                <a:solidFill>
                  <a:schemeClr val="lt1"/>
                </a:solidFill>
              </a:defRPr>
            </a:lvl2pPr>
            <a:lvl3pPr indent="-298450" lvl="2" marL="1371600">
              <a:spcBef>
                <a:spcPts val="1600"/>
              </a:spcBef>
              <a:spcAft>
                <a:spcPts val="0"/>
              </a:spcAft>
              <a:buClr>
                <a:schemeClr val="lt1"/>
              </a:buClr>
              <a:buSzPts val="1100"/>
              <a:buChar char="■"/>
              <a:defRPr>
                <a:solidFill>
                  <a:schemeClr val="lt1"/>
                </a:solidFill>
              </a:defRPr>
            </a:lvl3pPr>
            <a:lvl4pPr indent="-298450" lvl="3" marL="1828800">
              <a:spcBef>
                <a:spcPts val="1600"/>
              </a:spcBef>
              <a:spcAft>
                <a:spcPts val="0"/>
              </a:spcAft>
              <a:buClr>
                <a:schemeClr val="lt1"/>
              </a:buClr>
              <a:buSzPts val="1100"/>
              <a:buChar char="●"/>
              <a:defRPr>
                <a:solidFill>
                  <a:schemeClr val="lt1"/>
                </a:solidFill>
              </a:defRPr>
            </a:lvl4pPr>
            <a:lvl5pPr indent="-298450" lvl="4" marL="2286000">
              <a:spcBef>
                <a:spcPts val="1600"/>
              </a:spcBef>
              <a:spcAft>
                <a:spcPts val="0"/>
              </a:spcAft>
              <a:buClr>
                <a:schemeClr val="lt1"/>
              </a:buClr>
              <a:buSzPts val="1100"/>
              <a:buChar char="○"/>
              <a:defRPr>
                <a:solidFill>
                  <a:schemeClr val="lt1"/>
                </a:solidFill>
              </a:defRPr>
            </a:lvl5pPr>
            <a:lvl6pPr indent="-298450" lvl="5" marL="2743200">
              <a:spcBef>
                <a:spcPts val="1600"/>
              </a:spcBef>
              <a:spcAft>
                <a:spcPts val="0"/>
              </a:spcAft>
              <a:buClr>
                <a:schemeClr val="lt1"/>
              </a:buClr>
              <a:buSzPts val="1100"/>
              <a:buChar char="■"/>
              <a:defRPr>
                <a:solidFill>
                  <a:schemeClr val="lt1"/>
                </a:solidFill>
              </a:defRPr>
            </a:lvl6pPr>
            <a:lvl7pPr indent="-298450" lvl="6" marL="3200400">
              <a:spcBef>
                <a:spcPts val="1600"/>
              </a:spcBef>
              <a:spcAft>
                <a:spcPts val="0"/>
              </a:spcAft>
              <a:buClr>
                <a:schemeClr val="lt1"/>
              </a:buClr>
              <a:buSzPts val="1100"/>
              <a:buChar char="●"/>
              <a:defRPr>
                <a:solidFill>
                  <a:schemeClr val="lt1"/>
                </a:solidFill>
              </a:defRPr>
            </a:lvl7pPr>
            <a:lvl8pPr indent="-298450" lvl="7" marL="3657600">
              <a:spcBef>
                <a:spcPts val="1600"/>
              </a:spcBef>
              <a:spcAft>
                <a:spcPts val="0"/>
              </a:spcAft>
              <a:buClr>
                <a:schemeClr val="lt1"/>
              </a:buClr>
              <a:buSzPts val="1100"/>
              <a:buChar char="○"/>
              <a:defRPr>
                <a:solidFill>
                  <a:schemeClr val="lt1"/>
                </a:solidFill>
              </a:defRPr>
            </a:lvl8pPr>
            <a:lvl9pPr indent="-298450" lvl="8" marL="4114800">
              <a:spcBef>
                <a:spcPts val="1600"/>
              </a:spcBef>
              <a:spcAft>
                <a:spcPts val="160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7" name="Shape 87"/>
        <p:cNvGrpSpPr/>
        <p:nvPr/>
      </p:nvGrpSpPr>
      <p:grpSpPr>
        <a:xfrm>
          <a:off x="0" y="0"/>
          <a:ext cx="0" cy="0"/>
          <a:chOff x="0" y="0"/>
          <a:chExt cx="0" cy="0"/>
        </a:xfrm>
      </p:grpSpPr>
      <p:sp>
        <p:nvSpPr>
          <p:cNvPr id="88" name="Google Shape;88;p1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89" name="Google Shape;89;p14"/>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90" name="Google Shape;90;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15"/>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93" name="Google Shape;93;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4" name="Shape 94"/>
        <p:cNvGrpSpPr/>
        <p:nvPr/>
      </p:nvGrpSpPr>
      <p:grpSpPr>
        <a:xfrm>
          <a:off x="0" y="0"/>
          <a:ext cx="0" cy="0"/>
          <a:chOff x="0" y="0"/>
          <a:chExt cx="0" cy="0"/>
        </a:xfrm>
      </p:grpSpPr>
      <p:sp>
        <p:nvSpPr>
          <p:cNvPr id="95" name="Google Shape;95;p1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6" name="Google Shape;96;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7" name="Google Shape;97;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8" name="Shape 98"/>
        <p:cNvGrpSpPr/>
        <p:nvPr/>
      </p:nvGrpSpPr>
      <p:grpSpPr>
        <a:xfrm>
          <a:off x="0" y="0"/>
          <a:ext cx="0" cy="0"/>
          <a:chOff x="0" y="0"/>
          <a:chExt cx="0" cy="0"/>
        </a:xfrm>
      </p:grpSpPr>
      <p:sp>
        <p:nvSpPr>
          <p:cNvPr id="99" name="Google Shape;99;p1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0" name="Google Shape;100;p17"/>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01" name="Google Shape;101;p17"/>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02" name="Google Shape;102;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3" name="Shape 103"/>
        <p:cNvGrpSpPr/>
        <p:nvPr/>
      </p:nvGrpSpPr>
      <p:grpSpPr>
        <a:xfrm>
          <a:off x="0" y="0"/>
          <a:ext cx="0" cy="0"/>
          <a:chOff x="0" y="0"/>
          <a:chExt cx="0" cy="0"/>
        </a:xfrm>
      </p:grpSpPr>
      <p:sp>
        <p:nvSpPr>
          <p:cNvPr id="104" name="Google Shape;104;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5" name="Google Shape;105;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6" name="Shape 106"/>
        <p:cNvGrpSpPr/>
        <p:nvPr/>
      </p:nvGrpSpPr>
      <p:grpSpPr>
        <a:xfrm>
          <a:off x="0" y="0"/>
          <a:ext cx="0" cy="0"/>
          <a:chOff x="0" y="0"/>
          <a:chExt cx="0" cy="0"/>
        </a:xfrm>
      </p:grpSpPr>
      <p:sp>
        <p:nvSpPr>
          <p:cNvPr id="107" name="Google Shape;107;p19"/>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8" name="Google Shape;108;p19"/>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09" name="Google Shape;109;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10" name="Shape 110"/>
        <p:cNvGrpSpPr/>
        <p:nvPr/>
      </p:nvGrpSpPr>
      <p:grpSpPr>
        <a:xfrm>
          <a:off x="0" y="0"/>
          <a:ext cx="0" cy="0"/>
          <a:chOff x="0" y="0"/>
          <a:chExt cx="0" cy="0"/>
        </a:xfrm>
      </p:grpSpPr>
      <p:sp>
        <p:nvSpPr>
          <p:cNvPr id="111" name="Google Shape;111;p20"/>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12" name="Google Shape;112;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13" name="Shape 113"/>
        <p:cNvGrpSpPr/>
        <p:nvPr/>
      </p:nvGrpSpPr>
      <p:grpSpPr>
        <a:xfrm>
          <a:off x="0" y="0"/>
          <a:ext cx="0" cy="0"/>
          <a:chOff x="0" y="0"/>
          <a:chExt cx="0" cy="0"/>
        </a:xfrm>
      </p:grpSpPr>
      <p:sp>
        <p:nvSpPr>
          <p:cNvPr id="114" name="Google Shape;114;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21"/>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16" name="Google Shape;116;p21"/>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17" name="Google Shape;117;p21"/>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18" name="Google Shape;118;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9" name="Shape 119"/>
        <p:cNvGrpSpPr/>
        <p:nvPr/>
      </p:nvGrpSpPr>
      <p:grpSpPr>
        <a:xfrm>
          <a:off x="0" y="0"/>
          <a:ext cx="0" cy="0"/>
          <a:chOff x="0" y="0"/>
          <a:chExt cx="0" cy="0"/>
        </a:xfrm>
      </p:grpSpPr>
      <p:sp>
        <p:nvSpPr>
          <p:cNvPr id="120" name="Google Shape;120;p22"/>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121" name="Google Shape;121;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22" name="Shape 122"/>
        <p:cNvGrpSpPr/>
        <p:nvPr/>
      </p:nvGrpSpPr>
      <p:grpSpPr>
        <a:xfrm>
          <a:off x="0" y="0"/>
          <a:ext cx="0" cy="0"/>
          <a:chOff x="0" y="0"/>
          <a:chExt cx="0" cy="0"/>
        </a:xfrm>
      </p:grpSpPr>
      <p:sp>
        <p:nvSpPr>
          <p:cNvPr id="123" name="Google Shape;123;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24" name="Google Shape;124;p23"/>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25" name="Google Shape;125;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6" name="Shape 126"/>
        <p:cNvGrpSpPr/>
        <p:nvPr/>
      </p:nvGrpSpPr>
      <p:grpSpPr>
        <a:xfrm>
          <a:off x="0" y="0"/>
          <a:ext cx="0" cy="0"/>
          <a:chOff x="0" y="0"/>
          <a:chExt cx="0" cy="0"/>
        </a:xfrm>
      </p:grpSpPr>
      <p:sp>
        <p:nvSpPr>
          <p:cNvPr id="127" name="Google Shape;127;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0" Type="http://schemas.openxmlformats.org/officeDocument/2006/relationships/slideLayout" Target="../slideLayouts/slideLayout19.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theme" Target="../theme/theme1.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SzPts val="2800"/>
              <a:buFont typeface="Raleway"/>
              <a:buNone/>
              <a:defRPr b="1" sz="2800">
                <a:latin typeface="Raleway"/>
                <a:ea typeface="Raleway"/>
                <a:cs typeface="Raleway"/>
                <a:sym typeface="Raleway"/>
              </a:defRPr>
            </a:lvl1pPr>
            <a:lvl2pPr lvl="1">
              <a:spcBef>
                <a:spcPts val="0"/>
              </a:spcBef>
              <a:spcAft>
                <a:spcPts val="0"/>
              </a:spcAft>
              <a:buSzPts val="2800"/>
              <a:buFont typeface="Raleway"/>
              <a:buNone/>
              <a:defRPr b="1" sz="2800">
                <a:latin typeface="Raleway"/>
                <a:ea typeface="Raleway"/>
                <a:cs typeface="Raleway"/>
                <a:sym typeface="Raleway"/>
              </a:defRPr>
            </a:lvl2pPr>
            <a:lvl3pPr lvl="2">
              <a:spcBef>
                <a:spcPts val="0"/>
              </a:spcBef>
              <a:spcAft>
                <a:spcPts val="0"/>
              </a:spcAft>
              <a:buSzPts val="2800"/>
              <a:buFont typeface="Raleway"/>
              <a:buNone/>
              <a:defRPr b="1" sz="2800">
                <a:latin typeface="Raleway"/>
                <a:ea typeface="Raleway"/>
                <a:cs typeface="Raleway"/>
                <a:sym typeface="Raleway"/>
              </a:defRPr>
            </a:lvl3pPr>
            <a:lvl4pPr lvl="3">
              <a:spcBef>
                <a:spcPts val="0"/>
              </a:spcBef>
              <a:spcAft>
                <a:spcPts val="0"/>
              </a:spcAft>
              <a:buSzPts val="2800"/>
              <a:buFont typeface="Raleway"/>
              <a:buNone/>
              <a:defRPr b="1" sz="2800">
                <a:latin typeface="Raleway"/>
                <a:ea typeface="Raleway"/>
                <a:cs typeface="Raleway"/>
                <a:sym typeface="Raleway"/>
              </a:defRPr>
            </a:lvl4pPr>
            <a:lvl5pPr lvl="4">
              <a:spcBef>
                <a:spcPts val="0"/>
              </a:spcBef>
              <a:spcAft>
                <a:spcPts val="0"/>
              </a:spcAft>
              <a:buSzPts val="2800"/>
              <a:buFont typeface="Raleway"/>
              <a:buNone/>
              <a:defRPr b="1" sz="2800">
                <a:latin typeface="Raleway"/>
                <a:ea typeface="Raleway"/>
                <a:cs typeface="Raleway"/>
                <a:sym typeface="Raleway"/>
              </a:defRPr>
            </a:lvl5pPr>
            <a:lvl6pPr lvl="5">
              <a:spcBef>
                <a:spcPts val="0"/>
              </a:spcBef>
              <a:spcAft>
                <a:spcPts val="0"/>
              </a:spcAft>
              <a:buSzPts val="2800"/>
              <a:buFont typeface="Raleway"/>
              <a:buNone/>
              <a:defRPr b="1" sz="2800">
                <a:latin typeface="Raleway"/>
                <a:ea typeface="Raleway"/>
                <a:cs typeface="Raleway"/>
                <a:sym typeface="Raleway"/>
              </a:defRPr>
            </a:lvl6pPr>
            <a:lvl7pPr lvl="6">
              <a:spcBef>
                <a:spcPts val="0"/>
              </a:spcBef>
              <a:spcAft>
                <a:spcPts val="0"/>
              </a:spcAft>
              <a:buSzPts val="2800"/>
              <a:buFont typeface="Raleway"/>
              <a:buNone/>
              <a:defRPr b="1" sz="2800">
                <a:latin typeface="Raleway"/>
                <a:ea typeface="Raleway"/>
                <a:cs typeface="Raleway"/>
                <a:sym typeface="Raleway"/>
              </a:defRPr>
            </a:lvl7pPr>
            <a:lvl8pPr lvl="7">
              <a:spcBef>
                <a:spcPts val="0"/>
              </a:spcBef>
              <a:spcAft>
                <a:spcPts val="0"/>
              </a:spcAft>
              <a:buSzPts val="2800"/>
              <a:buFont typeface="Raleway"/>
              <a:buNone/>
              <a:defRPr b="1" sz="2800">
                <a:latin typeface="Raleway"/>
                <a:ea typeface="Raleway"/>
                <a:cs typeface="Raleway"/>
                <a:sym typeface="Raleway"/>
              </a:defRPr>
            </a:lvl8pPr>
            <a:lvl9pPr lvl="8">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82" name="Shape 82"/>
        <p:cNvGrpSpPr/>
        <p:nvPr/>
      </p:nvGrpSpPr>
      <p:grpSpPr>
        <a:xfrm>
          <a:off x="0" y="0"/>
          <a:ext cx="0" cy="0"/>
          <a:chOff x="0" y="0"/>
          <a:chExt cx="0" cy="0"/>
        </a:xfrm>
      </p:grpSpPr>
      <p:pic>
        <p:nvPicPr>
          <p:cNvPr id="83" name="Google Shape;83;p13"/>
          <p:cNvPicPr preferRelativeResize="0"/>
          <p:nvPr/>
        </p:nvPicPr>
        <p:blipFill>
          <a:blip r:embed="rId2">
            <a:alphaModFix/>
          </a:blip>
          <a:stretch>
            <a:fillRect/>
          </a:stretch>
        </p:blipFill>
        <p:spPr>
          <a:xfrm rot="5400000">
            <a:off x="654863" y="3789765"/>
            <a:ext cx="7774150" cy="9332375"/>
          </a:xfrm>
          <a:prstGeom prst="rect">
            <a:avLst/>
          </a:prstGeom>
          <a:noFill/>
          <a:ln>
            <a:noFill/>
          </a:ln>
        </p:spPr>
      </p:pic>
      <p:sp>
        <p:nvSpPr>
          <p:cNvPr id="84" name="Google Shape;84;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sz="2800">
                <a:solidFill>
                  <a:schemeClr val="lt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85" name="Google Shape;85;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lt1"/>
              </a:buClr>
              <a:buSzPts val="1800"/>
              <a:buChar char="●"/>
              <a:defRPr sz="1800">
                <a:solidFill>
                  <a:schemeClr val="lt1"/>
                </a:solidFill>
              </a:defRPr>
            </a:lvl1pPr>
            <a:lvl2pPr indent="-317500" lvl="1" marL="914400" rtl="0">
              <a:lnSpc>
                <a:spcPct val="115000"/>
              </a:lnSpc>
              <a:spcBef>
                <a:spcPts val="0"/>
              </a:spcBef>
              <a:spcAft>
                <a:spcPts val="0"/>
              </a:spcAft>
              <a:buClr>
                <a:schemeClr val="lt1"/>
              </a:buClr>
              <a:buSzPts val="1400"/>
              <a:buChar char="○"/>
              <a:defRPr>
                <a:solidFill>
                  <a:schemeClr val="lt1"/>
                </a:solidFill>
              </a:defRPr>
            </a:lvl2pPr>
            <a:lvl3pPr indent="-317500" lvl="2" marL="1371600" rtl="0">
              <a:lnSpc>
                <a:spcPct val="115000"/>
              </a:lnSpc>
              <a:spcBef>
                <a:spcPts val="0"/>
              </a:spcBef>
              <a:spcAft>
                <a:spcPts val="0"/>
              </a:spcAft>
              <a:buClr>
                <a:schemeClr val="lt1"/>
              </a:buClr>
              <a:buSzPts val="1400"/>
              <a:buChar char="■"/>
              <a:defRPr>
                <a:solidFill>
                  <a:schemeClr val="lt1"/>
                </a:solidFill>
              </a:defRPr>
            </a:lvl3pPr>
            <a:lvl4pPr indent="-317500" lvl="3" marL="1828800" rtl="0">
              <a:lnSpc>
                <a:spcPct val="115000"/>
              </a:lnSpc>
              <a:spcBef>
                <a:spcPts val="0"/>
              </a:spcBef>
              <a:spcAft>
                <a:spcPts val="0"/>
              </a:spcAft>
              <a:buClr>
                <a:schemeClr val="lt1"/>
              </a:buClr>
              <a:buSzPts val="1400"/>
              <a:buChar char="●"/>
              <a:defRPr>
                <a:solidFill>
                  <a:schemeClr val="lt1"/>
                </a:solidFill>
              </a:defRPr>
            </a:lvl4pPr>
            <a:lvl5pPr indent="-317500" lvl="4" marL="2286000" rtl="0">
              <a:lnSpc>
                <a:spcPct val="115000"/>
              </a:lnSpc>
              <a:spcBef>
                <a:spcPts val="0"/>
              </a:spcBef>
              <a:spcAft>
                <a:spcPts val="0"/>
              </a:spcAft>
              <a:buClr>
                <a:schemeClr val="lt1"/>
              </a:buClr>
              <a:buSzPts val="1400"/>
              <a:buChar char="○"/>
              <a:defRPr>
                <a:solidFill>
                  <a:schemeClr val="lt1"/>
                </a:solidFill>
              </a:defRPr>
            </a:lvl5pPr>
            <a:lvl6pPr indent="-317500" lvl="5" marL="2743200" rtl="0">
              <a:lnSpc>
                <a:spcPct val="115000"/>
              </a:lnSpc>
              <a:spcBef>
                <a:spcPts val="0"/>
              </a:spcBef>
              <a:spcAft>
                <a:spcPts val="0"/>
              </a:spcAft>
              <a:buClr>
                <a:schemeClr val="lt1"/>
              </a:buClr>
              <a:buSzPts val="1400"/>
              <a:buChar char="■"/>
              <a:defRPr>
                <a:solidFill>
                  <a:schemeClr val="lt1"/>
                </a:solidFill>
              </a:defRPr>
            </a:lvl6pPr>
            <a:lvl7pPr indent="-317500" lvl="6" marL="3200400" rtl="0">
              <a:lnSpc>
                <a:spcPct val="115000"/>
              </a:lnSpc>
              <a:spcBef>
                <a:spcPts val="0"/>
              </a:spcBef>
              <a:spcAft>
                <a:spcPts val="0"/>
              </a:spcAft>
              <a:buClr>
                <a:schemeClr val="lt1"/>
              </a:buClr>
              <a:buSzPts val="1400"/>
              <a:buChar char="●"/>
              <a:defRPr>
                <a:solidFill>
                  <a:schemeClr val="lt1"/>
                </a:solidFill>
              </a:defRPr>
            </a:lvl7pPr>
            <a:lvl8pPr indent="-317500" lvl="7" marL="3657600" rtl="0">
              <a:lnSpc>
                <a:spcPct val="115000"/>
              </a:lnSpc>
              <a:spcBef>
                <a:spcPts val="0"/>
              </a:spcBef>
              <a:spcAft>
                <a:spcPts val="0"/>
              </a:spcAft>
              <a:buClr>
                <a:schemeClr val="lt1"/>
              </a:buClr>
              <a:buSzPts val="1400"/>
              <a:buChar char="○"/>
              <a:defRPr>
                <a:solidFill>
                  <a:schemeClr val="lt1"/>
                </a:solidFill>
              </a:defRPr>
            </a:lvl8pPr>
            <a:lvl9pPr indent="-317500" lvl="8" marL="4114800" rtl="0">
              <a:lnSpc>
                <a:spcPct val="115000"/>
              </a:lnSpc>
              <a:spcBef>
                <a:spcPts val="0"/>
              </a:spcBef>
              <a:spcAft>
                <a:spcPts val="0"/>
              </a:spcAft>
              <a:buClr>
                <a:schemeClr val="lt1"/>
              </a:buClr>
              <a:buSzPts val="1400"/>
              <a:buChar char="■"/>
              <a:defRPr>
                <a:solidFill>
                  <a:schemeClr val="lt1"/>
                </a:solidFill>
              </a:defRPr>
            </a:lvl9pPr>
          </a:lstStyle>
          <a:p/>
        </p:txBody>
      </p:sp>
      <p:sp>
        <p:nvSpPr>
          <p:cNvPr id="86" name="Google Shape;86;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b="1" sz="1000">
                <a:solidFill>
                  <a:schemeClr val="dk1"/>
                </a:solidFill>
              </a:defRPr>
            </a:lvl1pPr>
            <a:lvl2pPr lvl="1" rtl="0" algn="r">
              <a:buNone/>
              <a:defRPr b="1" sz="1000">
                <a:solidFill>
                  <a:schemeClr val="dk1"/>
                </a:solidFill>
              </a:defRPr>
            </a:lvl2pPr>
            <a:lvl3pPr lvl="2" rtl="0" algn="r">
              <a:buNone/>
              <a:defRPr b="1" sz="1000">
                <a:solidFill>
                  <a:schemeClr val="dk1"/>
                </a:solidFill>
              </a:defRPr>
            </a:lvl3pPr>
            <a:lvl4pPr lvl="3" rtl="0" algn="r">
              <a:buNone/>
              <a:defRPr b="1" sz="1000">
                <a:solidFill>
                  <a:schemeClr val="dk1"/>
                </a:solidFill>
              </a:defRPr>
            </a:lvl4pPr>
            <a:lvl5pPr lvl="4" rtl="0" algn="r">
              <a:buNone/>
              <a:defRPr b="1" sz="1000">
                <a:solidFill>
                  <a:schemeClr val="dk1"/>
                </a:solidFill>
              </a:defRPr>
            </a:lvl5pPr>
            <a:lvl6pPr lvl="5" rtl="0" algn="r">
              <a:buNone/>
              <a:defRPr b="1" sz="1000">
                <a:solidFill>
                  <a:schemeClr val="dk1"/>
                </a:solidFill>
              </a:defRPr>
            </a:lvl6pPr>
            <a:lvl7pPr lvl="6" rtl="0" algn="r">
              <a:buNone/>
              <a:defRPr b="1" sz="1000">
                <a:solidFill>
                  <a:schemeClr val="dk1"/>
                </a:solidFill>
              </a:defRPr>
            </a:lvl7pPr>
            <a:lvl8pPr lvl="7" rtl="0" algn="r">
              <a:buNone/>
              <a:defRPr b="1" sz="1000">
                <a:solidFill>
                  <a:schemeClr val="dk1"/>
                </a:solidFill>
              </a:defRPr>
            </a:lvl8pPr>
            <a:lvl9pPr lvl="8" rtl="0" algn="r">
              <a:buNone/>
              <a:defRPr b="1" sz="10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7.png"/><Relationship Id="rId13" Type="http://schemas.openxmlformats.org/officeDocument/2006/relationships/image" Target="../media/image9.png"/><Relationship Id="rId12" Type="http://schemas.openxmlformats.org/officeDocument/2006/relationships/image" Target="../media/image11.png"/><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15.png"/><Relationship Id="rId4" Type="http://schemas.openxmlformats.org/officeDocument/2006/relationships/image" Target="../media/image7.png"/><Relationship Id="rId9" Type="http://schemas.openxmlformats.org/officeDocument/2006/relationships/image" Target="../media/image13.png"/><Relationship Id="rId14" Type="http://schemas.openxmlformats.org/officeDocument/2006/relationships/image" Target="../media/image8.png"/><Relationship Id="rId5" Type="http://schemas.openxmlformats.org/officeDocument/2006/relationships/image" Target="../media/image10.png"/><Relationship Id="rId6" Type="http://schemas.openxmlformats.org/officeDocument/2006/relationships/image" Target="../media/image12.png"/><Relationship Id="rId7" Type="http://schemas.openxmlformats.org/officeDocument/2006/relationships/image" Target="../media/image5.png"/><Relationship Id="rId8"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hyperlink" Target="mailto:help@scholarsportal.info" TargetMode="External"/><Relationship Id="rId5" Type="http://schemas.openxmlformats.org/officeDocument/2006/relationships/hyperlink" Target="mailto:sabina@scholarsportal.info"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pic>
        <p:nvPicPr>
          <p:cNvPr id="132" name="Google Shape;132;p25"/>
          <p:cNvPicPr preferRelativeResize="0"/>
          <p:nvPr/>
        </p:nvPicPr>
        <p:blipFill>
          <a:blip r:embed="rId3">
            <a:alphaModFix/>
          </a:blip>
          <a:stretch>
            <a:fillRect/>
          </a:stretch>
        </p:blipFill>
        <p:spPr>
          <a:xfrm rot="5400000">
            <a:off x="539050" y="-845050"/>
            <a:ext cx="7929225" cy="9518525"/>
          </a:xfrm>
          <a:prstGeom prst="rect">
            <a:avLst/>
          </a:prstGeom>
          <a:noFill/>
          <a:ln>
            <a:noFill/>
          </a:ln>
        </p:spPr>
      </p:pic>
      <p:sp>
        <p:nvSpPr>
          <p:cNvPr id="133" name="Google Shape;133;p25"/>
          <p:cNvSpPr txBox="1"/>
          <p:nvPr/>
        </p:nvSpPr>
        <p:spPr>
          <a:xfrm>
            <a:off x="962475" y="1586175"/>
            <a:ext cx="50202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000">
                <a:highlight>
                  <a:srgbClr val="FFFF00"/>
                </a:highlight>
              </a:rPr>
              <a:t>Scholars Portal Days </a:t>
            </a:r>
            <a:r>
              <a:rPr b="1" lang="en" sz="3000">
                <a:solidFill>
                  <a:schemeClr val="accent5"/>
                </a:solidFill>
                <a:highlight>
                  <a:srgbClr val="FFFF00"/>
                </a:highlight>
              </a:rPr>
              <a:t>2022</a:t>
            </a:r>
            <a:endParaRPr b="1" sz="3000">
              <a:solidFill>
                <a:schemeClr val="accent5"/>
              </a:solidFill>
              <a:highlight>
                <a:srgbClr val="FFFF00"/>
              </a:highlight>
            </a:endParaRPr>
          </a:p>
        </p:txBody>
      </p:sp>
      <p:sp>
        <p:nvSpPr>
          <p:cNvPr id="134" name="Google Shape;134;p25"/>
          <p:cNvSpPr txBox="1"/>
          <p:nvPr/>
        </p:nvSpPr>
        <p:spPr>
          <a:xfrm>
            <a:off x="962475" y="2525550"/>
            <a:ext cx="7237800" cy="197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4800">
                <a:highlight>
                  <a:schemeClr val="accent6"/>
                </a:highlight>
              </a:rPr>
              <a:t>Mise à jour sur Scholars Portal</a:t>
            </a:r>
            <a:endParaRPr b="1" sz="4800">
              <a:highlight>
                <a:schemeClr val="accent6"/>
              </a:highlight>
            </a:endParaRPr>
          </a:p>
          <a:p>
            <a:pPr indent="0" lvl="0" marL="0" rtl="0" algn="l">
              <a:spcBef>
                <a:spcPts val="0"/>
              </a:spcBef>
              <a:spcAft>
                <a:spcPts val="0"/>
              </a:spcAft>
              <a:buNone/>
            </a:pPr>
            <a:r>
              <a:rPr b="1" lang="en" sz="2000">
                <a:solidFill>
                  <a:schemeClr val="dk1"/>
                </a:solidFill>
                <a:highlight>
                  <a:schemeClr val="accent6"/>
                </a:highlight>
              </a:rPr>
              <a:t>Session en français! </a:t>
            </a:r>
            <a:endParaRPr sz="2300">
              <a:highlight>
                <a:schemeClr val="accent6"/>
              </a:highligh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6"/>
          <p:cNvSpPr txBox="1"/>
          <p:nvPr>
            <p:ph type="title"/>
          </p:nvPr>
        </p:nvSpPr>
        <p:spPr>
          <a:xfrm>
            <a:off x="316338" y="936275"/>
            <a:ext cx="2922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Dépôts de contenu</a:t>
            </a:r>
            <a:endParaRPr/>
          </a:p>
        </p:txBody>
      </p:sp>
      <p:sp>
        <p:nvSpPr>
          <p:cNvPr id="140" name="Google Shape;140;p26"/>
          <p:cNvSpPr txBox="1"/>
          <p:nvPr>
            <p:ph type="title"/>
          </p:nvPr>
        </p:nvSpPr>
        <p:spPr>
          <a:xfrm>
            <a:off x="4837175" y="936275"/>
            <a:ext cx="331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Services de données</a:t>
            </a:r>
            <a:endParaRPr/>
          </a:p>
        </p:txBody>
      </p:sp>
      <p:sp>
        <p:nvSpPr>
          <p:cNvPr id="141" name="Google Shape;141;p26"/>
          <p:cNvSpPr txBox="1"/>
          <p:nvPr>
            <p:ph type="title"/>
          </p:nvPr>
        </p:nvSpPr>
        <p:spPr>
          <a:xfrm>
            <a:off x="316350" y="1888375"/>
            <a:ext cx="331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Services aux clients</a:t>
            </a:r>
            <a:endParaRPr/>
          </a:p>
        </p:txBody>
      </p:sp>
      <p:sp>
        <p:nvSpPr>
          <p:cNvPr id="142" name="Google Shape;142;p26"/>
          <p:cNvSpPr txBox="1"/>
          <p:nvPr>
            <p:ph type="title"/>
          </p:nvPr>
        </p:nvSpPr>
        <p:spPr>
          <a:xfrm>
            <a:off x="4837163" y="2575850"/>
            <a:ext cx="3825900" cy="702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Services de préservation et de stockage</a:t>
            </a:r>
            <a:endParaRPr/>
          </a:p>
        </p:txBody>
      </p:sp>
      <p:pic>
        <p:nvPicPr>
          <p:cNvPr id="143" name="Google Shape;143;p26"/>
          <p:cNvPicPr preferRelativeResize="0"/>
          <p:nvPr/>
        </p:nvPicPr>
        <p:blipFill>
          <a:blip r:embed="rId3">
            <a:alphaModFix/>
          </a:blip>
          <a:stretch>
            <a:fillRect/>
          </a:stretch>
        </p:blipFill>
        <p:spPr>
          <a:xfrm>
            <a:off x="135650" y="1064800"/>
            <a:ext cx="1877925" cy="1251950"/>
          </a:xfrm>
          <a:prstGeom prst="rect">
            <a:avLst/>
          </a:prstGeom>
          <a:noFill/>
          <a:ln>
            <a:noFill/>
          </a:ln>
        </p:spPr>
      </p:pic>
      <p:pic>
        <p:nvPicPr>
          <p:cNvPr id="144" name="Google Shape;144;p26"/>
          <p:cNvPicPr preferRelativeResize="0"/>
          <p:nvPr/>
        </p:nvPicPr>
        <p:blipFill>
          <a:blip r:embed="rId4">
            <a:alphaModFix/>
          </a:blip>
          <a:stretch>
            <a:fillRect/>
          </a:stretch>
        </p:blipFill>
        <p:spPr>
          <a:xfrm>
            <a:off x="1813407" y="1064800"/>
            <a:ext cx="1877919" cy="1251950"/>
          </a:xfrm>
          <a:prstGeom prst="rect">
            <a:avLst/>
          </a:prstGeom>
          <a:noFill/>
          <a:ln>
            <a:noFill/>
          </a:ln>
        </p:spPr>
      </p:pic>
      <p:pic>
        <p:nvPicPr>
          <p:cNvPr id="145" name="Google Shape;145;p26"/>
          <p:cNvPicPr preferRelativeResize="0"/>
          <p:nvPr/>
        </p:nvPicPr>
        <p:blipFill>
          <a:blip r:embed="rId5">
            <a:alphaModFix/>
          </a:blip>
          <a:stretch>
            <a:fillRect/>
          </a:stretch>
        </p:blipFill>
        <p:spPr>
          <a:xfrm>
            <a:off x="4619689" y="1217175"/>
            <a:ext cx="2408150" cy="1605440"/>
          </a:xfrm>
          <a:prstGeom prst="rect">
            <a:avLst/>
          </a:prstGeom>
          <a:noFill/>
          <a:ln>
            <a:noFill/>
          </a:ln>
        </p:spPr>
      </p:pic>
      <p:pic>
        <p:nvPicPr>
          <p:cNvPr id="146" name="Google Shape;146;p26"/>
          <p:cNvPicPr preferRelativeResize="0"/>
          <p:nvPr/>
        </p:nvPicPr>
        <p:blipFill>
          <a:blip r:embed="rId6">
            <a:alphaModFix/>
          </a:blip>
          <a:stretch>
            <a:fillRect/>
          </a:stretch>
        </p:blipFill>
        <p:spPr>
          <a:xfrm>
            <a:off x="6731763" y="1123338"/>
            <a:ext cx="2016175" cy="1344124"/>
          </a:xfrm>
          <a:prstGeom prst="rect">
            <a:avLst/>
          </a:prstGeom>
          <a:noFill/>
          <a:ln>
            <a:noFill/>
          </a:ln>
        </p:spPr>
      </p:pic>
      <p:pic>
        <p:nvPicPr>
          <p:cNvPr id="147" name="Google Shape;147;p26"/>
          <p:cNvPicPr preferRelativeResize="0"/>
          <p:nvPr/>
        </p:nvPicPr>
        <p:blipFill>
          <a:blip r:embed="rId7">
            <a:alphaModFix/>
          </a:blip>
          <a:stretch>
            <a:fillRect/>
          </a:stretch>
        </p:blipFill>
        <p:spPr>
          <a:xfrm>
            <a:off x="6774913" y="1572340"/>
            <a:ext cx="2016175" cy="1344111"/>
          </a:xfrm>
          <a:prstGeom prst="rect">
            <a:avLst/>
          </a:prstGeom>
          <a:noFill/>
          <a:ln>
            <a:noFill/>
          </a:ln>
        </p:spPr>
      </p:pic>
      <p:pic>
        <p:nvPicPr>
          <p:cNvPr id="148" name="Google Shape;148;p26"/>
          <p:cNvPicPr preferRelativeResize="0"/>
          <p:nvPr/>
        </p:nvPicPr>
        <p:blipFill>
          <a:blip r:embed="rId8">
            <a:alphaModFix/>
          </a:blip>
          <a:stretch>
            <a:fillRect/>
          </a:stretch>
        </p:blipFill>
        <p:spPr>
          <a:xfrm>
            <a:off x="1813212" y="2461075"/>
            <a:ext cx="2408149" cy="1605425"/>
          </a:xfrm>
          <a:prstGeom prst="rect">
            <a:avLst/>
          </a:prstGeom>
          <a:noFill/>
          <a:ln>
            <a:noFill/>
          </a:ln>
        </p:spPr>
      </p:pic>
      <p:pic>
        <p:nvPicPr>
          <p:cNvPr id="149" name="Google Shape;149;p26"/>
          <p:cNvPicPr preferRelativeResize="0"/>
          <p:nvPr/>
        </p:nvPicPr>
        <p:blipFill>
          <a:blip r:embed="rId9">
            <a:alphaModFix/>
          </a:blip>
          <a:stretch>
            <a:fillRect/>
          </a:stretch>
        </p:blipFill>
        <p:spPr>
          <a:xfrm>
            <a:off x="387563" y="2561274"/>
            <a:ext cx="1468500" cy="1293625"/>
          </a:xfrm>
          <a:prstGeom prst="rect">
            <a:avLst/>
          </a:prstGeom>
          <a:noFill/>
          <a:ln>
            <a:noFill/>
          </a:ln>
        </p:spPr>
      </p:pic>
      <p:pic>
        <p:nvPicPr>
          <p:cNvPr id="150" name="Google Shape;150;p26"/>
          <p:cNvPicPr preferRelativeResize="0"/>
          <p:nvPr/>
        </p:nvPicPr>
        <p:blipFill>
          <a:blip r:embed="rId10">
            <a:alphaModFix/>
          </a:blip>
          <a:stretch>
            <a:fillRect/>
          </a:stretch>
        </p:blipFill>
        <p:spPr>
          <a:xfrm>
            <a:off x="5277626" y="3459475"/>
            <a:ext cx="956050" cy="1035750"/>
          </a:xfrm>
          <a:prstGeom prst="rect">
            <a:avLst/>
          </a:prstGeom>
          <a:noFill/>
          <a:ln>
            <a:noFill/>
          </a:ln>
        </p:spPr>
      </p:pic>
      <p:pic>
        <p:nvPicPr>
          <p:cNvPr id="151" name="Google Shape;151;p26"/>
          <p:cNvPicPr preferRelativeResize="0"/>
          <p:nvPr/>
        </p:nvPicPr>
        <p:blipFill>
          <a:blip r:embed="rId11">
            <a:alphaModFix/>
          </a:blip>
          <a:stretch>
            <a:fillRect/>
          </a:stretch>
        </p:blipFill>
        <p:spPr>
          <a:xfrm>
            <a:off x="6651312" y="3089675"/>
            <a:ext cx="2357025" cy="1571325"/>
          </a:xfrm>
          <a:prstGeom prst="rect">
            <a:avLst/>
          </a:prstGeom>
          <a:noFill/>
          <a:ln>
            <a:noFill/>
          </a:ln>
        </p:spPr>
      </p:pic>
      <p:pic>
        <p:nvPicPr>
          <p:cNvPr id="152" name="Google Shape;152;p26"/>
          <p:cNvPicPr preferRelativeResize="0"/>
          <p:nvPr/>
        </p:nvPicPr>
        <p:blipFill rotWithShape="1">
          <a:blip r:embed="rId12">
            <a:alphaModFix/>
          </a:blip>
          <a:srcRect b="0" l="66723" r="0" t="0"/>
          <a:stretch/>
        </p:blipFill>
        <p:spPr>
          <a:xfrm>
            <a:off x="662076" y="4099425"/>
            <a:ext cx="1151149" cy="334900"/>
          </a:xfrm>
          <a:prstGeom prst="rect">
            <a:avLst/>
          </a:prstGeom>
          <a:noFill/>
          <a:ln>
            <a:noFill/>
          </a:ln>
        </p:spPr>
      </p:pic>
      <p:pic>
        <p:nvPicPr>
          <p:cNvPr id="153" name="Google Shape;153;p26"/>
          <p:cNvPicPr preferRelativeResize="0"/>
          <p:nvPr/>
        </p:nvPicPr>
        <p:blipFill>
          <a:blip r:embed="rId13">
            <a:alphaModFix/>
          </a:blip>
          <a:stretch>
            <a:fillRect/>
          </a:stretch>
        </p:blipFill>
        <p:spPr>
          <a:xfrm>
            <a:off x="2180225" y="3708838"/>
            <a:ext cx="1674125" cy="1116075"/>
          </a:xfrm>
          <a:prstGeom prst="rect">
            <a:avLst/>
          </a:prstGeom>
          <a:noFill/>
          <a:ln>
            <a:noFill/>
          </a:ln>
        </p:spPr>
      </p:pic>
      <p:pic>
        <p:nvPicPr>
          <p:cNvPr id="154" name="Google Shape;154;p26"/>
          <p:cNvPicPr preferRelativeResize="0"/>
          <p:nvPr/>
        </p:nvPicPr>
        <p:blipFill>
          <a:blip r:embed="rId14">
            <a:alphaModFix/>
          </a:blip>
          <a:stretch>
            <a:fillRect/>
          </a:stretch>
        </p:blipFill>
        <p:spPr>
          <a:xfrm>
            <a:off x="1959075" y="-164450"/>
            <a:ext cx="4623473" cy="13816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7"/>
          <p:cNvSpPr/>
          <p:nvPr/>
        </p:nvSpPr>
        <p:spPr>
          <a:xfrm>
            <a:off x="326926" y="140750"/>
            <a:ext cx="8734500" cy="294300"/>
          </a:xfrm>
          <a:prstGeom prst="homePlate">
            <a:avLst>
              <a:gd fmla="val 50000" name="adj"/>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0" name="Google Shape;160;p27"/>
          <p:cNvSpPr/>
          <p:nvPr/>
        </p:nvSpPr>
        <p:spPr>
          <a:xfrm>
            <a:off x="2866003" y="1339250"/>
            <a:ext cx="6195300" cy="294300"/>
          </a:xfrm>
          <a:prstGeom prst="homePlate">
            <a:avLst>
              <a:gd fmla="val 50000" name="adj"/>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1" name="Google Shape;161;p27"/>
          <p:cNvSpPr/>
          <p:nvPr/>
        </p:nvSpPr>
        <p:spPr>
          <a:xfrm>
            <a:off x="2866055" y="939750"/>
            <a:ext cx="6195300" cy="294300"/>
          </a:xfrm>
          <a:prstGeom prst="homePlate">
            <a:avLst>
              <a:gd fmla="val 50000" name="adj"/>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2" name="Google Shape;162;p27"/>
          <p:cNvSpPr/>
          <p:nvPr/>
        </p:nvSpPr>
        <p:spPr>
          <a:xfrm>
            <a:off x="736324" y="546775"/>
            <a:ext cx="8325000" cy="294300"/>
          </a:xfrm>
          <a:prstGeom prst="homePlate">
            <a:avLst>
              <a:gd fmla="val 50000" name="adj"/>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3" name="Google Shape;163;p27"/>
          <p:cNvSpPr/>
          <p:nvPr/>
        </p:nvSpPr>
        <p:spPr>
          <a:xfrm>
            <a:off x="3824489" y="1738800"/>
            <a:ext cx="5237100" cy="294300"/>
          </a:xfrm>
          <a:prstGeom prst="homePlate">
            <a:avLst>
              <a:gd fmla="val 50000" name="adj"/>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4" name="Google Shape;164;p27"/>
          <p:cNvSpPr/>
          <p:nvPr/>
        </p:nvSpPr>
        <p:spPr>
          <a:xfrm>
            <a:off x="4282661" y="2138600"/>
            <a:ext cx="4778400" cy="294300"/>
          </a:xfrm>
          <a:prstGeom prst="homePlate">
            <a:avLst>
              <a:gd fmla="val 50000" name="adj"/>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5" name="Google Shape;165;p27"/>
          <p:cNvSpPr/>
          <p:nvPr/>
        </p:nvSpPr>
        <p:spPr>
          <a:xfrm>
            <a:off x="4795608" y="2539125"/>
            <a:ext cx="4266000" cy="294300"/>
          </a:xfrm>
          <a:prstGeom prst="homePlate">
            <a:avLst>
              <a:gd fmla="val 50000" name="adj"/>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6" name="Google Shape;166;p27"/>
          <p:cNvSpPr/>
          <p:nvPr/>
        </p:nvSpPr>
        <p:spPr>
          <a:xfrm>
            <a:off x="4795661" y="2954050"/>
            <a:ext cx="4266000" cy="294300"/>
          </a:xfrm>
          <a:prstGeom prst="homePlate">
            <a:avLst>
              <a:gd fmla="val 50000" name="adj"/>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7" name="Google Shape;167;p27"/>
          <p:cNvSpPr/>
          <p:nvPr/>
        </p:nvSpPr>
        <p:spPr>
          <a:xfrm>
            <a:off x="5391126" y="3378425"/>
            <a:ext cx="3670500" cy="294300"/>
          </a:xfrm>
          <a:prstGeom prst="homePlate">
            <a:avLst>
              <a:gd fmla="val 50000" name="adj"/>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8" name="Google Shape;168;p27"/>
          <p:cNvSpPr/>
          <p:nvPr/>
        </p:nvSpPr>
        <p:spPr>
          <a:xfrm>
            <a:off x="6218151" y="3802800"/>
            <a:ext cx="2843400" cy="294300"/>
          </a:xfrm>
          <a:prstGeom prst="homePlate">
            <a:avLst>
              <a:gd fmla="val 50000" name="adj"/>
            </a:avLst>
          </a:prstGeom>
          <a:solidFill>
            <a:srgbClr val="E25A92"/>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69" name="Google Shape;169;p27"/>
          <p:cNvSpPr txBox="1"/>
          <p:nvPr/>
        </p:nvSpPr>
        <p:spPr>
          <a:xfrm>
            <a:off x="307975" y="4620250"/>
            <a:ext cx="6591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2002</a:t>
            </a:r>
            <a:endParaRPr>
              <a:highlight>
                <a:schemeClr val="accent6"/>
              </a:highlight>
            </a:endParaRPr>
          </a:p>
        </p:txBody>
      </p:sp>
      <p:sp>
        <p:nvSpPr>
          <p:cNvPr id="170" name="Google Shape;170;p27"/>
          <p:cNvSpPr txBox="1"/>
          <p:nvPr/>
        </p:nvSpPr>
        <p:spPr>
          <a:xfrm>
            <a:off x="2677599" y="4620238"/>
            <a:ext cx="7776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2008</a:t>
            </a:r>
            <a:endParaRPr>
              <a:highlight>
                <a:schemeClr val="accent6"/>
              </a:highlight>
            </a:endParaRPr>
          </a:p>
        </p:txBody>
      </p:sp>
      <p:sp>
        <p:nvSpPr>
          <p:cNvPr id="171" name="Google Shape;171;p27"/>
          <p:cNvSpPr txBox="1"/>
          <p:nvPr/>
        </p:nvSpPr>
        <p:spPr>
          <a:xfrm>
            <a:off x="3625597" y="4604850"/>
            <a:ext cx="6591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2010</a:t>
            </a:r>
            <a:endParaRPr>
              <a:highlight>
                <a:schemeClr val="accent6"/>
              </a:highlight>
            </a:endParaRPr>
          </a:p>
        </p:txBody>
      </p:sp>
      <p:sp>
        <p:nvSpPr>
          <p:cNvPr id="172" name="Google Shape;172;p27"/>
          <p:cNvSpPr txBox="1"/>
          <p:nvPr/>
        </p:nvSpPr>
        <p:spPr>
          <a:xfrm>
            <a:off x="1040056" y="4609975"/>
            <a:ext cx="6591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a:t>
            </a:r>
            <a:r>
              <a:rPr lang="en" sz="1800">
                <a:solidFill>
                  <a:schemeClr val="dk1"/>
                </a:solidFill>
                <a:highlight>
                  <a:schemeClr val="accent6"/>
                </a:highlight>
                <a:latin typeface="Impact"/>
                <a:ea typeface="Impact"/>
                <a:cs typeface="Impact"/>
                <a:sym typeface="Impact"/>
              </a:rPr>
              <a:t>04</a:t>
            </a:r>
            <a:endParaRPr sz="1800">
              <a:solidFill>
                <a:schemeClr val="dk1"/>
              </a:solidFill>
              <a:highlight>
                <a:schemeClr val="accent6"/>
              </a:highlight>
              <a:latin typeface="Impact"/>
              <a:ea typeface="Impact"/>
              <a:cs typeface="Impact"/>
              <a:sym typeface="Impact"/>
            </a:endParaRPr>
          </a:p>
        </p:txBody>
      </p:sp>
      <p:sp>
        <p:nvSpPr>
          <p:cNvPr id="173" name="Google Shape;173;p27"/>
          <p:cNvSpPr txBox="1"/>
          <p:nvPr/>
        </p:nvSpPr>
        <p:spPr>
          <a:xfrm>
            <a:off x="4490542" y="4609975"/>
            <a:ext cx="6591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2012</a:t>
            </a:r>
            <a:endParaRPr>
              <a:highlight>
                <a:schemeClr val="accent6"/>
              </a:highlight>
            </a:endParaRPr>
          </a:p>
        </p:txBody>
      </p:sp>
      <p:sp>
        <p:nvSpPr>
          <p:cNvPr id="174" name="Google Shape;174;p27"/>
          <p:cNvSpPr txBox="1"/>
          <p:nvPr/>
        </p:nvSpPr>
        <p:spPr>
          <a:xfrm>
            <a:off x="1772128" y="4620238"/>
            <a:ext cx="8325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a:t>
            </a:r>
            <a:r>
              <a:rPr lang="en" sz="1800">
                <a:solidFill>
                  <a:schemeClr val="dk1"/>
                </a:solidFill>
                <a:highlight>
                  <a:schemeClr val="accent6"/>
                </a:highlight>
                <a:latin typeface="Impact"/>
                <a:ea typeface="Impact"/>
                <a:cs typeface="Impact"/>
                <a:sym typeface="Impact"/>
              </a:rPr>
              <a:t>06</a:t>
            </a:r>
            <a:endParaRPr>
              <a:highlight>
                <a:schemeClr val="accent6"/>
              </a:highlight>
            </a:endParaRPr>
          </a:p>
        </p:txBody>
      </p:sp>
      <p:sp>
        <p:nvSpPr>
          <p:cNvPr id="175" name="Google Shape;175;p27"/>
          <p:cNvSpPr/>
          <p:nvPr/>
        </p:nvSpPr>
        <p:spPr>
          <a:xfrm>
            <a:off x="717450" y="546775"/>
            <a:ext cx="980400" cy="294300"/>
          </a:xfrm>
          <a:prstGeom prst="rect">
            <a:avLst/>
          </a:prstGeom>
          <a:solidFill>
            <a:srgbClr val="E25A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27"/>
          <p:cNvSpPr/>
          <p:nvPr/>
        </p:nvSpPr>
        <p:spPr>
          <a:xfrm>
            <a:off x="326925" y="140750"/>
            <a:ext cx="3320700" cy="294300"/>
          </a:xfrm>
          <a:prstGeom prst="rect">
            <a:avLst/>
          </a:prstGeom>
          <a:solidFill>
            <a:srgbClr val="E25A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7"/>
          <p:cNvSpPr txBox="1"/>
          <p:nvPr/>
        </p:nvSpPr>
        <p:spPr>
          <a:xfrm>
            <a:off x="391938" y="79350"/>
            <a:ext cx="3113400" cy="294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800">
                <a:solidFill>
                  <a:schemeClr val="dk1"/>
                </a:solidFill>
              </a:rPr>
              <a:t>Scholars Portal Journals</a:t>
            </a:r>
            <a:endParaRPr/>
          </a:p>
        </p:txBody>
      </p:sp>
      <p:sp>
        <p:nvSpPr>
          <p:cNvPr id="178" name="Google Shape;178;p27"/>
          <p:cNvSpPr/>
          <p:nvPr/>
        </p:nvSpPr>
        <p:spPr>
          <a:xfrm>
            <a:off x="2748950" y="939750"/>
            <a:ext cx="898800" cy="294300"/>
          </a:xfrm>
          <a:prstGeom prst="rect">
            <a:avLst/>
          </a:prstGeom>
          <a:solidFill>
            <a:srgbClr val="E25A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7"/>
          <p:cNvSpPr txBox="1"/>
          <p:nvPr/>
        </p:nvSpPr>
        <p:spPr>
          <a:xfrm>
            <a:off x="1830153" y="483905"/>
            <a:ext cx="3280800" cy="191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800">
                <a:solidFill>
                  <a:schemeClr val="dk1"/>
                </a:solidFill>
              </a:rPr>
              <a:t>RACER</a:t>
            </a:r>
            <a:endParaRPr/>
          </a:p>
        </p:txBody>
      </p:sp>
      <p:sp>
        <p:nvSpPr>
          <p:cNvPr id="180" name="Google Shape;180;p27"/>
          <p:cNvSpPr/>
          <p:nvPr/>
        </p:nvSpPr>
        <p:spPr>
          <a:xfrm>
            <a:off x="2748950" y="1339275"/>
            <a:ext cx="439200" cy="294300"/>
          </a:xfrm>
          <a:prstGeom prst="rect">
            <a:avLst/>
          </a:prstGeom>
          <a:solidFill>
            <a:srgbClr val="E25A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27"/>
          <p:cNvSpPr txBox="1"/>
          <p:nvPr/>
        </p:nvSpPr>
        <p:spPr>
          <a:xfrm>
            <a:off x="2762250" y="888175"/>
            <a:ext cx="898800" cy="191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800">
                <a:solidFill>
                  <a:schemeClr val="dk1"/>
                </a:solidFill>
              </a:rPr>
              <a:t>Books</a:t>
            </a:r>
            <a:endParaRPr/>
          </a:p>
        </p:txBody>
      </p:sp>
      <p:sp>
        <p:nvSpPr>
          <p:cNvPr id="182" name="Google Shape;182;p27"/>
          <p:cNvSpPr txBox="1"/>
          <p:nvPr/>
        </p:nvSpPr>
        <p:spPr>
          <a:xfrm>
            <a:off x="3306043" y="1282695"/>
            <a:ext cx="1149600" cy="191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i="0" lang="en" sz="1800" u="none" cap="none" strike="noStrike">
                <a:solidFill>
                  <a:schemeClr val="dk1"/>
                </a:solidFill>
              </a:rPr>
              <a:t>ODESI</a:t>
            </a:r>
            <a:endParaRPr/>
          </a:p>
        </p:txBody>
      </p:sp>
      <p:sp>
        <p:nvSpPr>
          <p:cNvPr id="183" name="Google Shape;183;p27"/>
          <p:cNvSpPr/>
          <p:nvPr/>
        </p:nvSpPr>
        <p:spPr>
          <a:xfrm>
            <a:off x="3661250" y="1738925"/>
            <a:ext cx="439200" cy="294300"/>
          </a:xfrm>
          <a:prstGeom prst="rect">
            <a:avLst/>
          </a:prstGeom>
          <a:solidFill>
            <a:srgbClr val="E25A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7"/>
          <p:cNvSpPr txBox="1"/>
          <p:nvPr/>
        </p:nvSpPr>
        <p:spPr>
          <a:xfrm>
            <a:off x="4277806" y="1677478"/>
            <a:ext cx="2634300" cy="191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i="0" lang="en" sz="1800" u="none" cap="none" strike="noStrike">
                <a:solidFill>
                  <a:schemeClr val="dk1"/>
                </a:solidFill>
              </a:rPr>
              <a:t>Scholars GeoPortal</a:t>
            </a:r>
            <a:endParaRPr b="1" i="0" sz="1800" u="none" cap="none" strike="noStrike">
              <a:solidFill>
                <a:schemeClr val="dk1"/>
              </a:solidFill>
            </a:endParaRPr>
          </a:p>
        </p:txBody>
      </p:sp>
      <p:sp>
        <p:nvSpPr>
          <p:cNvPr id="185" name="Google Shape;185;p27"/>
          <p:cNvSpPr/>
          <p:nvPr/>
        </p:nvSpPr>
        <p:spPr>
          <a:xfrm>
            <a:off x="4100450" y="2138975"/>
            <a:ext cx="1444800" cy="294300"/>
          </a:xfrm>
          <a:prstGeom prst="rect">
            <a:avLst/>
          </a:prstGeom>
          <a:solidFill>
            <a:srgbClr val="E25A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7"/>
          <p:cNvSpPr txBox="1"/>
          <p:nvPr/>
        </p:nvSpPr>
        <p:spPr>
          <a:xfrm>
            <a:off x="4100286" y="2073150"/>
            <a:ext cx="1296600" cy="191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i="0" lang="en" sz="1800" u="none" cap="none" strike="noStrike">
                <a:solidFill>
                  <a:schemeClr val="dk1"/>
                </a:solidFill>
              </a:rPr>
              <a:t>Ask</a:t>
            </a:r>
            <a:endParaRPr/>
          </a:p>
        </p:txBody>
      </p:sp>
      <p:sp>
        <p:nvSpPr>
          <p:cNvPr id="187" name="Google Shape;187;p27"/>
          <p:cNvSpPr/>
          <p:nvPr/>
        </p:nvSpPr>
        <p:spPr>
          <a:xfrm>
            <a:off x="4455650" y="2539175"/>
            <a:ext cx="2673600" cy="294300"/>
          </a:xfrm>
          <a:prstGeom prst="rect">
            <a:avLst/>
          </a:prstGeom>
          <a:solidFill>
            <a:srgbClr val="E25A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7"/>
          <p:cNvSpPr/>
          <p:nvPr/>
        </p:nvSpPr>
        <p:spPr>
          <a:xfrm>
            <a:off x="4589650" y="2954150"/>
            <a:ext cx="465900" cy="294300"/>
          </a:xfrm>
          <a:prstGeom prst="rect">
            <a:avLst/>
          </a:prstGeom>
          <a:solidFill>
            <a:srgbClr val="E25A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7"/>
          <p:cNvSpPr txBox="1"/>
          <p:nvPr/>
        </p:nvSpPr>
        <p:spPr>
          <a:xfrm>
            <a:off x="4707525" y="2469250"/>
            <a:ext cx="3113400" cy="191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800">
                <a:solidFill>
                  <a:schemeClr val="dk1"/>
                </a:solidFill>
              </a:rPr>
              <a:t>Scholars Portal </a:t>
            </a:r>
            <a:r>
              <a:rPr b="1" i="0" lang="en" sz="1800" u="none" cap="none" strike="noStrike">
                <a:solidFill>
                  <a:schemeClr val="dk1"/>
                </a:solidFill>
              </a:rPr>
              <a:t>Dataverse</a:t>
            </a:r>
            <a:endParaRPr b="1" i="0" sz="1800" u="none" cap="none" strike="noStrike">
              <a:solidFill>
                <a:schemeClr val="dk1"/>
              </a:solidFill>
            </a:endParaRPr>
          </a:p>
        </p:txBody>
      </p:sp>
      <p:sp>
        <p:nvSpPr>
          <p:cNvPr id="190" name="Google Shape;190;p27"/>
          <p:cNvSpPr txBox="1"/>
          <p:nvPr/>
        </p:nvSpPr>
        <p:spPr>
          <a:xfrm>
            <a:off x="5591488" y="3306075"/>
            <a:ext cx="2634300" cy="191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800">
                <a:solidFill>
                  <a:schemeClr val="dk1"/>
                </a:solidFill>
              </a:rPr>
              <a:t>Service de publication</a:t>
            </a:r>
            <a:endParaRPr/>
          </a:p>
        </p:txBody>
      </p:sp>
      <p:sp>
        <p:nvSpPr>
          <p:cNvPr id="191" name="Google Shape;191;p27"/>
          <p:cNvSpPr txBox="1"/>
          <p:nvPr/>
        </p:nvSpPr>
        <p:spPr>
          <a:xfrm>
            <a:off x="4500150" y="2872025"/>
            <a:ext cx="659100" cy="235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i="0" lang="en" sz="1700" u="none" cap="none" strike="noStrike">
                <a:solidFill>
                  <a:schemeClr val="dk1"/>
                </a:solidFill>
              </a:rPr>
              <a:t>ACE</a:t>
            </a:r>
            <a:endParaRPr sz="1700"/>
          </a:p>
        </p:txBody>
      </p:sp>
      <p:sp>
        <p:nvSpPr>
          <p:cNvPr id="192" name="Google Shape;192;p27"/>
          <p:cNvSpPr txBox="1"/>
          <p:nvPr/>
        </p:nvSpPr>
        <p:spPr>
          <a:xfrm>
            <a:off x="6255813" y="3738997"/>
            <a:ext cx="1073700" cy="191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i="0" lang="en" sz="1800" u="none" cap="none" strike="noStrike">
                <a:solidFill>
                  <a:schemeClr val="dk1"/>
                </a:solidFill>
              </a:rPr>
              <a:t>OLRC</a:t>
            </a:r>
            <a:endParaRPr/>
          </a:p>
        </p:txBody>
      </p:sp>
      <p:sp>
        <p:nvSpPr>
          <p:cNvPr id="193" name="Google Shape;193;p27"/>
          <p:cNvSpPr txBox="1"/>
          <p:nvPr/>
        </p:nvSpPr>
        <p:spPr>
          <a:xfrm>
            <a:off x="5391115" y="4609975"/>
            <a:ext cx="6591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2014</a:t>
            </a:r>
            <a:endParaRPr>
              <a:highlight>
                <a:schemeClr val="accent6"/>
              </a:highlight>
            </a:endParaRPr>
          </a:p>
        </p:txBody>
      </p:sp>
      <p:sp>
        <p:nvSpPr>
          <p:cNvPr id="194" name="Google Shape;194;p27"/>
          <p:cNvSpPr/>
          <p:nvPr/>
        </p:nvSpPr>
        <p:spPr>
          <a:xfrm>
            <a:off x="853305" y="3280508"/>
            <a:ext cx="266700" cy="242400"/>
          </a:xfrm>
          <a:prstGeom prst="flowChartConnector">
            <a:avLst/>
          </a:prstGeom>
          <a:solidFill>
            <a:srgbClr val="27B6E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95" name="Google Shape;195;p27"/>
          <p:cNvSpPr/>
          <p:nvPr/>
        </p:nvSpPr>
        <p:spPr>
          <a:xfrm>
            <a:off x="853305" y="2760731"/>
            <a:ext cx="266700" cy="242400"/>
          </a:xfrm>
          <a:prstGeom prst="flowChartConnector">
            <a:avLst/>
          </a:prstGeom>
          <a:solidFill>
            <a:srgbClr val="E25A92"/>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96" name="Google Shape;196;p27"/>
          <p:cNvSpPr/>
          <p:nvPr/>
        </p:nvSpPr>
        <p:spPr>
          <a:xfrm>
            <a:off x="7002377" y="4227175"/>
            <a:ext cx="2059200" cy="294300"/>
          </a:xfrm>
          <a:prstGeom prst="homePlate">
            <a:avLst>
              <a:gd fmla="val 50000" name="adj"/>
            </a:avLst>
          </a:prstGeom>
          <a:solidFill>
            <a:srgbClr val="E25A92"/>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t/>
            </a:r>
            <a:endParaRPr b="0" i="0" sz="1800" u="none" cap="none" strike="noStrike">
              <a:solidFill>
                <a:schemeClr val="dk1"/>
              </a:solidFill>
              <a:latin typeface="Century Gothic"/>
              <a:ea typeface="Century Gothic"/>
              <a:cs typeface="Century Gothic"/>
              <a:sym typeface="Century Gothic"/>
            </a:endParaRPr>
          </a:p>
        </p:txBody>
      </p:sp>
      <p:sp>
        <p:nvSpPr>
          <p:cNvPr id="197" name="Google Shape;197;p27"/>
          <p:cNvSpPr txBox="1"/>
          <p:nvPr/>
        </p:nvSpPr>
        <p:spPr>
          <a:xfrm>
            <a:off x="7002387" y="4171923"/>
            <a:ext cx="1814700" cy="191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800">
                <a:solidFill>
                  <a:schemeClr val="dk1"/>
                </a:solidFill>
              </a:rPr>
              <a:t>Pergélisol*</a:t>
            </a:r>
            <a:endParaRPr/>
          </a:p>
        </p:txBody>
      </p:sp>
      <p:sp>
        <p:nvSpPr>
          <p:cNvPr id="198" name="Google Shape;198;p27"/>
          <p:cNvSpPr txBox="1"/>
          <p:nvPr/>
        </p:nvSpPr>
        <p:spPr>
          <a:xfrm>
            <a:off x="6291702" y="4620250"/>
            <a:ext cx="6591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201</a:t>
            </a:r>
            <a:r>
              <a:rPr lang="en" sz="1800">
                <a:solidFill>
                  <a:schemeClr val="dk1"/>
                </a:solidFill>
                <a:highlight>
                  <a:schemeClr val="accent6"/>
                </a:highlight>
                <a:latin typeface="Impact"/>
                <a:ea typeface="Impact"/>
                <a:cs typeface="Impact"/>
                <a:sym typeface="Impact"/>
              </a:rPr>
              <a:t>6</a:t>
            </a:r>
            <a:endParaRPr>
              <a:highlight>
                <a:schemeClr val="accent6"/>
              </a:highlight>
            </a:endParaRPr>
          </a:p>
        </p:txBody>
      </p:sp>
      <p:sp>
        <p:nvSpPr>
          <p:cNvPr id="199" name="Google Shape;199;p27"/>
          <p:cNvSpPr txBox="1"/>
          <p:nvPr/>
        </p:nvSpPr>
        <p:spPr>
          <a:xfrm>
            <a:off x="7192277" y="4620250"/>
            <a:ext cx="6591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201</a:t>
            </a:r>
            <a:r>
              <a:rPr lang="en" sz="1800">
                <a:solidFill>
                  <a:schemeClr val="dk1"/>
                </a:solidFill>
                <a:highlight>
                  <a:schemeClr val="accent6"/>
                </a:highlight>
                <a:latin typeface="Impact"/>
                <a:ea typeface="Impact"/>
                <a:cs typeface="Impact"/>
                <a:sym typeface="Impact"/>
              </a:rPr>
              <a:t>8</a:t>
            </a:r>
            <a:endParaRPr sz="1800">
              <a:solidFill>
                <a:schemeClr val="dk1"/>
              </a:solidFill>
              <a:highlight>
                <a:schemeClr val="accent6"/>
              </a:highlight>
              <a:latin typeface="Impact"/>
              <a:ea typeface="Impact"/>
              <a:cs typeface="Impact"/>
              <a:sym typeface="Impact"/>
            </a:endParaRPr>
          </a:p>
        </p:txBody>
      </p:sp>
      <p:sp>
        <p:nvSpPr>
          <p:cNvPr id="200" name="Google Shape;200;p27"/>
          <p:cNvSpPr txBox="1"/>
          <p:nvPr/>
        </p:nvSpPr>
        <p:spPr>
          <a:xfrm>
            <a:off x="1193888" y="3167850"/>
            <a:ext cx="2753100" cy="3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Interface en français disponible</a:t>
            </a:r>
            <a:endParaRPr>
              <a:solidFill>
                <a:schemeClr val="lt1"/>
              </a:solidFill>
            </a:endParaRPr>
          </a:p>
        </p:txBody>
      </p:sp>
      <p:sp>
        <p:nvSpPr>
          <p:cNvPr id="201" name="Google Shape;201;p27"/>
          <p:cNvSpPr txBox="1"/>
          <p:nvPr/>
        </p:nvSpPr>
        <p:spPr>
          <a:xfrm>
            <a:off x="1193888" y="2704475"/>
            <a:ext cx="2843400" cy="3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Interface en anglais seulement</a:t>
            </a:r>
            <a:endParaRPr>
              <a:solidFill>
                <a:schemeClr val="lt1"/>
              </a:solidFill>
            </a:endParaRPr>
          </a:p>
        </p:txBody>
      </p:sp>
      <p:sp>
        <p:nvSpPr>
          <p:cNvPr id="202" name="Google Shape;202;p27"/>
          <p:cNvSpPr txBox="1"/>
          <p:nvPr/>
        </p:nvSpPr>
        <p:spPr>
          <a:xfrm>
            <a:off x="3888987" y="76775"/>
            <a:ext cx="3962400" cy="294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800">
                <a:solidFill>
                  <a:schemeClr val="dk1"/>
                </a:solidFill>
              </a:rPr>
              <a:t>Scholars Portal Périodiques</a:t>
            </a:r>
            <a:endParaRPr/>
          </a:p>
        </p:txBody>
      </p:sp>
      <p:sp>
        <p:nvSpPr>
          <p:cNvPr id="203" name="Google Shape;203;p27"/>
          <p:cNvSpPr txBox="1"/>
          <p:nvPr/>
        </p:nvSpPr>
        <p:spPr>
          <a:xfrm>
            <a:off x="3750288" y="884440"/>
            <a:ext cx="3113400" cy="3549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800">
                <a:solidFill>
                  <a:schemeClr val="dk1"/>
                </a:solidFill>
              </a:rPr>
              <a:t>Scholars Portal Livres</a:t>
            </a:r>
            <a:endParaRPr/>
          </a:p>
        </p:txBody>
      </p:sp>
      <p:sp>
        <p:nvSpPr>
          <p:cNvPr id="204" name="Google Shape;204;p27"/>
          <p:cNvSpPr txBox="1"/>
          <p:nvPr/>
        </p:nvSpPr>
        <p:spPr>
          <a:xfrm>
            <a:off x="5461700" y="2103800"/>
            <a:ext cx="3628500" cy="294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600">
                <a:solidFill>
                  <a:schemeClr val="dk1"/>
                </a:solidFill>
              </a:rPr>
              <a:t>Cla</a:t>
            </a:r>
            <a:r>
              <a:rPr b="1" lang="en" sz="1600">
                <a:solidFill>
                  <a:schemeClr val="dk1"/>
                </a:solidFill>
              </a:rPr>
              <a:t>vardez avec nos bibliothécaires</a:t>
            </a:r>
            <a:endParaRPr sz="1600"/>
          </a:p>
        </p:txBody>
      </p:sp>
      <p:sp>
        <p:nvSpPr>
          <p:cNvPr id="205" name="Google Shape;205;p27"/>
          <p:cNvSpPr txBox="1"/>
          <p:nvPr/>
        </p:nvSpPr>
        <p:spPr>
          <a:xfrm>
            <a:off x="5149650" y="2872025"/>
            <a:ext cx="3549600" cy="294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800"/>
              <a:buFont typeface="Century Gothic"/>
              <a:buNone/>
            </a:pPr>
            <a:r>
              <a:rPr b="1" lang="en" sz="1800">
                <a:solidFill>
                  <a:schemeClr val="dk1"/>
                </a:solidFill>
              </a:rPr>
              <a:t>Portail de contenu accessible</a:t>
            </a:r>
            <a:endParaRPr/>
          </a:p>
        </p:txBody>
      </p:sp>
      <p:sp>
        <p:nvSpPr>
          <p:cNvPr id="206" name="Google Shape;206;p27"/>
          <p:cNvSpPr txBox="1"/>
          <p:nvPr/>
        </p:nvSpPr>
        <p:spPr>
          <a:xfrm>
            <a:off x="8092852" y="4618250"/>
            <a:ext cx="659100" cy="2943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1800"/>
              <a:buFont typeface="Impact"/>
              <a:buNone/>
            </a:pPr>
            <a:r>
              <a:rPr b="0" i="0" lang="en" sz="1800" u="none" cap="none" strike="noStrike">
                <a:solidFill>
                  <a:schemeClr val="dk1"/>
                </a:solidFill>
                <a:highlight>
                  <a:schemeClr val="accent6"/>
                </a:highlight>
                <a:latin typeface="Impact"/>
                <a:ea typeface="Impact"/>
                <a:cs typeface="Impact"/>
                <a:sym typeface="Impact"/>
              </a:rPr>
              <a:t>20</a:t>
            </a:r>
            <a:r>
              <a:rPr lang="en" sz="1800">
                <a:solidFill>
                  <a:schemeClr val="dk1"/>
                </a:solidFill>
                <a:highlight>
                  <a:schemeClr val="accent6"/>
                </a:highlight>
                <a:latin typeface="Impact"/>
                <a:ea typeface="Impact"/>
                <a:cs typeface="Impact"/>
                <a:sym typeface="Impact"/>
              </a:rPr>
              <a:t>20</a:t>
            </a:r>
            <a:endParaRPr sz="1800">
              <a:solidFill>
                <a:schemeClr val="dk1"/>
              </a:solidFill>
              <a:highlight>
                <a:schemeClr val="accent6"/>
              </a:highlight>
              <a:latin typeface="Impact"/>
              <a:ea typeface="Impact"/>
              <a:cs typeface="Impact"/>
              <a:sym typeface="Impac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Documentation et communications</a:t>
            </a:r>
            <a:endParaRPr/>
          </a:p>
        </p:txBody>
      </p:sp>
      <p:sp>
        <p:nvSpPr>
          <p:cNvPr id="212" name="Google Shape;212;p28"/>
          <p:cNvSpPr txBox="1"/>
          <p:nvPr>
            <p:ph idx="1" type="body"/>
          </p:nvPr>
        </p:nvSpPr>
        <p:spPr>
          <a:xfrm>
            <a:off x="311700" y="1152475"/>
            <a:ext cx="3129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a:t>Traduction du site web</a:t>
            </a:r>
            <a:endParaRPr/>
          </a:p>
          <a:p>
            <a:pPr indent="0" lvl="0" marL="0" rtl="0" algn="l">
              <a:spcBef>
                <a:spcPts val="1200"/>
              </a:spcBef>
              <a:spcAft>
                <a:spcPts val="0"/>
              </a:spcAft>
              <a:buClr>
                <a:schemeClr val="dk1"/>
              </a:buClr>
              <a:buSzPts val="1100"/>
              <a:buFont typeface="Arial"/>
              <a:buNone/>
            </a:pPr>
            <a:r>
              <a:rPr lang="en"/>
              <a:t>Traduction des guides d’utilisateur</a:t>
            </a:r>
            <a:endParaRPr/>
          </a:p>
          <a:p>
            <a:pPr indent="0" lvl="0" marL="0" rtl="0" algn="l">
              <a:spcBef>
                <a:spcPts val="1200"/>
              </a:spcBef>
              <a:spcAft>
                <a:spcPts val="0"/>
              </a:spcAft>
              <a:buClr>
                <a:schemeClr val="dk1"/>
              </a:buClr>
              <a:buSzPts val="1100"/>
              <a:buFont typeface="Arial"/>
              <a:buNone/>
            </a:pPr>
            <a:r>
              <a:rPr lang="en"/>
              <a:t>Améliorer le soutien des utilisateurs francophones</a:t>
            </a:r>
            <a:endParaRPr/>
          </a:p>
          <a:p>
            <a:pPr indent="0" lvl="0" marL="0" rtl="0" algn="l">
              <a:spcBef>
                <a:spcPts val="1200"/>
              </a:spcBef>
              <a:spcAft>
                <a:spcPts val="0"/>
              </a:spcAft>
              <a:buClr>
                <a:schemeClr val="dk1"/>
              </a:buClr>
              <a:buSzPts val="1100"/>
              <a:buFont typeface="Arial"/>
              <a:buNone/>
            </a:pPr>
            <a:r>
              <a:rPr lang="en"/>
              <a:t>Communications bilingues</a:t>
            </a:r>
            <a:endParaRPr/>
          </a:p>
          <a:p>
            <a:pPr indent="0" lvl="0" marL="0" rtl="0" algn="l">
              <a:spcBef>
                <a:spcPts val="1200"/>
              </a:spcBef>
              <a:spcAft>
                <a:spcPts val="1200"/>
              </a:spcAft>
              <a:buNone/>
            </a:pPr>
            <a:r>
              <a:t/>
            </a:r>
            <a:endParaRPr/>
          </a:p>
        </p:txBody>
      </p:sp>
      <p:pic>
        <p:nvPicPr>
          <p:cNvPr id="213" name="Google Shape;213;p28"/>
          <p:cNvPicPr preferRelativeResize="0"/>
          <p:nvPr/>
        </p:nvPicPr>
        <p:blipFill>
          <a:blip r:embed="rId3">
            <a:alphaModFix/>
          </a:blip>
          <a:stretch>
            <a:fillRect/>
          </a:stretch>
        </p:blipFill>
        <p:spPr>
          <a:xfrm>
            <a:off x="3299200" y="1017725"/>
            <a:ext cx="5844800" cy="39949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Projets à l'échelle nationale </a:t>
            </a:r>
            <a:endParaRPr/>
          </a:p>
        </p:txBody>
      </p:sp>
      <p:sp>
        <p:nvSpPr>
          <p:cNvPr id="219" name="Google Shape;219;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Scholars Portal Dataverse</a:t>
            </a:r>
            <a:endParaRPr/>
          </a:p>
          <a:p>
            <a:pPr indent="-342900" lvl="0" marL="457200" rtl="0" algn="l">
              <a:spcBef>
                <a:spcPts val="0"/>
              </a:spcBef>
              <a:spcAft>
                <a:spcPts val="0"/>
              </a:spcAft>
              <a:buSzPts val="1800"/>
              <a:buChar char="●"/>
            </a:pPr>
            <a:r>
              <a:rPr lang="en"/>
              <a:t>Dépôt numérique fiable (DNF)</a:t>
            </a:r>
            <a:endParaRPr/>
          </a:p>
          <a:p>
            <a:pPr indent="-342900" lvl="0" marL="457200" rtl="0" algn="l">
              <a:spcBef>
                <a:spcPts val="0"/>
              </a:spcBef>
              <a:spcAft>
                <a:spcPts val="0"/>
              </a:spcAft>
              <a:buSzPts val="1800"/>
              <a:buChar char="●"/>
            </a:pPr>
            <a:r>
              <a:rPr lang="en"/>
              <a:t>Presses universitaires sur Scholars Portal Livres</a:t>
            </a:r>
            <a:endParaRPr/>
          </a:p>
          <a:p>
            <a:pPr indent="-342900" lvl="0" marL="457200" rtl="0" algn="l">
              <a:spcBef>
                <a:spcPts val="0"/>
              </a:spcBef>
              <a:spcAft>
                <a:spcPts val="0"/>
              </a:spcAft>
              <a:buSzPts val="1800"/>
              <a:buChar char="●"/>
            </a:pPr>
            <a:r>
              <a:rPr lang="en"/>
              <a:t>OLRC</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L’infonuagique : OLRC 2.0</a:t>
            </a:r>
            <a:endParaRPr/>
          </a:p>
        </p:txBody>
      </p:sp>
      <p:sp>
        <p:nvSpPr>
          <p:cNvPr id="225" name="Google Shape;225;p3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15 clients partout au Canada</a:t>
            </a:r>
            <a:endParaRPr/>
          </a:p>
          <a:p>
            <a:pPr indent="-342900" lvl="0" marL="457200" rtl="0" algn="l">
              <a:spcBef>
                <a:spcPts val="0"/>
              </a:spcBef>
              <a:spcAft>
                <a:spcPts val="0"/>
              </a:spcAft>
              <a:buSzPts val="1800"/>
              <a:buChar char="●"/>
            </a:pPr>
            <a:r>
              <a:rPr lang="en"/>
              <a:t>Nouveaux </a:t>
            </a:r>
            <a:r>
              <a:rPr lang="en"/>
              <a:t>matériels</a:t>
            </a:r>
            <a:endParaRPr/>
          </a:p>
          <a:p>
            <a:pPr indent="-342900" lvl="0" marL="457200" rtl="0" algn="l">
              <a:spcBef>
                <a:spcPts val="0"/>
              </a:spcBef>
              <a:spcAft>
                <a:spcPts val="0"/>
              </a:spcAft>
              <a:buSzPts val="1800"/>
              <a:buChar char="●"/>
            </a:pPr>
            <a:r>
              <a:rPr lang="en"/>
              <a:t>DuraCloud : une application qui permette de </a:t>
            </a:r>
            <a:r>
              <a:rPr lang="en"/>
              <a:t>gérer</a:t>
            </a:r>
            <a:r>
              <a:rPr lang="en"/>
              <a:t> la </a:t>
            </a:r>
            <a:r>
              <a:rPr lang="en"/>
              <a:t>préservation</a:t>
            </a:r>
            <a:r>
              <a:rPr lang="en"/>
              <a:t> des objets </a:t>
            </a:r>
            <a:r>
              <a:rPr lang="en"/>
              <a:t>numériques</a:t>
            </a:r>
            <a:r>
              <a:rPr lang="en"/>
              <a:t> dans votre stockage infonuagique</a:t>
            </a:r>
            <a:endParaRPr/>
          </a:p>
          <a:p>
            <a:pPr indent="-342900" lvl="0" marL="457200" rtl="0" algn="l">
              <a:spcBef>
                <a:spcPts val="0"/>
              </a:spcBef>
              <a:spcAft>
                <a:spcPts val="0"/>
              </a:spcAft>
              <a:buSzPts val="1800"/>
              <a:buChar char="●"/>
            </a:pPr>
            <a:r>
              <a:rPr lang="en"/>
              <a:t>Nouveaux logiciels, </a:t>
            </a:r>
            <a:r>
              <a:rPr lang="en"/>
              <a:t>particulièrement</a:t>
            </a:r>
            <a:r>
              <a:rPr lang="en"/>
              <a:t> le tableau de bord Horizon</a:t>
            </a:r>
            <a:endParaRPr/>
          </a:p>
          <a:p>
            <a:pPr indent="-317500" lvl="1" marL="914400" rtl="0" algn="l">
              <a:spcBef>
                <a:spcPts val="0"/>
              </a:spcBef>
              <a:spcAft>
                <a:spcPts val="0"/>
              </a:spcAft>
              <a:buSzPts val="1400"/>
              <a:buChar char="○"/>
            </a:pPr>
            <a:r>
              <a:rPr lang="en"/>
              <a:t>T</a:t>
            </a:r>
            <a:r>
              <a:rPr lang="en"/>
              <a:t>éléchargement de fichiers volumineux</a:t>
            </a:r>
            <a:endParaRPr/>
          </a:p>
          <a:p>
            <a:pPr indent="-317500" lvl="1" marL="914400" rtl="0" algn="l">
              <a:spcBef>
                <a:spcPts val="0"/>
              </a:spcBef>
              <a:spcAft>
                <a:spcPts val="0"/>
              </a:spcAft>
              <a:buSzPts val="1400"/>
              <a:buChar char="○"/>
            </a:pPr>
            <a:r>
              <a:rPr lang="en"/>
              <a:t>Protection pour vos fichiers contre le risque de suppression accidentelle</a:t>
            </a:r>
            <a:endParaRPr/>
          </a:p>
          <a:p>
            <a:pPr indent="-317500" lvl="1" marL="914400" rtl="0" algn="l">
              <a:spcBef>
                <a:spcPts val="0"/>
              </a:spcBef>
              <a:spcAft>
                <a:spcPts val="0"/>
              </a:spcAft>
              <a:buSzPts val="1400"/>
              <a:buChar char="○"/>
            </a:pPr>
            <a:r>
              <a:rPr lang="en"/>
              <a:t>Nouveaux statistiques d’usage</a:t>
            </a:r>
            <a:endParaRPr/>
          </a:p>
          <a:p>
            <a:pPr indent="-342900" lvl="0" marL="457200" rtl="0" algn="l">
              <a:spcBef>
                <a:spcPts val="0"/>
              </a:spcBef>
              <a:spcAft>
                <a:spcPts val="0"/>
              </a:spcAft>
              <a:buSzPts val="1800"/>
              <a:buChar char="●"/>
            </a:pPr>
            <a:r>
              <a:rPr lang="en"/>
              <a:t>Les services de Scholars Portal qui utilisent l’OLRC pour leur stockage ont </a:t>
            </a:r>
            <a:r>
              <a:rPr lang="en"/>
              <a:t>été</a:t>
            </a:r>
            <a:r>
              <a:rPr lang="en"/>
              <a:t> </a:t>
            </a:r>
            <a:r>
              <a:rPr lang="en"/>
              <a:t>migrés</a:t>
            </a:r>
            <a:r>
              <a:rPr lang="en"/>
              <a:t> à l’OLRC 2.0 (Pergélisol, Dataverse)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Publications </a:t>
            </a:r>
            <a:endParaRPr/>
          </a:p>
          <a:p>
            <a:pPr indent="0" lvl="0" marL="0" rtl="0" algn="l">
              <a:spcBef>
                <a:spcPts val="0"/>
              </a:spcBef>
              <a:spcAft>
                <a:spcPts val="0"/>
              </a:spcAft>
              <a:buNone/>
            </a:pPr>
            <a:r>
              <a:rPr lang="en"/>
              <a:t>gouvernementales</a:t>
            </a:r>
            <a:endParaRPr/>
          </a:p>
        </p:txBody>
      </p:sp>
      <p:sp>
        <p:nvSpPr>
          <p:cNvPr id="231" name="Google Shape;231;p31"/>
          <p:cNvSpPr txBox="1"/>
          <p:nvPr>
            <p:ph idx="1" type="body"/>
          </p:nvPr>
        </p:nvSpPr>
        <p:spPr>
          <a:xfrm>
            <a:off x="311700" y="1424800"/>
            <a:ext cx="3670500" cy="3144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Publications ontariennes</a:t>
            </a:r>
            <a:endParaRPr/>
          </a:p>
          <a:p>
            <a:pPr indent="-342900" lvl="0" marL="457200" rtl="0" algn="l">
              <a:spcBef>
                <a:spcPts val="0"/>
              </a:spcBef>
              <a:spcAft>
                <a:spcPts val="0"/>
              </a:spcAft>
              <a:buSzPts val="1800"/>
              <a:buChar char="●"/>
            </a:pPr>
            <a:r>
              <a:rPr lang="en"/>
              <a:t>Collection pour les publications des groupes de </a:t>
            </a:r>
            <a:r>
              <a:rPr lang="en"/>
              <a:t>réflexion</a:t>
            </a:r>
            <a:r>
              <a:rPr lang="en"/>
              <a:t> canadiens (Canadian Think Tank Collection)</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232" name="Google Shape;232;p31"/>
          <p:cNvPicPr preferRelativeResize="0"/>
          <p:nvPr/>
        </p:nvPicPr>
        <p:blipFill>
          <a:blip r:embed="rId3">
            <a:alphaModFix/>
          </a:blip>
          <a:stretch>
            <a:fillRect/>
          </a:stretch>
        </p:blipFill>
        <p:spPr>
          <a:xfrm>
            <a:off x="4098293" y="0"/>
            <a:ext cx="5045716" cy="51435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ODESI</a:t>
            </a:r>
            <a:r>
              <a:rPr lang="en"/>
              <a:t> et GeoPortal</a:t>
            </a:r>
            <a:endParaRPr/>
          </a:p>
        </p:txBody>
      </p:sp>
      <p:sp>
        <p:nvSpPr>
          <p:cNvPr id="238" name="Google Shape;238;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Fin de vie pour les applications dorsales pour les </a:t>
            </a:r>
            <a:r>
              <a:rPr lang="en"/>
              <a:t>dépôts</a:t>
            </a:r>
            <a:r>
              <a:rPr lang="en"/>
              <a:t> de </a:t>
            </a:r>
            <a:r>
              <a:rPr lang="en"/>
              <a:t>données</a:t>
            </a:r>
            <a:r>
              <a:rPr lang="en"/>
              <a:t> ODESI et GeoPortal</a:t>
            </a:r>
            <a:endParaRPr/>
          </a:p>
          <a:p>
            <a:pPr indent="-342900" lvl="0" marL="457200" rtl="0" algn="l">
              <a:spcBef>
                <a:spcPts val="0"/>
              </a:spcBef>
              <a:spcAft>
                <a:spcPts val="0"/>
              </a:spcAft>
              <a:buSzPts val="1800"/>
              <a:buChar char="●"/>
            </a:pPr>
            <a:r>
              <a:rPr lang="en"/>
              <a:t>Pour ODESI, une migration vers Dataverse est planifiée pour 2022-23</a:t>
            </a:r>
            <a:endParaRPr/>
          </a:p>
          <a:p>
            <a:pPr indent="-342900" lvl="0" marL="457200" rtl="0" algn="l">
              <a:spcBef>
                <a:spcPts val="0"/>
              </a:spcBef>
              <a:spcAft>
                <a:spcPts val="0"/>
              </a:spcAft>
              <a:buSzPts val="1800"/>
              <a:buChar char="●"/>
            </a:pPr>
            <a:r>
              <a:rPr lang="en"/>
              <a:t>Pour le GeoPortal, un groupe de travail cherche encore des solutions pour le </a:t>
            </a:r>
            <a:r>
              <a:rPr lang="en"/>
              <a:t>redéveloppement</a:t>
            </a:r>
            <a:r>
              <a:rPr lang="en"/>
              <a:t> de la plateforme</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pic>
        <p:nvPicPr>
          <p:cNvPr id="243" name="Google Shape;243;p33"/>
          <p:cNvPicPr preferRelativeResize="0"/>
          <p:nvPr/>
        </p:nvPicPr>
        <p:blipFill>
          <a:blip r:embed="rId3">
            <a:alphaModFix/>
          </a:blip>
          <a:stretch>
            <a:fillRect/>
          </a:stretch>
        </p:blipFill>
        <p:spPr>
          <a:xfrm rot="5400000">
            <a:off x="539050" y="-845050"/>
            <a:ext cx="7929225" cy="9518525"/>
          </a:xfrm>
          <a:prstGeom prst="rect">
            <a:avLst/>
          </a:prstGeom>
          <a:noFill/>
          <a:ln>
            <a:noFill/>
          </a:ln>
        </p:spPr>
      </p:pic>
      <p:sp>
        <p:nvSpPr>
          <p:cNvPr id="244" name="Google Shape;244;p33"/>
          <p:cNvSpPr txBox="1"/>
          <p:nvPr/>
        </p:nvSpPr>
        <p:spPr>
          <a:xfrm>
            <a:off x="962475" y="1586175"/>
            <a:ext cx="50202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000">
                <a:highlight>
                  <a:srgbClr val="FFFF00"/>
                </a:highlight>
              </a:rPr>
              <a:t>Scholars Portal Days </a:t>
            </a:r>
            <a:r>
              <a:rPr b="1" lang="en" sz="3000">
                <a:solidFill>
                  <a:schemeClr val="accent5"/>
                </a:solidFill>
                <a:highlight>
                  <a:srgbClr val="FFFF00"/>
                </a:highlight>
              </a:rPr>
              <a:t>2022</a:t>
            </a:r>
            <a:endParaRPr b="1" sz="3000">
              <a:solidFill>
                <a:schemeClr val="accent5"/>
              </a:solidFill>
              <a:highlight>
                <a:srgbClr val="FFFF00"/>
              </a:highlight>
            </a:endParaRPr>
          </a:p>
        </p:txBody>
      </p:sp>
      <p:sp>
        <p:nvSpPr>
          <p:cNvPr id="245" name="Google Shape;245;p33"/>
          <p:cNvSpPr txBox="1"/>
          <p:nvPr/>
        </p:nvSpPr>
        <p:spPr>
          <a:xfrm>
            <a:off x="962475" y="2525550"/>
            <a:ext cx="7237800" cy="184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4800">
                <a:highlight>
                  <a:schemeClr val="accent6"/>
                </a:highlight>
              </a:rPr>
              <a:t>Questions?</a:t>
            </a:r>
            <a:endParaRPr b="1" sz="4800">
              <a:highlight>
                <a:schemeClr val="accent6"/>
              </a:highlight>
            </a:endParaRPr>
          </a:p>
          <a:p>
            <a:pPr indent="0" lvl="0" marL="0" rtl="0" algn="l">
              <a:spcBef>
                <a:spcPts val="0"/>
              </a:spcBef>
              <a:spcAft>
                <a:spcPts val="0"/>
              </a:spcAft>
              <a:buNone/>
            </a:pPr>
            <a:r>
              <a:rPr b="1" lang="en" sz="2000">
                <a:solidFill>
                  <a:schemeClr val="dk1"/>
                </a:solidFill>
                <a:highlight>
                  <a:schemeClr val="accent6"/>
                </a:highlight>
              </a:rPr>
              <a:t>Contactez-nous : </a:t>
            </a:r>
            <a:endParaRPr b="1" sz="2000">
              <a:solidFill>
                <a:schemeClr val="dk1"/>
              </a:solidFill>
              <a:highlight>
                <a:schemeClr val="accent6"/>
              </a:highlight>
            </a:endParaRPr>
          </a:p>
          <a:p>
            <a:pPr indent="0" lvl="0" marL="0" rtl="0" algn="l">
              <a:spcBef>
                <a:spcPts val="0"/>
              </a:spcBef>
              <a:spcAft>
                <a:spcPts val="0"/>
              </a:spcAft>
              <a:buNone/>
            </a:pPr>
            <a:r>
              <a:rPr b="1" lang="en" sz="2000" u="sng">
                <a:solidFill>
                  <a:schemeClr val="hlink"/>
                </a:solidFill>
                <a:highlight>
                  <a:schemeClr val="accent6"/>
                </a:highlight>
                <a:hlinkClick r:id="rId4"/>
              </a:rPr>
              <a:t>help@scholarsportal.info</a:t>
            </a:r>
            <a:endParaRPr b="1" sz="2000">
              <a:solidFill>
                <a:schemeClr val="dk1"/>
              </a:solidFill>
              <a:highlight>
                <a:schemeClr val="accent6"/>
              </a:highlight>
            </a:endParaRPr>
          </a:p>
          <a:p>
            <a:pPr indent="0" lvl="0" marL="0" rtl="0" algn="l">
              <a:spcBef>
                <a:spcPts val="0"/>
              </a:spcBef>
              <a:spcAft>
                <a:spcPts val="0"/>
              </a:spcAft>
              <a:buNone/>
            </a:pPr>
            <a:r>
              <a:rPr b="1" lang="en" sz="2000" u="sng">
                <a:solidFill>
                  <a:schemeClr val="hlink"/>
                </a:solidFill>
                <a:highlight>
                  <a:schemeClr val="accent6"/>
                </a:highlight>
                <a:hlinkClick r:id="rId5"/>
              </a:rPr>
              <a:t>sabina@scholarsportal.info</a:t>
            </a:r>
            <a:r>
              <a:rPr b="1" lang="en" sz="2000">
                <a:solidFill>
                  <a:schemeClr val="dk1"/>
                </a:solidFill>
                <a:highlight>
                  <a:schemeClr val="accent6"/>
                </a:highlight>
              </a:rPr>
              <a:t> (c’est moi!)</a:t>
            </a:r>
            <a:r>
              <a:rPr b="1" lang="en" sz="2000">
                <a:solidFill>
                  <a:schemeClr val="dk1"/>
                </a:solidFill>
                <a:highlight>
                  <a:schemeClr val="accent6"/>
                </a:highlight>
              </a:rPr>
              <a:t> </a:t>
            </a:r>
            <a:endParaRPr sz="2300">
              <a:highlight>
                <a:schemeClr val="accent6"/>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