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5143500" type="screen16x9"/>
  <p:notesSz cx="6858000" cy="9144000"/>
  <p:embeddedFontLst>
    <p:embeddedFont>
      <p:font typeface="Roboto" panose="02000000000000000000" pitchFamily="2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8" d="100"/>
          <a:sy n="118" d="100"/>
        </p:scale>
        <p:origin x="294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eksandra.blake@gmail.com" userId="43c54f16a8e8017d" providerId="LiveId" clId="{477046B0-5FBD-4416-B575-50F2CD24B137}"/>
    <pc:docChg chg="mod">
      <pc:chgData name="aleksandra.blake@gmail.com" userId="43c54f16a8e8017d" providerId="LiveId" clId="{477046B0-5FBD-4416-B575-50F2CD24B137}" dt="2022-05-10T14:03:54.247" v="1"/>
      <pc:docMkLst>
        <pc:docMk/>
      </pc:docMkLst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400">
              <a:solidFill>
                <a:schemeClr val="dk1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1252ec7cfef_5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1252ec7cfef_5_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1252ec7cfef_5_8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2" name="Google Shape;162;g1252ec7cfef_5_8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1252ec7cfef_5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1252ec7cfef_5_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1252ec7cfef_5_1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1252ec7cfef_5_1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1252ec7cfef_0_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1" name="Google Shape;181;g1252ec7cfef_0_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1252ec7cfef_0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1252ec7cfef_0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1252ec7cfef_5_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1252ec7cfef_5_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1261d4c5223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1261d4c5223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252ec7cfef_5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252ec7cfef_5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g1252ec7cfef_5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1" name="Google Shape;101;g1252ec7cfef_5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1252ec7cfef_5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1252ec7cfef_5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252ec7cfef_5_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1252ec7cfef_5_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1252ec7cfef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1252ec7cfef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g1252ec7cfef_5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1" name="Google Shape;131;g1252ec7cfef_5_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1252ec7cfef_5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8" name="Google Shape;138;g1252ec7cfef_5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182880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>
              <a:solidFill>
                <a:schemeClr val="dk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GB">
                <a:solidFill>
                  <a:schemeClr val="dk1"/>
                </a:solidFill>
              </a:rPr>
              <a:t>  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252ec7cfef_5_1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6" name="Google Shape;146;g1252ec7cfef_5_1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11" name="Google Shape;11;p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598088" y="2715913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11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71" name="Google Shape;71;p1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1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11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1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11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6" name="Google Shape;76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7" name="Google Shape;77;p11"/>
          <p:cNvSpPr txBox="1">
            <a:spLocks noGrp="1"/>
          </p:cNvSpPr>
          <p:nvPr>
            <p:ph type="body" idx="1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8" name="Google Shape;78;p11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21" name="Google Shape;21;p3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" name="Google Shape;26;p3"/>
          <p:cNvSpPr txBox="1">
            <a:spLocks noGrp="1"/>
          </p:cNvSpPr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oogle Shape;29;p4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Google Shape;30;p4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4"/>
            <p:cNvSpPr/>
            <p:nvPr/>
          </p:nvSpPr>
          <p:spPr>
            <a:xfrm flipH="1">
              <a:off x="6181163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4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4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" name="Google Shape;35;p4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body" idx="1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body" idx="2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1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4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oogle Shape;51;p8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52" name="Google Shape;52;p8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8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8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8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8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7" name="Google Shape;57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8" name="Google Shape;58;p8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61" name="Google Shape;6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2" name="Google Shape;62;p9"/>
          <p:cNvSpPr txBox="1">
            <a:spLocks noGrp="1"/>
          </p:cNvSpPr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5" name="Google Shape;65;p9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>
            <a:spLocks noGrp="1"/>
          </p:cNvSpPr>
          <p:nvPr>
            <p:ph type="body" idx="1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geometric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library.carleton.ca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png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>
            <a:spLocks noGrp="1"/>
          </p:cNvSpPr>
          <p:nvPr>
            <p:ph type="ctrTitle"/>
          </p:nvPr>
        </p:nvSpPr>
        <p:spPr>
          <a:xfrm>
            <a:off x="460950" y="763197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From Zero to Hero:</a:t>
            </a:r>
            <a:endParaRPr/>
          </a:p>
        </p:txBody>
      </p:sp>
      <p:sp>
        <p:nvSpPr>
          <p:cNvPr id="86" name="Google Shape;86;p13"/>
          <p:cNvSpPr txBox="1">
            <a:spLocks noGrp="1"/>
          </p:cNvSpPr>
          <p:nvPr>
            <p:ph type="subTitle" idx="1"/>
          </p:nvPr>
        </p:nvSpPr>
        <p:spPr>
          <a:xfrm>
            <a:off x="460950" y="1548400"/>
            <a:ext cx="6459000" cy="838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55000"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289"/>
              <a:t>Carleton’s Texting Service: A Success Story</a:t>
            </a:r>
            <a:endParaRPr sz="4289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700"/>
          </a:p>
        </p:txBody>
      </p:sp>
      <p:pic>
        <p:nvPicPr>
          <p:cNvPr id="87" name="Google Shape;87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53575" y="4496025"/>
            <a:ext cx="2490425" cy="640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07638" y="2571750"/>
            <a:ext cx="1190625" cy="1790700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3"/>
          <p:cNvSpPr txBox="1"/>
          <p:nvPr/>
        </p:nvSpPr>
        <p:spPr>
          <a:xfrm>
            <a:off x="790975" y="4365225"/>
            <a:ext cx="1871700" cy="70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Aleksandra Blake</a:t>
            </a:r>
            <a:endParaRPr sz="17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                            </a:t>
            </a:r>
            <a:endParaRPr sz="17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90" name="Google Shape;90;p13"/>
          <p:cNvSpPr txBox="1"/>
          <p:nvPr/>
        </p:nvSpPr>
        <p:spPr>
          <a:xfrm>
            <a:off x="3674475" y="4496025"/>
            <a:ext cx="1871700" cy="44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7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Sherri Sunstrum</a:t>
            </a:r>
            <a:endParaRPr sz="17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91" name="Google Shape;91;p1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212050" y="2557057"/>
            <a:ext cx="1190625" cy="1638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2"/>
          <p:cNvSpPr txBox="1">
            <a:spLocks noGrp="1"/>
          </p:cNvSpPr>
          <p:nvPr>
            <p:ph type="title"/>
          </p:nvPr>
        </p:nvSpPr>
        <p:spPr>
          <a:xfrm>
            <a:off x="3335900" y="301950"/>
            <a:ext cx="43818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Promotion: social media  </a:t>
            </a:r>
            <a:endParaRPr/>
          </a:p>
        </p:txBody>
      </p:sp>
      <p:pic>
        <p:nvPicPr>
          <p:cNvPr id="157" name="Google Shape;157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6823" y="1176400"/>
            <a:ext cx="3797526" cy="306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04813" y="1234725"/>
            <a:ext cx="3979639" cy="36727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013630" y="193892"/>
            <a:ext cx="823900" cy="823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3"/>
          <p:cNvSpPr txBox="1">
            <a:spLocks noGrp="1"/>
          </p:cNvSpPr>
          <p:nvPr>
            <p:ph type="title"/>
          </p:nvPr>
        </p:nvSpPr>
        <p:spPr>
          <a:xfrm>
            <a:off x="4274350" y="1743475"/>
            <a:ext cx="4371900" cy="1252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Promotion: Social media</a:t>
            </a:r>
            <a:endParaRPr/>
          </a:p>
        </p:txBody>
      </p:sp>
      <p:pic>
        <p:nvPicPr>
          <p:cNvPr id="165" name="Google Shape;165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1275" y="120225"/>
            <a:ext cx="2937533" cy="4903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11000" y="209525"/>
            <a:ext cx="916250" cy="770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24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2726700" cy="1156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Promotion: videos</a:t>
            </a:r>
            <a:endParaRPr/>
          </a:p>
        </p:txBody>
      </p:sp>
      <p:pic>
        <p:nvPicPr>
          <p:cNvPr id="172" name="Google Shape;17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64699" y="47650"/>
            <a:ext cx="5657975" cy="4900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5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1929000" cy="2430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Use of mobile devices</a:t>
            </a:r>
            <a:endParaRPr/>
          </a:p>
        </p:txBody>
      </p:sp>
      <p:pic>
        <p:nvPicPr>
          <p:cNvPr id="178" name="Google Shape;178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59830" y="260130"/>
            <a:ext cx="6424600" cy="4314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6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Text Usage in 2020 (I don’t like this title)</a:t>
            </a:r>
            <a:endParaRPr/>
          </a:p>
        </p:txBody>
      </p:sp>
      <p:sp>
        <p:nvSpPr>
          <p:cNvPr id="184" name="Google Shape;184;p26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6315300" cy="3224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Successful campaign sees a huge increase in Ask a librarian users, accessing help via text and puts us at #1 among the 5 Universities</a:t>
            </a: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85" name="Google Shape;185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74000" y="1934750"/>
            <a:ext cx="4691075" cy="28166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7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2021</a:t>
            </a:r>
            <a:endParaRPr/>
          </a:p>
        </p:txBody>
      </p:sp>
      <p:pic>
        <p:nvPicPr>
          <p:cNvPr id="191" name="Google Shape;19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28075" y="566663"/>
            <a:ext cx="6744400" cy="4010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8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Off to a good start in 2022</a:t>
            </a:r>
            <a:endParaRPr/>
          </a:p>
        </p:txBody>
      </p:sp>
      <p:pic>
        <p:nvPicPr>
          <p:cNvPr id="197" name="Google Shape;197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0100" y="1148028"/>
            <a:ext cx="5681675" cy="3420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9"/>
          <p:cNvSpPr txBox="1">
            <a:spLocks noGrp="1"/>
          </p:cNvSpPr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Thank you</a:t>
            </a:r>
            <a:endParaRPr/>
          </a:p>
        </p:txBody>
      </p:sp>
      <p:sp>
        <p:nvSpPr>
          <p:cNvPr id="203" name="Google Shape;203;p29"/>
          <p:cNvSpPr txBox="1"/>
          <p:nvPr/>
        </p:nvSpPr>
        <p:spPr>
          <a:xfrm>
            <a:off x="443575" y="3200175"/>
            <a:ext cx="33693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Aleksandra Blake aleksandra.blake@carleton.ca</a:t>
            </a:r>
            <a:endParaRPr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204" name="Google Shape;204;p29"/>
          <p:cNvSpPr txBox="1"/>
          <p:nvPr/>
        </p:nvSpPr>
        <p:spPr>
          <a:xfrm>
            <a:off x="443575" y="3971175"/>
            <a:ext cx="39606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Sherri Sunstrum </a:t>
            </a:r>
            <a:endParaRPr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sherri.sunstrum@carleton.ca</a:t>
            </a:r>
            <a:endParaRPr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4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lnSpc>
                <a:spcPct val="138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Background information about Carleton University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14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38220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•Carleton is a mid-sized comprehensive and research-intensive public university.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8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•Student population 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lnSpc>
                <a:spcPct val="108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•Undergraduate students Total 2020-2021 (fall and winter terms)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•Total: 27,829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•Graduate students Total 2020-2021 (fall and winter terms)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•Total: 4,287</a:t>
            </a:r>
            <a:endParaRPr sz="12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8000"/>
              </a:lnSpc>
              <a:spcBef>
                <a:spcPts val="1600"/>
              </a:spcBef>
              <a:spcAft>
                <a:spcPts val="1600"/>
              </a:spcAft>
              <a:buNone/>
            </a:pPr>
            <a:r>
              <a:rPr lang="en-GB" sz="12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•Carleton offers a diverse range of academic programs, and is organized into six faculties</a:t>
            </a:r>
            <a:endParaRPr/>
          </a:p>
        </p:txBody>
      </p:sp>
      <p:pic>
        <p:nvPicPr>
          <p:cNvPr id="98" name="Google Shape;9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38450" y="1541100"/>
            <a:ext cx="4983400" cy="177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5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MacOdrum Library</a:t>
            </a:r>
            <a:endParaRPr/>
          </a:p>
        </p:txBody>
      </p:sp>
      <p:sp>
        <p:nvSpPr>
          <p:cNvPr id="104" name="Google Shape;104;p15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42603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•The Library maintains a collection of approximately 1.8 million print items, 161,396 cartographic materials, and 872,396 ebooks. 82% of total collection budget is allocated to e-resources</a:t>
            </a:r>
            <a:endParaRPr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1200"/>
              </a:spcAft>
              <a:buNone/>
            </a:pPr>
            <a:r>
              <a:rPr lang="en-GB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•</a:t>
            </a:r>
            <a:r>
              <a:rPr lang="en-GB" u="sng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https://library.carleton.ca/</a:t>
            </a:r>
            <a:r>
              <a:rPr lang="en-GB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(general overview of where students and faculty can find help)</a:t>
            </a:r>
            <a:endParaRPr sz="2400"/>
          </a:p>
        </p:txBody>
      </p:sp>
      <p:pic>
        <p:nvPicPr>
          <p:cNvPr id="105" name="Google Shape;105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88700" y="410000"/>
            <a:ext cx="4267201" cy="1097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176825" y="1665750"/>
            <a:ext cx="3707600" cy="2467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6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Research Support Services</a:t>
            </a:r>
            <a:endParaRPr/>
          </a:p>
        </p:txBody>
      </p:sp>
      <p:sp>
        <p:nvSpPr>
          <p:cNvPr id="112" name="Google Shape;112;p16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42603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7500"/>
          </a:bodyPr>
          <a:lstStyle/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1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What we do :</a:t>
            </a:r>
            <a:endParaRPr sz="181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18051" algn="l" rtl="0">
              <a:lnSpc>
                <a:spcPct val="108000"/>
              </a:lnSpc>
              <a:spcBef>
                <a:spcPts val="160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-GB" sz="181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Liaison (faculty)</a:t>
            </a:r>
            <a:endParaRPr sz="181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1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lvl="0" indent="-318051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●"/>
            </a:pPr>
            <a:r>
              <a:rPr lang="en-GB" sz="181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Research help (desk and virtual chat)</a:t>
            </a:r>
            <a:endParaRPr sz="181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18051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○"/>
            </a:pPr>
            <a:r>
              <a:rPr lang="en-GB" sz="181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Instruction (course related, workshops for graduate and undergraduate levels)</a:t>
            </a:r>
            <a:endParaRPr sz="181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18051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○"/>
            </a:pPr>
            <a:r>
              <a:rPr lang="en-GB" sz="181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Creating and maintaining subject guides, course guides and help guides</a:t>
            </a:r>
            <a:endParaRPr sz="181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18051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○"/>
            </a:pPr>
            <a:r>
              <a:rPr lang="en-GB" sz="181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Individual research assistance</a:t>
            </a:r>
            <a:endParaRPr sz="181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18051" algn="l" rtl="0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○"/>
            </a:pPr>
            <a:r>
              <a:rPr lang="en-GB" sz="181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Support of faculty research</a:t>
            </a:r>
            <a:endParaRPr sz="181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1600"/>
              </a:spcBef>
              <a:spcAft>
                <a:spcPts val="0"/>
              </a:spcAft>
              <a:buNone/>
            </a:pP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13" name="Google Shape;11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0" y="703639"/>
            <a:ext cx="4476175" cy="26610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7"/>
          <p:cNvSpPr txBox="1">
            <a:spLocks noGrp="1"/>
          </p:cNvSpPr>
          <p:nvPr>
            <p:ph type="body" idx="1"/>
          </p:nvPr>
        </p:nvSpPr>
        <p:spPr>
          <a:xfrm>
            <a:off x="349150" y="451225"/>
            <a:ext cx="42603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r>
              <a:rPr lang="en-GB" sz="16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The Ask the Librarian Service rolled out with Carleton staff in the fall of 2017</a:t>
            </a:r>
            <a:endParaRPr sz="2200"/>
          </a:p>
        </p:txBody>
      </p:sp>
      <p:pic>
        <p:nvPicPr>
          <p:cNvPr id="119" name="Google Shape;11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5425" y="1530300"/>
            <a:ext cx="6365076" cy="2194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44125" y="151750"/>
            <a:ext cx="2143125" cy="2143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8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Off to a slow start</a:t>
            </a:r>
            <a:endParaRPr/>
          </a:p>
        </p:txBody>
      </p:sp>
      <p:sp>
        <p:nvSpPr>
          <p:cNvPr id="126" name="Google Shape;126;p18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41913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GB" sz="1500"/>
              <a:t>Texting Pilot began in September 2019</a:t>
            </a:r>
            <a:endParaRPr sz="1500"/>
          </a:p>
          <a:p>
            <a:pPr marL="457200" lvl="0" indent="-323850" algn="l" rtl="0">
              <a:spcBef>
                <a:spcPts val="0"/>
              </a:spcBef>
              <a:spcAft>
                <a:spcPts val="0"/>
              </a:spcAft>
              <a:buSzPts val="1500"/>
              <a:buChar char="●"/>
            </a:pPr>
            <a:r>
              <a:rPr lang="en-GB" sz="1500"/>
              <a:t>Five libraries participated</a:t>
            </a:r>
            <a:endParaRPr sz="150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  <p:pic>
        <p:nvPicPr>
          <p:cNvPr id="127" name="Google Shape;12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05400" y="193850"/>
            <a:ext cx="4336200" cy="26107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8" name="Google Shape;128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9250" y="2042725"/>
            <a:ext cx="4336188" cy="2610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9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2765400" cy="2757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Promotion : bookmark</a:t>
            </a:r>
            <a:endParaRPr/>
          </a:p>
        </p:txBody>
      </p:sp>
      <p:pic>
        <p:nvPicPr>
          <p:cNvPr id="134" name="Google Shape;13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73300" y="83350"/>
            <a:ext cx="1685013" cy="4757724"/>
          </a:xfrm>
          <a:prstGeom prst="rect">
            <a:avLst/>
          </a:prstGeom>
          <a:noFill/>
          <a:ln>
            <a:noFill/>
          </a:ln>
        </p:spPr>
      </p:pic>
      <p:sp>
        <p:nvSpPr>
          <p:cNvPr id="135" name="Google Shape;135;p19"/>
          <p:cNvSpPr txBox="1"/>
          <p:nvPr/>
        </p:nvSpPr>
        <p:spPr>
          <a:xfrm>
            <a:off x="546525" y="1235325"/>
            <a:ext cx="3000000" cy="134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endParaRPr sz="18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457200" lvl="0" indent="0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20"/>
          <p:cNvSpPr txBox="1">
            <a:spLocks noGrp="1"/>
          </p:cNvSpPr>
          <p:nvPr>
            <p:ph type="title"/>
          </p:nvPr>
        </p:nvSpPr>
        <p:spPr>
          <a:xfrm>
            <a:off x="1419000" y="447350"/>
            <a:ext cx="46542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Promotion: library website</a:t>
            </a:r>
            <a:endParaRPr/>
          </a:p>
        </p:txBody>
      </p:sp>
      <p:pic>
        <p:nvPicPr>
          <p:cNvPr id="141" name="Google Shape;14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3700" y="1088100"/>
            <a:ext cx="7265373" cy="3342950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p20"/>
          <p:cNvSpPr/>
          <p:nvPr/>
        </p:nvSpPr>
        <p:spPr>
          <a:xfrm rot="6924806">
            <a:off x="5393492" y="3731282"/>
            <a:ext cx="1154849" cy="524021"/>
          </a:xfrm>
          <a:prstGeom prst="leftArrow">
            <a:avLst>
              <a:gd name="adj1" fmla="val 16767"/>
              <a:gd name="adj2" fmla="val 54986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20"/>
          <p:cNvSpPr/>
          <p:nvPr/>
        </p:nvSpPr>
        <p:spPr>
          <a:xfrm rot="2701895">
            <a:off x="1659541" y="4359859"/>
            <a:ext cx="1154635" cy="523966"/>
          </a:xfrm>
          <a:prstGeom prst="leftArrow">
            <a:avLst>
              <a:gd name="adj1" fmla="val 16767"/>
              <a:gd name="adj2" fmla="val 54986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1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1809900" cy="193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Library website </a:t>
            </a:r>
            <a:endParaRPr/>
          </a:p>
        </p:txBody>
      </p:sp>
      <p:pic>
        <p:nvPicPr>
          <p:cNvPr id="149" name="Google Shape;14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56175" y="603851"/>
            <a:ext cx="6776125" cy="4195350"/>
          </a:xfrm>
          <a:prstGeom prst="rect">
            <a:avLst/>
          </a:prstGeom>
          <a:noFill/>
          <a:ln>
            <a:noFill/>
          </a:ln>
        </p:spPr>
      </p:pic>
      <p:sp>
        <p:nvSpPr>
          <p:cNvPr id="150" name="Google Shape;150;p21"/>
          <p:cNvSpPr/>
          <p:nvPr/>
        </p:nvSpPr>
        <p:spPr>
          <a:xfrm rot="-2881298">
            <a:off x="4071921" y="2097736"/>
            <a:ext cx="1154968" cy="524067"/>
          </a:xfrm>
          <a:prstGeom prst="leftArrow">
            <a:avLst>
              <a:gd name="adj1" fmla="val 16767"/>
              <a:gd name="adj2" fmla="val 54986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1" name="Google Shape;151;p21"/>
          <p:cNvSpPr/>
          <p:nvPr/>
        </p:nvSpPr>
        <p:spPr>
          <a:xfrm rot="-4510386">
            <a:off x="7903313" y="1954874"/>
            <a:ext cx="1154749" cy="524068"/>
          </a:xfrm>
          <a:prstGeom prst="leftArrow">
            <a:avLst>
              <a:gd name="adj1" fmla="val 16767"/>
              <a:gd name="adj2" fmla="val 54986"/>
            </a:avLst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304</Words>
  <Application>Microsoft Office PowerPoint</Application>
  <PresentationFormat>On-screen Show (16:9)</PresentationFormat>
  <Paragraphs>47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Roboto</vt:lpstr>
      <vt:lpstr>Arial</vt:lpstr>
      <vt:lpstr>Geometric</vt:lpstr>
      <vt:lpstr>From Zero to Hero:</vt:lpstr>
      <vt:lpstr>Background information about Carleton University </vt:lpstr>
      <vt:lpstr>MacOdrum Library</vt:lpstr>
      <vt:lpstr>Research Support Services</vt:lpstr>
      <vt:lpstr>PowerPoint Presentation</vt:lpstr>
      <vt:lpstr>Off to a slow start</vt:lpstr>
      <vt:lpstr>Promotion : bookmark</vt:lpstr>
      <vt:lpstr>Promotion: library website</vt:lpstr>
      <vt:lpstr>Library website </vt:lpstr>
      <vt:lpstr>Promotion: social media  </vt:lpstr>
      <vt:lpstr>Promotion: Social media</vt:lpstr>
      <vt:lpstr>Promotion: videos</vt:lpstr>
      <vt:lpstr>Use of mobile devices</vt:lpstr>
      <vt:lpstr>Text Usage in 2020 (I don’t like this title)</vt:lpstr>
      <vt:lpstr>2021</vt:lpstr>
      <vt:lpstr>Off to a good start in 2022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From Zero to Hero:</dc:title>
  <dc:creator>Aleksandra Blake</dc:creator>
  <cp:lastModifiedBy>aleksandra.blake@gmail.com</cp:lastModifiedBy>
  <cp:revision>1</cp:revision>
  <dcterms:modified xsi:type="dcterms:W3CDTF">2022-05-10T14:03:55Z</dcterms:modified>
</cp:coreProperties>
</file>