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67" r:id="rId4"/>
    <p:sldId id="269" r:id="rId5"/>
    <p:sldId id="268" r:id="rId6"/>
    <p:sldId id="263" r:id="rId7"/>
    <p:sldId id="265" r:id="rId8"/>
    <p:sldId id="266" r:id="rId9"/>
    <p:sldId id="272" r:id="rId10"/>
    <p:sldId id="259" r:id="rId11"/>
    <p:sldId id="261" r:id="rId12"/>
    <p:sldId id="260" r:id="rId13"/>
    <p:sldId id="262" r:id="rId14"/>
    <p:sldId id="274" r:id="rId15"/>
    <p:sldId id="273" r:id="rId16"/>
    <p:sldId id="270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271A69-804D-41A7-94EC-D7164B973D5E}" v="491" dt="2022-05-11T14:05:54.648"/>
    <p1510:client id="{45575719-2ED0-4544-A4B4-D89BF64EE39A}" v="1" dt="2022-05-11T21:32:33.590"/>
    <p1510:client id="{953CBC5C-21D3-4A7B-AE6C-0B1F6A4D2D90}" v="3864" dt="2022-05-11T21:30:29.967"/>
    <p1510:client id="{B696E7AE-AFC9-09EF-BD3A-A20797E72701}" v="2" dt="2022-05-11T13:25:36.4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125E9-3576-4402-A034-53FE7DEF1E5F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97BCC-DA68-43E8-AAE2-67FEDB888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570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C97BCC-DA68-43E8-AAE2-67FEDB8881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3966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C97BCC-DA68-43E8-AAE2-67FEDB8881B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5816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C97BCC-DA68-43E8-AAE2-67FEDB8881B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8507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C97BCC-DA68-43E8-AAE2-67FEDB8881B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362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C97BCC-DA68-43E8-AAE2-67FEDB8881B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7734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C97BCC-DA68-43E8-AAE2-67FEDB8881B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860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C97BCC-DA68-43E8-AAE2-67FEDB8881B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7120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C97BCC-DA68-43E8-AAE2-67FEDB8881B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9640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C97BCC-DA68-43E8-AAE2-67FEDB8881B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306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C97BCC-DA68-43E8-AAE2-67FEDB8881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893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C97BCC-DA68-43E8-AAE2-67FEDB8881B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246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C97BCC-DA68-43E8-AAE2-67FEDB8881B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966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C97BCC-DA68-43E8-AAE2-67FEDB8881B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18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C97BCC-DA68-43E8-AAE2-67FEDB8881B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33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There are two sounds on this slide. The first one announces what the interface sounds like to a screen reader user. This text is on the screen (e.g., “Fuel your imagination...”). The second sound plays when Mark says “[a PDF] pitstop tells stakeholders that a problem exists, so it doesn’t get swept under the rug anymore”.  It is the sound of a pitstop. Rivet guns firing, car engine revving, and tire squealing. Your feet vibrate, soundwaves hit your chest, and your hair is thrown back by a burst of air as it the race car leaves.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C97BCC-DA68-43E8-AAE2-67FEDB8881B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470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C97BCC-DA68-43E8-AAE2-67FEDB8881B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336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C97BCC-DA68-43E8-AAE2-67FEDB8881B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065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5AC7F-205F-4407-A35C-7AB934FA09AA}" type="datetime1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1.wav"/>
          </p:stSnd>
        </p:sndAc>
      </p:transition>
    </mc:Choice>
    <mc:Fallback xmlns="">
      <p:transition spd="slow">
        <p:sndAc>
          <p:stSnd>
            <p:snd r:embed="rId3" name="1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70383-5519-4BED-A6B2-CFA9351B1273}" type="datetime1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1.wav"/>
          </p:stSnd>
        </p:sndAc>
      </p:transition>
    </mc:Choice>
    <mc:Fallback xmlns="">
      <p:transition spd="slow">
        <p:sndAc>
          <p:stSnd>
            <p:snd r:embed="rId3" name="1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1114-B345-4957-BD2E-82F3194E3BDC}" type="datetime1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1.wav"/>
          </p:stSnd>
        </p:sndAc>
      </p:transition>
    </mc:Choice>
    <mc:Fallback xmlns="">
      <p:transition spd="slow">
        <p:sndAc>
          <p:stSnd>
            <p:snd r:embed="rId3" name="1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B57E7-3D10-4403-AA8C-3FF1DFA61740}" type="datetime1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1.wav"/>
          </p:stSnd>
        </p:sndAc>
      </p:transition>
    </mc:Choice>
    <mc:Fallback xmlns="">
      <p:transition spd="slow">
        <p:sndAc>
          <p:stSnd>
            <p:snd r:embed="rId3" name="1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201A1-D44B-4406-99E2-142DFCD0FDBB}" type="datetime1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1.wav"/>
          </p:stSnd>
        </p:sndAc>
      </p:transition>
    </mc:Choice>
    <mc:Fallback xmlns="">
      <p:transition spd="slow">
        <p:sndAc>
          <p:stSnd>
            <p:snd r:embed="rId3" name="1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2F43-554B-4C02-A66F-056F8AFBD297}" type="datetime1">
              <a:rPr lang="en-US" smtClean="0"/>
              <a:t>5/11/2022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1.wav"/>
          </p:stSnd>
        </p:sndAc>
      </p:transition>
    </mc:Choice>
    <mc:Fallback xmlns="">
      <p:transition spd="slow">
        <p:sndAc>
          <p:stSnd>
            <p:snd r:embed="rId3" name="1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2243-FF48-4B8D-9464-4F3918A38DC0}" type="datetime1">
              <a:rPr lang="en-US" smtClean="0"/>
              <a:t>5/11/2022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1.wav"/>
          </p:stSnd>
        </p:sndAc>
      </p:transition>
    </mc:Choice>
    <mc:Fallback xmlns="">
      <p:transition spd="slow">
        <p:sndAc>
          <p:stSnd>
            <p:snd r:embed="rId3" name="1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368B9-C338-4F27-9856-1DE933884623}" type="datetime1">
              <a:rPr lang="en-US" smtClean="0"/>
              <a:t>5/11/2022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1.wav"/>
          </p:stSnd>
        </p:sndAc>
      </p:transition>
    </mc:Choice>
    <mc:Fallback xmlns="">
      <p:transition spd="slow">
        <p:sndAc>
          <p:stSnd>
            <p:snd r:embed="rId3" name="1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1FA00-65DA-4CD5-906A-5092EFD5FA58}" type="datetime1">
              <a:rPr lang="en-US" smtClean="0"/>
              <a:t>5/11/2022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1.wav"/>
          </p:stSnd>
        </p:sndAc>
      </p:transition>
    </mc:Choice>
    <mc:Fallback xmlns="">
      <p:transition spd="slow">
        <p:sndAc>
          <p:stSnd>
            <p:snd r:embed="rId3" name="1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691E-69C8-4F24-B635-5738EFAC0C02}" type="datetime1">
              <a:rPr lang="en-US" smtClean="0"/>
              <a:t>5/11/2022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1.wav"/>
          </p:stSnd>
        </p:sndAc>
      </p:transition>
    </mc:Choice>
    <mc:Fallback xmlns="">
      <p:transition spd="slow">
        <p:sndAc>
          <p:stSnd>
            <p:snd r:embed="rId3" name="1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49748-4F2B-4D92-8EB5-68D8C930594B}" type="datetime1">
              <a:rPr lang="en-US" smtClean="0"/>
              <a:t>5/11/2022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1.wav"/>
          </p:stSnd>
        </p:sndAc>
      </p:transition>
    </mc:Choice>
    <mc:Fallback xmlns="">
      <p:transition spd="slow">
        <p:sndAc>
          <p:stSnd>
            <p:snd r:embed="rId3" name="1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8BBDB-3D6E-4223-8C23-B40D4E63C02A}" type="datetime1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3" name="1.wav"/>
          </p:stSnd>
        </p:sndAc>
      </p:transition>
    </mc:Choice>
    <mc:Fallback xmlns="">
      <p:transition spd="slow">
        <p:sndAc>
          <p:stSnd>
            <p:snd r:embed="rId14" name="1.wav"/>
          </p:stSnd>
        </p:sndAc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2" Type="http://schemas.microsoft.com/office/2007/relationships/media" Target="../media/media1.wav"/><Relationship Id="rId1" Type="http://schemas.openxmlformats.org/officeDocument/2006/relationships/audio" Target="NULL" TargetMode="External"/><Relationship Id="rId6" Type="http://schemas.openxmlformats.org/officeDocument/2006/relationships/image" Target="../media/image1.jpeg"/><Relationship Id="rId5" Type="http://schemas.openxmlformats.org/officeDocument/2006/relationships/audio" Target="../media/audio2.wav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nextcloud.scholarsportal.info/s/g7idKfR6rCEEoKe" TargetMode="Externa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6.png"/><Relationship Id="rId5" Type="http://schemas.openxmlformats.org/officeDocument/2006/relationships/audio" Target="../media/audio11.wav"/><Relationship Id="rId4" Type="http://schemas.openxmlformats.org/officeDocument/2006/relationships/notesSlide" Target="../notesSlides/notesSlide10.xml"/><Relationship Id="rId9" Type="http://schemas.openxmlformats.org/officeDocument/2006/relationships/audio" Target="../media/audio1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2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2.wav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3.wav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4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4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5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5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6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6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7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7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8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8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5.wav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6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7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8.wav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9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ormula 1 pit stop.  Burning rubber fills the hot air as a formula 1 race car accelerates out of the pit stop. The car is surrounded by a dozen of crew members wearing helmets, each with a role to play.  The driver sits low in their car and is focused on their goal.">
            <a:extLst>
              <a:ext uri="{FF2B5EF4-FFF2-40B4-BE49-F238E27FC236}">
                <a16:creationId xmlns:a16="http://schemas.microsoft.com/office/drawing/2014/main" id="{6B212B41-49A4-44D8-A2BA-BD00AF9077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7" y="-362179"/>
            <a:ext cx="12053886" cy="8035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200464-0817-0DDA-8027-C42BF579A6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8111" y="40335"/>
            <a:ext cx="11915775" cy="1895600"/>
          </a:xfrm>
          <a:solidFill>
            <a:schemeClr val="tx1"/>
          </a:solidFill>
        </p:spPr>
        <p:txBody>
          <a:bodyPr vert="horz" lIns="91440" tIns="45720" rIns="91440" bIns="45720" rtlCol="0" anchor="b">
            <a:noAutofit/>
          </a:bodyPr>
          <a:lstStyle/>
          <a:p>
            <a:pPr algn="l"/>
            <a:r>
              <a:rPr lang="en-US" sz="4800" b="1">
                <a:solidFill>
                  <a:srgbClr val="FFFF00"/>
                </a:solidFill>
                <a:ea typeface="+mj-lt"/>
                <a:cs typeface="+mj-lt"/>
              </a:rPr>
              <a:t>Marching Towards a PDF Pitstop:</a:t>
            </a:r>
            <a:r>
              <a:rPr lang="en-US" sz="4800">
                <a:solidFill>
                  <a:srgbClr val="FFFF00"/>
                </a:solidFill>
                <a:ea typeface="+mj-lt"/>
                <a:cs typeface="+mj-lt"/>
              </a:rPr>
              <a:t> </a:t>
            </a:r>
            <a:br>
              <a:rPr lang="en-US" sz="4800">
                <a:solidFill>
                  <a:srgbClr val="FFFF00"/>
                </a:solidFill>
                <a:ea typeface="+mj-lt"/>
                <a:cs typeface="+mj-lt"/>
              </a:rPr>
            </a:br>
            <a:r>
              <a:rPr lang="en-US" sz="4000">
                <a:solidFill>
                  <a:srgbClr val="FFFF00"/>
                </a:solidFill>
                <a:ea typeface="+mj-lt"/>
                <a:cs typeface="+mj-lt"/>
              </a:rPr>
              <a:t>Improving Scholars Portal Journals for Blind Users Across Ontario Along the Way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15E932-D310-F0B7-9BFA-6DA4C84834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25815" y="6122970"/>
            <a:ext cx="7513636" cy="533762"/>
          </a:xfrm>
          <a:solidFill>
            <a:schemeClr val="tx1"/>
          </a:solidFill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algn="l"/>
            <a:r>
              <a:rPr lang="en-US">
                <a:solidFill>
                  <a:srgbClr val="FFFF00"/>
                </a:solidFill>
                <a:cs typeface="Calibri"/>
              </a:rPr>
              <a:t>Ashley Shaw, Mark Weiler, Matt Thomas, Bart Kawula, Aneta Kwak</a:t>
            </a:r>
          </a:p>
        </p:txBody>
      </p:sp>
      <p:pic>
        <p:nvPicPr>
          <p:cNvPr id="4" name="pitStop">
            <a:hlinkClick r:id="" action="ppaction://media"/>
            <a:extLst>
              <a:ext uri="{FF2B5EF4-FFF2-40B4-BE49-F238E27FC236}">
                <a16:creationId xmlns:a16="http://schemas.microsoft.com/office/drawing/2014/main" id="{C0797015-0A64-4E4C-B530-B06A8F8FB41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718.2993"/>
                  <p14:fade out="2500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257946" y="5783370"/>
            <a:ext cx="609600" cy="609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EDA5D9-F53C-422B-917D-4025E731A598}"/>
              </a:ext>
            </a:extLst>
          </p:cNvPr>
          <p:cNvSpPr txBox="1"/>
          <p:nvPr/>
        </p:nvSpPr>
        <p:spPr>
          <a:xfrm>
            <a:off x="699946" y="4414582"/>
            <a:ext cx="2611077" cy="1200329"/>
          </a:xfrm>
          <a:prstGeom prst="rect">
            <a:avLst/>
          </a:prstGeom>
          <a:solidFill>
            <a:schemeClr val="tx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400" dirty="0">
                <a:solidFill>
                  <a:srgbClr val="FFFF00"/>
                </a:solidFill>
              </a:rPr>
              <a:t>[Rivet guns firing] </a:t>
            </a:r>
            <a:endParaRPr lang="en-US" sz="2400" dirty="0">
              <a:solidFill>
                <a:srgbClr val="FFFF00"/>
              </a:solidFill>
              <a:cs typeface="Calibri"/>
            </a:endParaRPr>
          </a:p>
          <a:p>
            <a:pPr algn="ctr"/>
            <a:r>
              <a:rPr lang="en-US" sz="2400" dirty="0">
                <a:solidFill>
                  <a:srgbClr val="FFFF00"/>
                </a:solidFill>
              </a:rPr>
              <a:t>[Car engine revs]</a:t>
            </a:r>
            <a:endParaRPr lang="en-US" sz="2400" dirty="0">
              <a:solidFill>
                <a:srgbClr val="FFFF00"/>
              </a:solidFill>
              <a:cs typeface="Calibri"/>
            </a:endParaRPr>
          </a:p>
          <a:p>
            <a:pPr algn="ctr"/>
            <a:r>
              <a:rPr lang="en-US" sz="2400" dirty="0">
                <a:solidFill>
                  <a:srgbClr val="FFFF00"/>
                </a:solidFill>
              </a:rPr>
              <a:t>[Tires squeal]</a:t>
            </a:r>
            <a:endParaRPr lang="en-US" sz="2400" dirty="0">
              <a:solidFill>
                <a:srgbClr val="FFFF00"/>
              </a:solidFill>
              <a:cs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9DFD6-81B6-4535-9EF7-D5FFD3886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7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5" name="1.wav"/>
          </p:stSnd>
        </p:sndAc>
      </p:transition>
    </mc:Choice>
    <mc:Fallback xmlns="">
      <p:transition spd="slow">
        <p:sndAc>
          <p:stSnd>
            <p:snd r:embed="rId8" name="1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8F672-33BD-518B-A1E0-3085B7302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Growth of HTML Content</a:t>
            </a:r>
            <a:endParaRPr lang="en-US"/>
          </a:p>
        </p:txBody>
      </p:sp>
      <p:pic>
        <p:nvPicPr>
          <p:cNvPr id="11" name="Picture 11" descr="Articles with full text html or xml across all Elsevier collections in Scholars Portal Journals. The key point is that the percentage changed from about 10% in 2007 to almost 95% in 2022.&#10;&#10;Data available at: https://nextcloud.scholarsportal.info/s/g7idKfR6rCEEoKe&#10;">
            <a:extLst>
              <a:ext uri="{FF2B5EF4-FFF2-40B4-BE49-F238E27FC236}">
                <a16:creationId xmlns:a16="http://schemas.microsoft.com/office/drawing/2014/main" id="{2E953F18-F23C-2638-F6B1-A40AC6078B9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6011" r="151" b="273"/>
          <a:stretch/>
        </p:blipFill>
        <p:spPr>
          <a:xfrm>
            <a:off x="2933107" y="2622590"/>
            <a:ext cx="6325786" cy="32831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172396B-B15B-CA6B-EC20-2966AF39C4CA}"/>
              </a:ext>
            </a:extLst>
          </p:cNvPr>
          <p:cNvSpPr txBox="1"/>
          <p:nvPr/>
        </p:nvSpPr>
        <p:spPr>
          <a:xfrm>
            <a:off x="902305" y="1458686"/>
            <a:ext cx="922624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Articles with full text HTML across all Elsevier collections in Scholars Portal</a:t>
            </a:r>
            <a:endParaRPr lang="en-US">
              <a:cs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75F61A-43C1-98B0-9DCB-C4E307463859}"/>
              </a:ext>
            </a:extLst>
          </p:cNvPr>
          <p:cNvSpPr txBox="1"/>
          <p:nvPr/>
        </p:nvSpPr>
        <p:spPr>
          <a:xfrm>
            <a:off x="3195899" y="6185098"/>
            <a:ext cx="759339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/>
              <a:t>Table data: </a:t>
            </a:r>
            <a:r>
              <a:rPr lang="en-US" sz="1400">
                <a:ea typeface="+mn-lt"/>
                <a:cs typeface="+mn-lt"/>
                <a:hlinkClick r:id="rId7"/>
              </a:rPr>
              <a:t>https://nextcloud.scholarsportal.info/s/g7idKfR6rCEEoKe</a:t>
            </a:r>
            <a:endParaRPr lang="en-US" sz="1400">
              <a:ea typeface="+mn-lt"/>
              <a:cs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E8BA75-18B5-4BBF-830E-49049DDE9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10</a:t>
            </a:fld>
            <a:endParaRPr lang="en-US"/>
          </a:p>
        </p:txBody>
      </p:sp>
      <p:pic>
        <p:nvPicPr>
          <p:cNvPr id="4" name="sonify, full text chart">
            <a:hlinkClick r:id="" action="ppaction://media"/>
            <a:extLst>
              <a:ext uri="{FF2B5EF4-FFF2-40B4-BE49-F238E27FC236}">
                <a16:creationId xmlns:a16="http://schemas.microsoft.com/office/drawing/2014/main" id="{3A3A89D2-D285-49A1-B6BA-7F7372E856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2192000" y="328832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97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5" name="10.wav"/>
          </p:stSnd>
        </p:sndAc>
      </p:transition>
    </mc:Choice>
    <mc:Fallback xmlns="">
      <p:transition spd="slow">
        <p:sndAc>
          <p:stSnd>
            <p:snd r:embed="rId9" name="10.wav"/>
          </p:stSnd>
        </p:sndAc>
      </p:transition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F1D8F-A7EF-F00A-0AE1-81E1E510F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Bringing HTML to the Front</a:t>
            </a:r>
          </a:p>
        </p:txBody>
      </p:sp>
      <p:pic>
        <p:nvPicPr>
          <p:cNvPr id="4" name="Picture 4" descr="Article details page showing HTML contented loaded by default and EPUB download option.">
            <a:extLst>
              <a:ext uri="{FF2B5EF4-FFF2-40B4-BE49-F238E27FC236}">
                <a16:creationId xmlns:a16="http://schemas.microsoft.com/office/drawing/2014/main" id="{7F645902-4330-2EB9-F636-F5A966F46C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19674" t="6825" r="27903" b="-593"/>
          <a:stretch/>
        </p:blipFill>
        <p:spPr>
          <a:xfrm>
            <a:off x="838200" y="1967693"/>
            <a:ext cx="3908242" cy="4080189"/>
          </a:xfrm>
        </p:spPr>
      </p:pic>
      <p:pic>
        <p:nvPicPr>
          <p:cNvPr id="5" name="Picture 5" descr="Heading map of an article page with HTML loaded.">
            <a:extLst>
              <a:ext uri="{FF2B5EF4-FFF2-40B4-BE49-F238E27FC236}">
                <a16:creationId xmlns:a16="http://schemas.microsoft.com/office/drawing/2014/main" id="{5AF26DF0-20CC-8262-E2E7-699BC596613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179" r="32228" b="4179"/>
          <a:stretch/>
        </p:blipFill>
        <p:spPr>
          <a:xfrm>
            <a:off x="5344332" y="2019355"/>
            <a:ext cx="5754949" cy="484171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5094D4-3E33-41A4-B476-9A64D86B9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59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11.wav"/>
          </p:stSnd>
        </p:sndAc>
      </p:transition>
    </mc:Choice>
    <mc:Fallback xmlns="">
      <p:transition spd="slow">
        <p:sndAc>
          <p:stSnd>
            <p:snd r:embed="rId6" name="11.wav"/>
          </p:stSnd>
        </p:sndAc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3E3F4-DF13-9894-7DF8-B944D1988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HTML to </a:t>
            </a:r>
            <a:r>
              <a:rPr lang="en-US" err="1">
                <a:cs typeface="Calibri Light"/>
              </a:rPr>
              <a:t>ePub</a:t>
            </a:r>
            <a:endParaRPr lang="en-US"/>
          </a:p>
        </p:txBody>
      </p:sp>
      <p:pic>
        <p:nvPicPr>
          <p:cNvPr id="4" name="Picture 4" descr="Search results with EPUB links for articles that have HTML full text available.">
            <a:extLst>
              <a:ext uri="{FF2B5EF4-FFF2-40B4-BE49-F238E27FC236}">
                <a16:creationId xmlns:a16="http://schemas.microsoft.com/office/drawing/2014/main" id="{9EDD03B9-08B9-86F7-B4F9-6E29EF6FC2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39135" y="1786041"/>
            <a:ext cx="4863558" cy="4351338"/>
          </a:xfrm>
        </p:spPr>
      </p:pic>
      <p:pic>
        <p:nvPicPr>
          <p:cNvPr id="3" name="Picture 4" descr="EPUB file opened in the Thorium EPUB reader.">
            <a:extLst>
              <a:ext uri="{FF2B5EF4-FFF2-40B4-BE49-F238E27FC236}">
                <a16:creationId xmlns:a16="http://schemas.microsoft.com/office/drawing/2014/main" id="{2051E948-54E6-F829-0AA9-85FFF2A7B5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7180" y="2056447"/>
            <a:ext cx="5662047" cy="392039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83B216-C590-482C-A8F0-E10B7717C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673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12.wav"/>
          </p:stSnd>
        </p:sndAc>
      </p:transition>
    </mc:Choice>
    <mc:Fallback xmlns="">
      <p:transition spd="slow">
        <p:sndAc>
          <p:stSnd>
            <p:snd r:embed="rId6" name="12.wav"/>
          </p:stSnd>
        </p:sndAc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FE965-9ABF-0A14-97A9-3DB070F88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Nevertheless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8C8CE-5E5C-D5D8-41A6-D996EB6FE8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Only  12.5 million articles in SPJ have full text HTML available. 20% of total collection of 63 million articles.</a:t>
            </a:r>
            <a:endParaRPr lang="en-US" dirty="0"/>
          </a:p>
          <a:p>
            <a:r>
              <a:rPr lang="en-US" dirty="0">
                <a:cs typeface="Calibri"/>
              </a:rPr>
              <a:t>EPUB is still not perfect, but it's far easier to remediate.</a:t>
            </a:r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BC0DBD-8957-4013-AADC-8887FB0CC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0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13.wav"/>
          </p:stSnd>
        </p:sndAc>
      </p:transition>
    </mc:Choice>
    <mc:Fallback xmlns="">
      <p:transition spd="slow">
        <p:sndAc>
          <p:stSnd>
            <p:snd r:embed="rId4" name="13.wav"/>
          </p:stSnd>
        </p:sndAc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9F58A-92AC-BC5F-CFAA-56C89A134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Reflection &amp;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5BB773-55E1-FE14-BC54-7AB2BDE5F4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University libraries do not give sighted readers damaged journal articles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 should not give blind readers damaged journal articles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expect them to seek repairs. </a:t>
            </a:r>
            <a:endParaRPr lang="en-CA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According to the ACRL information literacy standards</a:t>
            </a:r>
          </a:p>
          <a:p>
            <a:pPr marL="457200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readers are expected to evaluate if the material is relevant to their study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 spend their limited time finding readable copies of material, worrying if they are asking for too much, or learning to cope without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CA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4A79A1-0716-5901-3B79-49BD59B27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832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14.wav"/>
          </p:stSnd>
        </p:sndAc>
      </p:transition>
    </mc:Choice>
    <mc:Fallback xmlns="">
      <p:transition spd="slow">
        <p:sndAc>
          <p:stSnd>
            <p:snd r:embed="rId4" name="14.wav"/>
          </p:stSnd>
        </p:sndAc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6EBCE-1801-BB44-4AF0-2820FA548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B9EE6-9142-537C-0325-26EE580CC3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/>
              <a:t>Do you know someone we can talk with?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  <a:latin typeface="Calibri" panose="020F0502020204030204" pitchFamily="34" charset="0"/>
                <a:ea typeface="Yu Mincho" panose="02020400000000000000" pitchFamily="18" charset="-128"/>
              </a:rPr>
              <a:t>Experts in automation tools, such as SharePoint’s Power Automate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  <a:latin typeface="Calibri" panose="020F0502020204030204" pitchFamily="34" charset="0"/>
                <a:ea typeface="Yu Mincho" panose="02020400000000000000" pitchFamily="18" charset="-128"/>
              </a:rPr>
              <a:t>Experts in collaborative editing tools for HTML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31DD4A-7274-BF5D-E20C-C209651D3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00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15.wav"/>
          </p:stSnd>
        </p:sndAc>
      </p:transition>
    </mc:Choice>
    <mc:Fallback xmlns="">
      <p:transition spd="slow">
        <p:sndAc>
          <p:stSnd>
            <p:snd r:embed="rId4" name="15.wav"/>
          </p:stSnd>
        </p:sndAc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84717-381E-4955-9DFA-6D2E5B522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can you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43A420-217C-4930-B67F-9DB135725A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continue to respond</a:t>
            </a:r>
          </a:p>
          <a:p>
            <a:r>
              <a:rPr lang="en-US" dirty="0"/>
              <a:t>Can you recommend</a:t>
            </a:r>
          </a:p>
          <a:p>
            <a:pPr marL="800100" lvl="1" indent="-342900"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Calibri" panose="020F0502020204030204" pitchFamily="34" charset="0"/>
                <a:ea typeface="Yu Mincho" panose="02020400000000000000" pitchFamily="18" charset="-128"/>
              </a:rPr>
              <a:t>Experts in automation tools, such as SharePoint’s Power Automate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800100" lvl="1" indent="-342900"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Calibri" panose="020F0502020204030204" pitchFamily="34" charset="0"/>
                <a:ea typeface="Yu Mincho" panose="02020400000000000000" pitchFamily="18" charset="-128"/>
              </a:rPr>
              <a:t>Experts in collaborative editing tools for HTML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AB5366-9A1B-4A49-BD4F-86A06E8D6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244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16.wav"/>
          </p:stSnd>
        </p:sndAc>
      </p:transition>
    </mc:Choice>
    <mc:Fallback xmlns="">
      <p:transition spd="slow">
        <p:sndAc>
          <p:stSnd>
            <p:snd r:embed="rId4" name="16.wav"/>
          </p:stSnd>
        </p:sndAc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DBDCD-F604-4BBD-90E1-59BAA1932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Speak Out! Speak Up!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205F94-7A73-45E9-819F-F0E5C0E824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As long as we have collections that have not been verified, then we need pitstops in our library platforms</a:t>
            </a:r>
          </a:p>
          <a:p>
            <a:r>
              <a:rPr lang="en-US" dirty="0"/>
              <a:t>Ontario library employees make history and say: </a:t>
            </a:r>
            <a:endParaRPr lang="en-US" dirty="0">
              <a:cs typeface="Calibri"/>
            </a:endParaRPr>
          </a:p>
          <a:p>
            <a:endParaRPr lang="en-US" dirty="0"/>
          </a:p>
          <a:p>
            <a:pPr marL="0" indent="0" algn="ctr">
              <a:buNone/>
            </a:pPr>
            <a:r>
              <a:rPr lang="en-US" sz="3200" b="1" dirty="0"/>
              <a:t>“OCUL! We want support for PDF pitstops”</a:t>
            </a:r>
            <a:endParaRPr lang="en-US" sz="3200" b="1" dirty="0"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0909DC-23DC-40CA-9120-6725870B7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6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17.wav"/>
          </p:stSnd>
        </p:sndAc>
      </p:transition>
    </mc:Choice>
    <mc:Fallback xmlns="">
      <p:transition spd="slow">
        <p:sndAc>
          <p:stSnd>
            <p:snd r:embed="rId4" name="17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A3E95-1137-DF54-FD87-ADD43663F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Rationale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2C09A-A5ED-329D-3C6F-E0146A023D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Only 2% of PDF scientific papers published between 2010-2019 were found to meet accessibility criteria (Wang et al., 2021) </a:t>
            </a:r>
          </a:p>
          <a:p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31 out of 38 PDF’s I needed for my masters thesis literature review were untagged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library users who are blind, the accessibility of full text materials is a major obstacle (Mulliken &amp; </a:t>
            </a:r>
            <a:r>
              <a:rPr lang="en-US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Falloon</a:t>
            </a:r>
            <a:r>
              <a:rPr lang="en-US" sz="24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2019) </a:t>
            </a:r>
            <a:endParaRPr lang="en-CA" sz="24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002F83-2C5F-49BB-8C70-0B4F2D95D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233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2.wav"/>
          </p:stSnd>
        </p:sndAc>
      </p:transition>
    </mc:Choice>
    <mc:Fallback xmlns="">
      <p:transition spd="slow">
        <p:sndAc>
          <p:stSnd>
            <p:snd r:embed="rId4" name="2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1F38-6871-41CE-A472-78D97AC02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When a PDF is inaccessible…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A97769-0F7A-4C3A-AFE9-FC5AD460AE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>
                <a:latin typeface="Calibri"/>
                <a:ea typeface="Calibri" panose="020F0502020204030204" pitchFamily="34" charset="0"/>
                <a:cs typeface="Arial"/>
              </a:rPr>
              <a:t> </a:t>
            </a:r>
            <a:r>
              <a:rPr lang="en-US" sz="3200">
                <a:effectLst/>
                <a:latin typeface="Calibri"/>
                <a:ea typeface="Calibri" panose="020F0502020204030204" pitchFamily="34" charset="0"/>
                <a:cs typeface="Arial"/>
              </a:rPr>
              <a:t>Inaccessible PDF’s feature</a:t>
            </a:r>
            <a:r>
              <a:rPr lang="en-US" sz="3200">
                <a:latin typeface="Calibri"/>
                <a:ea typeface="Calibri" panose="020F0502020204030204" pitchFamily="34" charset="0"/>
                <a:cs typeface="Arial"/>
              </a:rPr>
              <a:t> </a:t>
            </a:r>
            <a:endParaRPr lang="en-US" sz="3200">
              <a:effectLst/>
              <a:latin typeface="Calibri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1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>
                <a:effectLst/>
                <a:latin typeface="Calibri"/>
                <a:ea typeface="Calibri" panose="020F0502020204030204" pitchFamily="34" charset="0"/>
                <a:cs typeface="Arial"/>
              </a:rPr>
              <a:t>Spelling errors</a:t>
            </a:r>
            <a:endParaRPr lang="en-US">
              <a:effectLst/>
              <a:latin typeface="Calibri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1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>
                <a:effectLst/>
                <a:latin typeface="Calibri"/>
                <a:ea typeface="Calibri" panose="020F0502020204030204" pitchFamily="34" charset="0"/>
                <a:cs typeface="Arial"/>
              </a:rPr>
              <a:t>missing spaces between words</a:t>
            </a:r>
            <a:r>
              <a:rPr lang="en-US">
                <a:latin typeface="Calibri"/>
                <a:ea typeface="Calibri" panose="020F0502020204030204" pitchFamily="34" charset="0"/>
                <a:cs typeface="Arial"/>
              </a:rPr>
              <a:t> </a:t>
            </a:r>
            <a:endParaRPr lang="en-US">
              <a:effectLst/>
              <a:latin typeface="Calibri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1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>
                <a:effectLst/>
                <a:latin typeface="Calibri"/>
                <a:ea typeface="Calibri" panose="020F0502020204030204" pitchFamily="34" charset="0"/>
                <a:cs typeface="Arial"/>
              </a:rPr>
              <a:t>no clear reading order</a:t>
            </a:r>
            <a:r>
              <a:rPr lang="en-US">
                <a:latin typeface="Calibri"/>
                <a:ea typeface="Calibri" panose="020F0502020204030204" pitchFamily="34" charset="0"/>
                <a:cs typeface="Arial"/>
              </a:rPr>
              <a:t> </a:t>
            </a:r>
            <a:endParaRPr lang="en-US">
              <a:effectLst/>
              <a:latin typeface="Calibri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1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>
                <a:effectLst/>
                <a:latin typeface="Calibri"/>
                <a:ea typeface="Calibri" panose="020F0502020204030204" pitchFamily="34" charset="0"/>
                <a:cs typeface="Arial"/>
              </a:rPr>
              <a:t>no descriptions for images</a:t>
            </a:r>
            <a:endParaRPr lang="en-US">
              <a:effectLst/>
              <a:latin typeface="Calibri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marR="0" lvl="1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>
                <a:latin typeface="Calibri"/>
                <a:ea typeface="Calibri" panose="020F0502020204030204" pitchFamily="34" charset="0"/>
                <a:cs typeface="Arial"/>
              </a:rPr>
              <a:t>No </a:t>
            </a:r>
            <a:r>
              <a:rPr lang="en-US">
                <a:effectLst/>
                <a:latin typeface="Calibri"/>
                <a:ea typeface="Calibri" panose="020F0502020204030204" pitchFamily="34" charset="0"/>
                <a:cs typeface="Arial"/>
              </a:rPr>
              <a:t>identifiable headings, links, tables, footnotes, references, and page numbers</a:t>
            </a:r>
            <a:endParaRPr lang="en-US" sz="1400">
              <a:effectLst/>
              <a:latin typeface="Calibri"/>
              <a:ea typeface="Calibri" panose="020F0502020204030204" pitchFamily="34" charset="0"/>
              <a:cs typeface="Arial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232316-A37F-4552-8EDC-54B511E9E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70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3.wav"/>
          </p:stSnd>
        </p:sndAc>
      </p:transition>
    </mc:Choice>
    <mc:Fallback xmlns="">
      <p:transition spd="slow">
        <p:sndAc>
          <p:stSnd>
            <p:snd r:embed="rId4" name="3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44D4F-5B2D-63D7-C067-2503C9B4A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CNIB partnership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8A280F-7FFB-6820-5F45-1C146F12A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/>
              <a:t>Summer 2020: the Laurier library partnered with the Canadian National Institute for the Blind’s (CNIB) Score Summer Learning Academy</a:t>
            </a:r>
          </a:p>
          <a:p>
            <a:r>
              <a:rPr lang="en-CA"/>
              <a:t>Blind and partially sighted high school students across Canada learned about using their assistive technologies to do library research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BFBC1D-C5DC-AB47-4739-E7C1B0818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 descr="CNIB Foundation logo">
            <a:extLst>
              <a:ext uri="{FF2B5EF4-FFF2-40B4-BE49-F238E27FC236}">
                <a16:creationId xmlns:a16="http://schemas.microsoft.com/office/drawing/2014/main" id="{9E0C954A-BF88-4DFB-AC93-CD4C4AF4E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837" y="4288964"/>
            <a:ext cx="5552763" cy="188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5853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4.wav"/>
          </p:stSnd>
        </p:sndAc>
      </p:transition>
    </mc:Choice>
    <mc:Fallback xmlns="">
      <p:transition spd="slow">
        <p:sndAc>
          <p:stSnd>
            <p:snd r:embed="rId5" name="4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7946C-AA1D-487D-8108-F7F2293FA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Call to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A1722C-29D2-41F4-9803-8E3BD2FBA3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6511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sz="2400"/>
              <a:t>It is difficult to remediate these accessibility issues in PDF’s (</a:t>
            </a:r>
            <a:r>
              <a:rPr lang="en-CA" sz="2400" err="1"/>
              <a:t>Jembu</a:t>
            </a:r>
            <a:r>
              <a:rPr lang="en-CA" sz="2400"/>
              <a:t> Rajkumar et al., 2020)</a:t>
            </a:r>
            <a:endParaRPr lang="en-CA" sz="2400">
              <a:cs typeface="Calibri"/>
            </a:endParaRPr>
          </a:p>
          <a:p>
            <a:r>
              <a:rPr lang="en-CA" sz="2400"/>
              <a:t>A strategy to address the prevalence of inaccessible PDF’s is needed </a:t>
            </a:r>
            <a:r>
              <a:rPr lang="en-US" sz="2400"/>
              <a:t>(Post-Secondary Education Standards Development Committee, 2021, recommendations 87 and 88)</a:t>
            </a:r>
            <a:endParaRPr lang="en-CA" sz="24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75BF02-60C7-4E40-B1D4-83E9D7922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723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5.wav"/>
          </p:stSnd>
        </p:sndAc>
      </p:transition>
    </mc:Choice>
    <mc:Fallback xmlns="">
      <p:transition spd="slow">
        <p:sndAc>
          <p:stSnd>
            <p:snd r:embed="rId4" name="5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591CE-FE71-79C8-0292-5D576A1CC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Design Goal: PDF Pitstop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18D33F-7066-F60F-9FB5-B877703CDE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5F2BC7-D0D5-4BB6-A913-189C07B00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49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6.wav"/>
          </p:stSnd>
        </p:sndAc>
      </p:transition>
    </mc:Choice>
    <mc:Fallback xmlns="">
      <p:transition spd="slow">
        <p:sndAc>
          <p:stSnd>
            <p:snd r:embed="rId4" name="6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F0328-7E79-A23E-CEC0-62987C074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841" y="218630"/>
            <a:ext cx="11549848" cy="1325563"/>
          </a:xfrm>
        </p:spPr>
        <p:txBody>
          <a:bodyPr/>
          <a:lstStyle/>
          <a:p>
            <a:r>
              <a:rPr lang="en-US" dirty="0">
                <a:cs typeface="Calibri Light"/>
              </a:rPr>
              <a:t>Integrating Document Remediation into Discovery</a:t>
            </a:r>
          </a:p>
        </p:txBody>
      </p:sp>
      <p:pic>
        <p:nvPicPr>
          <p:cNvPr id="9" name="Picture 8" descr="Omni full record display. In the Send To section, is a tab with an Icon of a race car and it's wheels being changed. It is labelled pit stop. It is integrated with the other tabs.">
            <a:extLst>
              <a:ext uri="{FF2B5EF4-FFF2-40B4-BE49-F238E27FC236}">
                <a16:creationId xmlns:a16="http://schemas.microsoft.com/office/drawing/2014/main" id="{CAD3579C-4D20-47E7-A6C7-34CE0FFBAE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2802" y="3493439"/>
            <a:ext cx="6077798" cy="27435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6D6D84A-00C7-420B-9A11-3676520DD6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4561" y="1483581"/>
            <a:ext cx="9085092" cy="505533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55F984-FB67-4B15-9A98-1A5CC925B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7.wav"/>
          </p:stSnd>
        </p:sndAc>
      </p:transition>
    </mc:Choice>
    <mc:Fallback xmlns="">
      <p:transition spd="slow">
        <p:sndAc>
          <p:stSnd>
            <p:snd r:embed="rId6" name="7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875CE-7061-4080-B479-78932A958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 characteristics of a PDF Pitstop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F56816-2372-4CA2-8E2E-82A6B26263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ea typeface="+mn-lt"/>
                <a:cs typeface="+mn-lt"/>
              </a:rPr>
              <a:t>Verification with a screen reader;</a:t>
            </a:r>
          </a:p>
          <a:p>
            <a:r>
              <a:rPr lang="en-US">
                <a:ea typeface="+mn-lt"/>
                <a:cs typeface="+mn-lt"/>
              </a:rPr>
              <a:t>Blind patrons should do no more work than your sighted patrons to get a usable resource; and</a:t>
            </a:r>
          </a:p>
          <a:p>
            <a:r>
              <a:rPr lang="en-US">
                <a:ea typeface="+mn-lt"/>
                <a:cs typeface="+mn-lt"/>
              </a:rPr>
              <a:t>Report problems to stakeholders.</a:t>
            </a:r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A03E18-3ECD-48C3-9806-3A4342BAF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61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8.wav"/>
          </p:stSnd>
        </p:sndAc>
      </p:transition>
    </mc:Choice>
    <mc:Fallback xmlns="">
      <p:transition spd="slow">
        <p:sndAc>
          <p:stSnd>
            <p:snd r:embed="rId4" name="8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8918F-C04B-4A1F-B050-5906FA447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While Building Pitstop Workflows…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62296F-AF00-4F45-8A5E-D3F3877DDB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While building the PDF Pitstop workflows, we tried </a:t>
            </a:r>
          </a:p>
          <a:p>
            <a:pPr lvl="1"/>
            <a:r>
              <a:rPr lang="en-US" dirty="0"/>
              <a:t>Tools and remediation providers</a:t>
            </a:r>
          </a:p>
          <a:p>
            <a:pPr lvl="1"/>
            <a:r>
              <a:rPr lang="en-US" dirty="0"/>
              <a:t>Notifying publishers, authors, librarians</a:t>
            </a:r>
          </a:p>
          <a:p>
            <a:r>
              <a:rPr lang="en-US" dirty="0"/>
              <a:t>A discovery!!</a:t>
            </a:r>
          </a:p>
          <a:p>
            <a:pPr lvl="1"/>
            <a:r>
              <a:rPr lang="en-US" dirty="0"/>
              <a:t>“Hidden” HTML versions were on Scholars Portal Journal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65F010-58E9-4BDF-ADE3-4BB4B9228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16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9.wav"/>
          </p:stSnd>
        </p:sndAc>
      </p:transition>
    </mc:Choice>
    <mc:Fallback xmlns="">
      <p:transition spd="slow">
        <p:sndAc>
          <p:stSnd>
            <p:snd r:embed="rId4" name="9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720</Words>
  <Application>Microsoft Office PowerPoint</Application>
  <PresentationFormat>Widescreen</PresentationFormat>
  <Paragraphs>97</Paragraphs>
  <Slides>17</Slides>
  <Notes>17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Courier New</vt:lpstr>
      <vt:lpstr>Symbol</vt:lpstr>
      <vt:lpstr>office theme</vt:lpstr>
      <vt:lpstr>Marching Towards a PDF Pitstop:  Improving Scholars Portal Journals for Blind Users Across Ontario Along the Way</vt:lpstr>
      <vt:lpstr>Rationale</vt:lpstr>
      <vt:lpstr>When a PDF is inaccessible…</vt:lpstr>
      <vt:lpstr>CNIB partnership</vt:lpstr>
      <vt:lpstr>Call to action</vt:lpstr>
      <vt:lpstr>Design Goal: PDF Pitstop</vt:lpstr>
      <vt:lpstr>Integrating Document Remediation into Discovery</vt:lpstr>
      <vt:lpstr>Some characteristics of a PDF Pitstop</vt:lpstr>
      <vt:lpstr>While Building Pitstop Workflows…</vt:lpstr>
      <vt:lpstr>Growth of HTML Content</vt:lpstr>
      <vt:lpstr>Bringing HTML to the Front</vt:lpstr>
      <vt:lpstr>HTML to ePub</vt:lpstr>
      <vt:lpstr>Nevertheless</vt:lpstr>
      <vt:lpstr>Reflection &amp; next steps</vt:lpstr>
      <vt:lpstr>Next steps</vt:lpstr>
      <vt:lpstr>What can you do?</vt:lpstr>
      <vt:lpstr>Speak Out! Speak Up!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Ashley Shaw</dc:creator>
  <cp:lastModifiedBy>Sabina Pagotto</cp:lastModifiedBy>
  <cp:revision>2</cp:revision>
  <dcterms:created xsi:type="dcterms:W3CDTF">2013-07-15T20:26:40Z</dcterms:created>
  <dcterms:modified xsi:type="dcterms:W3CDTF">2022-05-11T21:49:50Z</dcterms:modified>
</cp:coreProperties>
</file>