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0" r:id="rId2"/>
  </p:sldMasterIdLst>
  <p:notesMasterIdLst>
    <p:notesMasterId r:id="rId2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75" r:id="rId10"/>
    <p:sldId id="263" r:id="rId11"/>
    <p:sldId id="264" r:id="rId12"/>
    <p:sldId id="276" r:id="rId13"/>
    <p:sldId id="266" r:id="rId14"/>
    <p:sldId id="267" r:id="rId15"/>
    <p:sldId id="268" r:id="rId16"/>
    <p:sldId id="269" r:id="rId17"/>
    <p:sldId id="270" r:id="rId18"/>
    <p:sldId id="271" r:id="rId19"/>
    <p:sldId id="265" r:id="rId20"/>
    <p:sldId id="272" r:id="rId21"/>
    <p:sldId id="274" r:id="rId22"/>
    <p:sldId id="273" r:id="rId23"/>
  </p:sldIdLst>
  <p:sldSz cx="12192000" cy="6858000"/>
  <p:notesSz cx="6858000" cy="9144000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Gill Sans" panose="020B0604020202020204" charset="0"/>
      <p:regular r:id="rId29"/>
      <p:bold r:id="rId30"/>
    </p:embeddedFont>
    <p:embeddedFont>
      <p:font typeface="Lato" panose="020F0502020204030203" pitchFamily="34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5" roundtripDataSignature="AMtx7mitWj+xTT2DVeMCvcCCryUd+2yvi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E287FF-461C-4469-BF4B-D3C575C8F938}" v="143" dt="2022-05-10T21:43:46.3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60" autoAdjust="0"/>
  </p:normalViewPr>
  <p:slideViewPr>
    <p:cSldViewPr snapToGrid="0">
      <p:cViewPr varScale="1">
        <p:scale>
          <a:sx n="114" d="100"/>
          <a:sy n="114" d="100"/>
        </p:scale>
        <p:origin x="43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2.fntdata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font" Target="fonts/font10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4.fntdata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customschemas.google.com/relationships/presentationmetadata" Target="metadata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2" name="Google Shape;11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3" name="Google Shape;113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272ab5e51b_1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272ab5e51b_1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272ab5e51b_1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272ab5e51b_1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272ab5e51b_1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272ab5e51b_1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272ab5e51b_1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272ab5e51b_1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272ab5e51b_1_1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272ab5e51b_1_1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272ab5e51b_1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272ab5e51b_1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272ab5e51b_1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272ab5e51b_1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27fdcd10c1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127fdcd10c1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7" name="Google Shape;12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5" name="Google Shape;155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6" name="Google Shape;166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4" name="Google Shape;214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3" name="Google Shape;26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4" name="Google Shape;264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6" name="Google Shape;30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07" name="Google Shape;307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272ab5e51b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272ab5e51b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0240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1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11"/>
          <p:cNvSpPr txBox="1"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600"/>
              <a:buFont typeface="Gill Sans"/>
              <a:buNone/>
              <a:defRPr sz="3600">
                <a:solidFill>
                  <a:srgbClr val="FEFEFE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1"/>
          <p:cNvSpPr txBox="1"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72"/>
              <a:buNone/>
              <a:defRPr sz="1600" cap="none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72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88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600"/>
              </a:spcBef>
              <a:spcAft>
                <a:spcPts val="600"/>
              </a:spcAft>
              <a:buSzPts val="1104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11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1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1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Gill Sans"/>
              <a:buNone/>
              <a:defRPr sz="2400" b="0">
                <a:solidFill>
                  <a:srgbClr val="3F3F3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>
            <a:spLocks noGrp="1"/>
          </p:cNvSpPr>
          <p:nvPr>
            <p:ph type="pic" idx="2"/>
          </p:nvPr>
        </p:nvSpPr>
        <p:spPr>
          <a:xfrm>
            <a:off x="447817" y="641350"/>
            <a:ext cx="11290859" cy="3651249"/>
          </a:xfrm>
          <a:prstGeom prst="rect">
            <a:avLst/>
          </a:prstGeom>
          <a:noFill/>
          <a:ln>
            <a:noFill/>
          </a:ln>
        </p:spPr>
      </p:sp>
      <p:sp>
        <p:nvSpPr>
          <p:cNvPr id="90" name="Google Shape;90;p19"/>
          <p:cNvSpPr txBox="1">
            <a:spLocks noGrp="1"/>
          </p:cNvSpPr>
          <p:nvPr>
            <p:ph type="body" idx="1"/>
          </p:nvPr>
        </p:nvSpPr>
        <p:spPr>
          <a:xfrm>
            <a:off x="581192" y="5260127"/>
            <a:ext cx="11029617" cy="998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72"/>
              <a:buNone/>
              <a:defRPr sz="1600"/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04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92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828"/>
              <a:buNone/>
              <a:defRPr sz="900"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body" idx="1"/>
          </p:nvPr>
        </p:nvSpPr>
        <p:spPr>
          <a:xfrm rot="5400000">
            <a:off x="4269977" y="-1352782"/>
            <a:ext cx="3652047" cy="11029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375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56"/>
              <a:buChar char="◼"/>
              <a:defRPr/>
            </a:lvl1pPr>
            <a:lvl2pPr marL="914400" lvl="1" indent="-322072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72"/>
              <a:buChar char="◼"/>
              <a:defRPr/>
            </a:lvl2pPr>
            <a:lvl3pPr marL="1371600" lvl="2" indent="-310388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88"/>
              <a:buChar char="◼"/>
              <a:defRPr/>
            </a:lvl3pPr>
            <a:lvl4pPr marL="1828800" lvl="3" indent="-298703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04"/>
              <a:buChar char="◼"/>
              <a:defRPr/>
            </a:lvl4pPr>
            <a:lvl5pPr marL="2286000" lvl="4" indent="-298704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04"/>
              <a:buChar char="◼"/>
              <a:defRPr/>
            </a:lvl5pPr>
            <a:lvl6pPr marL="2743200" lvl="5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6pPr>
            <a:lvl7pPr marL="3200400" lvl="6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7pPr>
            <a:lvl8pPr marL="3657600" lvl="7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8pPr>
            <a:lvl9pPr marL="4114800" lvl="8" indent="-333756" algn="l">
              <a:spcBef>
                <a:spcPts val="600"/>
              </a:spcBef>
              <a:spcAft>
                <a:spcPts val="60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0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/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title"/>
          </p:nvPr>
        </p:nvSpPr>
        <p:spPr>
          <a:xfrm rot="5400000">
            <a:off x="7362637" y="1705163"/>
            <a:ext cx="4807326" cy="31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Gill Sans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body" idx="1"/>
          </p:nvPr>
        </p:nvSpPr>
        <p:spPr>
          <a:xfrm rot="5400000">
            <a:off x="1952072" y="-313549"/>
            <a:ext cx="4807326" cy="7161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375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56"/>
              <a:buChar char="◼"/>
              <a:defRPr/>
            </a:lvl1pPr>
            <a:lvl2pPr marL="914400" lvl="1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2pPr>
            <a:lvl3pPr marL="1371600" lvl="2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3pPr>
            <a:lvl4pPr marL="1828800" lvl="3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4pPr>
            <a:lvl5pPr marL="2286000" lvl="4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5pPr>
            <a:lvl6pPr marL="2743200" lvl="5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6pPr>
            <a:lvl7pPr marL="3200400" lvl="6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7pPr>
            <a:lvl8pPr marL="3657600" lvl="7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8pPr>
            <a:lvl9pPr marL="4114800" lvl="8" indent="-333756" algn="l">
              <a:spcBef>
                <a:spcPts val="600"/>
              </a:spcBef>
              <a:spcAft>
                <a:spcPts val="60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21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21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1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1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1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19670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2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2"/>
          <p:cNvSpPr txBox="1">
            <a:spLocks noGrp="1"/>
          </p:cNvSpPr>
          <p:nvPr>
            <p:ph type="body" idx="1"/>
          </p:nvPr>
        </p:nvSpPr>
        <p:spPr>
          <a:xfrm>
            <a:off x="581192" y="2340864"/>
            <a:ext cx="11029615" cy="3634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3375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56"/>
              <a:buChar char="◼"/>
              <a:defRPr/>
            </a:lvl1pPr>
            <a:lvl2pPr marL="914400" lvl="1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2pPr>
            <a:lvl3pPr marL="1371600" lvl="2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3pPr>
            <a:lvl4pPr marL="1828800" lvl="3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4pPr>
            <a:lvl5pPr marL="2286000" lvl="4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5pPr>
            <a:lvl6pPr marL="2743200" lvl="5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6pPr>
            <a:lvl7pPr marL="3200400" lvl="6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7pPr>
            <a:lvl8pPr marL="3657600" lvl="7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8pPr>
            <a:lvl9pPr marL="4114800" lvl="8" indent="-333756" algn="l">
              <a:spcBef>
                <a:spcPts val="600"/>
              </a:spcBef>
              <a:spcAft>
                <a:spcPts val="60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37" name="Google Shape;37;p12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3"/>
          <p:cNvSpPr/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  <a:defRPr sz="2400" b="0"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1"/>
          </p:nvPr>
        </p:nvSpPr>
        <p:spPr>
          <a:xfrm>
            <a:off x="4900928" y="1179829"/>
            <a:ext cx="6650991" cy="4658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4544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40"/>
              <a:buChar char="◼"/>
              <a:defRPr sz="2000">
                <a:solidFill>
                  <a:schemeClr val="dk2"/>
                </a:solidFill>
              </a:defRPr>
            </a:lvl1pPr>
            <a:lvl2pPr marL="914400" lvl="1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 sz="1800">
                <a:solidFill>
                  <a:schemeClr val="dk2"/>
                </a:solidFill>
              </a:defRPr>
            </a:lvl2pPr>
            <a:lvl3pPr marL="1371600" lvl="2" indent="-322072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72"/>
              <a:buChar char="◼"/>
              <a:defRPr sz="1600">
                <a:solidFill>
                  <a:schemeClr val="dk2"/>
                </a:solidFill>
              </a:defRPr>
            </a:lvl3pPr>
            <a:lvl4pPr marL="1828800" lvl="3" indent="-310388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88"/>
              <a:buChar char="◼"/>
              <a:defRPr sz="1400">
                <a:solidFill>
                  <a:schemeClr val="dk2"/>
                </a:solidFill>
              </a:defRPr>
            </a:lvl4pPr>
            <a:lvl5pPr marL="2286000" lvl="4" indent="-310388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88"/>
              <a:buChar char="◼"/>
              <a:defRPr sz="1400">
                <a:solidFill>
                  <a:schemeClr val="dk2"/>
                </a:solidFill>
              </a:defRPr>
            </a:lvl5pPr>
            <a:lvl6pPr marL="2743200" lvl="5" indent="-310388" algn="l">
              <a:spcBef>
                <a:spcPts val="600"/>
              </a:spcBef>
              <a:spcAft>
                <a:spcPts val="0"/>
              </a:spcAft>
              <a:buSzPts val="1288"/>
              <a:buChar char="◼"/>
              <a:defRPr sz="1400">
                <a:solidFill>
                  <a:schemeClr val="dk2"/>
                </a:solidFill>
              </a:defRPr>
            </a:lvl6pPr>
            <a:lvl7pPr marL="3200400" lvl="6" indent="-310388" algn="l">
              <a:spcBef>
                <a:spcPts val="600"/>
              </a:spcBef>
              <a:spcAft>
                <a:spcPts val="0"/>
              </a:spcAft>
              <a:buSzPts val="1288"/>
              <a:buChar char="◼"/>
              <a:defRPr sz="1400">
                <a:solidFill>
                  <a:schemeClr val="dk2"/>
                </a:solidFill>
              </a:defRPr>
            </a:lvl7pPr>
            <a:lvl8pPr marL="3657600" lvl="7" indent="-310388" algn="l">
              <a:spcBef>
                <a:spcPts val="600"/>
              </a:spcBef>
              <a:spcAft>
                <a:spcPts val="0"/>
              </a:spcAft>
              <a:buSzPts val="1288"/>
              <a:buChar char="◼"/>
              <a:defRPr sz="1400">
                <a:solidFill>
                  <a:schemeClr val="dk2"/>
                </a:solidFill>
              </a:defRPr>
            </a:lvl8pPr>
            <a:lvl9pPr marL="4114800" lvl="8" indent="-310388" algn="l">
              <a:spcBef>
                <a:spcPts val="600"/>
              </a:spcBef>
              <a:spcAft>
                <a:spcPts val="600"/>
              </a:spcAft>
              <a:buSzPts val="1288"/>
              <a:buChar char="◼"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body" idx="2"/>
          </p:nvPr>
        </p:nvSpPr>
        <p:spPr>
          <a:xfrm>
            <a:off x="767857" y="2836654"/>
            <a:ext cx="3031852" cy="3001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72"/>
              <a:buNone/>
              <a:defRPr sz="16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012"/>
              <a:buNone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92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828"/>
              <a:buNone/>
              <a:defRPr sz="900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828"/>
              <a:buNone/>
              <a:defRPr sz="900"/>
            </a:lvl9pPr>
          </a:lstStyle>
          <a:p>
            <a:endParaRPr/>
          </a:p>
        </p:txBody>
      </p:sp>
      <p:sp>
        <p:nvSpPr>
          <p:cNvPr id="45" name="Google Shape;45;p13"/>
          <p:cNvSpPr txBox="1">
            <a:spLocks noGrp="1"/>
          </p:cNvSpPr>
          <p:nvPr>
            <p:ph type="dt" idx="10"/>
          </p:nvPr>
        </p:nvSpPr>
        <p:spPr>
          <a:xfrm>
            <a:off x="7605951" y="6456916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3"/>
          <p:cNvSpPr txBox="1">
            <a:spLocks noGrp="1"/>
          </p:cNvSpPr>
          <p:nvPr>
            <p:ph type="ftr" idx="11"/>
          </p:nvPr>
        </p:nvSpPr>
        <p:spPr>
          <a:xfrm>
            <a:off x="581192" y="6452590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sldNum" idx="12"/>
          </p:nvPr>
        </p:nvSpPr>
        <p:spPr>
          <a:xfrm>
            <a:off x="10558300" y="6456916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Gill Sans"/>
              <a:buNone/>
              <a:defRPr sz="3600">
                <a:solidFill>
                  <a:srgbClr val="3F3F3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72"/>
              <a:buNone/>
              <a:defRPr sz="1600" cap="none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72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88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600"/>
              </a:spcBef>
              <a:spcAft>
                <a:spcPts val="0"/>
              </a:spcAft>
              <a:buSzPts val="1104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600"/>
              </a:spcBef>
              <a:spcAft>
                <a:spcPts val="600"/>
              </a:spcAft>
              <a:buSzPts val="1104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/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Gill Sans"/>
              <a:buNone/>
              <a:defRPr sz="3600" b="0" cap="none">
                <a:solidFill>
                  <a:srgbClr val="3F3F3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56"/>
              <a:buNone/>
              <a:defRPr sz="180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72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88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88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288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288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288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288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581193" y="2228003"/>
            <a:ext cx="5194767" cy="3633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3375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56"/>
              <a:buChar char="◼"/>
              <a:defRPr/>
            </a:lvl1pPr>
            <a:lvl2pPr marL="914400" lvl="1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2pPr>
            <a:lvl3pPr marL="1371600" lvl="2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3pPr>
            <a:lvl4pPr marL="1828800" lvl="3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4pPr>
            <a:lvl5pPr marL="2286000" lvl="4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5pPr>
            <a:lvl6pPr marL="2743200" lvl="5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6pPr>
            <a:lvl7pPr marL="3200400" lvl="6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7pPr>
            <a:lvl8pPr marL="3657600" lvl="7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8pPr>
            <a:lvl9pPr marL="4114800" lvl="8" indent="-333756" algn="l">
              <a:spcBef>
                <a:spcPts val="600"/>
              </a:spcBef>
              <a:spcAft>
                <a:spcPts val="60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body" idx="2"/>
          </p:nvPr>
        </p:nvSpPr>
        <p:spPr>
          <a:xfrm>
            <a:off x="6416039" y="2228003"/>
            <a:ext cx="5194769" cy="3633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3375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56"/>
              <a:buChar char="◼"/>
              <a:defRPr/>
            </a:lvl1pPr>
            <a:lvl2pPr marL="914400" lvl="1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2pPr>
            <a:lvl3pPr marL="1371600" lvl="2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3pPr>
            <a:lvl4pPr marL="1828800" lvl="3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4pPr>
            <a:lvl5pPr marL="2286000" lvl="4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5pPr>
            <a:lvl6pPr marL="2743200" lvl="5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6pPr>
            <a:lvl7pPr marL="3200400" lvl="6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7pPr>
            <a:lvl8pPr marL="3657600" lvl="7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8pPr>
            <a:lvl9pPr marL="4114800" lvl="8" indent="-333756" algn="l">
              <a:spcBef>
                <a:spcPts val="600"/>
              </a:spcBef>
              <a:spcAft>
                <a:spcPts val="60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40"/>
              <a:buNone/>
              <a:defRPr sz="2000" b="0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472"/>
              <a:buNone/>
              <a:defRPr sz="1600" b="1"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body" idx="2"/>
          </p:nvPr>
        </p:nvSpPr>
        <p:spPr>
          <a:xfrm>
            <a:off x="581194" y="2926052"/>
            <a:ext cx="5194766" cy="2934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375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56"/>
              <a:buChar char="◼"/>
              <a:defRPr/>
            </a:lvl1pPr>
            <a:lvl2pPr marL="914400" lvl="1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2pPr>
            <a:lvl3pPr marL="1371600" lvl="2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3pPr>
            <a:lvl4pPr marL="1828800" lvl="3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4pPr>
            <a:lvl5pPr marL="2286000" lvl="4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5pPr>
            <a:lvl6pPr marL="2743200" lvl="5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6pPr>
            <a:lvl7pPr marL="3200400" lvl="6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7pPr>
            <a:lvl8pPr marL="3657600" lvl="7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8pPr>
            <a:lvl9pPr marL="4114800" lvl="8" indent="-333756" algn="l">
              <a:spcBef>
                <a:spcPts val="600"/>
              </a:spcBef>
              <a:spcAft>
                <a:spcPts val="60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3"/>
          </p:nvPr>
        </p:nvSpPr>
        <p:spPr>
          <a:xfrm>
            <a:off x="6416039" y="2250892"/>
            <a:ext cx="5194770" cy="553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40"/>
              <a:buFont typeface="Noto Sans Symbols"/>
              <a:buNone/>
              <a:defRPr sz="2000" b="0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4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5pPr>
            <a:lvl6pPr marL="2743200" lvl="5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6pPr>
            <a:lvl7pPr marL="3200400" lvl="6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7pPr>
            <a:lvl8pPr marL="3657600" lvl="7" indent="-228600" algn="l">
              <a:spcBef>
                <a:spcPts val="600"/>
              </a:spcBef>
              <a:spcAft>
                <a:spcPts val="0"/>
              </a:spcAft>
              <a:buSzPts val="1472"/>
              <a:buNone/>
              <a:defRPr sz="1600" b="1"/>
            </a:lvl8pPr>
            <a:lvl9pPr marL="4114800" lvl="8" indent="-228600" algn="l">
              <a:spcBef>
                <a:spcPts val="600"/>
              </a:spcBef>
              <a:spcAft>
                <a:spcPts val="600"/>
              </a:spcAft>
              <a:buSzPts val="1472"/>
              <a:buNone/>
              <a:defRPr sz="1600" b="1"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4"/>
          </p:nvPr>
        </p:nvSpPr>
        <p:spPr>
          <a:xfrm>
            <a:off x="6416037" y="2926052"/>
            <a:ext cx="5194771" cy="2934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375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56"/>
              <a:buChar char="◼"/>
              <a:defRPr/>
            </a:lvl1pPr>
            <a:lvl2pPr marL="914400" lvl="1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2pPr>
            <a:lvl3pPr marL="1371600" lvl="2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3pPr>
            <a:lvl4pPr marL="1828800" lvl="3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4pPr>
            <a:lvl5pPr marL="2286000" lvl="4" indent="-33375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5pPr>
            <a:lvl6pPr marL="2743200" lvl="5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6pPr>
            <a:lvl7pPr marL="3200400" lvl="6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7pPr>
            <a:lvl8pPr marL="3657600" lvl="7" indent="-333756" algn="l">
              <a:spcBef>
                <a:spcPts val="600"/>
              </a:spcBef>
              <a:spcAft>
                <a:spcPts val="0"/>
              </a:spcAft>
              <a:buSzPts val="1656"/>
              <a:buChar char="◼"/>
              <a:defRPr/>
            </a:lvl8pPr>
            <a:lvl9pPr marL="4114800" lvl="8" indent="-333756" algn="l">
              <a:spcBef>
                <a:spcPts val="600"/>
              </a:spcBef>
              <a:spcAft>
                <a:spcPts val="600"/>
              </a:spcAft>
              <a:buSzPts val="1656"/>
              <a:buChar char="◼"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2800"/>
              <a:buFont typeface="Gill Sans"/>
              <a:buNone/>
              <a:defRPr sz="28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9"/>
          <p:cNvSpPr txBox="1"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33375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56"/>
              <a:buFont typeface="Noto Sans Symbols"/>
              <a:buChar char="◼"/>
              <a:defRPr sz="18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22072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72"/>
              <a:buFont typeface="Noto Sans Symbols"/>
              <a:buChar char="◼"/>
              <a:defRPr sz="16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10388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288"/>
              <a:buFont typeface="Noto Sans Symbols"/>
              <a:buChar char="◼"/>
              <a:defRPr sz="14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29870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29870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298704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298704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298703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298703" algn="l" rtl="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" name="Google Shape;12;p9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9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9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Gill Sans"/>
              <a:buNone/>
              <a:defRPr sz="28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8"/>
          <p:cNvSpPr txBox="1"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marR="0" lvl="0" indent="-33375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56"/>
              <a:buFont typeface="Noto Sans Symbols"/>
              <a:buChar char="◼"/>
              <a:defRPr sz="18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22072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472"/>
              <a:buFont typeface="Noto Sans Symbols"/>
              <a:buChar char="◼"/>
              <a:defRPr sz="16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10388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288"/>
              <a:buFont typeface="Noto Sans Symbols"/>
              <a:buChar char="◼"/>
              <a:defRPr sz="14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29870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29870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298704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298704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298703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298703" algn="l" rtl="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ts val="1104"/>
              <a:buFont typeface="Noto Sans Symbols"/>
              <a:buChar char="◼"/>
              <a:defRPr sz="1200" b="0" i="0" u="none" strike="noStrike" cap="none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8" name="Google Shape;28;p8"/>
          <p:cNvSpPr txBox="1">
            <a:spLocks noGrp="1"/>
          </p:cNvSpPr>
          <p:nvPr>
            <p:ph type="dt" idx="10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ftr" idx="11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cap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30" name="Google Shape;30;p8"/>
          <p:cNvSpPr txBox="1">
            <a:spLocks noGrp="1"/>
          </p:cNvSpPr>
          <p:nvPr>
            <p:ph type="sldNum" idx="12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u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u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u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u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u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u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u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u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u="none">
                <a:solidFill>
                  <a:srgbClr val="3F3F3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" name="Google Shape;31;p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8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8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desi.ca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demodv.scholarsportal.info/dataverse/canpop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learn.scholarsportal.info/featured/pop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dataverse.scholarsportal.info/dataverse/odesi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dataverse.scholarsportal.info/dataset.xhtml?persistentId=doi:10.5683/SP3/0FF1QB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dataverse.scholarsportal.info/dataset.xhtml?persistentId=doi:10.5683/SP2/2AHETH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coopera@queensu.ca" TargetMode="External"/><Relationship Id="rId2" Type="http://schemas.openxmlformats.org/officeDocument/2006/relationships/hyperlink" Target="mailto:amber.leahey@utoronto.ca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Gill Sans"/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6" name="Google Shape;116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"/>
          <p:cNvSpPr txBox="1">
            <a:spLocks noGrp="1"/>
          </p:cNvSpPr>
          <p:nvPr>
            <p:ph type="ctrTitle"/>
          </p:nvPr>
        </p:nvSpPr>
        <p:spPr>
          <a:xfrm>
            <a:off x="581192" y="1445298"/>
            <a:ext cx="6524688" cy="3017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Looking to the past for future directions of &lt;odesi&gt;</a:t>
            </a:r>
            <a:endParaRPr sz="6000" cap="none" dirty="0">
              <a:solidFill>
                <a:schemeClr val="lt1"/>
              </a:solidFill>
            </a:endParaRPr>
          </a:p>
        </p:txBody>
      </p:sp>
      <p:sp>
        <p:nvSpPr>
          <p:cNvPr id="118" name="Google Shape;118;p1"/>
          <p:cNvSpPr/>
          <p:nvPr/>
        </p:nvSpPr>
        <p:spPr>
          <a:xfrm>
            <a:off x="638619" y="457200"/>
            <a:ext cx="6766560" cy="91439"/>
          </a:xfrm>
          <a:prstGeom prst="rect">
            <a:avLst/>
          </a:prstGeom>
          <a:solidFill>
            <a:schemeClr val="lt1">
              <a:alpha val="6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9" name="Google Shape;119;p1" descr="A close up of a logo&#10;&#10;Description automatically generated with low confiden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73492" y="757317"/>
            <a:ext cx="3571875" cy="113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" descr="A picture containing text, clipar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92620" y="3949344"/>
            <a:ext cx="3733616" cy="7668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451026" y="5473498"/>
            <a:ext cx="4216808" cy="627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" descr="Graphical user interface, text, application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204634" y="2511449"/>
            <a:ext cx="4709589" cy="62718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"/>
          <p:cNvSpPr txBox="1"/>
          <p:nvPr/>
        </p:nvSpPr>
        <p:spPr>
          <a:xfrm>
            <a:off x="524166" y="5661626"/>
            <a:ext cx="54009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Alexandra Cooper, Queen’s University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Amber Leahey, Scholars Portal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Scholars Portal Day, 2022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585216" y="704088"/>
            <a:ext cx="11027664" cy="758952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4000" dirty="0"/>
              <a:t>Nesstar replacement </a:t>
            </a:r>
            <a:endParaRPr sz="4000" dirty="0"/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98552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r>
              <a:rPr lang="en" sz="2400" dirty="0"/>
              <a:t>Nesstar - &lt;odesi&gt; back-end repository</a:t>
            </a:r>
          </a:p>
          <a:p>
            <a:r>
              <a:rPr lang="en" sz="2400" dirty="0"/>
              <a:t>Reaching end-of-life </a:t>
            </a:r>
          </a:p>
          <a:p>
            <a:pPr lvl="1"/>
            <a:r>
              <a:rPr lang="en" sz="2200" dirty="0"/>
              <a:t>To be decommissioned in ~2023-2024</a:t>
            </a:r>
            <a:endParaRPr sz="2200" dirty="0"/>
          </a:p>
          <a:p>
            <a:r>
              <a:rPr lang="en" sz="2400" dirty="0"/>
              <a:t>Nesstar Replacement Working Group (2020-2022)</a:t>
            </a:r>
            <a:endParaRPr sz="2400" dirty="0"/>
          </a:p>
          <a:p>
            <a:pPr lvl="1"/>
            <a:r>
              <a:rPr lang="en" sz="2400" dirty="0"/>
              <a:t>Evaluation of r</a:t>
            </a:r>
            <a:r>
              <a:rPr lang="en" sz="2200" dirty="0"/>
              <a:t>eplacement solutions, models and workflows to be developed </a:t>
            </a:r>
          </a:p>
          <a:p>
            <a:pPr lvl="1"/>
            <a:r>
              <a:rPr lang="en-US" sz="2200" dirty="0"/>
              <a:t>R</a:t>
            </a:r>
            <a:r>
              <a:rPr lang="en" sz="2200" dirty="0"/>
              <a:t>eport to OCUL SPOD in </a:t>
            </a:r>
            <a:r>
              <a:rPr lang="en-US" sz="2200" dirty="0"/>
              <a:t>March </a:t>
            </a:r>
            <a:r>
              <a:rPr lang="en" sz="2200" dirty="0"/>
              <a:t>2022</a:t>
            </a:r>
            <a:endParaRPr sz="2200" dirty="0"/>
          </a:p>
          <a:p>
            <a:r>
              <a:rPr lang="en" sz="2400" b="1" dirty="0"/>
              <a:t>Dataverse</a:t>
            </a:r>
            <a:r>
              <a:rPr lang="en" sz="2400" dirty="0"/>
              <a:t> was selected as the replacement solution for Nesstar</a:t>
            </a:r>
            <a:endParaRPr lang="en" sz="2200" dirty="0"/>
          </a:p>
          <a:p>
            <a:r>
              <a:rPr lang="en" sz="2200" dirty="0"/>
              <a:t>&lt;odesi&gt; search (</a:t>
            </a:r>
            <a:r>
              <a:rPr lang="en" sz="2200" dirty="0">
                <a:hlinkClick r:id="rId3"/>
              </a:rPr>
              <a:t>https://odesi.ca</a:t>
            </a:r>
            <a:r>
              <a:rPr lang="en" sz="2200" dirty="0"/>
              <a:t>) will be maintained to help facilitate search and discovery</a:t>
            </a:r>
            <a:endParaRPr lang="en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01099-890C-13EE-3944-4C87E2FC9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2015812"/>
          </a:xfrm>
        </p:spPr>
        <p:txBody>
          <a:bodyPr>
            <a:noAutofit/>
          </a:bodyPr>
          <a:lstStyle/>
          <a:p>
            <a:r>
              <a:rPr lang="en-US" sz="4000" dirty="0"/>
              <a:t>Coordination across collections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D45185-A2F7-3467-889B-8B10988A34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2525" y="640645"/>
            <a:ext cx="3806950" cy="1407878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F39F2B4C-C62E-5ED5-0BC9-2F0D199EA6FD}"/>
              </a:ext>
            </a:extLst>
          </p:cNvPr>
          <p:cNvGrpSpPr/>
          <p:nvPr/>
        </p:nvGrpSpPr>
        <p:grpSpPr>
          <a:xfrm>
            <a:off x="5644635" y="5332720"/>
            <a:ext cx="6236786" cy="1010652"/>
            <a:chOff x="4476847" y="3358244"/>
            <a:chExt cx="6236786" cy="101065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8665C25-EF46-C7E4-763F-7022684457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76847" y="3358244"/>
              <a:ext cx="6236786" cy="44606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7B8DD77-838C-B309-0222-D2FF1BA164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07947" y="3827829"/>
              <a:ext cx="4374586" cy="541067"/>
            </a:xfrm>
            <a:prstGeom prst="rect">
              <a:avLst/>
            </a:prstGeom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B3939D15-A8E7-F08E-ABA7-199CE88598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2201" y="1905021"/>
            <a:ext cx="4106410" cy="122152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4A5C50D-D6E8-9D0F-8FC3-CBD3913722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98039" y="3302976"/>
            <a:ext cx="5337197" cy="170570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336BD44-9812-A755-36FA-B5EDD3ACE9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6283" y="4465996"/>
            <a:ext cx="3335000" cy="1733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330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>
            <a:spLocks noGrp="1"/>
          </p:cNvSpPr>
          <p:nvPr>
            <p:ph type="title"/>
          </p:nvPr>
        </p:nvSpPr>
        <p:spPr>
          <a:xfrm>
            <a:off x="585216" y="704088"/>
            <a:ext cx="11027664" cy="758952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4000" dirty="0"/>
              <a:t>Public opinion polls</a:t>
            </a:r>
            <a:endParaRPr sz="4000" dirty="0"/>
          </a:p>
        </p:txBody>
      </p:sp>
      <p:sp>
        <p:nvSpPr>
          <p:cNvPr id="87" name="Google Shape;87;p18"/>
          <p:cNvSpPr txBox="1">
            <a:spLocks noGrp="1"/>
          </p:cNvSpPr>
          <p:nvPr>
            <p:ph type="body" idx="1"/>
          </p:nvPr>
        </p:nvSpPr>
        <p:spPr>
          <a:xfrm>
            <a:off x="415600" y="1535366"/>
            <a:ext cx="4027600" cy="4887468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r>
              <a:rPr lang="en" sz="2400" dirty="0"/>
              <a:t>Aggregate across institutional POP archives:</a:t>
            </a:r>
            <a:endParaRPr sz="2400" dirty="0"/>
          </a:p>
          <a:p>
            <a:pPr indent="-445758">
              <a:spcBef>
                <a:spcPts val="1600"/>
              </a:spcBef>
              <a:buSzPct val="100000"/>
            </a:pPr>
            <a:r>
              <a:rPr lang="en" sz="2400" dirty="0"/>
              <a:t>FORUM (UofT)</a:t>
            </a:r>
            <a:endParaRPr sz="2400" dirty="0"/>
          </a:p>
          <a:p>
            <a:pPr indent="-445758">
              <a:buSzPct val="100000"/>
            </a:pPr>
            <a:r>
              <a:rPr lang="en" sz="2400" dirty="0"/>
              <a:t>IPSOS Canada (WLU)</a:t>
            </a:r>
            <a:endParaRPr sz="2400" dirty="0"/>
          </a:p>
          <a:p>
            <a:pPr indent="-445758">
              <a:buSzPct val="100000"/>
            </a:pPr>
            <a:r>
              <a:rPr lang="en" sz="2400" dirty="0"/>
              <a:t>IPSOS International (UofT)</a:t>
            </a:r>
            <a:endParaRPr sz="2400" dirty="0"/>
          </a:p>
          <a:p>
            <a:pPr indent="-445758">
              <a:buSzPct val="100000"/>
            </a:pPr>
            <a:r>
              <a:rPr lang="en" sz="2400" dirty="0"/>
              <a:t>Angus Reid (Queen’s)</a:t>
            </a:r>
            <a:endParaRPr sz="2400" dirty="0"/>
          </a:p>
          <a:p>
            <a:pPr indent="-445758">
              <a:buSzPct val="100000"/>
            </a:pPr>
            <a:r>
              <a:rPr lang="en" sz="2400" dirty="0"/>
              <a:t>CORA (Queen’s)</a:t>
            </a:r>
            <a:endParaRPr sz="2400" dirty="0"/>
          </a:p>
          <a:p>
            <a:pPr indent="-445758">
              <a:buSzPct val="100000"/>
            </a:pPr>
            <a:r>
              <a:rPr lang="en" sz="2400" dirty="0"/>
              <a:t>Gallup Canada (Carleton)</a:t>
            </a:r>
            <a:endParaRPr sz="2400" dirty="0"/>
          </a:p>
          <a:p>
            <a:pPr indent="-445758">
              <a:buSzPct val="100000"/>
            </a:pPr>
            <a:r>
              <a:rPr lang="en" sz="2400" dirty="0"/>
              <a:t>Leger (UOttawa)</a:t>
            </a:r>
            <a:endParaRPr sz="2400" dirty="0"/>
          </a:p>
          <a:p>
            <a:pPr indent="-445758">
              <a:buSzPct val="100000"/>
            </a:pPr>
            <a:r>
              <a:rPr lang="en" sz="2400" dirty="0"/>
              <a:t>…</a:t>
            </a:r>
            <a:endParaRPr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1090F4-599B-C9DD-84B3-7A32E70DAF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3200" y="1535366"/>
            <a:ext cx="7647322" cy="45551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59E1B38-803C-C731-FC2C-6EC6541BD99B}"/>
              </a:ext>
            </a:extLst>
          </p:cNvPr>
          <p:cNvSpPr txBox="1"/>
          <p:nvPr/>
        </p:nvSpPr>
        <p:spPr>
          <a:xfrm>
            <a:off x="-1836" y="6550223"/>
            <a:ext cx="44450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https://demodv.scholarsportal.info/dataverse/canpop</a:t>
            </a:r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>
            <a:spLocks noGrp="1"/>
          </p:cNvSpPr>
          <p:nvPr>
            <p:ph type="title"/>
          </p:nvPr>
        </p:nvSpPr>
        <p:spPr>
          <a:xfrm>
            <a:off x="585216" y="704088"/>
            <a:ext cx="11027664" cy="758952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4000" dirty="0"/>
              <a:t>Fostering POP collaboration</a:t>
            </a:r>
            <a:endParaRPr sz="4000" dirty="0"/>
          </a:p>
        </p:txBody>
      </p:sp>
      <p:sp>
        <p:nvSpPr>
          <p:cNvPr id="94" name="Google Shape;94;p19"/>
          <p:cNvSpPr txBox="1">
            <a:spLocks noGrp="1"/>
          </p:cNvSpPr>
          <p:nvPr>
            <p:ph type="body" idx="1"/>
          </p:nvPr>
        </p:nvSpPr>
        <p:spPr>
          <a:xfrm>
            <a:off x="184334" y="2581369"/>
            <a:ext cx="4982800" cy="2748928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 lnSpcReduction="10000"/>
          </a:bodyPr>
          <a:lstStyle/>
          <a:p>
            <a:r>
              <a:rPr lang="en" sz="2400" dirty="0"/>
              <a:t>Focus on topics, research impacts</a:t>
            </a:r>
            <a:endParaRPr sz="2400" dirty="0"/>
          </a:p>
          <a:p>
            <a:r>
              <a:rPr lang="en" sz="2400" dirty="0"/>
              <a:t>Build cross-collection expertise</a:t>
            </a:r>
            <a:endParaRPr sz="2400" dirty="0"/>
          </a:p>
          <a:p>
            <a:r>
              <a:rPr lang="en" sz="2400" dirty="0"/>
              <a:t>Teaching and learning modules</a:t>
            </a:r>
            <a:endParaRPr sz="2400" dirty="0"/>
          </a:p>
          <a:p>
            <a:r>
              <a:rPr lang="en" sz="2400" dirty="0"/>
              <a:t>Shared infrastructure to support curation, long-term access &amp; preservation of data collections</a:t>
            </a:r>
            <a:endParaRPr sz="2400" dirty="0"/>
          </a:p>
        </p:txBody>
      </p:sp>
      <p:pic>
        <p:nvPicPr>
          <p:cNvPr id="95" name="Google Shape;9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71371" y="1536634"/>
            <a:ext cx="6736295" cy="48383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F96CFD-716B-D7AD-FEF2-A1A23C54E6AC}"/>
              </a:ext>
            </a:extLst>
          </p:cNvPr>
          <p:cNvSpPr txBox="1"/>
          <p:nvPr/>
        </p:nvSpPr>
        <p:spPr>
          <a:xfrm>
            <a:off x="-1836" y="6550223"/>
            <a:ext cx="376960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https://learn.scholarsportal.info/featured/pop/</a:t>
            </a:r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>
            <a:spLocks noGrp="1"/>
          </p:cNvSpPr>
          <p:nvPr>
            <p:ph type="title"/>
          </p:nvPr>
        </p:nvSpPr>
        <p:spPr>
          <a:xfrm>
            <a:off x="585216" y="704088"/>
            <a:ext cx="11027664" cy="758952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4000" dirty="0"/>
              <a:t>Statistics Canada (DLI)</a:t>
            </a:r>
            <a:endParaRPr sz="4000" dirty="0"/>
          </a:p>
        </p:txBody>
      </p:sp>
      <p:sp>
        <p:nvSpPr>
          <p:cNvPr id="101" name="Google Shape;101;p20"/>
          <p:cNvSpPr txBox="1">
            <a:spLocks noGrp="1"/>
          </p:cNvSpPr>
          <p:nvPr>
            <p:ph type="body" idx="1"/>
          </p:nvPr>
        </p:nvSpPr>
        <p:spPr>
          <a:xfrm>
            <a:off x="96391" y="1993115"/>
            <a:ext cx="5225036" cy="3989043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r>
              <a:rPr lang="en" sz="2400" dirty="0"/>
              <a:t>Ongoing need for open discovery and access to DLI PUMF &amp; aggregate data collections</a:t>
            </a:r>
            <a:endParaRPr sz="2400" dirty="0"/>
          </a:p>
          <a:p>
            <a:r>
              <a:rPr lang="en" sz="2400" dirty="0"/>
              <a:t>Coordinate on digital preservation for historical / legacy data products (obsolete formats, inventories, etc.)</a:t>
            </a:r>
            <a:endParaRPr sz="2400" dirty="0"/>
          </a:p>
          <a:p>
            <a:r>
              <a:rPr lang="en" sz="2400" dirty="0"/>
              <a:t>Provide library data infrastructure, to support reference, teaching and learning </a:t>
            </a:r>
            <a:endParaRPr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5EDF81-3492-070C-365C-69762BE92B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427" y="1609949"/>
            <a:ext cx="6467978" cy="475537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5D3CE41-8426-68F3-7800-F8CA61011A01}"/>
              </a:ext>
            </a:extLst>
          </p:cNvPr>
          <p:cNvSpPr txBox="1"/>
          <p:nvPr/>
        </p:nvSpPr>
        <p:spPr>
          <a:xfrm>
            <a:off x="96391" y="6550223"/>
            <a:ext cx="44535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https://dataverse.scholarsportal.info/dataverse/odesi</a:t>
            </a:r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>
            <a:spLocks noGrp="1"/>
          </p:cNvSpPr>
          <p:nvPr>
            <p:ph type="title"/>
          </p:nvPr>
        </p:nvSpPr>
        <p:spPr>
          <a:xfrm>
            <a:off x="585216" y="704088"/>
            <a:ext cx="11027664" cy="758952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4000" dirty="0"/>
              <a:t>Licensed and restricted data </a:t>
            </a:r>
            <a:endParaRPr sz="4000" dirty="0"/>
          </a:p>
        </p:txBody>
      </p:sp>
      <p:sp>
        <p:nvSpPr>
          <p:cNvPr id="108" name="Google Shape;108;p21"/>
          <p:cNvSpPr txBox="1">
            <a:spLocks noGrp="1"/>
          </p:cNvSpPr>
          <p:nvPr>
            <p:ph type="body" idx="1"/>
          </p:nvPr>
        </p:nvSpPr>
        <p:spPr>
          <a:xfrm>
            <a:off x="241142" y="2176260"/>
            <a:ext cx="5324188" cy="2597762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r>
              <a:rPr lang="en" sz="2400" dirty="0"/>
              <a:t>Institutional/library licensed data collections (e.g. commercial data, licenced government data, etc.)</a:t>
            </a:r>
            <a:endParaRPr sz="2400" dirty="0"/>
          </a:p>
          <a:p>
            <a:r>
              <a:rPr lang="en" sz="2400" dirty="0"/>
              <a:t>Restricted access data</a:t>
            </a:r>
            <a:endParaRPr sz="2400" dirty="0"/>
          </a:p>
          <a:p>
            <a:r>
              <a:rPr lang="en" sz="2400" dirty="0"/>
              <a:t>Restricted metadata collections (RDC microdata)</a:t>
            </a:r>
            <a:endParaRPr sz="2400" dirty="0"/>
          </a:p>
        </p:txBody>
      </p:sp>
      <p:pic>
        <p:nvPicPr>
          <p:cNvPr id="109" name="Google Shape;10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6001" y="1731867"/>
            <a:ext cx="5689604" cy="348654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0ECF81-7FD5-5951-7DF9-9C4C586BEFA4}"/>
              </a:ext>
            </a:extLst>
          </p:cNvPr>
          <p:cNvSpPr txBox="1"/>
          <p:nvPr/>
        </p:nvSpPr>
        <p:spPr>
          <a:xfrm>
            <a:off x="0" y="6442154"/>
            <a:ext cx="76704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https://dataverse.scholarsportal.info/dataset.xhtml?persistentId=doi:10.5683/SP3/0FF1QB</a:t>
            </a:r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 txBox="1">
            <a:spLocks noGrp="1"/>
          </p:cNvSpPr>
          <p:nvPr>
            <p:ph type="title"/>
          </p:nvPr>
        </p:nvSpPr>
        <p:spPr>
          <a:xfrm>
            <a:off x="585216" y="704088"/>
            <a:ext cx="11027664" cy="758952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4000" dirty="0"/>
              <a:t>Library open data &amp; disciplinary collections</a:t>
            </a:r>
            <a:endParaRPr sz="4000" dirty="0"/>
          </a:p>
        </p:txBody>
      </p:sp>
      <p:sp>
        <p:nvSpPr>
          <p:cNvPr id="115" name="Google Shape;115;p22"/>
          <p:cNvSpPr txBox="1">
            <a:spLocks noGrp="1"/>
          </p:cNvSpPr>
          <p:nvPr>
            <p:ph type="body" idx="1"/>
          </p:nvPr>
        </p:nvSpPr>
        <p:spPr>
          <a:xfrm>
            <a:off x="112833" y="1598712"/>
            <a:ext cx="6221866" cy="5099543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indent="-423323">
              <a:buSzPts val="1400"/>
              <a:buFont typeface="Lato"/>
              <a:buChar char="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Collections and archives of accessible data for use in research, teaching, and open learning 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indent="-423323">
              <a:buSzPts val="1400"/>
              <a:buFont typeface="Lato"/>
              <a:buChar char="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Emerging cross-disciplinary data collections: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lvl="1">
              <a:buFont typeface="Lato"/>
              <a:buChar char="○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Social science surveys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lvl="1" indent="-397923">
              <a:buSzPts val="1100"/>
              <a:buFont typeface="Lato"/>
              <a:buChar char="○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Census data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lvl="1">
              <a:buFont typeface="Lato"/>
              <a:buChar char="○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Regional studies 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lvl="1">
              <a:buFont typeface="Lato"/>
              <a:buChar char="○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Historical GIS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lvl="1" indent="-397923">
              <a:buSzPts val="1100"/>
              <a:buFont typeface="Lato"/>
              <a:buChar char="○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More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  <a:p>
            <a:pPr indent="-423323">
              <a:buSzPts val="1400"/>
              <a:buFont typeface="Lato"/>
              <a:buChar char="●"/>
            </a:pPr>
            <a:r>
              <a:rPr lang="en" sz="2400" dirty="0">
                <a:latin typeface="Lato"/>
                <a:ea typeface="Lato"/>
                <a:cs typeface="Lato"/>
                <a:sym typeface="Lato"/>
              </a:rPr>
              <a:t>Academic libraries play a role in providing transformative access to high quality, curated data for use in research</a:t>
            </a:r>
            <a:endParaRPr sz="2400" dirty="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16" name="Google Shape;11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5533" y="1675967"/>
            <a:ext cx="4668000" cy="392039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680DE1-F4EE-5FC5-25AD-BD4B321E4902}"/>
              </a:ext>
            </a:extLst>
          </p:cNvPr>
          <p:cNvSpPr txBox="1"/>
          <p:nvPr/>
        </p:nvSpPr>
        <p:spPr>
          <a:xfrm>
            <a:off x="0" y="6559201"/>
            <a:ext cx="741710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hlinkClick r:id="rId4"/>
              </a:rPr>
              <a:t>https://dataverse.scholarsportal.info/dataset.xhtml?persistentId=doi:10.5683/SP2/2AHETH</a:t>
            </a:r>
            <a:r>
              <a:rPr lang="en-US" sz="1200" dirty="0"/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3"/>
          <p:cNvSpPr txBox="1">
            <a:spLocks noGrp="1"/>
          </p:cNvSpPr>
          <p:nvPr>
            <p:ph type="title"/>
          </p:nvPr>
        </p:nvSpPr>
        <p:spPr>
          <a:xfrm>
            <a:off x="585216" y="704088"/>
            <a:ext cx="11027664" cy="758952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4000" dirty="0"/>
              <a:t>&lt;odesi&gt; - A way to discover curated research data</a:t>
            </a:r>
            <a:endParaRPr sz="4000" dirty="0"/>
          </a:p>
        </p:txBody>
      </p:sp>
      <p:pic>
        <p:nvPicPr>
          <p:cNvPr id="122" name="Google Shape;12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54875" y="1463040"/>
            <a:ext cx="5796271" cy="5299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23616" y="1009568"/>
            <a:ext cx="8768368" cy="5848433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14775"/>
            <a:ext cx="6225497" cy="463566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1" name="Google Shape;81;p17"/>
          <p:cNvCxnSpPr/>
          <p:nvPr/>
        </p:nvCxnSpPr>
        <p:spPr>
          <a:xfrm>
            <a:off x="4314433" y="2972867"/>
            <a:ext cx="2490000" cy="2243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4"/>
          <p:cNvSpPr txBox="1">
            <a:spLocks noGrp="1"/>
          </p:cNvSpPr>
          <p:nvPr>
            <p:ph type="title"/>
          </p:nvPr>
        </p:nvSpPr>
        <p:spPr>
          <a:xfrm>
            <a:off x="585216" y="704088"/>
            <a:ext cx="11027664" cy="585216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4000" dirty="0"/>
              <a:t> Next steps</a:t>
            </a:r>
            <a:endParaRPr sz="4000" dirty="0"/>
          </a:p>
        </p:txBody>
      </p:sp>
      <p:sp>
        <p:nvSpPr>
          <p:cNvPr id="128" name="Google Shape;128;p24"/>
          <p:cNvSpPr txBox="1">
            <a:spLocks noGrp="1"/>
          </p:cNvSpPr>
          <p:nvPr>
            <p:ph type="body" idx="1"/>
          </p:nvPr>
        </p:nvSpPr>
        <p:spPr>
          <a:xfrm>
            <a:off x="415600" y="1963402"/>
            <a:ext cx="11360800" cy="2931195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08000"/>
              </a:lnSpc>
            </a:pPr>
            <a:r>
              <a:rPr lang="en" sz="2400" dirty="0"/>
              <a:t>Work with SP to automate workflows for migration and transfer</a:t>
            </a:r>
            <a:endParaRPr sz="2400" dirty="0"/>
          </a:p>
          <a:p>
            <a:pPr>
              <a:lnSpc>
                <a:spcPct val="108000"/>
              </a:lnSpc>
            </a:pPr>
            <a:r>
              <a:rPr lang="en" sz="2400" dirty="0"/>
              <a:t>Adapt standard metadata and controlled vocabularies for use in Dataverse</a:t>
            </a:r>
            <a:endParaRPr sz="2400" dirty="0"/>
          </a:p>
          <a:p>
            <a:pPr>
              <a:lnSpc>
                <a:spcPct val="108000"/>
              </a:lnSpc>
            </a:pPr>
            <a:r>
              <a:rPr lang="en" sz="2400" dirty="0"/>
              <a:t>Evaluate publishing and loading workflows for maintenance and new collections</a:t>
            </a:r>
            <a:endParaRPr sz="2400" dirty="0"/>
          </a:p>
          <a:p>
            <a:pPr>
              <a:lnSpc>
                <a:spcPct val="108000"/>
              </a:lnSpc>
            </a:pPr>
            <a:r>
              <a:rPr lang="en" sz="2400" dirty="0"/>
              <a:t>Testing migration of the Canadian Opinion Research Archive (CORA)</a:t>
            </a:r>
            <a:endParaRPr sz="2400" dirty="0"/>
          </a:p>
          <a:p>
            <a:pPr>
              <a:lnSpc>
                <a:spcPct val="108000"/>
              </a:lnSpc>
            </a:pPr>
            <a:r>
              <a:rPr lang="en" sz="2400" dirty="0"/>
              <a:t>Provide initial discovery integration with ODESI Search site </a:t>
            </a:r>
            <a:endParaRPr sz="2400" dirty="0"/>
          </a:p>
          <a:p>
            <a:pPr>
              <a:lnSpc>
                <a:spcPct val="108000"/>
              </a:lnSpc>
            </a:pPr>
            <a:r>
              <a:rPr lang="en" sz="2400" dirty="0"/>
              <a:t>Continue consultation and communications with various stakeholders and communities about changes and migration timelines</a:t>
            </a:r>
            <a:endParaRPr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616" cy="754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Gill Sans"/>
              <a:buNone/>
            </a:pPr>
            <a:r>
              <a:rPr lang="en-US" sz="4000" cap="none" dirty="0"/>
              <a:t>Data services beginnings</a:t>
            </a:r>
            <a:endParaRPr dirty="0"/>
          </a:p>
        </p:txBody>
      </p:sp>
      <p:grpSp>
        <p:nvGrpSpPr>
          <p:cNvPr id="130" name="Google Shape;130;p2"/>
          <p:cNvGrpSpPr/>
          <p:nvPr/>
        </p:nvGrpSpPr>
        <p:grpSpPr>
          <a:xfrm>
            <a:off x="879377" y="3111592"/>
            <a:ext cx="10509735" cy="365760"/>
            <a:chOff x="970126" y="3038344"/>
            <a:chExt cx="10509735" cy="365760"/>
          </a:xfrm>
        </p:grpSpPr>
        <p:sp>
          <p:nvSpPr>
            <p:cNvPr id="131" name="Google Shape;131;p2"/>
            <p:cNvSpPr/>
            <p:nvPr/>
          </p:nvSpPr>
          <p:spPr>
            <a:xfrm>
              <a:off x="970126" y="3042418"/>
              <a:ext cx="3511640" cy="356901"/>
            </a:xfrm>
            <a:prstGeom prst="rect">
              <a:avLst/>
            </a:prstGeom>
            <a:solidFill>
              <a:srgbClr val="0F2E54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Gill Sans"/>
                <a:buNone/>
              </a:pPr>
              <a:endParaRPr sz="1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4479921" y="3042417"/>
              <a:ext cx="3511296" cy="356901"/>
            </a:xfrm>
            <a:prstGeom prst="rect">
              <a:avLst/>
            </a:prstGeom>
            <a:solidFill>
              <a:srgbClr val="465359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7968565" y="3038344"/>
              <a:ext cx="3511296" cy="365760"/>
            </a:xfrm>
            <a:prstGeom prst="rect">
              <a:avLst/>
            </a:prstGeom>
            <a:solidFill>
              <a:srgbClr val="0F2E54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134" name="Google Shape;134;p2"/>
          <p:cNvSpPr txBox="1"/>
          <p:nvPr/>
        </p:nvSpPr>
        <p:spPr>
          <a:xfrm>
            <a:off x="7894573" y="2252686"/>
            <a:ext cx="3187863" cy="857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ill Sans"/>
              <a:buNone/>
            </a:pPr>
            <a:r>
              <a:rPr lang="en-US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Data Library established at University of Toronto</a:t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5" name="Google Shape;135;p2"/>
          <p:cNvSpPr txBox="1"/>
          <p:nvPr/>
        </p:nvSpPr>
        <p:spPr>
          <a:xfrm>
            <a:off x="7638220" y="3383280"/>
            <a:ext cx="1198109" cy="495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1"/>
              </a:buClr>
              <a:buSzPts val="2400"/>
              <a:buFont typeface="Gill Sans"/>
              <a:buNone/>
            </a:pPr>
            <a:r>
              <a:rPr lang="en-US" sz="24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1980s</a:t>
            </a:r>
            <a:endParaRPr sz="2400" b="1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136" name="Google Shape;136;p2"/>
          <p:cNvGrpSpPr/>
          <p:nvPr/>
        </p:nvGrpSpPr>
        <p:grpSpPr>
          <a:xfrm>
            <a:off x="7824580" y="2745383"/>
            <a:ext cx="123197" cy="709978"/>
            <a:chOff x="845575" y="2563700"/>
            <a:chExt cx="92400" cy="532497"/>
          </a:xfrm>
        </p:grpSpPr>
        <p:sp>
          <p:nvSpPr>
            <p:cNvPr id="137" name="Google Shape;137;p2"/>
            <p:cNvSpPr/>
            <p:nvPr/>
          </p:nvSpPr>
          <p:spPr>
            <a:xfrm>
              <a:off x="845575" y="2563700"/>
              <a:ext cx="92400" cy="92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cxnSp>
          <p:nvCxnSpPr>
            <p:cNvPr id="138" name="Google Shape;138;p2"/>
            <p:cNvCxnSpPr/>
            <p:nvPr/>
          </p:nvCxnSpPr>
          <p:spPr>
            <a:xfrm>
              <a:off x="891775" y="2616125"/>
              <a:ext cx="0" cy="480072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pic>
        <p:nvPicPr>
          <p:cNvPr id="139" name="Google Shape;139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8806" y="5417452"/>
            <a:ext cx="2586940" cy="1280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" descr="Graphical user interface&#10;&#10;Description automatically generated with medium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43959" y="5564791"/>
            <a:ext cx="3239235" cy="1008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" descr="Text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74250" y="6054884"/>
            <a:ext cx="3191205" cy="495187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"/>
          <p:cNvSpPr txBox="1"/>
          <p:nvPr/>
        </p:nvSpPr>
        <p:spPr>
          <a:xfrm>
            <a:off x="4406702" y="3482372"/>
            <a:ext cx="3191205" cy="1662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ill Sans"/>
              <a:buNone/>
            </a:pPr>
            <a:r>
              <a:rPr lang="en-US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First library-based data service created by the merger of UBC’s Computing Centre’s Data Service with the UBC’s Library</a:t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43" name="Google Shape;143;p2"/>
          <p:cNvSpPr txBox="1"/>
          <p:nvPr/>
        </p:nvSpPr>
        <p:spPr>
          <a:xfrm>
            <a:off x="4190469" y="2613475"/>
            <a:ext cx="994375" cy="495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2100"/>
              </a:spcAft>
              <a:buClr>
                <a:schemeClr val="dk1"/>
              </a:buClr>
              <a:buSzPts val="2400"/>
              <a:buFont typeface="Gill Sans"/>
              <a:buNone/>
            </a:pPr>
            <a:r>
              <a:rPr lang="en-US" sz="24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1972</a:t>
            </a:r>
            <a:endParaRPr sz="2400" b="1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144" name="Google Shape;144;p2"/>
          <p:cNvGrpSpPr/>
          <p:nvPr/>
        </p:nvGrpSpPr>
        <p:grpSpPr>
          <a:xfrm rot="10800000">
            <a:off x="4321474" y="3116355"/>
            <a:ext cx="123197" cy="732012"/>
            <a:chOff x="2072481" y="2547174"/>
            <a:chExt cx="92400" cy="549023"/>
          </a:xfrm>
        </p:grpSpPr>
        <p:cxnSp>
          <p:nvCxnSpPr>
            <p:cNvPr id="145" name="Google Shape;145;p2"/>
            <p:cNvCxnSpPr/>
            <p:nvPr/>
          </p:nvCxnSpPr>
          <p:spPr>
            <a:xfrm>
              <a:off x="2118681" y="2616125"/>
              <a:ext cx="0" cy="480072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46" name="Google Shape;146;p2"/>
            <p:cNvSpPr/>
            <p:nvPr/>
          </p:nvSpPr>
          <p:spPr>
            <a:xfrm>
              <a:off x="2072481" y="2547174"/>
              <a:ext cx="92400" cy="92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147" name="Google Shape;147;p2"/>
          <p:cNvSpPr txBox="1"/>
          <p:nvPr/>
        </p:nvSpPr>
        <p:spPr>
          <a:xfrm>
            <a:off x="895843" y="1671913"/>
            <a:ext cx="2956492" cy="14473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ill Sans"/>
              <a:buNone/>
            </a:pPr>
            <a:r>
              <a:rPr lang="en-US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1961 Census: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ill Sans"/>
              <a:buNone/>
            </a:pPr>
            <a:r>
              <a:rPr lang="en-US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First census data to be released in machine-readable format. </a:t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48" name="Google Shape;148;p2"/>
          <p:cNvSpPr txBox="1"/>
          <p:nvPr/>
        </p:nvSpPr>
        <p:spPr>
          <a:xfrm>
            <a:off x="696638" y="3383280"/>
            <a:ext cx="943534" cy="495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ill Sans"/>
              <a:buNone/>
            </a:pPr>
            <a:r>
              <a:rPr lang="en-US" sz="24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1961</a:t>
            </a:r>
            <a:endParaRPr sz="2400" b="1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149" name="Google Shape;149;p2"/>
          <p:cNvGrpSpPr/>
          <p:nvPr/>
        </p:nvGrpSpPr>
        <p:grpSpPr>
          <a:xfrm>
            <a:off x="826173" y="2715196"/>
            <a:ext cx="123197" cy="709979"/>
            <a:chOff x="845575" y="2563700"/>
            <a:chExt cx="92400" cy="532498"/>
          </a:xfrm>
        </p:grpSpPr>
        <p:sp>
          <p:nvSpPr>
            <p:cNvPr id="150" name="Google Shape;150;p2"/>
            <p:cNvSpPr/>
            <p:nvPr/>
          </p:nvSpPr>
          <p:spPr>
            <a:xfrm>
              <a:off x="845575" y="2563700"/>
              <a:ext cx="92400" cy="92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Gill Sans"/>
                <a:buNone/>
              </a:pPr>
              <a:endParaRPr sz="12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cxnSp>
          <p:nvCxnSpPr>
            <p:cNvPr id="151" name="Google Shape;151;p2"/>
            <p:cNvCxnSpPr/>
            <p:nvPr/>
          </p:nvCxnSpPr>
          <p:spPr>
            <a:xfrm>
              <a:off x="891773" y="2616126"/>
              <a:ext cx="0" cy="480072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E92DD-F8FC-6668-5880-F0955D6E5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707" y="1849582"/>
            <a:ext cx="3031852" cy="3158835"/>
          </a:xfrm>
        </p:spPr>
        <p:txBody>
          <a:bodyPr>
            <a:normAutofit/>
          </a:bodyPr>
          <a:lstStyle/>
          <a:p>
            <a:r>
              <a:rPr lang="en-US" sz="4000" dirty="0"/>
              <a:t>&lt;odesi&gt; Migration Project Working Group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73C0FF-0F73-CA42-0A8F-582551E0D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44668" y="730002"/>
            <a:ext cx="6650991" cy="5397996"/>
          </a:xfrm>
        </p:spPr>
        <p:txBody>
          <a:bodyPr>
            <a:normAutofit/>
          </a:bodyPr>
          <a:lstStyle/>
          <a:p>
            <a:r>
              <a:rPr lang="en-US" dirty="0"/>
              <a:t>Amber Leahey, Scholars Portal</a:t>
            </a:r>
          </a:p>
          <a:p>
            <a:r>
              <a:rPr lang="en-US" dirty="0"/>
              <a:t>Guinsly Mondesir, Scholars Portal</a:t>
            </a:r>
          </a:p>
          <a:p>
            <a:r>
              <a:rPr lang="en-US" dirty="0"/>
              <a:t>Melissa Cheung, University of Ottawa</a:t>
            </a:r>
          </a:p>
          <a:p>
            <a:r>
              <a:rPr lang="en-US" dirty="0"/>
              <a:t>Alex Cooper, Queen's University</a:t>
            </a:r>
          </a:p>
          <a:p>
            <a:r>
              <a:rPr lang="en-US" dirty="0"/>
              <a:t>Jane Fry, Carleton University</a:t>
            </a:r>
          </a:p>
          <a:p>
            <a:r>
              <a:rPr lang="en-US" dirty="0"/>
              <a:t>Meghan Goodchild, Scholars Portal/Queen's University</a:t>
            </a:r>
          </a:p>
          <a:p>
            <a:r>
              <a:rPr lang="en-US" dirty="0"/>
              <a:t>Chantal Ripp, University of Ottawa</a:t>
            </a:r>
          </a:p>
          <a:p>
            <a:r>
              <a:rPr lang="en-US" dirty="0"/>
              <a:t>Michael Steeleworthy, Wilfrid Laurier University</a:t>
            </a:r>
          </a:p>
          <a:p>
            <a:r>
              <a:rPr lang="en-US" dirty="0"/>
              <a:t>Leanne Trimble, University of Toronto</a:t>
            </a:r>
          </a:p>
          <a:p>
            <a:r>
              <a:rPr lang="en-US" dirty="0"/>
              <a:t>Kate Davis, Scholars Portal</a:t>
            </a:r>
          </a:p>
          <a:p>
            <a:r>
              <a:rPr lang="en-US" dirty="0"/>
              <a:t>Kaitlin Newson, Scholars Portal</a:t>
            </a:r>
          </a:p>
          <a:p>
            <a:r>
              <a:rPr lang="en-US" dirty="0"/>
              <a:t>Alicia </a:t>
            </a:r>
            <a:r>
              <a:rPr lang="en-US" dirty="0" err="1"/>
              <a:t>Urquidi</a:t>
            </a:r>
            <a:r>
              <a:rPr lang="en-US" dirty="0"/>
              <a:t> Díaz, Scholars Portal</a:t>
            </a:r>
          </a:p>
          <a:p>
            <a:r>
              <a:rPr lang="en-US" dirty="0"/>
              <a:t>Victoria </a:t>
            </a:r>
            <a:r>
              <a:rPr lang="en-US" dirty="0" err="1"/>
              <a:t>Lubitchv</a:t>
            </a:r>
            <a:r>
              <a:rPr lang="en-US" dirty="0"/>
              <a:t>, Scholars Portal</a:t>
            </a:r>
          </a:p>
        </p:txBody>
      </p:sp>
    </p:spTree>
    <p:extLst>
      <p:ext uri="{BB962C8B-B14F-4D97-AF65-F5344CB8AC3E}">
        <p14:creationId xmlns:p14="http://schemas.microsoft.com/office/powerpoint/2010/main" val="28879635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5F7DD-F1AB-476A-943F-A0BA79D000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 or comments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A54EE6-D0D5-7DBC-4A56-6D8E1A5B3B77}"/>
              </a:ext>
            </a:extLst>
          </p:cNvPr>
          <p:cNvSpPr txBox="1"/>
          <p:nvPr/>
        </p:nvSpPr>
        <p:spPr>
          <a:xfrm>
            <a:off x="665019" y="4465122"/>
            <a:ext cx="58664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Amber Leahey, Scholars Portal</a:t>
            </a:r>
            <a:r>
              <a:rPr lang="en-US" sz="2400" dirty="0"/>
              <a:t> </a:t>
            </a:r>
            <a:r>
              <a:rPr lang="en-US" sz="2400" dirty="0">
                <a:hlinkClick r:id="rId2"/>
              </a:rPr>
              <a:t>amber.leahey@utoronto.ca</a:t>
            </a:r>
            <a:endParaRPr lang="en-US" sz="2400" dirty="0"/>
          </a:p>
          <a:p>
            <a:r>
              <a:rPr lang="en-US" sz="2400" dirty="0">
                <a:solidFill>
                  <a:schemeClr val="bg1"/>
                </a:solidFill>
              </a:rPr>
              <a:t>Alexandra Cooper, Queen’s University</a:t>
            </a:r>
            <a:r>
              <a:rPr lang="en-US" sz="2400" dirty="0"/>
              <a:t> </a:t>
            </a:r>
            <a:r>
              <a:rPr lang="en-US" sz="2400" dirty="0">
                <a:hlinkClick r:id="rId3"/>
              </a:rPr>
              <a:t>coopera@queensu.ca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04351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"/>
          <p:cNvSpPr txBox="1"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Gill Sans"/>
              <a:buNone/>
            </a:pPr>
            <a:r>
              <a:rPr lang="en-US" sz="4000" cap="none" dirty="0"/>
              <a:t>1986 Census</a:t>
            </a:r>
            <a:endParaRPr dirty="0"/>
          </a:p>
        </p:txBody>
      </p:sp>
      <p:sp>
        <p:nvSpPr>
          <p:cNvPr id="158" name="Google Shape;158;p3"/>
          <p:cNvSpPr txBox="1">
            <a:spLocks noGrp="1"/>
          </p:cNvSpPr>
          <p:nvPr>
            <p:ph type="body" idx="1"/>
          </p:nvPr>
        </p:nvSpPr>
        <p:spPr>
          <a:xfrm>
            <a:off x="4593701" y="933450"/>
            <a:ext cx="7238999" cy="4857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06000" lvl="0" indent="-1657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8"/>
              <a:buNone/>
            </a:pPr>
            <a:endParaRPr sz="2400" dirty="0">
              <a:solidFill>
                <a:schemeClr val="dk1"/>
              </a:solidFill>
            </a:endParaRPr>
          </a:p>
          <a:p>
            <a:pPr marL="306000" lvl="0" indent="-30600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208"/>
              <a:buChar char="◼"/>
            </a:pPr>
            <a:r>
              <a:rPr lang="en-US" sz="2400" dirty="0">
                <a:solidFill>
                  <a:schemeClr val="dk1"/>
                </a:solidFill>
              </a:rPr>
              <a:t>Statistics Canada creates new cost-recovery model for census publications</a:t>
            </a:r>
            <a:endParaRPr dirty="0"/>
          </a:p>
          <a:p>
            <a:pPr marL="306000" lvl="0" indent="-306000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208"/>
              <a:buChar char="◼"/>
            </a:pPr>
            <a:r>
              <a:rPr lang="en-US" sz="2400" dirty="0">
                <a:solidFill>
                  <a:schemeClr val="dk1"/>
                </a:solidFill>
              </a:rPr>
              <a:t>Canadian Association of Research Libraries (CARL) organizes a consortium of its members to purchase a copy of the census data for dissemination to participating members (pre-cursor to DLI)</a:t>
            </a:r>
            <a:endParaRPr dirty="0"/>
          </a:p>
          <a:p>
            <a:pPr marL="306000" lvl="0" indent="-165792" algn="l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SzPts val="2208"/>
              <a:buNone/>
            </a:pPr>
            <a:endParaRPr sz="2400" dirty="0"/>
          </a:p>
        </p:txBody>
      </p:sp>
      <p:pic>
        <p:nvPicPr>
          <p:cNvPr id="159" name="Google Shape;159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8764" y="5274808"/>
            <a:ext cx="3390037" cy="87784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60" name="Google Shape;160;p3"/>
          <p:cNvPicPr preferRelativeResize="0"/>
          <p:nvPr/>
        </p:nvPicPr>
        <p:blipFill rotWithShape="1">
          <a:blip r:embed="rId4">
            <a:alphaModFix/>
          </a:blip>
          <a:srcRect t="4186"/>
          <a:stretch/>
        </p:blipFill>
        <p:spPr>
          <a:xfrm>
            <a:off x="9890286" y="1"/>
            <a:ext cx="2301714" cy="189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143874" y="5274808"/>
            <a:ext cx="3019425" cy="128578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62" name="Google Shape;162;p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118237" y="5249906"/>
            <a:ext cx="2878645" cy="138565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4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616" cy="75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Gill Sans"/>
              <a:buNone/>
            </a:pPr>
            <a:r>
              <a:rPr lang="en-US" sz="4000" cap="none" dirty="0"/>
              <a:t>Early data portals</a:t>
            </a:r>
            <a:endParaRPr dirty="0"/>
          </a:p>
        </p:txBody>
      </p:sp>
      <p:grpSp>
        <p:nvGrpSpPr>
          <p:cNvPr id="169" name="Google Shape;169;p4"/>
          <p:cNvGrpSpPr/>
          <p:nvPr/>
        </p:nvGrpSpPr>
        <p:grpSpPr>
          <a:xfrm>
            <a:off x="2688124" y="1803710"/>
            <a:ext cx="2515756" cy="1690096"/>
            <a:chOff x="2688124" y="1803710"/>
            <a:chExt cx="2515756" cy="1690096"/>
          </a:xfrm>
        </p:grpSpPr>
        <p:sp>
          <p:nvSpPr>
            <p:cNvPr id="170" name="Google Shape;170;p4"/>
            <p:cNvSpPr txBox="1"/>
            <p:nvPr/>
          </p:nvSpPr>
          <p:spPr>
            <a:xfrm>
              <a:off x="2688124" y="2998618"/>
              <a:ext cx="994375" cy="4951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Clr>
                  <a:schemeClr val="dk1"/>
                </a:buClr>
                <a:buSzPts val="2400"/>
                <a:buFont typeface="Gill Sans"/>
                <a:buNone/>
              </a:pPr>
              <a:r>
                <a:rPr lang="en-US" sz="2400" b="1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1995</a:t>
              </a:r>
              <a:endParaRPr sz="24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71" name="Google Shape;171;p4"/>
            <p:cNvSpPr txBox="1"/>
            <p:nvPr/>
          </p:nvSpPr>
          <p:spPr>
            <a:xfrm>
              <a:off x="2811782" y="1803710"/>
              <a:ext cx="2392098" cy="100270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Internet Data Library System (IDLS) – Western</a:t>
              </a:r>
              <a:endParaRPr/>
            </a:p>
          </p:txBody>
        </p:sp>
      </p:grpSp>
      <p:grpSp>
        <p:nvGrpSpPr>
          <p:cNvPr id="172" name="Google Shape;172;p4"/>
          <p:cNvGrpSpPr/>
          <p:nvPr/>
        </p:nvGrpSpPr>
        <p:grpSpPr>
          <a:xfrm>
            <a:off x="7182798" y="1697974"/>
            <a:ext cx="2431865" cy="1894123"/>
            <a:chOff x="7182798" y="1697974"/>
            <a:chExt cx="2431865" cy="1894123"/>
          </a:xfrm>
        </p:grpSpPr>
        <p:sp>
          <p:nvSpPr>
            <p:cNvPr id="173" name="Google Shape;173;p4"/>
            <p:cNvSpPr txBox="1"/>
            <p:nvPr/>
          </p:nvSpPr>
          <p:spPr>
            <a:xfrm>
              <a:off x="7182798" y="3096909"/>
              <a:ext cx="1457622" cy="4951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Clr>
                  <a:schemeClr val="dk1"/>
                </a:buClr>
                <a:buSzPts val="2400"/>
                <a:buFont typeface="Gill Sans"/>
                <a:buNone/>
              </a:pPr>
              <a:r>
                <a:rPr lang="en-US" sz="2400" b="1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1998/99</a:t>
              </a:r>
              <a:endParaRPr sz="24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74" name="Google Shape;174;p4"/>
            <p:cNvSpPr txBox="1"/>
            <p:nvPr/>
          </p:nvSpPr>
          <p:spPr>
            <a:xfrm>
              <a:off x="7370719" y="1697974"/>
              <a:ext cx="2243944" cy="10191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Queen’s web interface for SPSS (QWIFS) – Queen’s</a:t>
              </a:r>
              <a:endParaRPr/>
            </a:p>
          </p:txBody>
        </p:sp>
      </p:grpSp>
      <p:grpSp>
        <p:nvGrpSpPr>
          <p:cNvPr id="175" name="Google Shape;175;p4"/>
          <p:cNvGrpSpPr/>
          <p:nvPr/>
        </p:nvGrpSpPr>
        <p:grpSpPr>
          <a:xfrm>
            <a:off x="9391215" y="2286047"/>
            <a:ext cx="2533682" cy="2314118"/>
            <a:chOff x="9391215" y="2286047"/>
            <a:chExt cx="2533682" cy="2314118"/>
          </a:xfrm>
        </p:grpSpPr>
        <p:sp>
          <p:nvSpPr>
            <p:cNvPr id="176" name="Google Shape;176;p4"/>
            <p:cNvSpPr txBox="1"/>
            <p:nvPr/>
          </p:nvSpPr>
          <p:spPr>
            <a:xfrm>
              <a:off x="9391215" y="2286047"/>
              <a:ext cx="994375" cy="4951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Clr>
                  <a:schemeClr val="dk1"/>
                </a:buClr>
                <a:buSzPts val="2400"/>
                <a:buFont typeface="Gill Sans"/>
                <a:buNone/>
              </a:pPr>
              <a:r>
                <a:rPr lang="en-US" sz="2400" b="1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1999</a:t>
              </a:r>
              <a:endParaRPr sz="24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77" name="Google Shape;177;p4"/>
            <p:cNvSpPr txBox="1"/>
            <p:nvPr/>
          </p:nvSpPr>
          <p:spPr>
            <a:xfrm>
              <a:off x="9605501" y="3177979"/>
              <a:ext cx="2319396" cy="14221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Sherlock – CREPEQ (now BCI)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Consortium of Quebec universities</a:t>
              </a: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178" name="Google Shape;178;p4"/>
          <p:cNvGrpSpPr/>
          <p:nvPr/>
        </p:nvGrpSpPr>
        <p:grpSpPr>
          <a:xfrm>
            <a:off x="478498" y="2424619"/>
            <a:ext cx="11406403" cy="1066594"/>
            <a:chOff x="371151" y="3538728"/>
            <a:chExt cx="11406403" cy="1066594"/>
          </a:xfrm>
        </p:grpSpPr>
        <p:grpSp>
          <p:nvGrpSpPr>
            <p:cNvPr id="179" name="Google Shape;179;p4"/>
            <p:cNvGrpSpPr/>
            <p:nvPr/>
          </p:nvGrpSpPr>
          <p:grpSpPr>
            <a:xfrm rot="10800000">
              <a:off x="371151" y="3890978"/>
              <a:ext cx="106219" cy="709978"/>
              <a:chOff x="362855" y="3538549"/>
              <a:chExt cx="106219" cy="709978"/>
            </a:xfrm>
          </p:grpSpPr>
          <p:cxnSp>
            <p:nvCxnSpPr>
              <p:cNvPr id="180" name="Google Shape;180;p4"/>
              <p:cNvCxnSpPr/>
              <p:nvPr/>
            </p:nvCxnSpPr>
            <p:spPr>
              <a:xfrm>
                <a:off x="415965" y="3608447"/>
                <a:ext cx="0" cy="64008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81" name="Google Shape;181;p4"/>
              <p:cNvSpPr/>
              <p:nvPr/>
            </p:nvSpPr>
            <p:spPr>
              <a:xfrm>
                <a:off x="362855" y="3538549"/>
                <a:ext cx="106219" cy="12319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Gill Sans"/>
                  <a:buNone/>
                </a:pPr>
                <a:endParaRPr sz="12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182" name="Google Shape;182;p4"/>
            <p:cNvGrpSpPr/>
            <p:nvPr/>
          </p:nvGrpSpPr>
          <p:grpSpPr>
            <a:xfrm>
              <a:off x="416019" y="3888770"/>
              <a:ext cx="11361535" cy="365760"/>
              <a:chOff x="416019" y="3888770"/>
              <a:chExt cx="11361535" cy="365760"/>
            </a:xfrm>
          </p:grpSpPr>
          <p:sp>
            <p:nvSpPr>
              <p:cNvPr id="183" name="Google Shape;183;p4"/>
              <p:cNvSpPr/>
              <p:nvPr/>
            </p:nvSpPr>
            <p:spPr>
              <a:xfrm>
                <a:off x="416019" y="3888770"/>
                <a:ext cx="2286000" cy="365760"/>
              </a:xfrm>
              <a:prstGeom prst="rect">
                <a:avLst/>
              </a:prstGeom>
              <a:solidFill>
                <a:srgbClr val="465359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Gill Sans"/>
                  <a:buNone/>
                </a:pPr>
                <a:endParaRPr sz="12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184" name="Google Shape;184;p4"/>
              <p:cNvSpPr/>
              <p:nvPr/>
            </p:nvSpPr>
            <p:spPr>
              <a:xfrm>
                <a:off x="2702018" y="3888770"/>
                <a:ext cx="2286000" cy="365760"/>
              </a:xfrm>
              <a:prstGeom prst="rect">
                <a:avLst/>
              </a:prstGeom>
              <a:solidFill>
                <a:srgbClr val="0F2E54"/>
              </a:solidFill>
              <a:ln w="9525" cap="flat" cmpd="sng">
                <a:solidFill>
                  <a:srgbClr val="0F6FC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Gill Sans"/>
                  <a:buNone/>
                </a:pPr>
                <a:endParaRPr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185" name="Google Shape;185;p4"/>
              <p:cNvSpPr/>
              <p:nvPr/>
            </p:nvSpPr>
            <p:spPr>
              <a:xfrm>
                <a:off x="4930200" y="3888770"/>
                <a:ext cx="2286000" cy="365760"/>
              </a:xfrm>
              <a:prstGeom prst="rect">
                <a:avLst/>
              </a:prstGeom>
              <a:solidFill>
                <a:srgbClr val="465359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Gill Sans"/>
                  <a:buNone/>
                </a:pPr>
                <a:endParaRPr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186" name="Google Shape;186;p4"/>
              <p:cNvSpPr/>
              <p:nvPr/>
            </p:nvSpPr>
            <p:spPr>
              <a:xfrm>
                <a:off x="7205554" y="3888770"/>
                <a:ext cx="2286000" cy="365760"/>
              </a:xfrm>
              <a:prstGeom prst="rect">
                <a:avLst/>
              </a:prstGeom>
              <a:solidFill>
                <a:srgbClr val="0F2E54"/>
              </a:solidFill>
              <a:ln w="9525" cap="flat" cmpd="sng">
                <a:solidFill>
                  <a:srgbClr val="0F6FC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Gill Sans"/>
                  <a:buNone/>
                </a:pPr>
                <a:endParaRPr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187" name="Google Shape;187;p4"/>
              <p:cNvSpPr/>
              <p:nvPr/>
            </p:nvSpPr>
            <p:spPr>
              <a:xfrm>
                <a:off x="9491554" y="3888770"/>
                <a:ext cx="2286000" cy="365760"/>
              </a:xfrm>
              <a:prstGeom prst="rect">
                <a:avLst/>
              </a:prstGeom>
              <a:solidFill>
                <a:srgbClr val="465359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Gill Sans"/>
                  <a:buNone/>
                </a:pPr>
                <a:endParaRPr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188" name="Google Shape;188;p4"/>
            <p:cNvGrpSpPr/>
            <p:nvPr/>
          </p:nvGrpSpPr>
          <p:grpSpPr>
            <a:xfrm>
              <a:off x="2657204" y="3538728"/>
              <a:ext cx="106219" cy="709978"/>
              <a:chOff x="2657204" y="3538728"/>
              <a:chExt cx="106219" cy="709978"/>
            </a:xfrm>
          </p:grpSpPr>
          <p:cxnSp>
            <p:nvCxnSpPr>
              <p:cNvPr id="189" name="Google Shape;189;p4"/>
              <p:cNvCxnSpPr/>
              <p:nvPr/>
            </p:nvCxnSpPr>
            <p:spPr>
              <a:xfrm>
                <a:off x="2710314" y="3608626"/>
                <a:ext cx="0" cy="64008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90" name="Google Shape;190;p4"/>
              <p:cNvSpPr/>
              <p:nvPr/>
            </p:nvSpPr>
            <p:spPr>
              <a:xfrm>
                <a:off x="2657204" y="3538728"/>
                <a:ext cx="106219" cy="12319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Gill Sans"/>
                  <a:buNone/>
                </a:pPr>
                <a:endParaRPr sz="12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191" name="Google Shape;191;p4"/>
            <p:cNvGrpSpPr/>
            <p:nvPr/>
          </p:nvGrpSpPr>
          <p:grpSpPr>
            <a:xfrm>
              <a:off x="7157153" y="3538728"/>
              <a:ext cx="106219" cy="709978"/>
              <a:chOff x="7157153" y="3538728"/>
              <a:chExt cx="106219" cy="709978"/>
            </a:xfrm>
          </p:grpSpPr>
          <p:sp>
            <p:nvSpPr>
              <p:cNvPr id="192" name="Google Shape;192;p4"/>
              <p:cNvSpPr/>
              <p:nvPr/>
            </p:nvSpPr>
            <p:spPr>
              <a:xfrm>
                <a:off x="7157153" y="3538728"/>
                <a:ext cx="106219" cy="12319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Gill Sans"/>
                  <a:buNone/>
                </a:pPr>
                <a:endParaRPr sz="12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cxnSp>
            <p:nvCxnSpPr>
              <p:cNvPr id="193" name="Google Shape;193;p4"/>
              <p:cNvCxnSpPr/>
              <p:nvPr/>
            </p:nvCxnSpPr>
            <p:spPr>
              <a:xfrm>
                <a:off x="7210263" y="3608626"/>
                <a:ext cx="0" cy="64008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94" name="Google Shape;194;p4"/>
            <p:cNvGrpSpPr/>
            <p:nvPr/>
          </p:nvGrpSpPr>
          <p:grpSpPr>
            <a:xfrm rot="10800000">
              <a:off x="9437213" y="3895344"/>
              <a:ext cx="106219" cy="709978"/>
              <a:chOff x="9437213" y="3538728"/>
              <a:chExt cx="106219" cy="709978"/>
            </a:xfrm>
          </p:grpSpPr>
          <p:sp>
            <p:nvSpPr>
              <p:cNvPr id="195" name="Google Shape;195;p4"/>
              <p:cNvSpPr/>
              <p:nvPr/>
            </p:nvSpPr>
            <p:spPr>
              <a:xfrm>
                <a:off x="9437213" y="3538728"/>
                <a:ext cx="106219" cy="12319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Gill Sans"/>
                  <a:buNone/>
                </a:pPr>
                <a:endParaRPr sz="12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cxnSp>
            <p:nvCxnSpPr>
              <p:cNvPr id="196" name="Google Shape;196;p4"/>
              <p:cNvCxnSpPr/>
              <p:nvPr/>
            </p:nvCxnSpPr>
            <p:spPr>
              <a:xfrm>
                <a:off x="9490323" y="3608626"/>
                <a:ext cx="0" cy="64008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97" name="Google Shape;197;p4"/>
            <p:cNvGrpSpPr/>
            <p:nvPr/>
          </p:nvGrpSpPr>
          <p:grpSpPr>
            <a:xfrm rot="10800000">
              <a:off x="4882179" y="3895344"/>
              <a:ext cx="106219" cy="709978"/>
              <a:chOff x="4882179" y="3540611"/>
              <a:chExt cx="106219" cy="709978"/>
            </a:xfrm>
          </p:grpSpPr>
          <p:sp>
            <p:nvSpPr>
              <p:cNvPr id="198" name="Google Shape;198;p4"/>
              <p:cNvSpPr/>
              <p:nvPr/>
            </p:nvSpPr>
            <p:spPr>
              <a:xfrm>
                <a:off x="4882179" y="3540611"/>
                <a:ext cx="106219" cy="12319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Gill Sans"/>
                  <a:buNone/>
                </a:pPr>
                <a:endParaRPr sz="12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cxnSp>
            <p:nvCxnSpPr>
              <p:cNvPr id="199" name="Google Shape;199;p4"/>
              <p:cNvCxnSpPr/>
              <p:nvPr/>
            </p:nvCxnSpPr>
            <p:spPr>
              <a:xfrm>
                <a:off x="4946864" y="3610509"/>
                <a:ext cx="0" cy="64008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00" name="Google Shape;200;p4"/>
          <p:cNvGrpSpPr/>
          <p:nvPr/>
        </p:nvGrpSpPr>
        <p:grpSpPr>
          <a:xfrm>
            <a:off x="379193" y="2238623"/>
            <a:ext cx="2687124" cy="3788616"/>
            <a:chOff x="379193" y="2238623"/>
            <a:chExt cx="2687124" cy="3788616"/>
          </a:xfrm>
        </p:grpSpPr>
        <p:sp>
          <p:nvSpPr>
            <p:cNvPr id="201" name="Google Shape;201;p4"/>
            <p:cNvSpPr txBox="1"/>
            <p:nvPr/>
          </p:nvSpPr>
          <p:spPr>
            <a:xfrm>
              <a:off x="379193" y="2238623"/>
              <a:ext cx="1249105" cy="4951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Clr>
                  <a:schemeClr val="dk1"/>
                </a:buClr>
                <a:buSzPts val="2400"/>
                <a:buFont typeface="Gill Sans"/>
                <a:buNone/>
              </a:pPr>
              <a:r>
                <a:rPr lang="en-US" sz="2400" b="1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~1996</a:t>
              </a:r>
              <a:endParaRPr sz="24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02" name="Google Shape;202;p4"/>
            <p:cNvSpPr txBox="1"/>
            <p:nvPr/>
          </p:nvSpPr>
          <p:spPr>
            <a:xfrm>
              <a:off x="539168" y="3159611"/>
              <a:ext cx="2527149" cy="286762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Tri-University Data Resources (TDR) – 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UofG, WLU, UofW</a:t>
              </a: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Integrated System for the manipuLation and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Analysis of Numeric Data (ISLAND) – UBC</a:t>
              </a: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cxnSp>
          <p:nvCxnSpPr>
            <p:cNvPr id="203" name="Google Shape;203;p4"/>
            <p:cNvCxnSpPr/>
            <p:nvPr/>
          </p:nvCxnSpPr>
          <p:spPr>
            <a:xfrm>
              <a:off x="949126" y="4278295"/>
              <a:ext cx="914400" cy="0"/>
            </a:xfrm>
            <a:prstGeom prst="straightConnector1">
              <a:avLst/>
            </a:prstGeom>
            <a:noFill/>
            <a:ln w="38100" cap="flat" cmpd="sng">
              <a:solidFill>
                <a:srgbClr val="969FA7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</p:cxnSp>
      </p:grpSp>
      <p:grpSp>
        <p:nvGrpSpPr>
          <p:cNvPr id="204" name="Google Shape;204;p4"/>
          <p:cNvGrpSpPr/>
          <p:nvPr/>
        </p:nvGrpSpPr>
        <p:grpSpPr>
          <a:xfrm>
            <a:off x="4896674" y="2297878"/>
            <a:ext cx="2679593" cy="3262139"/>
            <a:chOff x="4896674" y="2297878"/>
            <a:chExt cx="2679593" cy="3262139"/>
          </a:xfrm>
        </p:grpSpPr>
        <p:sp>
          <p:nvSpPr>
            <p:cNvPr id="205" name="Google Shape;205;p4"/>
            <p:cNvSpPr txBox="1"/>
            <p:nvPr/>
          </p:nvSpPr>
          <p:spPr>
            <a:xfrm>
              <a:off x="4896674" y="2297878"/>
              <a:ext cx="994375" cy="4951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Clr>
                  <a:schemeClr val="dk1"/>
                </a:buClr>
                <a:buSzPts val="2400"/>
                <a:buFont typeface="Gill Sans"/>
                <a:buNone/>
              </a:pPr>
              <a:r>
                <a:rPr lang="en-US" sz="2400" b="1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1996</a:t>
              </a:r>
              <a:endParaRPr sz="24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06" name="Google Shape;206;p4"/>
            <p:cNvSpPr txBox="1"/>
            <p:nvPr/>
          </p:nvSpPr>
          <p:spPr>
            <a:xfrm>
              <a:off x="5049121" y="3178802"/>
              <a:ext cx="2527146" cy="23812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Local Access to Networked Data Retrieval Utility (LANDRU) – Calgary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r>
                <a:rPr lang="en-US" sz="1800" b="1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Data Liberation Initiative (DLI) established</a:t>
              </a:r>
              <a:endParaRPr sz="18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cxnSp>
          <p:nvCxnSpPr>
            <p:cNvPr id="207" name="Google Shape;207;p4"/>
            <p:cNvCxnSpPr/>
            <p:nvPr/>
          </p:nvCxnSpPr>
          <p:spPr>
            <a:xfrm>
              <a:off x="5532998" y="4488568"/>
              <a:ext cx="914400" cy="0"/>
            </a:xfrm>
            <a:prstGeom prst="straightConnector1">
              <a:avLst/>
            </a:prstGeom>
            <a:noFill/>
            <a:ln w="38100" cap="flat" cmpd="sng">
              <a:solidFill>
                <a:srgbClr val="969FA7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</p:cxnSp>
      </p:grpSp>
      <p:pic>
        <p:nvPicPr>
          <p:cNvPr id="208" name="Google Shape;208;p4"/>
          <p:cNvPicPr preferRelativeResize="0"/>
          <p:nvPr/>
        </p:nvPicPr>
        <p:blipFill rotWithShape="1">
          <a:blip r:embed="rId3">
            <a:alphaModFix/>
          </a:blip>
          <a:srcRect r="77533"/>
          <a:stretch/>
        </p:blipFill>
        <p:spPr>
          <a:xfrm>
            <a:off x="6422195" y="5894019"/>
            <a:ext cx="893581" cy="76306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09" name="Google Shape;209;p4" descr="A picture containing text, clipar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77646" y="5696969"/>
            <a:ext cx="2527146" cy="103092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10" name="Google Shape;210;p4" descr="Graphical user interface, text, application, email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 t="4668" b="80901"/>
          <a:stretch/>
        </p:blipFill>
        <p:spPr>
          <a:xfrm>
            <a:off x="804469" y="5974144"/>
            <a:ext cx="5180249" cy="68293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5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616" cy="75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Gill Sans"/>
              <a:buNone/>
            </a:pPr>
            <a:r>
              <a:rPr lang="en-US" sz="4000" cap="none" dirty="0"/>
              <a:t>New platforms and collaborations</a:t>
            </a:r>
            <a:endParaRPr dirty="0"/>
          </a:p>
        </p:txBody>
      </p:sp>
      <p:grpSp>
        <p:nvGrpSpPr>
          <p:cNvPr id="217" name="Google Shape;217;p5"/>
          <p:cNvGrpSpPr/>
          <p:nvPr/>
        </p:nvGrpSpPr>
        <p:grpSpPr>
          <a:xfrm>
            <a:off x="321711" y="2591140"/>
            <a:ext cx="2323727" cy="1518884"/>
            <a:chOff x="321711" y="2591140"/>
            <a:chExt cx="2323727" cy="1518884"/>
          </a:xfrm>
        </p:grpSpPr>
        <p:sp>
          <p:nvSpPr>
            <p:cNvPr id="218" name="Google Shape;218;p5"/>
            <p:cNvSpPr txBox="1"/>
            <p:nvPr/>
          </p:nvSpPr>
          <p:spPr>
            <a:xfrm>
              <a:off x="321711" y="3614836"/>
              <a:ext cx="923577" cy="4951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Clr>
                  <a:schemeClr val="dk1"/>
                </a:buClr>
                <a:buSzPts val="2400"/>
                <a:buFont typeface="Gill Sans"/>
                <a:buNone/>
              </a:pPr>
              <a:r>
                <a:rPr lang="en-US" sz="2400" b="1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2001</a:t>
              </a:r>
              <a:endParaRPr sz="24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19" name="Google Shape;219;p5"/>
            <p:cNvSpPr txBox="1"/>
            <p:nvPr/>
          </p:nvSpPr>
          <p:spPr>
            <a:xfrm>
              <a:off x="401494" y="2591140"/>
              <a:ext cx="2243944" cy="7523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TDR starts using Nesstar</a:t>
              </a: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220" name="Google Shape;220;p5"/>
          <p:cNvGrpSpPr/>
          <p:nvPr/>
        </p:nvGrpSpPr>
        <p:grpSpPr>
          <a:xfrm>
            <a:off x="2647657" y="2801985"/>
            <a:ext cx="2258017" cy="2516755"/>
            <a:chOff x="2647657" y="2801985"/>
            <a:chExt cx="2258017" cy="2516755"/>
          </a:xfrm>
        </p:grpSpPr>
        <p:sp>
          <p:nvSpPr>
            <p:cNvPr id="221" name="Google Shape;221;p5"/>
            <p:cNvSpPr txBox="1"/>
            <p:nvPr/>
          </p:nvSpPr>
          <p:spPr>
            <a:xfrm>
              <a:off x="2647657" y="2801985"/>
              <a:ext cx="994375" cy="4951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Clr>
                  <a:schemeClr val="dk1"/>
                </a:buClr>
                <a:buSzPts val="2400"/>
                <a:buFont typeface="Gill Sans"/>
                <a:buNone/>
              </a:pPr>
              <a:r>
                <a:rPr lang="en-US" sz="2400" b="1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2003</a:t>
              </a:r>
              <a:endParaRPr sz="24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22" name="Google Shape;222;p5"/>
            <p:cNvSpPr txBox="1"/>
            <p:nvPr/>
          </p:nvSpPr>
          <p:spPr>
            <a:xfrm>
              <a:off x="2690723" y="3785405"/>
              <a:ext cx="2214951" cy="15333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UofT starts using SDA* 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University of California, Berkley platform</a:t>
              </a: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223" name="Google Shape;223;p5"/>
          <p:cNvGrpSpPr/>
          <p:nvPr/>
        </p:nvGrpSpPr>
        <p:grpSpPr>
          <a:xfrm>
            <a:off x="7079948" y="2837702"/>
            <a:ext cx="2417188" cy="2176240"/>
            <a:chOff x="7079948" y="2837702"/>
            <a:chExt cx="2417188" cy="2176240"/>
          </a:xfrm>
        </p:grpSpPr>
        <p:sp>
          <p:nvSpPr>
            <p:cNvPr id="224" name="Google Shape;224;p5"/>
            <p:cNvSpPr txBox="1"/>
            <p:nvPr/>
          </p:nvSpPr>
          <p:spPr>
            <a:xfrm>
              <a:off x="7079948" y="2837702"/>
              <a:ext cx="994375" cy="4951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Clr>
                  <a:schemeClr val="dk1"/>
                </a:buClr>
                <a:buSzPts val="2400"/>
                <a:buFont typeface="Gill Sans"/>
                <a:buNone/>
              </a:pPr>
              <a:r>
                <a:rPr lang="en-US" sz="2400" b="1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2008</a:t>
              </a:r>
              <a:endParaRPr sz="24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25" name="Google Shape;225;p5"/>
            <p:cNvSpPr txBox="1"/>
            <p:nvPr/>
          </p:nvSpPr>
          <p:spPr>
            <a:xfrm>
              <a:off x="7253192" y="3752744"/>
              <a:ext cx="2243944" cy="12611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Scholars Portal (SP) introduces &lt;odesi&gt;, using the Nesstar platform</a:t>
              </a:r>
              <a:endParaRPr/>
            </a:p>
          </p:txBody>
        </p:sp>
      </p:grpSp>
      <p:pic>
        <p:nvPicPr>
          <p:cNvPr id="226" name="Google Shape;226;p5"/>
          <p:cNvPicPr preferRelativeResize="0"/>
          <p:nvPr/>
        </p:nvPicPr>
        <p:blipFill rotWithShape="1">
          <a:blip r:embed="rId3">
            <a:alphaModFix/>
          </a:blip>
          <a:srcRect r="35985"/>
          <a:stretch/>
        </p:blipFill>
        <p:spPr>
          <a:xfrm>
            <a:off x="158894" y="5592028"/>
            <a:ext cx="4651583" cy="7315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27" name="Google Shape;227;p5" descr="A close up of a logo&#10;&#10;Description automatically generated with low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60979" y="5592028"/>
            <a:ext cx="2418006" cy="7673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5" descr="Graphical user interface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 l="7705" r="62021" b="84863"/>
          <a:stretch/>
        </p:blipFill>
        <p:spPr>
          <a:xfrm>
            <a:off x="7676378" y="5592029"/>
            <a:ext cx="1788670" cy="7315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grpSp>
        <p:nvGrpSpPr>
          <p:cNvPr id="229" name="Google Shape;229;p5"/>
          <p:cNvGrpSpPr/>
          <p:nvPr/>
        </p:nvGrpSpPr>
        <p:grpSpPr>
          <a:xfrm>
            <a:off x="345877" y="3007992"/>
            <a:ext cx="11408651" cy="1066594"/>
            <a:chOff x="429101" y="3945542"/>
            <a:chExt cx="11408651" cy="1066594"/>
          </a:xfrm>
        </p:grpSpPr>
        <p:grpSp>
          <p:nvGrpSpPr>
            <p:cNvPr id="230" name="Google Shape;230;p5"/>
            <p:cNvGrpSpPr/>
            <p:nvPr/>
          </p:nvGrpSpPr>
          <p:grpSpPr>
            <a:xfrm rot="10800000">
              <a:off x="476217" y="4302158"/>
              <a:ext cx="11361535" cy="365760"/>
              <a:chOff x="416019" y="3888770"/>
              <a:chExt cx="11361535" cy="365760"/>
            </a:xfrm>
          </p:grpSpPr>
          <p:sp>
            <p:nvSpPr>
              <p:cNvPr id="231" name="Google Shape;231;p5"/>
              <p:cNvSpPr/>
              <p:nvPr/>
            </p:nvSpPr>
            <p:spPr>
              <a:xfrm>
                <a:off x="416019" y="3888770"/>
                <a:ext cx="2286000" cy="365760"/>
              </a:xfrm>
              <a:prstGeom prst="rect">
                <a:avLst/>
              </a:prstGeom>
              <a:solidFill>
                <a:srgbClr val="0F2E54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Gill Sans"/>
                  <a:buNone/>
                </a:pPr>
                <a:endParaRPr sz="12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232" name="Google Shape;232;p5"/>
              <p:cNvSpPr/>
              <p:nvPr/>
            </p:nvSpPr>
            <p:spPr>
              <a:xfrm>
                <a:off x="2702018" y="3888770"/>
                <a:ext cx="2286000" cy="365760"/>
              </a:xfrm>
              <a:prstGeom prst="rect">
                <a:avLst/>
              </a:prstGeom>
              <a:solidFill>
                <a:srgbClr val="465359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Gill Sans"/>
                  <a:buNone/>
                </a:pPr>
                <a:endParaRPr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233" name="Google Shape;233;p5"/>
              <p:cNvSpPr/>
              <p:nvPr/>
            </p:nvSpPr>
            <p:spPr>
              <a:xfrm>
                <a:off x="4930200" y="3888770"/>
                <a:ext cx="2286000" cy="365760"/>
              </a:xfrm>
              <a:prstGeom prst="rect">
                <a:avLst/>
              </a:prstGeom>
              <a:solidFill>
                <a:srgbClr val="0F2E54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Gill Sans"/>
                  <a:buNone/>
                </a:pPr>
                <a:endParaRPr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234" name="Google Shape;234;p5"/>
              <p:cNvSpPr/>
              <p:nvPr/>
            </p:nvSpPr>
            <p:spPr>
              <a:xfrm>
                <a:off x="7205554" y="3888770"/>
                <a:ext cx="2286000" cy="365760"/>
              </a:xfrm>
              <a:prstGeom prst="rect">
                <a:avLst/>
              </a:prstGeom>
              <a:solidFill>
                <a:srgbClr val="465359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Gill Sans"/>
                  <a:buNone/>
                </a:pPr>
                <a:endParaRPr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235" name="Google Shape;235;p5"/>
              <p:cNvSpPr/>
              <p:nvPr/>
            </p:nvSpPr>
            <p:spPr>
              <a:xfrm>
                <a:off x="9491554" y="3888770"/>
                <a:ext cx="2286000" cy="365760"/>
              </a:xfrm>
              <a:prstGeom prst="rect">
                <a:avLst/>
              </a:prstGeom>
              <a:solidFill>
                <a:srgbClr val="0F2E54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Gill Sans"/>
                  <a:buNone/>
                </a:pPr>
                <a:endParaRPr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236" name="Google Shape;236;p5"/>
            <p:cNvGrpSpPr/>
            <p:nvPr/>
          </p:nvGrpSpPr>
          <p:grpSpPr>
            <a:xfrm>
              <a:off x="9495163" y="3949908"/>
              <a:ext cx="106219" cy="709978"/>
              <a:chOff x="362855" y="3538549"/>
              <a:chExt cx="106219" cy="709978"/>
            </a:xfrm>
          </p:grpSpPr>
          <p:cxnSp>
            <p:nvCxnSpPr>
              <p:cNvPr id="237" name="Google Shape;237;p5"/>
              <p:cNvCxnSpPr/>
              <p:nvPr/>
            </p:nvCxnSpPr>
            <p:spPr>
              <a:xfrm>
                <a:off x="415965" y="3608447"/>
                <a:ext cx="0" cy="64008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38" name="Google Shape;238;p5"/>
              <p:cNvSpPr/>
              <p:nvPr/>
            </p:nvSpPr>
            <p:spPr>
              <a:xfrm>
                <a:off x="362855" y="3538549"/>
                <a:ext cx="106219" cy="12319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Gill Sans"/>
                  <a:buNone/>
                </a:pPr>
                <a:endParaRPr sz="12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239" name="Google Shape;239;p5"/>
            <p:cNvGrpSpPr/>
            <p:nvPr/>
          </p:nvGrpSpPr>
          <p:grpSpPr>
            <a:xfrm rot="10800000">
              <a:off x="7267721" y="4302158"/>
              <a:ext cx="106219" cy="709978"/>
              <a:chOff x="2657204" y="3538728"/>
              <a:chExt cx="106219" cy="709978"/>
            </a:xfrm>
          </p:grpSpPr>
          <p:cxnSp>
            <p:nvCxnSpPr>
              <p:cNvPr id="240" name="Google Shape;240;p5"/>
              <p:cNvCxnSpPr/>
              <p:nvPr/>
            </p:nvCxnSpPr>
            <p:spPr>
              <a:xfrm>
                <a:off x="2710314" y="3608626"/>
                <a:ext cx="0" cy="64008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41" name="Google Shape;241;p5"/>
              <p:cNvSpPr/>
              <p:nvPr/>
            </p:nvSpPr>
            <p:spPr>
              <a:xfrm>
                <a:off x="2657204" y="3538728"/>
                <a:ext cx="106219" cy="12319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Gill Sans"/>
                  <a:buNone/>
                </a:pPr>
                <a:endParaRPr sz="12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242" name="Google Shape;242;p5"/>
            <p:cNvGrpSpPr/>
            <p:nvPr/>
          </p:nvGrpSpPr>
          <p:grpSpPr>
            <a:xfrm rot="10800000">
              <a:off x="2709161" y="4302158"/>
              <a:ext cx="106219" cy="709978"/>
              <a:chOff x="7157153" y="3538728"/>
              <a:chExt cx="106219" cy="709978"/>
            </a:xfrm>
          </p:grpSpPr>
          <p:sp>
            <p:nvSpPr>
              <p:cNvPr id="243" name="Google Shape;243;p5"/>
              <p:cNvSpPr/>
              <p:nvPr/>
            </p:nvSpPr>
            <p:spPr>
              <a:xfrm>
                <a:off x="7157153" y="3538728"/>
                <a:ext cx="106219" cy="12319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Gill Sans"/>
                  <a:buNone/>
                </a:pPr>
                <a:endParaRPr sz="12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cxnSp>
            <p:nvCxnSpPr>
              <p:cNvPr id="244" name="Google Shape;244;p5"/>
              <p:cNvCxnSpPr/>
              <p:nvPr/>
            </p:nvCxnSpPr>
            <p:spPr>
              <a:xfrm>
                <a:off x="7210263" y="3608626"/>
                <a:ext cx="0" cy="64008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245" name="Google Shape;245;p5"/>
            <p:cNvGrpSpPr/>
            <p:nvPr/>
          </p:nvGrpSpPr>
          <p:grpSpPr>
            <a:xfrm>
              <a:off x="429101" y="3945542"/>
              <a:ext cx="106219" cy="709978"/>
              <a:chOff x="9437213" y="3538728"/>
              <a:chExt cx="106219" cy="709978"/>
            </a:xfrm>
          </p:grpSpPr>
          <p:sp>
            <p:nvSpPr>
              <p:cNvPr id="246" name="Google Shape;246;p5"/>
              <p:cNvSpPr/>
              <p:nvPr/>
            </p:nvSpPr>
            <p:spPr>
              <a:xfrm>
                <a:off x="9437213" y="3538728"/>
                <a:ext cx="106219" cy="12319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Gill Sans"/>
                  <a:buNone/>
                </a:pPr>
                <a:endParaRPr sz="12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cxnSp>
            <p:nvCxnSpPr>
              <p:cNvPr id="247" name="Google Shape;247;p5"/>
              <p:cNvCxnSpPr/>
              <p:nvPr/>
            </p:nvCxnSpPr>
            <p:spPr>
              <a:xfrm>
                <a:off x="9490323" y="3608626"/>
                <a:ext cx="0" cy="64008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248" name="Google Shape;248;p5"/>
            <p:cNvGrpSpPr/>
            <p:nvPr/>
          </p:nvGrpSpPr>
          <p:grpSpPr>
            <a:xfrm>
              <a:off x="4988898" y="3945542"/>
              <a:ext cx="106219" cy="709978"/>
              <a:chOff x="4882179" y="3540611"/>
              <a:chExt cx="106219" cy="709978"/>
            </a:xfrm>
          </p:grpSpPr>
          <p:sp>
            <p:nvSpPr>
              <p:cNvPr id="249" name="Google Shape;249;p5"/>
              <p:cNvSpPr/>
              <p:nvPr/>
            </p:nvSpPr>
            <p:spPr>
              <a:xfrm>
                <a:off x="4882179" y="3540611"/>
                <a:ext cx="106219" cy="12319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Gill Sans"/>
                  <a:buNone/>
                </a:pPr>
                <a:endParaRPr sz="12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cxnSp>
            <p:nvCxnSpPr>
              <p:cNvPr id="250" name="Google Shape;250;p5"/>
              <p:cNvCxnSpPr/>
              <p:nvPr/>
            </p:nvCxnSpPr>
            <p:spPr>
              <a:xfrm>
                <a:off x="4935289" y="3610509"/>
                <a:ext cx="0" cy="64008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251" name="Google Shape;251;p5"/>
          <p:cNvSpPr txBox="1"/>
          <p:nvPr/>
        </p:nvSpPr>
        <p:spPr>
          <a:xfrm>
            <a:off x="0" y="6535427"/>
            <a:ext cx="707630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*CORA – Canadian Opinion Research Archive	*SDA – Survey Documentation and Analysis</a:t>
            </a:r>
            <a:endParaRPr/>
          </a:p>
        </p:txBody>
      </p:sp>
      <p:grpSp>
        <p:nvGrpSpPr>
          <p:cNvPr id="252" name="Google Shape;252;p5"/>
          <p:cNvGrpSpPr/>
          <p:nvPr/>
        </p:nvGrpSpPr>
        <p:grpSpPr>
          <a:xfrm>
            <a:off x="4885935" y="2051814"/>
            <a:ext cx="2315881" cy="2072180"/>
            <a:chOff x="4885935" y="2051814"/>
            <a:chExt cx="2315881" cy="2072180"/>
          </a:xfrm>
        </p:grpSpPr>
        <p:sp>
          <p:nvSpPr>
            <p:cNvPr id="253" name="Google Shape;253;p5"/>
            <p:cNvSpPr txBox="1"/>
            <p:nvPr/>
          </p:nvSpPr>
          <p:spPr>
            <a:xfrm>
              <a:off x="4885935" y="3628806"/>
              <a:ext cx="923577" cy="4951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Clr>
                  <a:schemeClr val="dk1"/>
                </a:buClr>
                <a:buSzPts val="2400"/>
                <a:buFont typeface="Gill Sans"/>
                <a:buNone/>
              </a:pPr>
              <a:r>
                <a:rPr lang="en-US" sz="2400" b="1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2006</a:t>
              </a:r>
              <a:endParaRPr sz="24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54" name="Google Shape;254;p5"/>
            <p:cNvSpPr txBox="1"/>
            <p:nvPr/>
          </p:nvSpPr>
          <p:spPr>
            <a:xfrm>
              <a:off x="4957872" y="2051814"/>
              <a:ext cx="2243944" cy="129269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QWIFS retires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Queen’s and CORA* start using Nesstar</a:t>
              </a: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cxnSp>
          <p:nvCxnSpPr>
            <p:cNvPr id="255" name="Google Shape;255;p5"/>
            <p:cNvCxnSpPr/>
            <p:nvPr/>
          </p:nvCxnSpPr>
          <p:spPr>
            <a:xfrm>
              <a:off x="5381592" y="2591140"/>
              <a:ext cx="914400" cy="0"/>
            </a:xfrm>
            <a:prstGeom prst="straightConnector1">
              <a:avLst/>
            </a:prstGeom>
            <a:noFill/>
            <a:ln w="38100" cap="flat" cmpd="sng">
              <a:solidFill>
                <a:srgbClr val="969FA7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</p:cxnSp>
      </p:grpSp>
      <p:grpSp>
        <p:nvGrpSpPr>
          <p:cNvPr id="256" name="Google Shape;256;p5"/>
          <p:cNvGrpSpPr/>
          <p:nvPr/>
        </p:nvGrpSpPr>
        <p:grpSpPr>
          <a:xfrm>
            <a:off x="9357347" y="1330393"/>
            <a:ext cx="2697521" cy="2776675"/>
            <a:chOff x="9357347" y="1330393"/>
            <a:chExt cx="2697521" cy="2776675"/>
          </a:xfrm>
        </p:grpSpPr>
        <p:sp>
          <p:nvSpPr>
            <p:cNvPr id="257" name="Google Shape;257;p5"/>
            <p:cNvSpPr txBox="1"/>
            <p:nvPr/>
          </p:nvSpPr>
          <p:spPr>
            <a:xfrm>
              <a:off x="9357347" y="3611880"/>
              <a:ext cx="994375" cy="4951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Clr>
                  <a:schemeClr val="dk1"/>
                </a:buClr>
                <a:buSzPts val="2400"/>
                <a:buFont typeface="Gill Sans"/>
                <a:buNone/>
              </a:pPr>
              <a:r>
                <a:rPr lang="en-US" sz="2400" b="1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2009</a:t>
              </a:r>
              <a:endParaRPr sz="24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58" name="Google Shape;258;p5"/>
            <p:cNvSpPr txBox="1"/>
            <p:nvPr/>
          </p:nvSpPr>
          <p:spPr>
            <a:xfrm>
              <a:off x="9465048" y="1330393"/>
              <a:ext cx="2589820" cy="20224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Equinox – partnership of WesternU and CREPEQ</a:t>
              </a: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Abacus Data Network (Nesstar) supporting UBC, SFU, UNBC, and UVic</a:t>
              </a: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cxnSp>
          <p:nvCxnSpPr>
            <p:cNvPr id="259" name="Google Shape;259;p5"/>
            <p:cNvCxnSpPr/>
            <p:nvPr/>
          </p:nvCxnSpPr>
          <p:spPr>
            <a:xfrm>
              <a:off x="10095255" y="2150482"/>
              <a:ext cx="914400" cy="0"/>
            </a:xfrm>
            <a:prstGeom prst="straightConnector1">
              <a:avLst/>
            </a:prstGeom>
            <a:noFill/>
            <a:ln w="38100" cap="flat" cmpd="sng">
              <a:solidFill>
                <a:srgbClr val="969FA7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</p:cxnSp>
      </p:grpSp>
      <p:pic>
        <p:nvPicPr>
          <p:cNvPr id="260" name="Google Shape;260;p5" descr="Abacus Data Network homepag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702375" y="5592028"/>
            <a:ext cx="2197304" cy="8138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6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616" cy="75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Gill Sans"/>
              <a:buNone/>
            </a:pPr>
            <a:r>
              <a:rPr lang="en-US" sz="4000" cap="none" dirty="0"/>
              <a:t>Collaborating with Scholars Portal</a:t>
            </a:r>
            <a:endParaRPr dirty="0"/>
          </a:p>
        </p:txBody>
      </p:sp>
      <p:grpSp>
        <p:nvGrpSpPr>
          <p:cNvPr id="267" name="Google Shape;267;p6"/>
          <p:cNvGrpSpPr/>
          <p:nvPr/>
        </p:nvGrpSpPr>
        <p:grpSpPr>
          <a:xfrm>
            <a:off x="2574812" y="1823459"/>
            <a:ext cx="2115088" cy="1766551"/>
            <a:chOff x="2561365" y="1729329"/>
            <a:chExt cx="2115088" cy="1766551"/>
          </a:xfrm>
        </p:grpSpPr>
        <p:sp>
          <p:nvSpPr>
            <p:cNvPr id="268" name="Google Shape;268;p6"/>
            <p:cNvSpPr txBox="1"/>
            <p:nvPr/>
          </p:nvSpPr>
          <p:spPr>
            <a:xfrm>
              <a:off x="2561365" y="3000692"/>
              <a:ext cx="994375" cy="4951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Clr>
                  <a:schemeClr val="dk1"/>
                </a:buClr>
                <a:buSzPts val="2400"/>
                <a:buFont typeface="Gill Sans"/>
                <a:buNone/>
              </a:pPr>
              <a:r>
                <a:rPr lang="en-US" sz="2400" b="1" dirty="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2013</a:t>
              </a:r>
              <a:endParaRPr sz="2400" b="1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69" name="Google Shape;269;p6"/>
            <p:cNvSpPr txBox="1"/>
            <p:nvPr/>
          </p:nvSpPr>
          <p:spPr>
            <a:xfrm>
              <a:off x="2716553" y="1729329"/>
              <a:ext cx="1959900" cy="909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&lt;odesi&gt; is opened to non-OCUL schools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pic>
        <p:nvPicPr>
          <p:cNvPr id="270" name="Google Shape;270;p6" descr="A picture containing shap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92015" y="6240838"/>
            <a:ext cx="3692106" cy="4572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1" name="Google Shape;271;p6"/>
          <p:cNvGrpSpPr/>
          <p:nvPr/>
        </p:nvGrpSpPr>
        <p:grpSpPr>
          <a:xfrm>
            <a:off x="406245" y="2491939"/>
            <a:ext cx="11406403" cy="1068864"/>
            <a:chOff x="494615" y="3072384"/>
            <a:chExt cx="11406403" cy="1068864"/>
          </a:xfrm>
        </p:grpSpPr>
        <p:grpSp>
          <p:nvGrpSpPr>
            <p:cNvPr id="272" name="Google Shape;272;p6"/>
            <p:cNvGrpSpPr/>
            <p:nvPr/>
          </p:nvGrpSpPr>
          <p:grpSpPr>
            <a:xfrm rot="10800000">
              <a:off x="494615" y="3426904"/>
              <a:ext cx="106219" cy="709978"/>
              <a:chOff x="362855" y="3538549"/>
              <a:chExt cx="106219" cy="709978"/>
            </a:xfrm>
          </p:grpSpPr>
          <p:cxnSp>
            <p:nvCxnSpPr>
              <p:cNvPr id="273" name="Google Shape;273;p6"/>
              <p:cNvCxnSpPr/>
              <p:nvPr/>
            </p:nvCxnSpPr>
            <p:spPr>
              <a:xfrm>
                <a:off x="415965" y="3608447"/>
                <a:ext cx="0" cy="64008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74" name="Google Shape;274;p6"/>
              <p:cNvSpPr/>
              <p:nvPr/>
            </p:nvSpPr>
            <p:spPr>
              <a:xfrm>
                <a:off x="362855" y="3538549"/>
                <a:ext cx="106219" cy="12319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Gill Sans"/>
                  <a:buNone/>
                </a:pPr>
                <a:endParaRPr sz="12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275" name="Google Shape;275;p6"/>
            <p:cNvGrpSpPr/>
            <p:nvPr/>
          </p:nvGrpSpPr>
          <p:grpSpPr>
            <a:xfrm>
              <a:off x="539483" y="3424696"/>
              <a:ext cx="11361535" cy="365760"/>
              <a:chOff x="416019" y="3888770"/>
              <a:chExt cx="11361535" cy="365760"/>
            </a:xfrm>
          </p:grpSpPr>
          <p:sp>
            <p:nvSpPr>
              <p:cNvPr id="276" name="Google Shape;276;p6"/>
              <p:cNvSpPr/>
              <p:nvPr/>
            </p:nvSpPr>
            <p:spPr>
              <a:xfrm>
                <a:off x="416019" y="3888770"/>
                <a:ext cx="2286000" cy="365760"/>
              </a:xfrm>
              <a:prstGeom prst="rect">
                <a:avLst/>
              </a:prstGeom>
              <a:solidFill>
                <a:srgbClr val="465359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Gill Sans"/>
                  <a:buNone/>
                </a:pPr>
                <a:endParaRPr sz="12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277" name="Google Shape;277;p6"/>
              <p:cNvSpPr/>
              <p:nvPr/>
            </p:nvSpPr>
            <p:spPr>
              <a:xfrm>
                <a:off x="2702018" y="3888770"/>
                <a:ext cx="2286000" cy="365760"/>
              </a:xfrm>
              <a:prstGeom prst="rect">
                <a:avLst/>
              </a:prstGeom>
              <a:solidFill>
                <a:srgbClr val="0F2E54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Gill Sans"/>
                  <a:buNone/>
                </a:pPr>
                <a:endParaRPr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278" name="Google Shape;278;p6"/>
              <p:cNvSpPr/>
              <p:nvPr/>
            </p:nvSpPr>
            <p:spPr>
              <a:xfrm>
                <a:off x="4930200" y="3888770"/>
                <a:ext cx="2286000" cy="365760"/>
              </a:xfrm>
              <a:prstGeom prst="rect">
                <a:avLst/>
              </a:prstGeom>
              <a:solidFill>
                <a:srgbClr val="465359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Gill Sans"/>
                  <a:buNone/>
                </a:pPr>
                <a:endParaRPr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279" name="Google Shape;279;p6"/>
              <p:cNvSpPr/>
              <p:nvPr/>
            </p:nvSpPr>
            <p:spPr>
              <a:xfrm>
                <a:off x="7205554" y="3888770"/>
                <a:ext cx="2286000" cy="365760"/>
              </a:xfrm>
              <a:prstGeom prst="rect">
                <a:avLst/>
              </a:prstGeom>
              <a:solidFill>
                <a:srgbClr val="0F2E54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Gill Sans"/>
                  <a:buNone/>
                </a:pPr>
                <a:endParaRPr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280" name="Google Shape;280;p6"/>
              <p:cNvSpPr/>
              <p:nvPr/>
            </p:nvSpPr>
            <p:spPr>
              <a:xfrm>
                <a:off x="9491554" y="3888770"/>
                <a:ext cx="2286000" cy="365760"/>
              </a:xfrm>
              <a:prstGeom prst="rect">
                <a:avLst/>
              </a:prstGeom>
              <a:solidFill>
                <a:srgbClr val="465359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Gill Sans"/>
                  <a:buNone/>
                </a:pPr>
                <a:endParaRPr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281" name="Google Shape;281;p6"/>
            <p:cNvGrpSpPr/>
            <p:nvPr/>
          </p:nvGrpSpPr>
          <p:grpSpPr>
            <a:xfrm>
              <a:off x="2780668" y="3074654"/>
              <a:ext cx="106219" cy="709978"/>
              <a:chOff x="2657204" y="3538728"/>
              <a:chExt cx="106219" cy="709978"/>
            </a:xfrm>
          </p:grpSpPr>
          <p:cxnSp>
            <p:nvCxnSpPr>
              <p:cNvPr id="282" name="Google Shape;282;p6"/>
              <p:cNvCxnSpPr/>
              <p:nvPr/>
            </p:nvCxnSpPr>
            <p:spPr>
              <a:xfrm>
                <a:off x="2710314" y="3608626"/>
                <a:ext cx="0" cy="64008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83" name="Google Shape;283;p6"/>
              <p:cNvSpPr/>
              <p:nvPr/>
            </p:nvSpPr>
            <p:spPr>
              <a:xfrm>
                <a:off x="2657204" y="3538728"/>
                <a:ext cx="106219" cy="12319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Gill Sans"/>
                  <a:buNone/>
                </a:pPr>
                <a:endParaRPr sz="12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284" name="Google Shape;284;p6"/>
            <p:cNvGrpSpPr/>
            <p:nvPr/>
          </p:nvGrpSpPr>
          <p:grpSpPr>
            <a:xfrm>
              <a:off x="9560677" y="3072384"/>
              <a:ext cx="106219" cy="709978"/>
              <a:chOff x="9437213" y="3538728"/>
              <a:chExt cx="106219" cy="709978"/>
            </a:xfrm>
          </p:grpSpPr>
          <p:sp>
            <p:nvSpPr>
              <p:cNvPr id="285" name="Google Shape;285;p6"/>
              <p:cNvSpPr/>
              <p:nvPr/>
            </p:nvSpPr>
            <p:spPr>
              <a:xfrm>
                <a:off x="9437213" y="3538728"/>
                <a:ext cx="106219" cy="12319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Gill Sans"/>
                  <a:buNone/>
                </a:pPr>
                <a:endParaRPr sz="12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cxnSp>
            <p:nvCxnSpPr>
              <p:cNvPr id="286" name="Google Shape;286;p6"/>
              <p:cNvCxnSpPr/>
              <p:nvPr/>
            </p:nvCxnSpPr>
            <p:spPr>
              <a:xfrm>
                <a:off x="9490323" y="3608626"/>
                <a:ext cx="0" cy="64008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287" name="Google Shape;287;p6"/>
            <p:cNvGrpSpPr/>
            <p:nvPr/>
          </p:nvGrpSpPr>
          <p:grpSpPr>
            <a:xfrm rot="10800000">
              <a:off x="5005643" y="3431270"/>
              <a:ext cx="106219" cy="709978"/>
              <a:chOff x="4882179" y="3540611"/>
              <a:chExt cx="106219" cy="709978"/>
            </a:xfrm>
          </p:grpSpPr>
          <p:sp>
            <p:nvSpPr>
              <p:cNvPr id="288" name="Google Shape;288;p6"/>
              <p:cNvSpPr/>
              <p:nvPr/>
            </p:nvSpPr>
            <p:spPr>
              <a:xfrm>
                <a:off x="4882179" y="3540611"/>
                <a:ext cx="106219" cy="12319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Gill Sans"/>
                  <a:buNone/>
                </a:pPr>
                <a:endParaRPr sz="12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cxnSp>
            <p:nvCxnSpPr>
              <p:cNvPr id="289" name="Google Shape;289;p6"/>
              <p:cNvCxnSpPr/>
              <p:nvPr/>
            </p:nvCxnSpPr>
            <p:spPr>
              <a:xfrm>
                <a:off x="4935289" y="3610509"/>
                <a:ext cx="0" cy="64008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90" name="Google Shape;290;p6"/>
          <p:cNvGrpSpPr/>
          <p:nvPr/>
        </p:nvGrpSpPr>
        <p:grpSpPr>
          <a:xfrm>
            <a:off x="9418637" y="1555238"/>
            <a:ext cx="2350723" cy="2035393"/>
            <a:chOff x="9405190" y="1461108"/>
            <a:chExt cx="2350723" cy="2035393"/>
          </a:xfrm>
        </p:grpSpPr>
        <p:sp>
          <p:nvSpPr>
            <p:cNvPr id="291" name="Google Shape;291;p6"/>
            <p:cNvSpPr txBox="1"/>
            <p:nvPr/>
          </p:nvSpPr>
          <p:spPr>
            <a:xfrm>
              <a:off x="9405190" y="3001313"/>
              <a:ext cx="959206" cy="4951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Clr>
                  <a:schemeClr val="dk1"/>
                </a:buClr>
                <a:buSzPts val="2400"/>
                <a:buFont typeface="Gill Sans"/>
                <a:buNone/>
              </a:pPr>
              <a:r>
                <a:rPr lang="en-US" sz="2400" b="1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2017</a:t>
              </a:r>
              <a:endParaRPr sz="24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92" name="Google Shape;292;p6"/>
            <p:cNvSpPr txBox="1"/>
            <p:nvPr/>
          </p:nvSpPr>
          <p:spPr>
            <a:xfrm>
              <a:off x="9511969" y="1461108"/>
              <a:ext cx="2243944" cy="128815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&lt;odesi&gt; Open Data Datverse released (Statistics Canada aggregate data)</a:t>
              </a: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293" name="Google Shape;293;p6"/>
          <p:cNvGrpSpPr/>
          <p:nvPr/>
        </p:nvGrpSpPr>
        <p:grpSpPr>
          <a:xfrm>
            <a:off x="320425" y="2350586"/>
            <a:ext cx="2409576" cy="2978417"/>
            <a:chOff x="306978" y="2256456"/>
            <a:chExt cx="2409576" cy="2978417"/>
          </a:xfrm>
        </p:grpSpPr>
        <p:sp>
          <p:nvSpPr>
            <p:cNvPr id="294" name="Google Shape;294;p6"/>
            <p:cNvSpPr txBox="1"/>
            <p:nvPr/>
          </p:nvSpPr>
          <p:spPr>
            <a:xfrm>
              <a:off x="306978" y="2256456"/>
              <a:ext cx="923577" cy="4855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Clr>
                  <a:schemeClr val="dk1"/>
                </a:buClr>
                <a:buSzPts val="2400"/>
                <a:buFont typeface="Gill Sans"/>
                <a:buNone/>
              </a:pPr>
              <a:r>
                <a:rPr lang="en-US" sz="2400" b="1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2012</a:t>
              </a:r>
              <a:endParaRPr sz="24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95" name="Google Shape;295;p6"/>
            <p:cNvSpPr txBox="1"/>
            <p:nvPr/>
          </p:nvSpPr>
          <p:spPr>
            <a:xfrm>
              <a:off x="453138" y="3118089"/>
              <a:ext cx="2263416" cy="211678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Scholars Portal launches Scholars Geoportal (geospatial component to data)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Scholars Portal launches Dataverse</a:t>
              </a: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cxnSp>
          <p:nvCxnSpPr>
            <p:cNvPr id="296" name="Google Shape;296;p6"/>
            <p:cNvCxnSpPr/>
            <p:nvPr/>
          </p:nvCxnSpPr>
          <p:spPr>
            <a:xfrm>
              <a:off x="1014020" y="4472495"/>
              <a:ext cx="914400" cy="0"/>
            </a:xfrm>
            <a:prstGeom prst="straightConnector1">
              <a:avLst/>
            </a:prstGeom>
            <a:noFill/>
            <a:ln w="38100" cap="flat" cmpd="sng">
              <a:solidFill>
                <a:srgbClr val="969FA7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</p:cxnSp>
      </p:grpSp>
      <p:grpSp>
        <p:nvGrpSpPr>
          <p:cNvPr id="297" name="Google Shape;297;p6"/>
          <p:cNvGrpSpPr/>
          <p:nvPr/>
        </p:nvGrpSpPr>
        <p:grpSpPr>
          <a:xfrm>
            <a:off x="4964539" y="2354779"/>
            <a:ext cx="4633086" cy="3313296"/>
            <a:chOff x="4951092" y="2260649"/>
            <a:chExt cx="4633086" cy="3313296"/>
          </a:xfrm>
        </p:grpSpPr>
        <p:sp>
          <p:nvSpPr>
            <p:cNvPr id="298" name="Google Shape;298;p6"/>
            <p:cNvSpPr txBox="1"/>
            <p:nvPr/>
          </p:nvSpPr>
          <p:spPr>
            <a:xfrm>
              <a:off x="4951092" y="2260649"/>
              <a:ext cx="2001642" cy="4951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Clr>
                  <a:schemeClr val="dk1"/>
                </a:buClr>
                <a:buSzPts val="2400"/>
                <a:buFont typeface="Gill Sans"/>
                <a:buNone/>
              </a:pPr>
              <a:r>
                <a:rPr lang="en-US" sz="2400" b="1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2015 - 2016 </a:t>
              </a:r>
              <a:endParaRPr sz="24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99" name="Google Shape;299;p6"/>
            <p:cNvSpPr txBox="1"/>
            <p:nvPr/>
          </p:nvSpPr>
          <p:spPr>
            <a:xfrm>
              <a:off x="4959853" y="3113045"/>
              <a:ext cx="2226000" cy="246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CORA moves to &lt;odesi&gt; Nesstar</a:t>
              </a: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Gill Sans"/>
                <a:buNone/>
              </a:pP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Abacus Data Network launches their Dataverse</a:t>
              </a: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300" name="Google Shape;300;p6"/>
            <p:cNvSpPr txBox="1"/>
            <p:nvPr/>
          </p:nvSpPr>
          <p:spPr>
            <a:xfrm>
              <a:off x="7233378" y="3145720"/>
              <a:ext cx="2350800" cy="175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SP Dataverse introduces institutional dataverses and opens to non-OCUL schools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lang="en-US"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Equinox retires</a:t>
              </a:r>
              <a:endParaRPr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cxnSp>
          <p:nvCxnSpPr>
            <p:cNvPr id="301" name="Google Shape;301;p6"/>
            <p:cNvCxnSpPr/>
            <p:nvPr/>
          </p:nvCxnSpPr>
          <p:spPr>
            <a:xfrm>
              <a:off x="7703427" y="4472494"/>
              <a:ext cx="914400" cy="0"/>
            </a:xfrm>
            <a:prstGeom prst="straightConnector1">
              <a:avLst/>
            </a:prstGeom>
            <a:noFill/>
            <a:ln w="38100" cap="flat" cmpd="sng">
              <a:solidFill>
                <a:srgbClr val="969FA7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0800" dist="38100" dir="2700000" algn="tl" rotWithShape="0">
                <a:srgbClr val="000000">
                  <a:alpha val="40000"/>
                </a:srgbClr>
              </a:outerShdw>
            </a:effectLst>
          </p:spPr>
        </p:cxnSp>
      </p:grpSp>
      <p:pic>
        <p:nvPicPr>
          <p:cNvPr id="302" name="Google Shape;302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58074" y="6240838"/>
            <a:ext cx="4587240" cy="46101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3" name="Google Shape;303;p6"/>
          <p:cNvCxnSpPr/>
          <p:nvPr/>
        </p:nvCxnSpPr>
        <p:spPr>
          <a:xfrm>
            <a:off x="5479674" y="4011424"/>
            <a:ext cx="914400" cy="0"/>
          </a:xfrm>
          <a:prstGeom prst="straightConnector1">
            <a:avLst/>
          </a:prstGeom>
          <a:noFill/>
          <a:ln w="38100" cap="flat" cmpd="sng">
            <a:solidFill>
              <a:srgbClr val="969FA7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7"/>
          <p:cNvSpPr txBox="1">
            <a:spLocks noGrp="1"/>
          </p:cNvSpPr>
          <p:nvPr>
            <p:ph type="title"/>
          </p:nvPr>
        </p:nvSpPr>
        <p:spPr>
          <a:xfrm>
            <a:off x="581192" y="702156"/>
            <a:ext cx="11029616" cy="754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Gill Sans"/>
              <a:buNone/>
            </a:pPr>
            <a:r>
              <a:rPr lang="en-US" sz="4000" cap="none" dirty="0"/>
              <a:t>Migrating to the future</a:t>
            </a:r>
            <a:endParaRPr dirty="0"/>
          </a:p>
        </p:txBody>
      </p:sp>
      <p:grpSp>
        <p:nvGrpSpPr>
          <p:cNvPr id="310" name="Google Shape;310;p7"/>
          <p:cNvGrpSpPr/>
          <p:nvPr/>
        </p:nvGrpSpPr>
        <p:grpSpPr>
          <a:xfrm>
            <a:off x="1310026" y="1880537"/>
            <a:ext cx="9938157" cy="3814207"/>
            <a:chOff x="704099" y="1847486"/>
            <a:chExt cx="9938157" cy="3814207"/>
          </a:xfrm>
        </p:grpSpPr>
        <p:grpSp>
          <p:nvGrpSpPr>
            <p:cNvPr id="311" name="Google Shape;311;p7"/>
            <p:cNvGrpSpPr/>
            <p:nvPr/>
          </p:nvGrpSpPr>
          <p:grpSpPr>
            <a:xfrm>
              <a:off x="4421190" y="1847486"/>
              <a:ext cx="3114678" cy="1268895"/>
              <a:chOff x="4421190" y="1847486"/>
              <a:chExt cx="3114678" cy="1268895"/>
            </a:xfrm>
          </p:grpSpPr>
          <p:sp>
            <p:nvSpPr>
              <p:cNvPr id="312" name="Google Shape;312;p7"/>
              <p:cNvSpPr txBox="1"/>
              <p:nvPr/>
            </p:nvSpPr>
            <p:spPr>
              <a:xfrm>
                <a:off x="4421190" y="1847486"/>
                <a:ext cx="3114678" cy="12688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Gill Sans"/>
                  <a:buNone/>
                </a:pPr>
                <a:r>
                  <a:rPr lang="en-US" sz="1800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&lt;odesi&gt; Dataverse Collection goes live</a:t>
                </a:r>
                <a:endParaRPr/>
              </a:p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Gill Sans"/>
                  <a:buNone/>
                </a:pPr>
                <a:endParaRPr sz="180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Gill Sans"/>
                  <a:buNone/>
                </a:pPr>
                <a:r>
                  <a:rPr lang="en-US" sz="1800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&lt;odesi&gt; Nesstar shut down</a:t>
                </a:r>
                <a:endParaRPr/>
              </a:p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Gill Sans"/>
                  <a:buNone/>
                </a:pPr>
                <a:endParaRPr sz="1800" b="1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Gill Sans"/>
                  <a:buNone/>
                </a:pPr>
                <a:endParaRPr sz="1800" b="1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cxnSp>
            <p:nvCxnSpPr>
              <p:cNvPr id="313" name="Google Shape;313;p7"/>
              <p:cNvCxnSpPr/>
              <p:nvPr/>
            </p:nvCxnSpPr>
            <p:spPr>
              <a:xfrm>
                <a:off x="5302785" y="2586622"/>
                <a:ext cx="914400" cy="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69FA7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</p:cxnSp>
        </p:grpSp>
        <p:grpSp>
          <p:nvGrpSpPr>
            <p:cNvPr id="314" name="Google Shape;314;p7"/>
            <p:cNvGrpSpPr/>
            <p:nvPr/>
          </p:nvGrpSpPr>
          <p:grpSpPr>
            <a:xfrm>
              <a:off x="904966" y="3449108"/>
              <a:ext cx="2992990" cy="2212585"/>
              <a:chOff x="904966" y="3449108"/>
              <a:chExt cx="2992990" cy="2212585"/>
            </a:xfrm>
          </p:grpSpPr>
          <p:sp>
            <p:nvSpPr>
              <p:cNvPr id="315" name="Google Shape;315;p7"/>
              <p:cNvSpPr txBox="1"/>
              <p:nvPr/>
            </p:nvSpPr>
            <p:spPr>
              <a:xfrm>
                <a:off x="904966" y="3449108"/>
                <a:ext cx="2992990" cy="22125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Gill Sans"/>
                  <a:buNone/>
                </a:pPr>
                <a:r>
                  <a:rPr lang="en-US" sz="1800" dirty="0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&lt;odesi&gt; </a:t>
                </a:r>
                <a:r>
                  <a:rPr lang="en-US" sz="1800" dirty="0" err="1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Nesstar</a:t>
                </a:r>
                <a:r>
                  <a:rPr lang="en-US" sz="1800" dirty="0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 Migration Project Working Group plan and migrate &lt;odesi&gt; to </a:t>
                </a:r>
                <a:r>
                  <a:rPr lang="en-US" sz="1800" dirty="0" err="1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Dataverse</a:t>
                </a:r>
                <a:endParaRPr sz="1800" dirty="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Gill Sans"/>
                  <a:buNone/>
                </a:pPr>
                <a:endParaRPr sz="1800" dirty="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Gill Sans"/>
                  <a:buNone/>
                </a:pPr>
                <a:r>
                  <a:rPr lang="en-US" sz="1800" dirty="0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CORA collection migrated as pilot (Spring/Summer 2022)</a:t>
                </a:r>
                <a:endParaRPr dirty="0"/>
              </a:p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Gill Sans"/>
                  <a:buNone/>
                </a:pPr>
                <a:endParaRPr sz="1800" b="1" dirty="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Gill Sans"/>
                  <a:buNone/>
                </a:pPr>
                <a:endParaRPr sz="1800" b="1" dirty="0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cxnSp>
            <p:nvCxnSpPr>
              <p:cNvPr id="316" name="Google Shape;316;p7"/>
              <p:cNvCxnSpPr/>
              <p:nvPr/>
            </p:nvCxnSpPr>
            <p:spPr>
              <a:xfrm>
                <a:off x="1564395" y="4838581"/>
                <a:ext cx="914400" cy="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969FA7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50800" dist="38100" dir="2700000" algn="tl" rotWithShape="0">
                  <a:srgbClr val="000000">
                    <a:alpha val="40000"/>
                  </a:srgbClr>
                </a:outerShdw>
              </a:effectLst>
            </p:spPr>
          </p:cxnSp>
        </p:grpSp>
        <p:sp>
          <p:nvSpPr>
            <p:cNvPr id="317" name="Google Shape;317;p7"/>
            <p:cNvSpPr txBox="1"/>
            <p:nvPr/>
          </p:nvSpPr>
          <p:spPr>
            <a:xfrm>
              <a:off x="704099" y="2586622"/>
              <a:ext cx="1774696" cy="4951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Clr>
                  <a:schemeClr val="dk1"/>
                </a:buClr>
                <a:buSzPts val="2400"/>
                <a:buFont typeface="Gill Sans"/>
                <a:buNone/>
              </a:pPr>
              <a:r>
                <a:rPr lang="en-US" sz="2400" b="1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2021-2022</a:t>
              </a:r>
              <a:endParaRPr sz="24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318" name="Google Shape;318;p7"/>
            <p:cNvSpPr txBox="1"/>
            <p:nvPr/>
          </p:nvSpPr>
          <p:spPr>
            <a:xfrm>
              <a:off x="4279885" y="3384569"/>
              <a:ext cx="923577" cy="4951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ill Sans"/>
                <a:buNone/>
              </a:pPr>
              <a:r>
                <a:rPr lang="en-US" sz="2400" b="1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2023</a:t>
              </a:r>
              <a:endParaRPr sz="24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grpSp>
          <p:nvGrpSpPr>
            <p:cNvPr id="319" name="Google Shape;319;p7"/>
            <p:cNvGrpSpPr/>
            <p:nvPr/>
          </p:nvGrpSpPr>
          <p:grpSpPr>
            <a:xfrm>
              <a:off x="830340" y="2742284"/>
              <a:ext cx="9811916" cy="1076457"/>
              <a:chOff x="830340" y="2742284"/>
              <a:chExt cx="9811916" cy="1076457"/>
            </a:xfrm>
          </p:grpSpPr>
          <p:grpSp>
            <p:nvGrpSpPr>
              <p:cNvPr id="320" name="Google Shape;320;p7"/>
              <p:cNvGrpSpPr/>
              <p:nvPr/>
            </p:nvGrpSpPr>
            <p:grpSpPr>
              <a:xfrm>
                <a:off x="879377" y="2953680"/>
                <a:ext cx="9762879" cy="685800"/>
                <a:chOff x="879377" y="2953680"/>
                <a:chExt cx="9762879" cy="685800"/>
              </a:xfrm>
            </p:grpSpPr>
            <p:sp>
              <p:nvSpPr>
                <p:cNvPr id="321" name="Google Shape;321;p7"/>
                <p:cNvSpPr/>
                <p:nvPr/>
              </p:nvSpPr>
              <p:spPr>
                <a:xfrm rot="10800000">
                  <a:off x="4368021" y="3115399"/>
                  <a:ext cx="3511296" cy="365760"/>
                </a:xfrm>
                <a:prstGeom prst="rect">
                  <a:avLst/>
                </a:prstGeom>
                <a:solidFill>
                  <a:srgbClr val="465359"/>
                </a:solidFill>
                <a:ln>
                  <a:noFill/>
                </a:ln>
                <a:effectLst>
                  <a:outerShdw blurRad="50800" dist="38100" dir="2700000" algn="tl" rotWithShape="0">
                    <a:srgbClr val="000000">
                      <a:alpha val="40000"/>
                    </a:srgbClr>
                  </a:outerShdw>
                </a:effectLst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Gill Sans"/>
                    <a:buNone/>
                  </a:pPr>
                  <a:endParaRPr sz="1800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endParaRPr>
                </a:p>
              </p:txBody>
            </p:sp>
            <p:sp>
              <p:nvSpPr>
                <p:cNvPr id="322" name="Google Shape;322;p7"/>
                <p:cNvSpPr/>
                <p:nvPr/>
              </p:nvSpPr>
              <p:spPr>
                <a:xfrm rot="10800000">
                  <a:off x="879377" y="3123167"/>
                  <a:ext cx="3511296" cy="365760"/>
                </a:xfrm>
                <a:prstGeom prst="rect">
                  <a:avLst/>
                </a:prstGeom>
                <a:solidFill>
                  <a:srgbClr val="0F2E54"/>
                </a:solidFill>
                <a:ln>
                  <a:noFill/>
                </a:ln>
                <a:effectLst>
                  <a:outerShdw blurRad="50800" dist="38100" dir="2700000" algn="tl" rotWithShape="0">
                    <a:srgbClr val="000000">
                      <a:alpha val="40000"/>
                    </a:srgbClr>
                  </a:outerShdw>
                </a:effectLst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Gill Sans"/>
                    <a:buNone/>
                  </a:pPr>
                  <a:endParaRPr sz="1800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endParaRPr>
                </a:p>
              </p:txBody>
            </p:sp>
            <p:sp>
              <p:nvSpPr>
                <p:cNvPr id="323" name="Google Shape;323;p7"/>
                <p:cNvSpPr/>
                <p:nvPr/>
              </p:nvSpPr>
              <p:spPr>
                <a:xfrm>
                  <a:off x="7854989" y="2953680"/>
                  <a:ext cx="2787267" cy="685800"/>
                </a:xfrm>
                <a:prstGeom prst="rightArrow">
                  <a:avLst>
                    <a:gd name="adj1" fmla="val 50000"/>
                    <a:gd name="adj2" fmla="val 50000"/>
                  </a:avLst>
                </a:prstGeom>
                <a:solidFill>
                  <a:srgbClr val="0F2E54"/>
                </a:solidFill>
                <a:ln w="22225" cap="rnd" cmpd="sng">
                  <a:solidFill>
                    <a:srgbClr val="0A519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50800" dist="38100" dir="2700000" algn="tl" rotWithShape="0">
                    <a:srgbClr val="000000">
                      <a:alpha val="40000"/>
                    </a:srgbClr>
                  </a:outerShdw>
                </a:effectLst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chemeClr val="lt1"/>
                    </a:solidFill>
                    <a:latin typeface="Gill Sans"/>
                    <a:ea typeface="Gill Sans"/>
                    <a:cs typeface="Gill Sans"/>
                    <a:sym typeface="Gill Sans"/>
                  </a:endParaRPr>
                </a:p>
              </p:txBody>
            </p:sp>
          </p:grpSp>
          <p:grpSp>
            <p:nvGrpSpPr>
              <p:cNvPr id="324" name="Google Shape;324;p7"/>
              <p:cNvGrpSpPr/>
              <p:nvPr/>
            </p:nvGrpSpPr>
            <p:grpSpPr>
              <a:xfrm>
                <a:off x="4331173" y="2742284"/>
                <a:ext cx="123197" cy="732012"/>
                <a:chOff x="2072481" y="2547174"/>
                <a:chExt cx="92400" cy="549023"/>
              </a:xfrm>
            </p:grpSpPr>
            <p:cxnSp>
              <p:nvCxnSpPr>
                <p:cNvPr id="325" name="Google Shape;325;p7"/>
                <p:cNvCxnSpPr/>
                <p:nvPr/>
              </p:nvCxnSpPr>
              <p:spPr>
                <a:xfrm>
                  <a:off x="2118681" y="2616125"/>
                  <a:ext cx="0" cy="480072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326" name="Google Shape;326;p7"/>
                <p:cNvSpPr/>
                <p:nvPr/>
              </p:nvSpPr>
              <p:spPr>
                <a:xfrm>
                  <a:off x="2072481" y="2547174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Gill Sans"/>
                    <a:buNone/>
                  </a:pPr>
                  <a:endParaRPr sz="1800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endParaRPr>
                </a:p>
              </p:txBody>
            </p:sp>
          </p:grpSp>
          <p:grpSp>
            <p:nvGrpSpPr>
              <p:cNvPr id="327" name="Google Shape;327;p7"/>
              <p:cNvGrpSpPr/>
              <p:nvPr/>
            </p:nvGrpSpPr>
            <p:grpSpPr>
              <a:xfrm rot="10800000">
                <a:off x="830340" y="3108762"/>
                <a:ext cx="123197" cy="709979"/>
                <a:chOff x="845575" y="2563700"/>
                <a:chExt cx="92400" cy="532498"/>
              </a:xfrm>
            </p:grpSpPr>
            <p:sp>
              <p:nvSpPr>
                <p:cNvPr id="328" name="Google Shape;328;p7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200"/>
                    <a:buFont typeface="Gill Sans"/>
                    <a:buNone/>
                  </a:pPr>
                  <a:endParaRPr sz="1200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endParaRPr>
                </a:p>
              </p:txBody>
            </p:sp>
            <p:cxnSp>
              <p:nvCxnSpPr>
                <p:cNvPr id="329" name="Google Shape;329;p7"/>
                <p:cNvCxnSpPr/>
                <p:nvPr/>
              </p:nvCxnSpPr>
              <p:spPr>
                <a:xfrm>
                  <a:off x="891773" y="2616126"/>
                  <a:ext cx="0" cy="480072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9039C-0B15-64EF-8D85-8A96FA3072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Continued collaboration</a:t>
            </a:r>
          </a:p>
        </p:txBody>
      </p:sp>
    </p:spTree>
    <p:extLst>
      <p:ext uri="{BB962C8B-B14F-4D97-AF65-F5344CB8AC3E}">
        <p14:creationId xmlns:p14="http://schemas.microsoft.com/office/powerpoint/2010/main" val="1843029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A6878-F690-9142-3A85-387E9071B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704088"/>
            <a:ext cx="11029616" cy="758952"/>
          </a:xfrm>
        </p:spPr>
        <p:txBody>
          <a:bodyPr>
            <a:normAutofit/>
          </a:bodyPr>
          <a:lstStyle/>
          <a:p>
            <a:r>
              <a:rPr lang="en-US" sz="4000" dirty="0"/>
              <a:t>Background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4FD285-FCCC-2CF1-55AC-D831F48B8A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5749" y="1724629"/>
            <a:ext cx="5082308" cy="3894708"/>
          </a:xfrm>
        </p:spPr>
        <p:txBody>
          <a:bodyPr>
            <a:normAutofit/>
          </a:bodyPr>
          <a:lstStyle/>
          <a:p>
            <a:r>
              <a:rPr lang="en-US" sz="2400" dirty="0"/>
              <a:t>Since 2008 &lt;odesi&gt; is a shared library infrastructure  for access to social science survey data collections and public opinion polls</a:t>
            </a:r>
          </a:p>
          <a:p>
            <a:r>
              <a:rPr lang="en-US" sz="2400" dirty="0"/>
              <a:t>Online search, exploration, download in statistical formats</a:t>
            </a:r>
          </a:p>
          <a:p>
            <a:r>
              <a:rPr lang="en-US" sz="2400" dirty="0"/>
              <a:t>DDI variable-level metadata supports question and concept level discovery</a:t>
            </a:r>
          </a:p>
          <a:p>
            <a:endParaRPr lang="en-US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F55E9C-6AF1-95B9-AFE2-1D054D7AAF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0515" y="1238664"/>
            <a:ext cx="6670305" cy="438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19928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Blue">
      <a:dk1>
        <a:srgbClr val="000000"/>
      </a:dk1>
      <a:lt1>
        <a:srgbClr val="FFFFFF"/>
      </a:lt1>
      <a:dk2>
        <a:srgbClr val="153A63"/>
      </a:dk2>
      <a:lt2>
        <a:srgbClr val="DBEFF9"/>
      </a:lt2>
      <a:accent1>
        <a:srgbClr val="0F6FC6"/>
      </a:accent1>
      <a:accent2>
        <a:srgbClr val="009DD9"/>
      </a:accent2>
      <a:accent3>
        <a:srgbClr val="09B8C0"/>
      </a:accent3>
      <a:accent4>
        <a:srgbClr val="0EBC8C"/>
      </a:accent4>
      <a:accent5>
        <a:srgbClr val="71B959"/>
      </a:accent5>
      <a:accent6>
        <a:srgbClr val="96B042"/>
      </a:accent6>
      <a:hlink>
        <a:srgbClr val="C37400"/>
      </a:hlink>
      <a:folHlink>
        <a:srgbClr val="4F908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videndVTI">
  <a:themeElements>
    <a:clrScheme name="Blue">
      <a:dk1>
        <a:srgbClr val="000000"/>
      </a:dk1>
      <a:lt1>
        <a:srgbClr val="FFFFFF"/>
      </a:lt1>
      <a:dk2>
        <a:srgbClr val="153A63"/>
      </a:dk2>
      <a:lt2>
        <a:srgbClr val="DBEFF9"/>
      </a:lt2>
      <a:accent1>
        <a:srgbClr val="0F6FC6"/>
      </a:accent1>
      <a:accent2>
        <a:srgbClr val="009DD9"/>
      </a:accent2>
      <a:accent3>
        <a:srgbClr val="09B8C0"/>
      </a:accent3>
      <a:accent4>
        <a:srgbClr val="0EBC8C"/>
      </a:accent4>
      <a:accent5>
        <a:srgbClr val="71B959"/>
      </a:accent5>
      <a:accent6>
        <a:srgbClr val="96B042"/>
      </a:accent6>
      <a:hlink>
        <a:srgbClr val="C37400"/>
      </a:hlink>
      <a:folHlink>
        <a:srgbClr val="4F908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988</Words>
  <Application>Microsoft Office PowerPoint</Application>
  <PresentationFormat>Widescreen</PresentationFormat>
  <Paragraphs>161</Paragraphs>
  <Slides>21</Slides>
  <Notes>17</Notes>
  <HiddenSlides>5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Calibri</vt:lpstr>
      <vt:lpstr>Gill Sans</vt:lpstr>
      <vt:lpstr>Lato</vt:lpstr>
      <vt:lpstr>Arial</vt:lpstr>
      <vt:lpstr>Noto Sans Symbols</vt:lpstr>
      <vt:lpstr>DividendVTI</vt:lpstr>
      <vt:lpstr>DividendVTI</vt:lpstr>
      <vt:lpstr>Looking to the past for future directions of &lt;odesi&gt;</vt:lpstr>
      <vt:lpstr>Data services beginnings</vt:lpstr>
      <vt:lpstr>1986 Census</vt:lpstr>
      <vt:lpstr>Early data portals</vt:lpstr>
      <vt:lpstr>New platforms and collaborations</vt:lpstr>
      <vt:lpstr>Collaborating with Scholars Portal</vt:lpstr>
      <vt:lpstr>Migrating to the future</vt:lpstr>
      <vt:lpstr>Continued collaboration</vt:lpstr>
      <vt:lpstr>Background</vt:lpstr>
      <vt:lpstr>Nesstar replacement </vt:lpstr>
      <vt:lpstr>Coordination across collections</vt:lpstr>
      <vt:lpstr>Public opinion polls</vt:lpstr>
      <vt:lpstr>Fostering POP collaboration</vt:lpstr>
      <vt:lpstr>Statistics Canada (DLI)</vt:lpstr>
      <vt:lpstr>Licensed and restricted data </vt:lpstr>
      <vt:lpstr>Library open data &amp; disciplinary collections</vt:lpstr>
      <vt:lpstr>&lt;odesi&gt; - A way to discover curated research data</vt:lpstr>
      <vt:lpstr>PowerPoint Presentation</vt:lpstr>
      <vt:lpstr> Next steps</vt:lpstr>
      <vt:lpstr>&lt;odesi&gt; Migration Project Working Group</vt:lpstr>
      <vt:lpstr>Questions or comments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Looking to the past for future directions of &lt;odesi&gt;</dc:title>
  <dc:creator>Alexandra Cooper</dc:creator>
  <cp:lastModifiedBy>Sabina Pagotto</cp:lastModifiedBy>
  <cp:revision>2</cp:revision>
  <dcterms:created xsi:type="dcterms:W3CDTF">2022-05-05T17:22:17Z</dcterms:created>
  <dcterms:modified xsi:type="dcterms:W3CDTF">2022-05-11T20:12:00Z</dcterms:modified>
</cp:coreProperties>
</file>