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4"/>
  </p:sldMasterIdLst>
  <p:notesMasterIdLst>
    <p:notesMasterId r:id="rId17"/>
  </p:notesMasterIdLst>
  <p:sldIdLst>
    <p:sldId id="292" r:id="rId5"/>
    <p:sldId id="283" r:id="rId6"/>
    <p:sldId id="284" r:id="rId7"/>
    <p:sldId id="285" r:id="rId8"/>
    <p:sldId id="290" r:id="rId9"/>
    <p:sldId id="286" r:id="rId10"/>
    <p:sldId id="287" r:id="rId11"/>
    <p:sldId id="288" r:id="rId12"/>
    <p:sldId id="277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634" autoAdjust="0"/>
  </p:normalViewPr>
  <p:slideViewPr>
    <p:cSldViewPr snapToGrid="0">
      <p:cViewPr>
        <p:scale>
          <a:sx n="50" d="100"/>
          <a:sy n="50" d="100"/>
        </p:scale>
        <p:origin x="1500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dair MacRae" userId="63f05612-54a2-4803-a161-abfd8fe13840" providerId="ADAL" clId="{EA900940-525E-4E4A-B6CE-F443179DC3EC}"/>
    <pc:docChg chg="modSld">
      <pc:chgData name="Alisdair MacRae" userId="63f05612-54a2-4803-a161-abfd8fe13840" providerId="ADAL" clId="{EA900940-525E-4E4A-B6CE-F443179DC3EC}" dt="2022-05-10T15:37:21.386" v="2" actId="20577"/>
      <pc:docMkLst>
        <pc:docMk/>
      </pc:docMkLst>
      <pc:sldChg chg="modNotesTx">
        <pc:chgData name="Alisdair MacRae" userId="63f05612-54a2-4803-a161-abfd8fe13840" providerId="ADAL" clId="{EA900940-525E-4E4A-B6CE-F443179DC3EC}" dt="2022-05-10T15:37:12.616" v="1" actId="20577"/>
        <pc:sldMkLst>
          <pc:docMk/>
          <pc:sldMk cId="1691931446" sldId="277"/>
        </pc:sldMkLst>
      </pc:sldChg>
      <pc:sldChg chg="modNotesTx">
        <pc:chgData name="Alisdair MacRae" userId="63f05612-54a2-4803-a161-abfd8fe13840" providerId="ADAL" clId="{EA900940-525E-4E4A-B6CE-F443179DC3EC}" dt="2022-05-10T15:37:07.004" v="0" actId="20577"/>
        <pc:sldMkLst>
          <pc:docMk/>
          <pc:sldMk cId="2677997612" sldId="278"/>
        </pc:sldMkLst>
      </pc:sldChg>
      <pc:sldChg chg="modNotesTx">
        <pc:chgData name="Alisdair MacRae" userId="63f05612-54a2-4803-a161-abfd8fe13840" providerId="ADAL" clId="{EA900940-525E-4E4A-B6CE-F443179DC3EC}" dt="2022-05-10T15:37:21.386" v="2" actId="20577"/>
        <pc:sldMkLst>
          <pc:docMk/>
          <pc:sldMk cId="4197878516" sldId="28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mailcarletonca-my.sharepoint.com/personal/alisdairmacrae_cunet_carleton_ca/Documents/Desktop/Scholarly%20Communications/Scholars%20Portal/journalcsv__doaj_20220509_1436_utf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[journalcsv__doaj_20220509_1436_utf8.xlsx]Sheet1!$C$1:$X$1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[journalcsv__doaj_20220509_1436_utf8.xlsx]Sheet1!$C$2:$X$2</c:f>
              <c:numCache>
                <c:formatCode>General</c:formatCode>
                <c:ptCount val="22"/>
                <c:pt idx="0">
                  <c:v>242</c:v>
                </c:pt>
                <c:pt idx="1">
                  <c:v>274</c:v>
                </c:pt>
                <c:pt idx="2">
                  <c:v>270</c:v>
                </c:pt>
                <c:pt idx="3">
                  <c:v>272</c:v>
                </c:pt>
                <c:pt idx="4">
                  <c:v>338</c:v>
                </c:pt>
                <c:pt idx="5">
                  <c:v>435</c:v>
                </c:pt>
                <c:pt idx="6">
                  <c:v>442</c:v>
                </c:pt>
                <c:pt idx="7">
                  <c:v>580</c:v>
                </c:pt>
                <c:pt idx="8">
                  <c:v>706</c:v>
                </c:pt>
                <c:pt idx="9">
                  <c:v>801</c:v>
                </c:pt>
                <c:pt idx="10">
                  <c:v>880</c:v>
                </c:pt>
                <c:pt idx="11">
                  <c:v>938</c:v>
                </c:pt>
                <c:pt idx="12">
                  <c:v>1082</c:v>
                </c:pt>
                <c:pt idx="13">
                  <c:v>1227</c:v>
                </c:pt>
                <c:pt idx="14">
                  <c:v>1234</c:v>
                </c:pt>
                <c:pt idx="15">
                  <c:v>1283</c:v>
                </c:pt>
                <c:pt idx="16">
                  <c:v>1217</c:v>
                </c:pt>
                <c:pt idx="17">
                  <c:v>1155</c:v>
                </c:pt>
                <c:pt idx="18">
                  <c:v>847</c:v>
                </c:pt>
                <c:pt idx="19">
                  <c:v>848</c:v>
                </c:pt>
                <c:pt idx="20">
                  <c:v>747</c:v>
                </c:pt>
                <c:pt idx="21">
                  <c:v>506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BD-4160-A5E7-02A34A6E28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6131840"/>
        <c:axId val="205317632"/>
      </c:lineChart>
      <c:catAx>
        <c:axId val="13613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317632"/>
        <c:crosses val="autoZero"/>
        <c:auto val="1"/>
        <c:lblAlgn val="ctr"/>
        <c:lblOffset val="100"/>
        <c:noMultiLvlLbl val="0"/>
      </c:catAx>
      <c:valAx>
        <c:axId val="20531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3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BDE7C-1110-4E4A-B70D-0776A43F3D89}" type="datetimeFigureOut">
              <a:rPr lang="en-CA" smtClean="0"/>
              <a:t>2022-05-09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82F9B-A143-41F0-9520-40745EBBD4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8022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843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098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5052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3444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662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82F9B-A143-41F0-9520-40745EBBD4F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765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695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09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4770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2198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1388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3146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72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293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13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095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2379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667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911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514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03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490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937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E371130-5940-4D78-ACEB-E19DE376F0B0}" type="datetimeFigureOut">
              <a:rPr lang="en-CA" smtClean="0"/>
              <a:t>2022-05-06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1806BF3-73A9-4FCC-959C-9142B0ECE7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9507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cul.on.ca/scholars-port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rossref.org/community/sponsors/" TargetMode="External"/><Relationship Id="rId5" Type="http://schemas.openxmlformats.org/officeDocument/2006/relationships/hyperlink" Target="https://pkp.sfu.ca/omp/" TargetMode="External"/><Relationship Id="rId4" Type="http://schemas.openxmlformats.org/officeDocument/2006/relationships/hyperlink" Target="https://pkp.sfu.ca/ojs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esdoc.unesco.org/in/documentViewer.xhtml?v=2.1.196&amp;id=p::usmarcdef_0000215863&amp;file=/in/rest/annotationSVC/DownloadWatermarkedAttachment/attach_import_ac58774a-744e-4489-8ea0-3014a2e9e82c%3F_%3D215863eng.pdf&amp;updateUrl=updateUrl8736&amp;ark=/ark:/48223/pf0000215863/PDF/215863eng.pdf.multi&amp;fullScreen=true&amp;locale=en#%5B%7B%22num%22%3A88%2C%22gen%22%3A0%7D%2C%7B%22name%22%3A%22XYZ%22%7D%2Cnull%2Cnull%2C0%5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arleton.ca/sites/default/files/about/projects/OA%20Policy%20-%20ARC%20versio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aj.org/cs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kp.sfu.ca/oj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924D-0FCC-405F-B810-32128725E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799" y="1787510"/>
            <a:ext cx="9144000" cy="1641490"/>
          </a:xfrm>
        </p:spPr>
        <p:txBody>
          <a:bodyPr>
            <a:normAutofit/>
          </a:bodyPr>
          <a:lstStyle/>
          <a:p>
            <a:r>
              <a:rPr lang="en-CA" sz="7200" dirty="0"/>
              <a:t>Scholars Portal Journal Hosting: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2EC6D-AED6-4EDC-81F8-05B446CD6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799" y="3429000"/>
            <a:ext cx="9144000" cy="2914650"/>
          </a:xfrm>
        </p:spPr>
        <p:txBody>
          <a:bodyPr>
            <a:normAutofit/>
          </a:bodyPr>
          <a:lstStyle/>
          <a:p>
            <a:r>
              <a:rPr lang="en-US" dirty="0"/>
              <a:t>A Service Provided to Carleton University</a:t>
            </a:r>
          </a:p>
          <a:p>
            <a:endParaRPr lang="en-US" dirty="0"/>
          </a:p>
          <a:p>
            <a:r>
              <a:rPr lang="en-US" dirty="0"/>
              <a:t>Alisdair MacRae and Valerie Critchley</a:t>
            </a:r>
          </a:p>
          <a:p>
            <a:r>
              <a:rPr lang="en-US" dirty="0"/>
              <a:t>Scholarly Communications</a:t>
            </a:r>
          </a:p>
          <a:p>
            <a:r>
              <a:rPr lang="en-US" dirty="0"/>
              <a:t>Carleton University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5782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860FA-99A5-47CF-95C0-0BD6E56BA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was this arranged?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17FCF-6B81-4688-8276-B2BCDF3DC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690688"/>
            <a:ext cx="10233800" cy="5167312"/>
          </a:xfrm>
        </p:spPr>
        <p:txBody>
          <a:bodyPr>
            <a:normAutofit lnSpcReduction="10000"/>
          </a:bodyPr>
          <a:lstStyle/>
          <a:p>
            <a:r>
              <a:rPr lang="en-CA" dirty="0"/>
              <a:t>Carleton is part of </a:t>
            </a:r>
            <a:r>
              <a:rPr lang="en-CA" dirty="0">
                <a:solidFill>
                  <a:schemeClr val="accent6"/>
                </a:solidFill>
              </a:rPr>
              <a:t>Ontario Council of University Libraries </a:t>
            </a:r>
            <a:r>
              <a:rPr lang="en-CA" dirty="0"/>
              <a:t>(OCUL) Consortium</a:t>
            </a:r>
          </a:p>
          <a:p>
            <a:endParaRPr lang="en-CA" dirty="0"/>
          </a:p>
          <a:p>
            <a:r>
              <a:rPr lang="en-CA" dirty="0">
                <a:hlinkClick r:id="rId3"/>
              </a:rPr>
              <a:t>Scholars Portal</a:t>
            </a:r>
            <a:r>
              <a:rPr lang="en-CA" dirty="0"/>
              <a:t>, technological infrastructure provided to OCUL libraries, offering a range of services</a:t>
            </a:r>
          </a:p>
          <a:p>
            <a:endParaRPr lang="en-US" dirty="0"/>
          </a:p>
          <a:p>
            <a:r>
              <a:rPr lang="en-CA" dirty="0"/>
              <a:t>Scholars Portal hosts </a:t>
            </a:r>
            <a:r>
              <a:rPr lang="en-CA" dirty="0">
                <a:hlinkClick r:id="rId4"/>
              </a:rPr>
              <a:t>Open Journal Systems</a:t>
            </a:r>
            <a:r>
              <a:rPr lang="en-CA" dirty="0"/>
              <a:t> and </a:t>
            </a:r>
            <a:r>
              <a:rPr lang="en-CA" dirty="0">
                <a:hlinkClick r:id="rId5"/>
              </a:rPr>
              <a:t>Open Monograph Press</a:t>
            </a:r>
            <a:r>
              <a:rPr lang="en-CA" dirty="0"/>
              <a:t> for </a:t>
            </a:r>
            <a:r>
              <a:rPr lang="en-CA" dirty="0">
                <a:solidFill>
                  <a:schemeClr val="accent6"/>
                </a:solidFill>
              </a:rPr>
              <a:t>11 institutions within OCUL</a:t>
            </a:r>
            <a:r>
              <a:rPr lang="en-CA" dirty="0"/>
              <a:t>, with approximately </a:t>
            </a:r>
            <a:r>
              <a:rPr lang="en-CA" dirty="0">
                <a:solidFill>
                  <a:schemeClr val="accent6"/>
                </a:solidFill>
              </a:rPr>
              <a:t>125 active journals</a:t>
            </a:r>
            <a:r>
              <a:rPr lang="en-CA" dirty="0"/>
              <a:t> containing over </a:t>
            </a:r>
            <a:r>
              <a:rPr lang="en-CA" dirty="0">
                <a:solidFill>
                  <a:schemeClr val="accent6"/>
                </a:solidFill>
              </a:rPr>
              <a:t>30,000 published articles</a:t>
            </a:r>
          </a:p>
          <a:p>
            <a:endParaRPr lang="en-CA" dirty="0"/>
          </a:p>
          <a:p>
            <a:r>
              <a:rPr lang="en-CA" dirty="0"/>
              <a:t>Service includes software </a:t>
            </a:r>
            <a:r>
              <a:rPr lang="en-CA" dirty="0">
                <a:solidFill>
                  <a:schemeClr val="accent6"/>
                </a:solidFill>
              </a:rPr>
              <a:t>hosting</a:t>
            </a:r>
            <a:r>
              <a:rPr lang="en-CA" dirty="0"/>
              <a:t>, </a:t>
            </a:r>
            <a:r>
              <a:rPr lang="en-CA" dirty="0">
                <a:solidFill>
                  <a:schemeClr val="accent6"/>
                </a:solidFill>
              </a:rPr>
              <a:t>troubleshooting</a:t>
            </a:r>
            <a:r>
              <a:rPr lang="en-CA" dirty="0"/>
              <a:t>, </a:t>
            </a:r>
            <a:r>
              <a:rPr lang="en-CA" dirty="0">
                <a:solidFill>
                  <a:schemeClr val="accent6"/>
                </a:solidFill>
              </a:rPr>
              <a:t>upgrades</a:t>
            </a:r>
            <a:r>
              <a:rPr lang="en-CA" dirty="0"/>
              <a:t>, and </a:t>
            </a:r>
            <a:r>
              <a:rPr lang="en-CA" dirty="0" err="1">
                <a:hlinkClick r:id="rId6"/>
              </a:rPr>
              <a:t>Crossref</a:t>
            </a:r>
            <a:r>
              <a:rPr lang="en-CA" dirty="0">
                <a:hlinkClick r:id="rId6"/>
              </a:rPr>
              <a:t> sponsorship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99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C7D6-5F57-43E6-A914-34F9E6EFB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A" dirty="0"/>
            </a:br>
            <a:r>
              <a:rPr lang="en-CA" dirty="0"/>
              <a:t>What is the result?</a:t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B13F7-2A9D-4316-99A0-0FC10DAD7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590676"/>
            <a:ext cx="10233800" cy="5267324"/>
          </a:xfrm>
        </p:spPr>
        <p:txBody>
          <a:bodyPr>
            <a:normAutofit lnSpcReduction="10000"/>
          </a:bodyPr>
          <a:lstStyle/>
          <a:p>
            <a:r>
              <a:rPr lang="en-CA" sz="3200" dirty="0">
                <a:solidFill>
                  <a:schemeClr val="accent6"/>
                </a:solidFill>
              </a:rPr>
              <a:t>Achieve Open Access</a:t>
            </a:r>
            <a:r>
              <a:rPr lang="en-CA" sz="3200" dirty="0"/>
              <a:t>, very economical way for libraries to set up their own journal hosting platform</a:t>
            </a:r>
          </a:p>
          <a:p>
            <a:pPr lvl="1"/>
            <a:endParaRPr lang="en-CA" sz="2800" dirty="0"/>
          </a:p>
          <a:p>
            <a:r>
              <a:rPr lang="en-CA" sz="3200" dirty="0">
                <a:solidFill>
                  <a:schemeClr val="accent6"/>
                </a:solidFill>
              </a:rPr>
              <a:t>External hosting</a:t>
            </a:r>
            <a:r>
              <a:rPr lang="en-CA" sz="3200" dirty="0"/>
              <a:t>, less stress for Carleton LTS</a:t>
            </a:r>
          </a:p>
          <a:p>
            <a:pPr lvl="1"/>
            <a:endParaRPr lang="en-CA" sz="2800" dirty="0"/>
          </a:p>
          <a:p>
            <a:r>
              <a:rPr lang="en-CA" sz="3200" dirty="0">
                <a:solidFill>
                  <a:schemeClr val="accent6"/>
                </a:solidFill>
              </a:rPr>
              <a:t>Maintain and upgrade server</a:t>
            </a:r>
            <a:r>
              <a:rPr lang="en-CA" sz="3200" dirty="0"/>
              <a:t>, </a:t>
            </a:r>
            <a:r>
              <a:rPr lang="en-CA" sz="3200" dirty="0">
                <a:solidFill>
                  <a:schemeClr val="accent6"/>
                </a:solidFill>
              </a:rPr>
              <a:t>software</a:t>
            </a:r>
            <a:r>
              <a:rPr lang="en-CA" sz="3200" dirty="0"/>
              <a:t>, </a:t>
            </a:r>
            <a:r>
              <a:rPr lang="en-CA" sz="3200" dirty="0">
                <a:solidFill>
                  <a:schemeClr val="accent6"/>
                </a:solidFill>
              </a:rPr>
              <a:t>changes to software</a:t>
            </a:r>
            <a:r>
              <a:rPr lang="en-CA" sz="3200" dirty="0"/>
              <a:t> or </a:t>
            </a:r>
            <a:r>
              <a:rPr lang="en-CA" sz="3200" dirty="0">
                <a:solidFill>
                  <a:schemeClr val="accent6"/>
                </a:solidFill>
              </a:rPr>
              <a:t>requests for information</a:t>
            </a:r>
          </a:p>
          <a:p>
            <a:pPr lvl="1"/>
            <a:r>
              <a:rPr lang="en-CA" sz="2800" dirty="0"/>
              <a:t>“Bart Kawula and Kaitlin Newson allow us to provide a better service for our clients by focusing on their specific needs and providing guidance as needed.”</a:t>
            </a:r>
            <a:br>
              <a:rPr lang="en-CA" sz="2800" dirty="0"/>
            </a:br>
            <a:r>
              <a:rPr lang="en-CA" sz="2800" dirty="0">
                <a:solidFill>
                  <a:schemeClr val="accent6"/>
                </a:solidFill>
              </a:rPr>
              <a:t>– Valerie Critchley, Systems and Copyright Librarian, Carleton University</a:t>
            </a:r>
          </a:p>
          <a:p>
            <a:pPr lvl="2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3548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C7D6-5F57-43E6-A914-34F9E6EFB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A" dirty="0"/>
            </a:br>
            <a:r>
              <a:rPr lang="en-CA" dirty="0"/>
              <a:t>What is the result?</a:t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B13F7-2A9D-4316-99A0-0FC10DAD7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>
                <a:solidFill>
                  <a:schemeClr val="accent6"/>
                </a:solidFill>
              </a:rPr>
              <a:t>Upgrade to OJS 3.3</a:t>
            </a:r>
            <a:r>
              <a:rPr lang="en-CA" sz="3200" dirty="0"/>
              <a:t>; they ran it first, they found bugs, they found the easiest way to upgrade; all we had to was communicate with clients about what was happening</a:t>
            </a:r>
          </a:p>
          <a:p>
            <a:pPr lvl="1"/>
            <a:endParaRPr lang="en-CA" sz="2800" dirty="0"/>
          </a:p>
          <a:p>
            <a:r>
              <a:rPr lang="en-CA" sz="3200" dirty="0">
                <a:solidFill>
                  <a:schemeClr val="accent6"/>
                </a:solidFill>
              </a:rPr>
              <a:t>Efficiency</a:t>
            </a:r>
            <a:r>
              <a:rPr lang="en-CA" sz="3200" dirty="0"/>
              <a:t>, since they’re providing service for so many libraries, they can </a:t>
            </a:r>
            <a:r>
              <a:rPr lang="en-CA" sz="3200" dirty="0">
                <a:solidFill>
                  <a:schemeClr val="accent6"/>
                </a:solidFill>
              </a:rPr>
              <a:t>advise on common issues</a:t>
            </a:r>
            <a:r>
              <a:rPr lang="en-CA" sz="3200" dirty="0"/>
              <a:t>, rather than responding to each library</a:t>
            </a:r>
            <a:br>
              <a:rPr lang="en-CA" sz="3200" dirty="0"/>
            </a:br>
            <a:endParaRPr lang="en-CA" sz="3200" dirty="0"/>
          </a:p>
          <a:p>
            <a:r>
              <a:rPr lang="en-CA" sz="3200" dirty="0">
                <a:solidFill>
                  <a:schemeClr val="accent6"/>
                </a:solidFill>
              </a:rPr>
              <a:t>Conclusion</a:t>
            </a:r>
            <a:r>
              <a:rPr lang="en-CA" sz="3200" dirty="0"/>
              <a:t>: Improved support for </a:t>
            </a:r>
            <a:r>
              <a:rPr lang="en-CA" sz="3200" dirty="0">
                <a:solidFill>
                  <a:schemeClr val="accent6"/>
                </a:solidFill>
              </a:rPr>
              <a:t>OJS</a:t>
            </a:r>
            <a:r>
              <a:rPr lang="en-CA" sz="3200" dirty="0"/>
              <a:t> and </a:t>
            </a:r>
            <a:r>
              <a:rPr lang="en-CA" sz="3200" dirty="0">
                <a:solidFill>
                  <a:schemeClr val="accent6"/>
                </a:solidFill>
              </a:rPr>
              <a:t>Open Access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1921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77CD-8BDF-4989-A744-BE7C5B1CF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CA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02FCB-238C-40A2-B830-688E62C2D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In the recent past, </a:t>
            </a:r>
            <a:r>
              <a:rPr lang="en-CA" dirty="0">
                <a:solidFill>
                  <a:schemeClr val="accent6"/>
                </a:solidFill>
              </a:rPr>
              <a:t>Scholars Portal </a:t>
            </a:r>
            <a:r>
              <a:rPr lang="en-CA" dirty="0"/>
              <a:t>took over the hosting of </a:t>
            </a:r>
            <a:r>
              <a:rPr lang="en-CA" dirty="0">
                <a:solidFill>
                  <a:schemeClr val="accent6"/>
                </a:solidFill>
              </a:rPr>
              <a:t>Open Journal Systems </a:t>
            </a:r>
            <a:r>
              <a:rPr lang="en-CA" dirty="0"/>
              <a:t>from </a:t>
            </a:r>
            <a:r>
              <a:rPr lang="en-CA" dirty="0">
                <a:solidFill>
                  <a:schemeClr val="accent6"/>
                </a:solidFill>
              </a:rPr>
              <a:t>MacOdrum Library </a:t>
            </a:r>
            <a:r>
              <a:rPr lang="en-CA" dirty="0"/>
              <a:t>at </a:t>
            </a:r>
            <a:r>
              <a:rPr lang="en-CA" dirty="0">
                <a:solidFill>
                  <a:schemeClr val="accent6"/>
                </a:solidFill>
              </a:rPr>
              <a:t>Carleton University</a:t>
            </a:r>
          </a:p>
          <a:p>
            <a:endParaRPr lang="en-CA" dirty="0"/>
          </a:p>
          <a:p>
            <a:r>
              <a:rPr lang="en-CA" dirty="0"/>
              <a:t>The change </a:t>
            </a:r>
            <a:r>
              <a:rPr lang="en-CA" dirty="0">
                <a:solidFill>
                  <a:schemeClr val="accent6"/>
                </a:solidFill>
              </a:rPr>
              <a:t>streamlined the workflow </a:t>
            </a:r>
            <a:r>
              <a:rPr lang="en-CA" dirty="0"/>
              <a:t>and </a:t>
            </a:r>
            <a:r>
              <a:rPr lang="en-CA" dirty="0">
                <a:solidFill>
                  <a:schemeClr val="accent6"/>
                </a:solidFill>
              </a:rPr>
              <a:t>maintenance</a:t>
            </a:r>
            <a:r>
              <a:rPr lang="en-CA" dirty="0"/>
              <a:t> of both the </a:t>
            </a:r>
            <a:r>
              <a:rPr lang="en-CA" dirty="0">
                <a:solidFill>
                  <a:schemeClr val="accent6"/>
                </a:solidFill>
              </a:rPr>
              <a:t>software</a:t>
            </a:r>
            <a:r>
              <a:rPr lang="en-CA" dirty="0"/>
              <a:t> and </a:t>
            </a:r>
            <a:r>
              <a:rPr lang="en-CA" dirty="0">
                <a:solidFill>
                  <a:schemeClr val="accent6"/>
                </a:solidFill>
              </a:rPr>
              <a:t>associated hardware</a:t>
            </a:r>
          </a:p>
          <a:p>
            <a:endParaRPr lang="en-CA" dirty="0"/>
          </a:p>
          <a:p>
            <a:r>
              <a:rPr lang="en-CA" dirty="0">
                <a:solidFill>
                  <a:schemeClr val="accent6"/>
                </a:solidFill>
              </a:rPr>
              <a:t>Open Journal Systems </a:t>
            </a:r>
            <a:r>
              <a:rPr lang="en-CA" dirty="0"/>
              <a:t>(OJS) is an important aspect of the </a:t>
            </a:r>
            <a:r>
              <a:rPr lang="en-CA" dirty="0">
                <a:solidFill>
                  <a:schemeClr val="accent6"/>
                </a:solidFill>
              </a:rPr>
              <a:t>Open Access </a:t>
            </a:r>
            <a:r>
              <a:rPr lang="en-CA" dirty="0"/>
              <a:t>movement, and the following lightning talk will draw attention to </a:t>
            </a:r>
            <a:r>
              <a:rPr lang="en-CA" dirty="0">
                <a:solidFill>
                  <a:schemeClr val="accent6"/>
                </a:solidFill>
              </a:rPr>
              <a:t>how Scholars Portal has greatly facilitated that effort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978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08124-502E-4C04-A327-1452776CC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 to Open Access</a:t>
            </a:r>
            <a:endParaRPr lang="en-CA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AF7F2-7D51-4704-9E33-D5978E6F4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6672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“</a:t>
            </a:r>
            <a:r>
              <a:rPr lang="en-CA" dirty="0">
                <a:solidFill>
                  <a:schemeClr val="accent6"/>
                </a:solidFill>
              </a:rPr>
              <a:t>Open Access (OA) </a:t>
            </a:r>
            <a:r>
              <a:rPr lang="en-CA" dirty="0"/>
              <a:t>is the provision of </a:t>
            </a:r>
            <a:r>
              <a:rPr lang="en-CA" dirty="0">
                <a:solidFill>
                  <a:schemeClr val="accent6"/>
                </a:solidFill>
              </a:rPr>
              <a:t>free access to peer-reviewed, scholarly and research information to all</a:t>
            </a:r>
            <a:r>
              <a:rPr lang="en-CA" dirty="0"/>
              <a:t>. It requires that the rights holder grants </a:t>
            </a:r>
            <a:r>
              <a:rPr lang="en-CA" dirty="0">
                <a:solidFill>
                  <a:schemeClr val="accent6"/>
                </a:solidFill>
              </a:rPr>
              <a:t>worldwide irrevocable right of access </a:t>
            </a:r>
            <a:r>
              <a:rPr lang="en-CA" dirty="0"/>
              <a:t>to copy, use, distribute, transmit, and make derivative works in any format for any lawful activities with </a:t>
            </a:r>
            <a:r>
              <a:rPr lang="en-CA" dirty="0">
                <a:solidFill>
                  <a:schemeClr val="accent6"/>
                </a:solidFill>
              </a:rPr>
              <a:t>proper attribution to the original author</a:t>
            </a:r>
            <a:r>
              <a:rPr lang="en-CA" dirty="0"/>
              <a:t>.”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“The rising </a:t>
            </a:r>
            <a:r>
              <a:rPr lang="en-CA" dirty="0">
                <a:solidFill>
                  <a:schemeClr val="accent6"/>
                </a:solidFill>
              </a:rPr>
              <a:t>cost of journal subscription is a major force behind the emergence of the OA movement</a:t>
            </a:r>
            <a:r>
              <a:rPr lang="en-CA" dirty="0"/>
              <a:t>. The emergence of </a:t>
            </a:r>
            <a:r>
              <a:rPr lang="en-CA" dirty="0">
                <a:solidFill>
                  <a:schemeClr val="accent6"/>
                </a:solidFill>
              </a:rPr>
              <a:t>digitisation and Internet has increased the possibility of making information available </a:t>
            </a:r>
            <a:r>
              <a:rPr lang="en-CA" dirty="0"/>
              <a:t>to anyone, anywhere, anytime, and in any format.”</a:t>
            </a:r>
            <a:br>
              <a:rPr lang="en-CA" dirty="0"/>
            </a:br>
            <a:endParaRPr lang="en-CA" dirty="0"/>
          </a:p>
          <a:p>
            <a:pPr marL="0" indent="0">
              <a:buNone/>
            </a:pPr>
            <a:r>
              <a:rPr lang="en-US" dirty="0"/>
              <a:t> -Sanjaya Mishra, Introduction, </a:t>
            </a:r>
            <a:r>
              <a:rPr lang="en-CA" dirty="0">
                <a:hlinkClick r:id="rId3"/>
              </a:rPr>
              <a:t>Policy Guidelines For the Development </a:t>
            </a:r>
            <a:br>
              <a:rPr lang="en-CA" dirty="0">
                <a:hlinkClick r:id="rId3"/>
              </a:rPr>
            </a:br>
            <a:r>
              <a:rPr lang="en-CA" dirty="0">
                <a:hlinkClick r:id="rId3"/>
              </a:rPr>
              <a:t>   and  Promotion of Open Access</a:t>
            </a:r>
            <a:r>
              <a:rPr lang="en-CA" dirty="0"/>
              <a:t>, UNESCO, 2012</a:t>
            </a:r>
          </a:p>
        </p:txBody>
      </p:sp>
    </p:spTree>
    <p:extLst>
      <p:ext uri="{BB962C8B-B14F-4D97-AF65-F5344CB8AC3E}">
        <p14:creationId xmlns:p14="http://schemas.microsoft.com/office/powerpoint/2010/main" val="173982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08124-502E-4C04-A327-1452776CC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Carleton and OA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AF7F2-7D51-4704-9E33-D5978E6F4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53721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dirty="0"/>
              <a:t>4. Open Access is the principle that </a:t>
            </a:r>
            <a:r>
              <a:rPr lang="en-CA" dirty="0">
                <a:solidFill>
                  <a:schemeClr val="accent6"/>
                </a:solidFill>
              </a:rPr>
              <a:t>all research and creative work, particularly from publicly funded institutions, should be freely accessible via the internet</a:t>
            </a:r>
            <a:r>
              <a:rPr lang="en-CA" dirty="0"/>
              <a:t>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5. Carleton University is committed to the principle of </a:t>
            </a:r>
            <a:r>
              <a:rPr lang="en-CA" dirty="0">
                <a:solidFill>
                  <a:schemeClr val="accent6"/>
                </a:solidFill>
              </a:rPr>
              <a:t>disseminating academic knowledge as widely and in as timely a way as possible </a:t>
            </a:r>
            <a:r>
              <a:rPr lang="en-CA" dirty="0"/>
              <a:t>thereby increasing the impact of this research and expanding the scholarly discourse.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In facilitating researchers to disseminate new knowledge, </a:t>
            </a:r>
            <a:r>
              <a:rPr lang="en-CA" dirty="0">
                <a:solidFill>
                  <a:schemeClr val="accent6"/>
                </a:solidFill>
              </a:rPr>
              <a:t>all methods are encouraged </a:t>
            </a:r>
            <a:r>
              <a:rPr lang="en-CA" dirty="0"/>
              <a:t>including </a:t>
            </a:r>
            <a:r>
              <a:rPr lang="en-CA" dirty="0">
                <a:solidFill>
                  <a:schemeClr val="accent6"/>
                </a:solidFill>
              </a:rPr>
              <a:t>traditional commercial and learned society publications and newer supplementary methods such as network sharing and open access methods</a:t>
            </a:r>
            <a:r>
              <a:rPr lang="en-CA" dirty="0"/>
              <a:t>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The </a:t>
            </a:r>
            <a:r>
              <a:rPr lang="en-CA" dirty="0">
                <a:solidFill>
                  <a:schemeClr val="accent6"/>
                </a:solidFill>
              </a:rPr>
              <a:t>quality of the research </a:t>
            </a:r>
            <a:r>
              <a:rPr lang="en-CA" dirty="0"/>
              <a:t>at Carleton is the </a:t>
            </a:r>
            <a:r>
              <a:rPr lang="en-CA" dirty="0">
                <a:solidFill>
                  <a:schemeClr val="accent6"/>
                </a:solidFill>
              </a:rPr>
              <a:t>paramount consideration</a:t>
            </a:r>
            <a:r>
              <a:rPr lang="en-CA" dirty="0"/>
              <a:t>, normally realized through the </a:t>
            </a:r>
            <a:r>
              <a:rPr lang="en-CA" dirty="0">
                <a:solidFill>
                  <a:schemeClr val="accent6"/>
                </a:solidFill>
              </a:rPr>
              <a:t>peer review process, regardless of the publishing method. “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dirty="0"/>
              <a:t>From </a:t>
            </a:r>
            <a:r>
              <a:rPr lang="en-CA" dirty="0">
                <a:hlinkClick r:id="rId3"/>
              </a:rPr>
              <a:t>Carleton University’s Open Access Policy, in effect January 1, 2012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0349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EB32-7C02-4BE5-9B39-87BBD7DB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dirty="0"/>
              <a:t>Number of Journals Added by DOAJ, 2000-2021</a:t>
            </a:r>
            <a:br>
              <a:rPr lang="en-CA" dirty="0"/>
            </a:br>
            <a:endParaRPr lang="en-CA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33F5206-080B-409F-8762-AC970A01C1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004800"/>
              </p:ext>
            </p:extLst>
          </p:nvPr>
        </p:nvGraphicFramePr>
        <p:xfrm>
          <a:off x="838200" y="1143000"/>
          <a:ext cx="10267950" cy="5349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464AA03-4166-471A-B55D-7514F9631EF1}"/>
              </a:ext>
            </a:extLst>
          </p:cNvPr>
          <p:cNvSpPr/>
          <p:nvPr/>
        </p:nvSpPr>
        <p:spPr>
          <a:xfrm>
            <a:off x="9289902" y="6488668"/>
            <a:ext cx="281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Source: </a:t>
            </a:r>
            <a:r>
              <a:rPr lang="en-CA" dirty="0">
                <a:hlinkClick r:id="rId4"/>
              </a:rPr>
              <a:t>https://doaj.org/csv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42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A4CAE-98E7-4446-8F22-322B2F360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Open Journal Systems (OJS)?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DFF93-E832-451B-B51D-B29C829E6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850"/>
            <a:ext cx="10515600" cy="539115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6"/>
                </a:solidFill>
              </a:rPr>
              <a:t>1998</a:t>
            </a:r>
            <a:r>
              <a:rPr lang="en-US" dirty="0"/>
              <a:t>, John </a:t>
            </a:r>
            <a:r>
              <a:rPr lang="en-US" dirty="0" err="1"/>
              <a:t>Willinsky</a:t>
            </a:r>
            <a:r>
              <a:rPr lang="en-US" dirty="0"/>
              <a:t> founded the </a:t>
            </a:r>
            <a:r>
              <a:rPr lang="en-US" dirty="0">
                <a:solidFill>
                  <a:schemeClr val="accent6"/>
                </a:solidFill>
              </a:rPr>
              <a:t>Public Knowledge Project </a:t>
            </a:r>
            <a:r>
              <a:rPr lang="en-US" dirty="0"/>
              <a:t>at UBC, </a:t>
            </a:r>
            <a:r>
              <a:rPr lang="en-US" dirty="0">
                <a:solidFill>
                  <a:schemeClr val="accent6"/>
                </a:solidFill>
              </a:rPr>
              <a:t>to improve the scholarly and public quality of research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2001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Open Journal Systems </a:t>
            </a:r>
            <a:r>
              <a:rPr lang="en-US" dirty="0"/>
              <a:t>(OJS) released as </a:t>
            </a:r>
            <a:r>
              <a:rPr lang="en-US" dirty="0">
                <a:solidFill>
                  <a:schemeClr val="accent6"/>
                </a:solidFill>
              </a:rPr>
              <a:t>open source software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2005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OJS 2.0 </a:t>
            </a:r>
            <a:r>
              <a:rPr lang="en-US" dirty="0"/>
              <a:t>released, and </a:t>
            </a:r>
            <a:r>
              <a:rPr lang="en-US" dirty="0">
                <a:solidFill>
                  <a:schemeClr val="accent6"/>
                </a:solidFill>
              </a:rPr>
              <a:t>OJS 3.0 </a:t>
            </a:r>
            <a:r>
              <a:rPr lang="en-US" dirty="0"/>
              <a:t>released in </a:t>
            </a:r>
            <a:r>
              <a:rPr lang="en-US" dirty="0">
                <a:solidFill>
                  <a:schemeClr val="accent6"/>
                </a:solidFill>
              </a:rPr>
              <a:t>2016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25,000</a:t>
            </a:r>
            <a:r>
              <a:rPr lang="en-US" dirty="0"/>
              <a:t> journals using OJS worldwide (</a:t>
            </a:r>
            <a:r>
              <a:rPr lang="en-US" dirty="0">
                <a:hlinkClick r:id="rId3"/>
              </a:rPr>
              <a:t>https://pkp.sfu.ca/ojs/</a:t>
            </a:r>
            <a:r>
              <a:rPr lang="en-US" dirty="0"/>
              <a:t>), numerous languages available</a:t>
            </a:r>
          </a:p>
          <a:p>
            <a:endParaRPr lang="en-US" dirty="0"/>
          </a:p>
          <a:p>
            <a:r>
              <a:rPr lang="en-CA" dirty="0"/>
              <a:t>“</a:t>
            </a:r>
            <a:r>
              <a:rPr lang="en-CA" dirty="0">
                <a:solidFill>
                  <a:schemeClr val="accent6"/>
                </a:solidFill>
              </a:rPr>
              <a:t>OJS is free and open source software </a:t>
            </a:r>
            <a:r>
              <a:rPr lang="en-CA" dirty="0"/>
              <a:t>released under the open source GPL v2 license. You are </a:t>
            </a:r>
            <a:r>
              <a:rPr lang="en-CA" dirty="0">
                <a:solidFill>
                  <a:schemeClr val="accent6"/>
                </a:solidFill>
              </a:rPr>
              <a:t>free to download, use, and modify it at no charge</a:t>
            </a:r>
            <a:r>
              <a:rPr lang="en-CA" dirty="0"/>
              <a:t>. OJS is made freely available to journals worldwide for the </a:t>
            </a:r>
            <a:r>
              <a:rPr lang="en-CA" dirty="0">
                <a:solidFill>
                  <a:schemeClr val="accent6"/>
                </a:solidFill>
              </a:rPr>
              <a:t>purpose of making open access publishing a viable option for more journals</a:t>
            </a:r>
            <a:r>
              <a:rPr lang="en-CA" dirty="0"/>
              <a:t>, as open access </a:t>
            </a:r>
            <a:r>
              <a:rPr lang="en-CA" dirty="0">
                <a:solidFill>
                  <a:schemeClr val="accent6"/>
                </a:solidFill>
              </a:rPr>
              <a:t>can increase a journal’s readership as well as its contribution to the public good </a:t>
            </a:r>
            <a:r>
              <a:rPr lang="en-CA" dirty="0"/>
              <a:t>on a global scale.” (</a:t>
            </a:r>
            <a:r>
              <a:rPr lang="en-CA" dirty="0">
                <a:hlinkClick r:id="rId3"/>
              </a:rPr>
              <a:t>https://pkp.sfu.ca/ojs/</a:t>
            </a:r>
            <a:r>
              <a:rPr lang="en-CA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97878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EB2F5-336F-464B-B5B6-D62105E38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When did Carleton adopt OJS?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4D13E-0BE7-4150-B618-20D1C454B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>
                <a:solidFill>
                  <a:schemeClr val="accent6"/>
                </a:solidFill>
              </a:rPr>
              <a:t>2009-2010</a:t>
            </a:r>
            <a:r>
              <a:rPr lang="en-CA" dirty="0"/>
              <a:t>, supported by IT Team in Library for </a:t>
            </a:r>
            <a:r>
              <a:rPr lang="en-CA" dirty="0">
                <a:solidFill>
                  <a:schemeClr val="accent6"/>
                </a:solidFill>
              </a:rPr>
              <a:t>10 years</a:t>
            </a:r>
          </a:p>
          <a:p>
            <a:endParaRPr lang="en-CA" dirty="0"/>
          </a:p>
          <a:p>
            <a:r>
              <a:rPr lang="en-CA" dirty="0">
                <a:solidFill>
                  <a:schemeClr val="accent6"/>
                </a:solidFill>
              </a:rPr>
              <a:t>Library Technology Services </a:t>
            </a:r>
            <a:r>
              <a:rPr lang="en-CA" dirty="0"/>
              <a:t>(LTS) also supported numerous other platforms in-house, including </a:t>
            </a:r>
            <a:r>
              <a:rPr lang="en-CA" dirty="0">
                <a:solidFill>
                  <a:schemeClr val="accent6"/>
                </a:solidFill>
              </a:rPr>
              <a:t>Omni</a:t>
            </a:r>
            <a:r>
              <a:rPr lang="en-CA" dirty="0"/>
              <a:t> (library catalogue), </a:t>
            </a:r>
            <a:r>
              <a:rPr lang="en-CA" dirty="0" err="1">
                <a:solidFill>
                  <a:schemeClr val="accent6"/>
                </a:solidFill>
              </a:rPr>
              <a:t>Artudis</a:t>
            </a:r>
            <a:r>
              <a:rPr lang="en-CA" dirty="0"/>
              <a:t> (institutional repository) and </a:t>
            </a:r>
            <a:r>
              <a:rPr lang="en-CA" dirty="0">
                <a:solidFill>
                  <a:schemeClr val="accent6"/>
                </a:solidFill>
              </a:rPr>
              <a:t>Pressbooks</a:t>
            </a:r>
            <a:r>
              <a:rPr lang="en-CA" dirty="0"/>
              <a:t> (CMS for creating books)</a:t>
            </a:r>
          </a:p>
          <a:p>
            <a:endParaRPr lang="en-CA" dirty="0"/>
          </a:p>
          <a:p>
            <a:r>
              <a:rPr lang="en-CA" dirty="0"/>
              <a:t>For all of these platforms, </a:t>
            </a:r>
            <a:r>
              <a:rPr lang="en-CA" dirty="0">
                <a:solidFill>
                  <a:schemeClr val="accent6"/>
                </a:solidFill>
              </a:rPr>
              <a:t>maintaining a firewall </a:t>
            </a:r>
            <a:r>
              <a:rPr lang="en-CA" dirty="0"/>
              <a:t>and </a:t>
            </a:r>
            <a:r>
              <a:rPr lang="en-CA" dirty="0">
                <a:solidFill>
                  <a:schemeClr val="accent6"/>
                </a:solidFill>
              </a:rPr>
              <a:t>general security/stability </a:t>
            </a:r>
            <a:r>
              <a:rPr lang="en-CA" dirty="0"/>
              <a:t>was a big issue</a:t>
            </a:r>
          </a:p>
          <a:p>
            <a:endParaRPr lang="en-CA" dirty="0"/>
          </a:p>
          <a:p>
            <a:r>
              <a:rPr lang="en-CA" dirty="0"/>
              <a:t>LTS Staff didn’t have time for learning </a:t>
            </a:r>
            <a:r>
              <a:rPr lang="en-CA" dirty="0">
                <a:solidFill>
                  <a:schemeClr val="accent6"/>
                </a:solidFill>
              </a:rPr>
              <a:t>specific aspects of OJS</a:t>
            </a:r>
            <a:r>
              <a:rPr lang="en-CA" dirty="0"/>
              <a:t>, especially in light of staffing changes and varying demands</a:t>
            </a:r>
          </a:p>
        </p:txBody>
      </p:sp>
    </p:spTree>
    <p:extLst>
      <p:ext uri="{BB962C8B-B14F-4D97-AF65-F5344CB8AC3E}">
        <p14:creationId xmlns:p14="http://schemas.microsoft.com/office/powerpoint/2010/main" val="3672571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B1A6B-B0D6-4616-83FB-1FD5DA4D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Why did Scholars Portal take over OJS hosting?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BD8FC-2E41-49F9-89DA-DBB9086F4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Library gradually moved from data storage to cloud solutions</a:t>
            </a:r>
          </a:p>
          <a:p>
            <a:endParaRPr lang="en-CA" dirty="0"/>
          </a:p>
          <a:p>
            <a:r>
              <a:rPr lang="en-CA" dirty="0">
                <a:solidFill>
                  <a:schemeClr val="accent6"/>
                </a:solidFill>
              </a:rPr>
              <a:t>2020</a:t>
            </a:r>
            <a:r>
              <a:rPr lang="en-CA" dirty="0"/>
              <a:t>, Scholars Portal was approached to host OJS, maintaining the software and hardware</a:t>
            </a:r>
          </a:p>
          <a:p>
            <a:endParaRPr lang="en-CA" dirty="0"/>
          </a:p>
          <a:p>
            <a:r>
              <a:rPr lang="en-CA" dirty="0">
                <a:solidFill>
                  <a:schemeClr val="accent6"/>
                </a:solidFill>
              </a:rPr>
              <a:t>Easier to update</a:t>
            </a:r>
            <a:r>
              <a:rPr lang="en-CA" dirty="0"/>
              <a:t>, </a:t>
            </a:r>
            <a:r>
              <a:rPr lang="en-CA" dirty="0">
                <a:solidFill>
                  <a:schemeClr val="accent6"/>
                </a:solidFill>
              </a:rPr>
              <a:t>maintain security</a:t>
            </a:r>
            <a:r>
              <a:rPr lang="en-CA" dirty="0"/>
              <a:t>, especially since it is open source</a:t>
            </a:r>
          </a:p>
        </p:txBody>
      </p:sp>
    </p:spTree>
    <p:extLst>
      <p:ext uri="{BB962C8B-B14F-4D97-AF65-F5344CB8AC3E}">
        <p14:creationId xmlns:p14="http://schemas.microsoft.com/office/powerpoint/2010/main" val="1805134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B1A6B-B0D6-4616-83FB-1FD5DA4D7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CA" dirty="0"/>
              <a:t>Why did Scholars Portal take over OJS hosting?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BD8FC-2E41-49F9-89DA-DBB9086F4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667250"/>
          </a:xfrm>
        </p:spPr>
        <p:txBody>
          <a:bodyPr>
            <a:normAutofit lnSpcReduction="10000"/>
          </a:bodyPr>
          <a:lstStyle/>
          <a:p>
            <a:r>
              <a:rPr lang="en-CA" dirty="0"/>
              <a:t>“Open source is great, but there must be engagement with community that supports it. Different than buying MS Word, open source done by the people, hence, more overhead.”</a:t>
            </a:r>
            <a:br>
              <a:rPr lang="en-CA" dirty="0"/>
            </a:br>
            <a:r>
              <a:rPr lang="en-CA" dirty="0">
                <a:solidFill>
                  <a:schemeClr val="accent6"/>
                </a:solidFill>
              </a:rPr>
              <a:t>– Valerie Critchley, Systems and Copyright Librarian, Carleton University</a:t>
            </a:r>
          </a:p>
          <a:p>
            <a:endParaRPr lang="en-CA" dirty="0"/>
          </a:p>
          <a:p>
            <a:r>
              <a:rPr lang="en-CA" dirty="0"/>
              <a:t>Opportunity to move hosting to Scholars Portal provided for reasonable cost</a:t>
            </a:r>
          </a:p>
          <a:p>
            <a:endParaRPr lang="en-CA" dirty="0"/>
          </a:p>
          <a:p>
            <a:r>
              <a:rPr lang="en-CA" dirty="0"/>
              <a:t>They keep software and hardware up to date, more secure; they’re specialists</a:t>
            </a:r>
          </a:p>
        </p:txBody>
      </p:sp>
    </p:spTree>
    <p:extLst>
      <p:ext uri="{BB962C8B-B14F-4D97-AF65-F5344CB8AC3E}">
        <p14:creationId xmlns:p14="http://schemas.microsoft.com/office/powerpoint/2010/main" val="169193144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DB3FF758A8D44F858DEFB59E228B57" ma:contentTypeVersion="14" ma:contentTypeDescription="Create a new document." ma:contentTypeScope="" ma:versionID="9ee101ccab0e4c062802799361c0bc55">
  <xsd:schema xmlns:xsd="http://www.w3.org/2001/XMLSchema" xmlns:xs="http://www.w3.org/2001/XMLSchema" xmlns:p="http://schemas.microsoft.com/office/2006/metadata/properties" xmlns:ns3="b789b551-ebdc-49fb-a32a-387493c7a19e" xmlns:ns4="c91cbc64-8ad4-4388-8d13-ae41e9fd8f63" targetNamespace="http://schemas.microsoft.com/office/2006/metadata/properties" ma:root="true" ma:fieldsID="84dbe2c854233725826ddfe0d0208474" ns3:_="" ns4:_="">
    <xsd:import namespace="b789b551-ebdc-49fb-a32a-387493c7a19e"/>
    <xsd:import namespace="c91cbc64-8ad4-4388-8d13-ae41e9fd8f6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b551-ebdc-49fb-a32a-387493c7a19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1cbc64-8ad4-4388-8d13-ae41e9fd8f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EAA425-A938-4477-8710-EC4FC03D1150}">
  <ds:schemaRefs>
    <ds:schemaRef ds:uri="c91cbc64-8ad4-4388-8d13-ae41e9fd8f63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elements/1.1/"/>
    <ds:schemaRef ds:uri="http://purl.org/dc/terms/"/>
    <ds:schemaRef ds:uri="b789b551-ebdc-49fb-a32a-387493c7a19e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F5A10E0-968C-4DA7-BFD3-C5824A462A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DA7C12-5698-415D-A320-D83B0C9322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89b551-ebdc-49fb-a32a-387493c7a19e"/>
    <ds:schemaRef ds:uri="c91cbc64-8ad4-4388-8d13-ae41e9fd8f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6613</TotalTime>
  <Words>1000</Words>
  <Application>Microsoft Office PowerPoint</Application>
  <PresentationFormat>Widescreen</PresentationFormat>
  <Paragraphs>85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Depth</vt:lpstr>
      <vt:lpstr>Scholars Portal Journal Hosting:</vt:lpstr>
      <vt:lpstr>Introduction</vt:lpstr>
      <vt:lpstr>Intro to Open Access</vt:lpstr>
      <vt:lpstr>Carleton and OA</vt:lpstr>
      <vt:lpstr>Number of Journals Added by DOAJ, 2000-2021 </vt:lpstr>
      <vt:lpstr>What is Open Journal Systems (OJS)?</vt:lpstr>
      <vt:lpstr>When did Carleton adopt OJS?</vt:lpstr>
      <vt:lpstr>Why did Scholars Portal take over OJS hosting?</vt:lpstr>
      <vt:lpstr>Why did Scholars Portal take over OJS hosting?</vt:lpstr>
      <vt:lpstr>How was this arranged?</vt:lpstr>
      <vt:lpstr> What is the result? </vt:lpstr>
      <vt:lpstr> What is the result?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Scholars Portal Journal Hosting</dc:title>
  <dc:creator>Alisdair MacRae</dc:creator>
  <cp:lastModifiedBy>Alisdair MacRae</cp:lastModifiedBy>
  <cp:revision>19</cp:revision>
  <dcterms:created xsi:type="dcterms:W3CDTF">2022-04-29T19:47:13Z</dcterms:created>
  <dcterms:modified xsi:type="dcterms:W3CDTF">2022-05-10T15:38:02Z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0x010100C4DB3FF758A8D44F858DEFB59E228B57</vt:lpwstr>
  </property>
</Properties>
</file>