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embeddedFontLst>
    <p:embeddedFont>
      <p:font typeface="Economica" panose="020B0604020202020204" charset="0"/>
      <p:regular r:id="rId21"/>
      <p:bold r:id="rId22"/>
      <p:italic r:id="rId23"/>
      <p:boldItalic r:id="rId24"/>
    </p:embeddedFont>
    <p:embeddedFont>
      <p:font typeface="Open Sans" panose="020B0606030504020204" pitchFamily="34" charset="0"/>
      <p:regular r:id="rId25"/>
      <p:bold r:id="rId26"/>
      <p:italic r:id="rId27"/>
      <p:boldItalic r:id="rId28"/>
    </p:embeddedFont>
    <p:embeddedFont>
      <p:font typeface="Raleway" pitchFamily="2"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943" autoAdjust="0"/>
  </p:normalViewPr>
  <p:slideViewPr>
    <p:cSldViewPr snapToGrid="0">
      <p:cViewPr varScale="1">
        <p:scale>
          <a:sx n="105" d="100"/>
          <a:sy n="105" d="100"/>
        </p:scale>
        <p:origin x="1794" y="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font" Target="fonts/font1.fntdata"/><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font" Target="fonts/font12.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1.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1273b6ae8c9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1273b6ae8c9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1281f1f1487_0_5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1281f1f1487_0_5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1281f1f1487_0_5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1281f1f1487_0_5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endParaRPr sz="1200" dirty="0">
              <a:solidFill>
                <a:schemeClr val="dk1"/>
              </a:solidFill>
              <a:latin typeface="Open Sans"/>
              <a:ea typeface="Open Sans"/>
              <a:cs typeface="Open Sans"/>
              <a:sym typeface="Open San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1281f1f1487_0_5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1281f1f1487_0_5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200" dirty="0">
              <a:solidFill>
                <a:schemeClr val="dk1"/>
              </a:solidFill>
              <a:latin typeface="Open Sans"/>
              <a:ea typeface="Open Sans"/>
              <a:cs typeface="Open Sans"/>
              <a:sym typeface="Open San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1281f1f1487_0_4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1281f1f1487_0_4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1281f1f1487_0_1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1281f1f1487_0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1281f1f1487_0_25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1281f1f1487_0_2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1281f1f1487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1281f1f1487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1281f1f1487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1281f1f1487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281f1f1487_0_3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1281f1f1487_0_3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dirty="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281f1f1487_0_4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1281f1f1487_0_4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1281f1f1487_0_4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1281f1f1487_0_4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1281f1f1487_0_4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1281f1f1487_0_4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1281f1f1487_0_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1281f1f1487_0_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1281f1f1487_0_4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1281f1f1487_0_4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800" dirty="0">
              <a:solidFill>
                <a:schemeClr val="dk1"/>
              </a:solidFill>
              <a:latin typeface="Open Sans"/>
              <a:ea typeface="Open Sans"/>
              <a:cs typeface="Open Sans"/>
              <a:sym typeface="Open San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273b6ae8c9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273b6ae8c9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p:nvPr/>
        </p:nvSpPr>
        <p:spPr>
          <a:xfrm>
            <a:off x="2744013" y="756700"/>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56" name="Google Shape;56;p14"/>
          <p:cNvSpPr/>
          <p:nvPr/>
        </p:nvSpPr>
        <p:spPr>
          <a:xfrm rot="10800000">
            <a:off x="5318350" y="32667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57" name="Google Shape;57;p14"/>
          <p:cNvSpPr txBox="1">
            <a:spLocks noGrp="1"/>
          </p:cNvSpPr>
          <p:nvPr>
            <p:ph type="ctrTitle"/>
          </p:nvPr>
        </p:nvSpPr>
        <p:spPr>
          <a:xfrm>
            <a:off x="3044700" y="1444255"/>
            <a:ext cx="3054600" cy="15372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200"/>
              <a:buNone/>
              <a:defRPr/>
            </a:lvl1pPr>
            <a:lvl2pPr lvl="1" algn="ctr" rtl="0">
              <a:spcBef>
                <a:spcPts val="0"/>
              </a:spcBef>
              <a:spcAft>
                <a:spcPts val="0"/>
              </a:spcAft>
              <a:buSzPts val="4200"/>
              <a:buNone/>
              <a:defRPr/>
            </a:lvl2pPr>
            <a:lvl3pPr lvl="2" algn="ctr" rtl="0">
              <a:spcBef>
                <a:spcPts val="0"/>
              </a:spcBef>
              <a:spcAft>
                <a:spcPts val="0"/>
              </a:spcAft>
              <a:buSzPts val="4200"/>
              <a:buNone/>
              <a:defRPr/>
            </a:lvl3pPr>
            <a:lvl4pPr lvl="3" algn="ctr" rtl="0">
              <a:spcBef>
                <a:spcPts val="0"/>
              </a:spcBef>
              <a:spcAft>
                <a:spcPts val="0"/>
              </a:spcAft>
              <a:buSzPts val="4200"/>
              <a:buNone/>
              <a:defRPr/>
            </a:lvl4pPr>
            <a:lvl5pPr lvl="4" algn="ctr" rtl="0">
              <a:spcBef>
                <a:spcPts val="0"/>
              </a:spcBef>
              <a:spcAft>
                <a:spcPts val="0"/>
              </a:spcAft>
              <a:buSzPts val="4200"/>
              <a:buNone/>
              <a:defRPr/>
            </a:lvl5pPr>
            <a:lvl6pPr lvl="5" algn="ctr" rtl="0">
              <a:spcBef>
                <a:spcPts val="0"/>
              </a:spcBef>
              <a:spcAft>
                <a:spcPts val="0"/>
              </a:spcAft>
              <a:buSzPts val="4200"/>
              <a:buNone/>
              <a:defRPr/>
            </a:lvl6pPr>
            <a:lvl7pPr lvl="6" algn="ctr" rtl="0">
              <a:spcBef>
                <a:spcPts val="0"/>
              </a:spcBef>
              <a:spcAft>
                <a:spcPts val="0"/>
              </a:spcAft>
              <a:buSzPts val="4200"/>
              <a:buNone/>
              <a:defRPr/>
            </a:lvl7pPr>
            <a:lvl8pPr lvl="7" algn="ctr" rtl="0">
              <a:spcBef>
                <a:spcPts val="0"/>
              </a:spcBef>
              <a:spcAft>
                <a:spcPts val="0"/>
              </a:spcAft>
              <a:buSzPts val="4200"/>
              <a:buNone/>
              <a:defRPr/>
            </a:lvl8pPr>
            <a:lvl9pPr lvl="8" algn="ctr" rtl="0">
              <a:spcBef>
                <a:spcPts val="0"/>
              </a:spcBef>
              <a:spcAft>
                <a:spcPts val="0"/>
              </a:spcAft>
              <a:buSzPts val="4200"/>
              <a:buNone/>
              <a:defRPr/>
            </a:lvl9pPr>
          </a:lstStyle>
          <a:p>
            <a:endParaRPr/>
          </a:p>
        </p:txBody>
      </p:sp>
      <p:sp>
        <p:nvSpPr>
          <p:cNvPr id="58" name="Google Shape;58;p14"/>
          <p:cNvSpPr txBox="1">
            <a:spLocks noGrp="1"/>
          </p:cNvSpPr>
          <p:nvPr>
            <p:ph type="subTitle" idx="1"/>
          </p:nvPr>
        </p:nvSpPr>
        <p:spPr>
          <a:xfrm>
            <a:off x="3044700" y="3116580"/>
            <a:ext cx="3054600" cy="7014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rtl="0">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rtl="0">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rtl="0">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rtl="0">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rtl="0">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rtl="0">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rtl="0">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rtl="0">
              <a:lnSpc>
                <a:spcPct val="100000"/>
              </a:lnSpc>
              <a:spcBef>
                <a:spcPts val="0"/>
              </a:spcBef>
              <a:spcAft>
                <a:spcPts val="0"/>
              </a:spcAft>
              <a:buSzPts val="2100"/>
              <a:buFont typeface="Economica"/>
              <a:buNone/>
              <a:defRPr sz="2100">
                <a:latin typeface="Economica"/>
                <a:ea typeface="Economica"/>
                <a:cs typeface="Economica"/>
                <a:sym typeface="Economica"/>
              </a:defRPr>
            </a:lvl9pPr>
          </a:lstStyle>
          <a:p>
            <a:endParaRPr/>
          </a:p>
        </p:txBody>
      </p:sp>
      <p:sp>
        <p:nvSpPr>
          <p:cNvPr id="59" name="Google Shape;59;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0"/>
        <p:cNvGrpSpPr/>
        <p:nvPr/>
      </p:nvGrpSpPr>
      <p:grpSpPr>
        <a:xfrm>
          <a:off x="0" y="0"/>
          <a:ext cx="0" cy="0"/>
          <a:chOff x="0" y="0"/>
          <a:chExt cx="0" cy="0"/>
        </a:xfrm>
      </p:grpSpPr>
      <p:sp>
        <p:nvSpPr>
          <p:cNvPr id="61" name="Google Shape;61;p15"/>
          <p:cNvSpPr/>
          <p:nvPr/>
        </p:nvSpPr>
        <p:spPr>
          <a:xfrm flipH="1">
            <a:off x="7595938" y="4602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62" name="Google Shape;62;p15"/>
          <p:cNvSpPr/>
          <p:nvPr/>
        </p:nvSpPr>
        <p:spPr>
          <a:xfrm rot="10800000" flipH="1">
            <a:off x="466425" y="35583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63" name="Google Shape;63;p15"/>
          <p:cNvSpPr txBox="1">
            <a:spLocks noGrp="1"/>
          </p:cNvSpPr>
          <p:nvPr>
            <p:ph type="title"/>
          </p:nvPr>
        </p:nvSpPr>
        <p:spPr>
          <a:xfrm>
            <a:off x="773700" y="1806450"/>
            <a:ext cx="7596600" cy="15306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4200"/>
              <a:buNone/>
              <a:defRPr/>
            </a:lvl1pPr>
            <a:lvl2pPr lvl="1" algn="ctr" rtl="0">
              <a:spcBef>
                <a:spcPts val="0"/>
              </a:spcBef>
              <a:spcAft>
                <a:spcPts val="0"/>
              </a:spcAft>
              <a:buSzPts val="4200"/>
              <a:buNone/>
              <a:defRPr/>
            </a:lvl2pPr>
            <a:lvl3pPr lvl="2" algn="ctr" rtl="0">
              <a:spcBef>
                <a:spcPts val="0"/>
              </a:spcBef>
              <a:spcAft>
                <a:spcPts val="0"/>
              </a:spcAft>
              <a:buSzPts val="4200"/>
              <a:buNone/>
              <a:defRPr/>
            </a:lvl3pPr>
            <a:lvl4pPr lvl="3" algn="ctr" rtl="0">
              <a:spcBef>
                <a:spcPts val="0"/>
              </a:spcBef>
              <a:spcAft>
                <a:spcPts val="0"/>
              </a:spcAft>
              <a:buSzPts val="4200"/>
              <a:buNone/>
              <a:defRPr/>
            </a:lvl4pPr>
            <a:lvl5pPr lvl="4" algn="ctr" rtl="0">
              <a:spcBef>
                <a:spcPts val="0"/>
              </a:spcBef>
              <a:spcAft>
                <a:spcPts val="0"/>
              </a:spcAft>
              <a:buSzPts val="4200"/>
              <a:buNone/>
              <a:defRPr/>
            </a:lvl5pPr>
            <a:lvl6pPr lvl="5" algn="ctr" rtl="0">
              <a:spcBef>
                <a:spcPts val="0"/>
              </a:spcBef>
              <a:spcAft>
                <a:spcPts val="0"/>
              </a:spcAft>
              <a:buSzPts val="4200"/>
              <a:buNone/>
              <a:defRPr/>
            </a:lvl6pPr>
            <a:lvl7pPr lvl="6" algn="ctr" rtl="0">
              <a:spcBef>
                <a:spcPts val="0"/>
              </a:spcBef>
              <a:spcAft>
                <a:spcPts val="0"/>
              </a:spcAft>
              <a:buSzPts val="4200"/>
              <a:buNone/>
              <a:defRPr/>
            </a:lvl7pPr>
            <a:lvl8pPr lvl="7" algn="ctr" rtl="0">
              <a:spcBef>
                <a:spcPts val="0"/>
              </a:spcBef>
              <a:spcAft>
                <a:spcPts val="0"/>
              </a:spcAft>
              <a:buSzPts val="4200"/>
              <a:buNone/>
              <a:defRPr/>
            </a:lvl8pPr>
            <a:lvl9pPr lvl="8" algn="ctr" rtl="0">
              <a:spcBef>
                <a:spcPts val="0"/>
              </a:spcBef>
              <a:spcAft>
                <a:spcPts val="0"/>
              </a:spcAft>
              <a:buSzPts val="4200"/>
              <a:buNone/>
              <a:defRPr/>
            </a:lvl9pPr>
          </a:lstStyle>
          <a:p>
            <a:endParaRPr/>
          </a:p>
        </p:txBody>
      </p:sp>
      <p:sp>
        <p:nvSpPr>
          <p:cNvPr id="64" name="Google Shape;64;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5"/>
        <p:cNvGrpSpPr/>
        <p:nvPr/>
      </p:nvGrpSpPr>
      <p:grpSpPr>
        <a:xfrm>
          <a:off x="0" y="0"/>
          <a:ext cx="0" cy="0"/>
          <a:chOff x="0" y="0"/>
          <a:chExt cx="0" cy="0"/>
        </a:xfrm>
      </p:grpSpPr>
      <p:sp>
        <p:nvSpPr>
          <p:cNvPr id="66" name="Google Shape;66;p16"/>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6"/>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68" name="Google Shape;68;p16"/>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69" name="Google Shape;69;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0"/>
        <p:cNvGrpSpPr/>
        <p:nvPr/>
      </p:nvGrpSpPr>
      <p:grpSpPr>
        <a:xfrm>
          <a:off x="0" y="0"/>
          <a:ext cx="0" cy="0"/>
          <a:chOff x="0" y="0"/>
          <a:chExt cx="0" cy="0"/>
        </a:xfrm>
      </p:grpSpPr>
      <p:sp>
        <p:nvSpPr>
          <p:cNvPr id="71" name="Google Shape;71;p17"/>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72" name="Google Shape;72;p17"/>
          <p:cNvSpPr txBox="1">
            <a:spLocks noGrp="1"/>
          </p:cNvSpPr>
          <p:nvPr>
            <p:ph type="body" idx="1"/>
          </p:nvPr>
        </p:nvSpPr>
        <p:spPr>
          <a:xfrm>
            <a:off x="311700" y="1225225"/>
            <a:ext cx="3999900" cy="33540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73" name="Google Shape;73;p17"/>
          <p:cNvSpPr txBox="1">
            <a:spLocks noGrp="1"/>
          </p:cNvSpPr>
          <p:nvPr>
            <p:ph type="body" idx="2"/>
          </p:nvPr>
        </p:nvSpPr>
        <p:spPr>
          <a:xfrm>
            <a:off x="4832400" y="1225225"/>
            <a:ext cx="3999900" cy="33540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74" name="Google Shape;74;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5"/>
        <p:cNvGrpSpPr/>
        <p:nvPr/>
      </p:nvGrpSpPr>
      <p:grpSpPr>
        <a:xfrm>
          <a:off x="0" y="0"/>
          <a:ext cx="0" cy="0"/>
          <a:chOff x="0" y="0"/>
          <a:chExt cx="0" cy="0"/>
        </a:xfrm>
      </p:grpSpPr>
      <p:sp>
        <p:nvSpPr>
          <p:cNvPr id="76" name="Google Shape;76;p18"/>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77" name="Google Shape;77;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8"/>
        <p:cNvGrpSpPr/>
        <p:nvPr/>
      </p:nvGrpSpPr>
      <p:grpSpPr>
        <a:xfrm>
          <a:off x="0" y="0"/>
          <a:ext cx="0" cy="0"/>
          <a:chOff x="0" y="0"/>
          <a:chExt cx="0" cy="0"/>
        </a:xfrm>
      </p:grpSpPr>
      <p:sp>
        <p:nvSpPr>
          <p:cNvPr id="79" name="Google Shape;79;p1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80" name="Google Shape;80;p19"/>
          <p:cNvSpPr txBox="1">
            <a:spLocks noGrp="1"/>
          </p:cNvSpPr>
          <p:nvPr>
            <p:ph type="body" idx="1"/>
          </p:nvPr>
        </p:nvSpPr>
        <p:spPr>
          <a:xfrm>
            <a:off x="311700" y="1399400"/>
            <a:ext cx="2808000" cy="27849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1" name="Google Shape;81;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2"/>
        <p:cNvGrpSpPr/>
        <p:nvPr/>
      </p:nvGrpSpPr>
      <p:grpSpPr>
        <a:xfrm>
          <a:off x="0" y="0"/>
          <a:ext cx="0" cy="0"/>
          <a:chOff x="0" y="0"/>
          <a:chExt cx="0" cy="0"/>
        </a:xfrm>
      </p:grpSpPr>
      <p:sp>
        <p:nvSpPr>
          <p:cNvPr id="83" name="Google Shape;83;p20"/>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0"/>
          <p:cNvSpPr txBox="1">
            <a:spLocks noGrp="1"/>
          </p:cNvSpPr>
          <p:nvPr>
            <p:ph type="title"/>
          </p:nvPr>
        </p:nvSpPr>
        <p:spPr>
          <a:xfrm>
            <a:off x="490250" y="450150"/>
            <a:ext cx="58788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85" name="Google Shape;8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6"/>
        <p:cNvGrpSpPr/>
        <p:nvPr/>
      </p:nvGrpSpPr>
      <p:grpSpPr>
        <a:xfrm>
          <a:off x="0" y="0"/>
          <a:ext cx="0" cy="0"/>
          <a:chOff x="0" y="0"/>
          <a:chExt cx="0" cy="0"/>
        </a:xfrm>
      </p:grpSpPr>
      <p:sp>
        <p:nvSpPr>
          <p:cNvPr id="87" name="Google Shape;87;p21"/>
          <p:cNvSpPr/>
          <p:nvPr/>
        </p:nvSpPr>
        <p:spPr>
          <a:xfrm>
            <a:off x="4572000" y="-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8" name="Google Shape;88;p21"/>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89" name="Google Shape;89;p21"/>
          <p:cNvSpPr txBox="1">
            <a:spLocks noGrp="1"/>
          </p:cNvSpPr>
          <p:nvPr>
            <p:ph type="title"/>
          </p:nvPr>
        </p:nvSpPr>
        <p:spPr>
          <a:xfrm>
            <a:off x="265500" y="929275"/>
            <a:ext cx="4045200" cy="1786200"/>
          </a:xfrm>
          <a:prstGeom prst="rect">
            <a:avLst/>
          </a:prstGeom>
        </p:spPr>
        <p:txBody>
          <a:bodyPr spcFirstLastPara="1" wrap="square" lIns="91425" tIns="91425" rIns="91425" bIns="91425" anchor="b" anchorCtr="0">
            <a:normAutofit/>
          </a:bodyPr>
          <a:lstStyle>
            <a:lvl1pPr lvl="0" algn="ctr" rtl="0">
              <a:spcBef>
                <a:spcPts val="0"/>
              </a:spcBef>
              <a:spcAft>
                <a:spcPts val="0"/>
              </a:spcAft>
              <a:buClr>
                <a:schemeClr val="lt2"/>
              </a:buClr>
              <a:buSzPts val="4200"/>
              <a:buNone/>
              <a:defRPr>
                <a:solidFill>
                  <a:schemeClr val="lt2"/>
                </a:solidFill>
              </a:defRPr>
            </a:lvl1pPr>
            <a:lvl2pPr lvl="1" algn="ctr" rtl="0">
              <a:spcBef>
                <a:spcPts val="0"/>
              </a:spcBef>
              <a:spcAft>
                <a:spcPts val="0"/>
              </a:spcAft>
              <a:buClr>
                <a:schemeClr val="lt2"/>
              </a:buClr>
              <a:buSzPts val="4200"/>
              <a:buNone/>
              <a:defRPr>
                <a:solidFill>
                  <a:schemeClr val="lt2"/>
                </a:solidFill>
              </a:defRPr>
            </a:lvl2pPr>
            <a:lvl3pPr lvl="2" algn="ctr" rtl="0">
              <a:spcBef>
                <a:spcPts val="0"/>
              </a:spcBef>
              <a:spcAft>
                <a:spcPts val="0"/>
              </a:spcAft>
              <a:buClr>
                <a:schemeClr val="lt2"/>
              </a:buClr>
              <a:buSzPts val="4200"/>
              <a:buNone/>
              <a:defRPr>
                <a:solidFill>
                  <a:schemeClr val="lt2"/>
                </a:solidFill>
              </a:defRPr>
            </a:lvl3pPr>
            <a:lvl4pPr lvl="3" algn="ctr" rtl="0">
              <a:spcBef>
                <a:spcPts val="0"/>
              </a:spcBef>
              <a:spcAft>
                <a:spcPts val="0"/>
              </a:spcAft>
              <a:buClr>
                <a:schemeClr val="lt2"/>
              </a:buClr>
              <a:buSzPts val="4200"/>
              <a:buNone/>
              <a:defRPr>
                <a:solidFill>
                  <a:schemeClr val="lt2"/>
                </a:solidFill>
              </a:defRPr>
            </a:lvl4pPr>
            <a:lvl5pPr lvl="4" algn="ctr" rtl="0">
              <a:spcBef>
                <a:spcPts val="0"/>
              </a:spcBef>
              <a:spcAft>
                <a:spcPts val="0"/>
              </a:spcAft>
              <a:buClr>
                <a:schemeClr val="lt2"/>
              </a:buClr>
              <a:buSzPts val="4200"/>
              <a:buNone/>
              <a:defRPr>
                <a:solidFill>
                  <a:schemeClr val="lt2"/>
                </a:solidFill>
              </a:defRPr>
            </a:lvl5pPr>
            <a:lvl6pPr lvl="5" algn="ctr" rtl="0">
              <a:spcBef>
                <a:spcPts val="0"/>
              </a:spcBef>
              <a:spcAft>
                <a:spcPts val="0"/>
              </a:spcAft>
              <a:buClr>
                <a:schemeClr val="lt2"/>
              </a:buClr>
              <a:buSzPts val="4200"/>
              <a:buNone/>
              <a:defRPr>
                <a:solidFill>
                  <a:schemeClr val="lt2"/>
                </a:solidFill>
              </a:defRPr>
            </a:lvl6pPr>
            <a:lvl7pPr lvl="6" algn="ctr" rtl="0">
              <a:spcBef>
                <a:spcPts val="0"/>
              </a:spcBef>
              <a:spcAft>
                <a:spcPts val="0"/>
              </a:spcAft>
              <a:buClr>
                <a:schemeClr val="lt2"/>
              </a:buClr>
              <a:buSzPts val="4200"/>
              <a:buNone/>
              <a:defRPr>
                <a:solidFill>
                  <a:schemeClr val="lt2"/>
                </a:solidFill>
              </a:defRPr>
            </a:lvl7pPr>
            <a:lvl8pPr lvl="7" algn="ctr" rtl="0">
              <a:spcBef>
                <a:spcPts val="0"/>
              </a:spcBef>
              <a:spcAft>
                <a:spcPts val="0"/>
              </a:spcAft>
              <a:buClr>
                <a:schemeClr val="lt2"/>
              </a:buClr>
              <a:buSzPts val="4200"/>
              <a:buNone/>
              <a:defRPr>
                <a:solidFill>
                  <a:schemeClr val="lt2"/>
                </a:solidFill>
              </a:defRPr>
            </a:lvl8pPr>
            <a:lvl9pPr lvl="8" algn="ctr" rtl="0">
              <a:spcBef>
                <a:spcPts val="0"/>
              </a:spcBef>
              <a:spcAft>
                <a:spcPts val="0"/>
              </a:spcAft>
              <a:buClr>
                <a:schemeClr val="lt2"/>
              </a:buClr>
              <a:buSzPts val="4200"/>
              <a:buNone/>
              <a:defRPr>
                <a:solidFill>
                  <a:schemeClr val="lt2"/>
                </a:solidFill>
              </a:defRPr>
            </a:lvl9pPr>
          </a:lstStyle>
          <a:p>
            <a:endParaRPr/>
          </a:p>
        </p:txBody>
      </p:sp>
      <p:sp>
        <p:nvSpPr>
          <p:cNvPr id="90" name="Google Shape;90;p21"/>
          <p:cNvSpPr txBox="1">
            <a:spLocks noGrp="1"/>
          </p:cNvSpPr>
          <p:nvPr>
            <p:ph type="subTitle" idx="1"/>
          </p:nvPr>
        </p:nvSpPr>
        <p:spPr>
          <a:xfrm>
            <a:off x="265500" y="2769001"/>
            <a:ext cx="4045200" cy="15741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rtl="0">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rtl="0">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rtl="0">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rtl="0">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rtl="0">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rtl="0">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rtl="0">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rtl="0">
              <a:lnSpc>
                <a:spcPct val="100000"/>
              </a:lnSpc>
              <a:spcBef>
                <a:spcPts val="0"/>
              </a:spcBef>
              <a:spcAft>
                <a:spcPts val="0"/>
              </a:spcAft>
              <a:buSzPts val="2400"/>
              <a:buFont typeface="Economica"/>
              <a:buNone/>
              <a:defRPr sz="2400">
                <a:latin typeface="Economica"/>
                <a:ea typeface="Economica"/>
                <a:cs typeface="Economica"/>
                <a:sym typeface="Economica"/>
              </a:defRPr>
            </a:lvl9pPr>
          </a:lstStyle>
          <a:p>
            <a:endParaRPr/>
          </a:p>
        </p:txBody>
      </p:sp>
      <p:sp>
        <p:nvSpPr>
          <p:cNvPr id="91" name="Google Shape;91;p2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Clr>
                <a:schemeClr val="lt1"/>
              </a:buClr>
              <a:buSzPts val="1800"/>
              <a:buChar char="●"/>
              <a:defRPr>
                <a:solidFill>
                  <a:schemeClr val="lt1"/>
                </a:solidFill>
              </a:defRPr>
            </a:lvl1pPr>
            <a:lvl2pPr marL="914400" lvl="1" indent="-317500" rtl="0">
              <a:spcBef>
                <a:spcPts val="0"/>
              </a:spcBef>
              <a:spcAft>
                <a:spcPts val="0"/>
              </a:spcAft>
              <a:buClr>
                <a:schemeClr val="lt1"/>
              </a:buClr>
              <a:buSzPts val="1400"/>
              <a:buChar char="○"/>
              <a:defRPr>
                <a:solidFill>
                  <a:schemeClr val="lt1"/>
                </a:solidFill>
              </a:defRPr>
            </a:lvl2pPr>
            <a:lvl3pPr marL="1371600" lvl="2" indent="-317500" rtl="0">
              <a:spcBef>
                <a:spcPts val="0"/>
              </a:spcBef>
              <a:spcAft>
                <a:spcPts val="0"/>
              </a:spcAft>
              <a:buClr>
                <a:schemeClr val="lt1"/>
              </a:buClr>
              <a:buSzPts val="1400"/>
              <a:buChar char="■"/>
              <a:defRPr>
                <a:solidFill>
                  <a:schemeClr val="lt1"/>
                </a:solidFill>
              </a:defRPr>
            </a:lvl3pPr>
            <a:lvl4pPr marL="1828800" lvl="3" indent="-317500" rtl="0">
              <a:spcBef>
                <a:spcPts val="0"/>
              </a:spcBef>
              <a:spcAft>
                <a:spcPts val="0"/>
              </a:spcAft>
              <a:buClr>
                <a:schemeClr val="lt1"/>
              </a:buClr>
              <a:buSzPts val="1400"/>
              <a:buChar char="●"/>
              <a:defRPr>
                <a:solidFill>
                  <a:schemeClr val="lt1"/>
                </a:solidFill>
              </a:defRPr>
            </a:lvl4pPr>
            <a:lvl5pPr marL="2286000" lvl="4" indent="-317500" rtl="0">
              <a:spcBef>
                <a:spcPts val="0"/>
              </a:spcBef>
              <a:spcAft>
                <a:spcPts val="0"/>
              </a:spcAft>
              <a:buClr>
                <a:schemeClr val="lt1"/>
              </a:buClr>
              <a:buSzPts val="1400"/>
              <a:buChar char="○"/>
              <a:defRPr>
                <a:solidFill>
                  <a:schemeClr val="lt1"/>
                </a:solidFill>
              </a:defRPr>
            </a:lvl5pPr>
            <a:lvl6pPr marL="2743200" lvl="5" indent="-317500" rtl="0">
              <a:spcBef>
                <a:spcPts val="0"/>
              </a:spcBef>
              <a:spcAft>
                <a:spcPts val="0"/>
              </a:spcAft>
              <a:buClr>
                <a:schemeClr val="lt1"/>
              </a:buClr>
              <a:buSzPts val="1400"/>
              <a:buChar char="■"/>
              <a:defRPr>
                <a:solidFill>
                  <a:schemeClr val="lt1"/>
                </a:solidFill>
              </a:defRPr>
            </a:lvl6pPr>
            <a:lvl7pPr marL="3200400" lvl="6" indent="-317500" rtl="0">
              <a:spcBef>
                <a:spcPts val="0"/>
              </a:spcBef>
              <a:spcAft>
                <a:spcPts val="0"/>
              </a:spcAft>
              <a:buClr>
                <a:schemeClr val="lt1"/>
              </a:buClr>
              <a:buSzPts val="1400"/>
              <a:buChar char="●"/>
              <a:defRPr>
                <a:solidFill>
                  <a:schemeClr val="lt1"/>
                </a:solidFill>
              </a:defRPr>
            </a:lvl7pPr>
            <a:lvl8pPr marL="3657600" lvl="7" indent="-317500" rtl="0">
              <a:spcBef>
                <a:spcPts val="0"/>
              </a:spcBef>
              <a:spcAft>
                <a:spcPts val="0"/>
              </a:spcAft>
              <a:buClr>
                <a:schemeClr val="lt1"/>
              </a:buClr>
              <a:buSzPts val="1400"/>
              <a:buChar char="○"/>
              <a:defRPr>
                <a:solidFill>
                  <a:schemeClr val="lt1"/>
                </a:solidFill>
              </a:defRPr>
            </a:lvl8pPr>
            <a:lvl9pPr marL="4114800" lvl="8" indent="-317500" rtl="0">
              <a:spcBef>
                <a:spcPts val="0"/>
              </a:spcBef>
              <a:spcAft>
                <a:spcPts val="0"/>
              </a:spcAft>
              <a:buClr>
                <a:schemeClr val="lt1"/>
              </a:buClr>
              <a:buSzPts val="1400"/>
              <a:buChar char="■"/>
              <a:defRPr>
                <a:solidFill>
                  <a:schemeClr val="lt1"/>
                </a:solidFill>
              </a:defRPr>
            </a:lvl9pPr>
          </a:lstStyle>
          <a:p>
            <a:endParaRPr/>
          </a:p>
        </p:txBody>
      </p:sp>
      <p:sp>
        <p:nvSpPr>
          <p:cNvPr id="92" name="Google Shape;9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3"/>
        <p:cNvGrpSpPr/>
        <p:nvPr/>
      </p:nvGrpSpPr>
      <p:grpSpPr>
        <a:xfrm>
          <a:off x="0" y="0"/>
          <a:ext cx="0" cy="0"/>
          <a:chOff x="0" y="0"/>
          <a:chExt cx="0" cy="0"/>
        </a:xfrm>
      </p:grpSpPr>
      <p:sp>
        <p:nvSpPr>
          <p:cNvPr id="94" name="Google Shape;94;p22"/>
          <p:cNvSpPr txBox="1">
            <a:spLocks noGrp="1"/>
          </p:cNvSpPr>
          <p:nvPr>
            <p:ph type="body" idx="1"/>
          </p:nvPr>
        </p:nvSpPr>
        <p:spPr>
          <a:xfrm>
            <a:off x="319500" y="421892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a:endParaRPr/>
          </a:p>
        </p:txBody>
      </p:sp>
      <p:sp>
        <p:nvSpPr>
          <p:cNvPr id="95" name="Google Shape;95;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96"/>
        <p:cNvGrpSpPr/>
        <p:nvPr/>
      </p:nvGrpSpPr>
      <p:grpSpPr>
        <a:xfrm>
          <a:off x="0" y="0"/>
          <a:ext cx="0" cy="0"/>
          <a:chOff x="0" y="0"/>
          <a:chExt cx="0" cy="0"/>
        </a:xfrm>
      </p:grpSpPr>
      <p:sp>
        <p:nvSpPr>
          <p:cNvPr id="97" name="Google Shape;97;p23"/>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3"/>
          <p:cNvSpPr txBox="1">
            <a:spLocks noGrp="1"/>
          </p:cNvSpPr>
          <p:nvPr>
            <p:ph type="title" hasCustomPrompt="1"/>
          </p:nvPr>
        </p:nvSpPr>
        <p:spPr>
          <a:xfrm>
            <a:off x="311700" y="957125"/>
            <a:ext cx="8520600" cy="21288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lt2"/>
              </a:buClr>
              <a:buSzPts val="16000"/>
              <a:buNone/>
              <a:defRPr sz="16000">
                <a:solidFill>
                  <a:schemeClr val="lt2"/>
                </a:solidFill>
              </a:defRPr>
            </a:lvl1pPr>
            <a:lvl2pPr lvl="1" algn="ctr" rtl="0">
              <a:spcBef>
                <a:spcPts val="0"/>
              </a:spcBef>
              <a:spcAft>
                <a:spcPts val="0"/>
              </a:spcAft>
              <a:buClr>
                <a:schemeClr val="lt2"/>
              </a:buClr>
              <a:buSzPts val="16000"/>
              <a:buNone/>
              <a:defRPr sz="16000">
                <a:solidFill>
                  <a:schemeClr val="lt2"/>
                </a:solidFill>
              </a:defRPr>
            </a:lvl2pPr>
            <a:lvl3pPr lvl="2" algn="ctr" rtl="0">
              <a:spcBef>
                <a:spcPts val="0"/>
              </a:spcBef>
              <a:spcAft>
                <a:spcPts val="0"/>
              </a:spcAft>
              <a:buClr>
                <a:schemeClr val="lt2"/>
              </a:buClr>
              <a:buSzPts val="16000"/>
              <a:buNone/>
              <a:defRPr sz="16000">
                <a:solidFill>
                  <a:schemeClr val="lt2"/>
                </a:solidFill>
              </a:defRPr>
            </a:lvl3pPr>
            <a:lvl4pPr lvl="3" algn="ctr" rtl="0">
              <a:spcBef>
                <a:spcPts val="0"/>
              </a:spcBef>
              <a:spcAft>
                <a:spcPts val="0"/>
              </a:spcAft>
              <a:buClr>
                <a:schemeClr val="lt2"/>
              </a:buClr>
              <a:buSzPts val="16000"/>
              <a:buNone/>
              <a:defRPr sz="16000">
                <a:solidFill>
                  <a:schemeClr val="lt2"/>
                </a:solidFill>
              </a:defRPr>
            </a:lvl4pPr>
            <a:lvl5pPr lvl="4" algn="ctr" rtl="0">
              <a:spcBef>
                <a:spcPts val="0"/>
              </a:spcBef>
              <a:spcAft>
                <a:spcPts val="0"/>
              </a:spcAft>
              <a:buClr>
                <a:schemeClr val="lt2"/>
              </a:buClr>
              <a:buSzPts val="16000"/>
              <a:buNone/>
              <a:defRPr sz="16000">
                <a:solidFill>
                  <a:schemeClr val="lt2"/>
                </a:solidFill>
              </a:defRPr>
            </a:lvl5pPr>
            <a:lvl6pPr lvl="5" algn="ctr" rtl="0">
              <a:spcBef>
                <a:spcPts val="0"/>
              </a:spcBef>
              <a:spcAft>
                <a:spcPts val="0"/>
              </a:spcAft>
              <a:buClr>
                <a:schemeClr val="lt2"/>
              </a:buClr>
              <a:buSzPts val="16000"/>
              <a:buNone/>
              <a:defRPr sz="16000">
                <a:solidFill>
                  <a:schemeClr val="lt2"/>
                </a:solidFill>
              </a:defRPr>
            </a:lvl6pPr>
            <a:lvl7pPr lvl="6" algn="ctr" rtl="0">
              <a:spcBef>
                <a:spcPts val="0"/>
              </a:spcBef>
              <a:spcAft>
                <a:spcPts val="0"/>
              </a:spcAft>
              <a:buClr>
                <a:schemeClr val="lt2"/>
              </a:buClr>
              <a:buSzPts val="16000"/>
              <a:buNone/>
              <a:defRPr sz="16000">
                <a:solidFill>
                  <a:schemeClr val="lt2"/>
                </a:solidFill>
              </a:defRPr>
            </a:lvl7pPr>
            <a:lvl8pPr lvl="7" algn="ctr" rtl="0">
              <a:spcBef>
                <a:spcPts val="0"/>
              </a:spcBef>
              <a:spcAft>
                <a:spcPts val="0"/>
              </a:spcAft>
              <a:buClr>
                <a:schemeClr val="lt2"/>
              </a:buClr>
              <a:buSzPts val="16000"/>
              <a:buNone/>
              <a:defRPr sz="16000">
                <a:solidFill>
                  <a:schemeClr val="lt2"/>
                </a:solidFill>
              </a:defRPr>
            </a:lvl8pPr>
            <a:lvl9pPr lvl="8" algn="ctr" rtl="0">
              <a:spcBef>
                <a:spcPts val="0"/>
              </a:spcBef>
              <a:spcAft>
                <a:spcPts val="0"/>
              </a:spcAft>
              <a:buClr>
                <a:schemeClr val="lt2"/>
              </a:buClr>
              <a:buSzPts val="16000"/>
              <a:buNone/>
              <a:defRPr sz="16000">
                <a:solidFill>
                  <a:schemeClr val="lt2"/>
                </a:solidFill>
              </a:defRPr>
            </a:lvl9pPr>
          </a:lstStyle>
          <a:p>
            <a:r>
              <a:t>xx%</a:t>
            </a:r>
          </a:p>
        </p:txBody>
      </p:sp>
      <p:sp>
        <p:nvSpPr>
          <p:cNvPr id="99" name="Google Shape;99;p23"/>
          <p:cNvSpPr txBox="1">
            <a:spLocks noGrp="1"/>
          </p:cNvSpPr>
          <p:nvPr>
            <p:ph type="body" idx="1"/>
          </p:nvPr>
        </p:nvSpPr>
        <p:spPr>
          <a:xfrm>
            <a:off x="311700" y="3162000"/>
            <a:ext cx="8520600" cy="10716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00" name="Google Shape;100;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1"/>
        <p:cNvGrpSpPr/>
        <p:nvPr/>
      </p:nvGrpSpPr>
      <p:grpSpPr>
        <a:xfrm>
          <a:off x="0" y="0"/>
          <a:ext cx="0" cy="0"/>
          <a:chOff x="0" y="0"/>
          <a:chExt cx="0" cy="0"/>
        </a:xfrm>
      </p:grpSpPr>
      <p:sp>
        <p:nvSpPr>
          <p:cNvPr id="102" name="Google Shape;102;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luxe">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315925"/>
            <a:ext cx="8520600" cy="831300"/>
          </a:xfrm>
          <a:prstGeom prst="rect">
            <a:avLst/>
          </a:prstGeom>
          <a:noFill/>
          <a:ln>
            <a:noFill/>
          </a:ln>
        </p:spPr>
        <p:txBody>
          <a:bodyPr spcFirstLastPara="1" wrap="square" lIns="91425" tIns="91425" rIns="91425" bIns="91425" anchor="b" anchorCtr="0">
            <a:normAutofit/>
          </a:bodyPr>
          <a:lstStyle>
            <a:lvl1pPr lvl="0"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a:endParaRPr/>
          </a:p>
        </p:txBody>
      </p:sp>
      <p:sp>
        <p:nvSpPr>
          <p:cNvPr id="52" name="Google Shape;52;p13"/>
          <p:cNvSpPr txBox="1">
            <a:spLocks noGrp="1"/>
          </p:cNvSpPr>
          <p:nvPr>
            <p:ph type="body" idx="1"/>
          </p:nvPr>
        </p:nvSpPr>
        <p:spPr>
          <a:xfrm>
            <a:off x="311700" y="1225225"/>
            <a:ext cx="8520600" cy="33540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marL="914400" lvl="1" indent="-317500" rtl="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marL="1371600" lvl="2" indent="-317500" rtl="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marL="1828800" lvl="3" indent="-317500" rtl="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marL="2286000" lvl="4" indent="-317500" rtl="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marL="2743200" lvl="5" indent="-317500" rtl="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marL="3200400" lvl="6" indent="-317500" rtl="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marL="3657600" lvl="7" indent="-317500" rtl="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marL="4114800" lvl="8" indent="-317500" rtl="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9pPr>
          </a:lstStyle>
          <a:p>
            <a:endParaRPr/>
          </a:p>
        </p:txBody>
      </p:sp>
      <p:sp>
        <p:nvSpPr>
          <p:cNvPr id="53" name="Google Shape;5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1"/>
                </a:solidFill>
                <a:latin typeface="Economica"/>
                <a:ea typeface="Economica"/>
                <a:cs typeface="Economica"/>
                <a:sym typeface="Economica"/>
              </a:defRPr>
            </a:lvl1pPr>
            <a:lvl2pPr lvl="1" algn="r" rtl="0">
              <a:buNone/>
              <a:defRPr sz="1000">
                <a:solidFill>
                  <a:schemeClr val="dk1"/>
                </a:solidFill>
                <a:latin typeface="Economica"/>
                <a:ea typeface="Economica"/>
                <a:cs typeface="Economica"/>
                <a:sym typeface="Economica"/>
              </a:defRPr>
            </a:lvl2pPr>
            <a:lvl3pPr lvl="2" algn="r" rtl="0">
              <a:buNone/>
              <a:defRPr sz="1000">
                <a:solidFill>
                  <a:schemeClr val="dk1"/>
                </a:solidFill>
                <a:latin typeface="Economica"/>
                <a:ea typeface="Economica"/>
                <a:cs typeface="Economica"/>
                <a:sym typeface="Economica"/>
              </a:defRPr>
            </a:lvl3pPr>
            <a:lvl4pPr lvl="3" algn="r" rtl="0">
              <a:buNone/>
              <a:defRPr sz="1000">
                <a:solidFill>
                  <a:schemeClr val="dk1"/>
                </a:solidFill>
                <a:latin typeface="Economica"/>
                <a:ea typeface="Economica"/>
                <a:cs typeface="Economica"/>
                <a:sym typeface="Economica"/>
              </a:defRPr>
            </a:lvl4pPr>
            <a:lvl5pPr lvl="4" algn="r" rtl="0">
              <a:buNone/>
              <a:defRPr sz="1000">
                <a:solidFill>
                  <a:schemeClr val="dk1"/>
                </a:solidFill>
                <a:latin typeface="Economica"/>
                <a:ea typeface="Economica"/>
                <a:cs typeface="Economica"/>
                <a:sym typeface="Economica"/>
              </a:defRPr>
            </a:lvl5pPr>
            <a:lvl6pPr lvl="5" algn="r" rtl="0">
              <a:buNone/>
              <a:defRPr sz="1000">
                <a:solidFill>
                  <a:schemeClr val="dk1"/>
                </a:solidFill>
                <a:latin typeface="Economica"/>
                <a:ea typeface="Economica"/>
                <a:cs typeface="Economica"/>
                <a:sym typeface="Economica"/>
              </a:defRPr>
            </a:lvl6pPr>
            <a:lvl7pPr lvl="6" algn="r" rtl="0">
              <a:buNone/>
              <a:defRPr sz="1000">
                <a:solidFill>
                  <a:schemeClr val="dk1"/>
                </a:solidFill>
                <a:latin typeface="Economica"/>
                <a:ea typeface="Economica"/>
                <a:cs typeface="Economica"/>
                <a:sym typeface="Economica"/>
              </a:defRPr>
            </a:lvl7pPr>
            <a:lvl8pPr lvl="7" algn="r" rtl="0">
              <a:buNone/>
              <a:defRPr sz="1000">
                <a:solidFill>
                  <a:schemeClr val="dk1"/>
                </a:solidFill>
                <a:latin typeface="Economica"/>
                <a:ea typeface="Economica"/>
                <a:cs typeface="Economica"/>
                <a:sym typeface="Economica"/>
              </a:defRPr>
            </a:lvl8pPr>
            <a:lvl9pPr lvl="8" algn="r" rtl="0">
              <a:buNone/>
              <a:defRPr sz="1000">
                <a:solidFill>
                  <a:schemeClr val="dk1"/>
                </a:solidFill>
                <a:latin typeface="Economica"/>
                <a:ea typeface="Economica"/>
                <a:cs typeface="Economica"/>
                <a:sym typeface="Economica"/>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hyperlink" Target="https://www.pexels.com/photo/wood-man-people-art-4905089/"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hyperlink" Target="https://www.pexels.com/photo/focused-man-studying-map-leaning-on-motorbike-4413755/" TargetMode="External"/><Relationship Id="rId5" Type="http://schemas.openxmlformats.org/officeDocument/2006/relationships/hyperlink" Target="https://www.pexels.com/photo/blue-retractable-pen-on-top-of-notebook-near-magic-keyboard-317355/" TargetMode="External"/><Relationship Id="rId4" Type="http://schemas.openxmlformats.org/officeDocument/2006/relationships/hyperlink" Target="https://www.pexels.com/photo/person-rock-climbing-3077882/"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image" Target="../media/image4.png"/><Relationship Id="rId4" Type="http://schemas.openxmlformats.org/officeDocument/2006/relationships/hyperlink" Target="http://geo1.scholarsportal.info/"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pic>
        <p:nvPicPr>
          <p:cNvPr id="107" name="Google Shape;107;p25"/>
          <p:cNvPicPr preferRelativeResize="0"/>
          <p:nvPr/>
        </p:nvPicPr>
        <p:blipFill>
          <a:blip r:embed="rId3">
            <a:alphaModFix/>
          </a:blip>
          <a:stretch>
            <a:fillRect/>
          </a:stretch>
        </p:blipFill>
        <p:spPr>
          <a:xfrm>
            <a:off x="0" y="0"/>
            <a:ext cx="9144003" cy="5143499"/>
          </a:xfrm>
          <a:prstGeom prst="rect">
            <a:avLst/>
          </a:prstGeom>
          <a:noFill/>
          <a:ln>
            <a:noFill/>
          </a:ln>
        </p:spPr>
      </p:pic>
      <p:sp>
        <p:nvSpPr>
          <p:cNvPr id="108" name="Google Shape;108;p25"/>
          <p:cNvSpPr/>
          <p:nvPr/>
        </p:nvSpPr>
        <p:spPr>
          <a:xfrm>
            <a:off x="2632750" y="642125"/>
            <a:ext cx="3917100" cy="3891300"/>
          </a:xfrm>
          <a:prstGeom prst="rect">
            <a:avLst/>
          </a:prstGeom>
          <a:solidFill>
            <a:srgbClr val="FFFFFF"/>
          </a:solidFill>
          <a:ln w="28575" cap="flat" cmpd="sng">
            <a:solidFill>
              <a:srgbClr val="CCA67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5"/>
          <p:cNvSpPr txBox="1"/>
          <p:nvPr/>
        </p:nvSpPr>
        <p:spPr>
          <a:xfrm>
            <a:off x="2767500" y="787425"/>
            <a:ext cx="3609000" cy="17256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GB" sz="3600">
                <a:latin typeface="Raleway"/>
                <a:ea typeface="Raleway"/>
                <a:cs typeface="Raleway"/>
                <a:sym typeface="Raleway"/>
              </a:rPr>
              <a:t>Reinvesting in the Scholars GeoPortal:</a:t>
            </a:r>
            <a:endParaRPr sz="3600">
              <a:solidFill>
                <a:srgbClr val="000000"/>
              </a:solidFill>
              <a:latin typeface="Raleway"/>
              <a:ea typeface="Raleway"/>
              <a:cs typeface="Raleway"/>
              <a:sym typeface="Raleway"/>
            </a:endParaRPr>
          </a:p>
        </p:txBody>
      </p:sp>
      <p:sp>
        <p:nvSpPr>
          <p:cNvPr id="110" name="Google Shape;110;p25"/>
          <p:cNvSpPr txBox="1"/>
          <p:nvPr/>
        </p:nvSpPr>
        <p:spPr>
          <a:xfrm>
            <a:off x="2786800" y="2370900"/>
            <a:ext cx="3609000" cy="9747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GB" sz="2600">
                <a:latin typeface="Raleway"/>
                <a:ea typeface="Raleway"/>
                <a:cs typeface="Raleway"/>
                <a:sym typeface="Raleway"/>
              </a:rPr>
              <a:t>The future of GIS at OCUL</a:t>
            </a:r>
            <a:endParaRPr sz="2600">
              <a:solidFill>
                <a:srgbClr val="000000"/>
              </a:solidFill>
              <a:latin typeface="Raleway"/>
              <a:ea typeface="Raleway"/>
              <a:cs typeface="Raleway"/>
              <a:sym typeface="Raleway"/>
            </a:endParaRPr>
          </a:p>
        </p:txBody>
      </p:sp>
      <p:sp>
        <p:nvSpPr>
          <p:cNvPr id="111" name="Google Shape;111;p25"/>
          <p:cNvSpPr txBox="1"/>
          <p:nvPr/>
        </p:nvSpPr>
        <p:spPr>
          <a:xfrm>
            <a:off x="3044700" y="3269400"/>
            <a:ext cx="3054600" cy="1207500"/>
          </a:xfrm>
          <a:prstGeom prst="rect">
            <a:avLst/>
          </a:prstGeom>
          <a:noFill/>
          <a:ln>
            <a:noFill/>
          </a:ln>
        </p:spPr>
        <p:txBody>
          <a:bodyPr spcFirstLastPara="1" wrap="square" lIns="91425" tIns="91425" rIns="91425" bIns="91425" anchor="t" anchorCtr="0">
            <a:normAutofit fontScale="70000" lnSpcReduction="10000"/>
          </a:bodyPr>
          <a:lstStyle/>
          <a:p>
            <a:pPr marL="0" lvl="0" indent="0" algn="ctr" rtl="0">
              <a:spcBef>
                <a:spcPts val="0"/>
              </a:spcBef>
              <a:spcAft>
                <a:spcPts val="0"/>
              </a:spcAft>
              <a:buNone/>
            </a:pPr>
            <a:r>
              <a:rPr lang="en-GB" sz="2100">
                <a:solidFill>
                  <a:schemeClr val="dk1"/>
                </a:solidFill>
                <a:latin typeface="Open Sans"/>
                <a:ea typeface="Open Sans"/>
                <a:cs typeface="Open Sans"/>
                <a:sym typeface="Open Sans"/>
              </a:rPr>
              <a:t>René Duplain, GIS Librarian, University of Ottawa</a:t>
            </a:r>
            <a:endParaRPr sz="2100">
              <a:solidFill>
                <a:schemeClr val="dk1"/>
              </a:solidFill>
              <a:latin typeface="Open Sans"/>
              <a:ea typeface="Open Sans"/>
              <a:cs typeface="Open Sans"/>
              <a:sym typeface="Open Sans"/>
            </a:endParaRPr>
          </a:p>
          <a:p>
            <a:pPr marL="0" lvl="0" indent="0" algn="ctr" rtl="0">
              <a:spcBef>
                <a:spcPts val="0"/>
              </a:spcBef>
              <a:spcAft>
                <a:spcPts val="0"/>
              </a:spcAft>
              <a:buNone/>
            </a:pPr>
            <a:r>
              <a:rPr lang="en-GB" sz="2100">
                <a:solidFill>
                  <a:srgbClr val="000000"/>
                </a:solidFill>
                <a:latin typeface="Open Sans"/>
                <a:ea typeface="Open Sans"/>
                <a:cs typeface="Open Sans"/>
                <a:sym typeface="Open Sans"/>
              </a:rPr>
              <a:t>Kara Handren, Data Librarian</a:t>
            </a:r>
            <a:r>
              <a:rPr lang="en-GB" sz="2100">
                <a:latin typeface="Open Sans"/>
                <a:ea typeface="Open Sans"/>
                <a:cs typeface="Open Sans"/>
                <a:sym typeface="Open Sans"/>
              </a:rPr>
              <a:t>, University of Toronto </a:t>
            </a:r>
            <a:endParaRPr sz="2100">
              <a:latin typeface="Open Sans"/>
              <a:ea typeface="Open Sans"/>
              <a:cs typeface="Open Sans"/>
              <a:sym typeface="Open Sans"/>
            </a:endParaRPr>
          </a:p>
          <a:p>
            <a:pPr marL="0" lvl="0" indent="0" algn="ctr" rtl="0">
              <a:spcBef>
                <a:spcPts val="0"/>
              </a:spcBef>
              <a:spcAft>
                <a:spcPts val="0"/>
              </a:spcAft>
              <a:buNone/>
            </a:pPr>
            <a:endParaRPr sz="2100">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4"/>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latin typeface="Raleway"/>
                <a:ea typeface="Raleway"/>
                <a:cs typeface="Raleway"/>
                <a:sym typeface="Raleway"/>
              </a:rPr>
              <a:t>A Survey of our Members</a:t>
            </a:r>
            <a:endParaRPr>
              <a:latin typeface="Raleway"/>
              <a:ea typeface="Raleway"/>
              <a:cs typeface="Raleway"/>
              <a:sym typeface="Raleway"/>
            </a:endParaRPr>
          </a:p>
        </p:txBody>
      </p:sp>
      <p:pic>
        <p:nvPicPr>
          <p:cNvPr id="180" name="Google Shape;180;p34"/>
          <p:cNvPicPr preferRelativeResize="0"/>
          <p:nvPr/>
        </p:nvPicPr>
        <p:blipFill>
          <a:blip r:embed="rId3">
            <a:alphaModFix/>
          </a:blip>
          <a:stretch>
            <a:fillRect/>
          </a:stretch>
        </p:blipFill>
        <p:spPr>
          <a:xfrm>
            <a:off x="898950" y="1212850"/>
            <a:ext cx="7346110" cy="369147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35"/>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latin typeface="Raleway"/>
                <a:ea typeface="Raleway"/>
                <a:cs typeface="Raleway"/>
                <a:sym typeface="Raleway"/>
              </a:rPr>
              <a:t>A Survey of our Members</a:t>
            </a:r>
            <a:endParaRPr>
              <a:latin typeface="Raleway"/>
              <a:ea typeface="Raleway"/>
              <a:cs typeface="Raleway"/>
              <a:sym typeface="Raleway"/>
            </a:endParaRPr>
          </a:p>
        </p:txBody>
      </p:sp>
      <p:pic>
        <p:nvPicPr>
          <p:cNvPr id="186" name="Google Shape;186;p35" title="Chart"/>
          <p:cNvPicPr preferRelativeResize="0"/>
          <p:nvPr/>
        </p:nvPicPr>
        <p:blipFill>
          <a:blip r:embed="rId3">
            <a:alphaModFix/>
          </a:blip>
          <a:stretch>
            <a:fillRect/>
          </a:stretch>
        </p:blipFill>
        <p:spPr>
          <a:xfrm>
            <a:off x="1600200" y="1311900"/>
            <a:ext cx="5943600" cy="33147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6"/>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latin typeface="Raleway"/>
                <a:ea typeface="Raleway"/>
                <a:cs typeface="Raleway"/>
                <a:sym typeface="Raleway"/>
              </a:rPr>
              <a:t>A Survey of our Researchers</a:t>
            </a:r>
            <a:endParaRPr>
              <a:latin typeface="Raleway"/>
              <a:ea typeface="Raleway"/>
              <a:cs typeface="Raleway"/>
              <a:sym typeface="Raleway"/>
            </a:endParaRPr>
          </a:p>
        </p:txBody>
      </p:sp>
      <p:sp>
        <p:nvSpPr>
          <p:cNvPr id="192" name="Google Shape;192;p36"/>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GB" sz="1200" i="1"/>
              <a:t>“Please keep its current functions! It took me years after moving to Canada to figure out where the hell data was kept, and if Geoportal went away, I'd have to re-learn this. Or just stop doing this kind of teaching and research.” </a:t>
            </a:r>
            <a:endParaRPr sz="1200" i="1"/>
          </a:p>
          <a:p>
            <a:pPr marL="0" lvl="0" indent="0" algn="ctr" rtl="0">
              <a:spcBef>
                <a:spcPts val="1200"/>
              </a:spcBef>
              <a:spcAft>
                <a:spcPts val="0"/>
              </a:spcAft>
              <a:buClr>
                <a:schemeClr val="dk1"/>
              </a:buClr>
              <a:buSzPts val="1100"/>
              <a:buFont typeface="Arial"/>
              <a:buNone/>
            </a:pPr>
            <a:r>
              <a:rPr lang="en-GB" sz="1200"/>
              <a:t>Faculty at Brock University</a:t>
            </a:r>
            <a:r>
              <a:rPr lang="en-GB" sz="1400"/>
              <a:t> </a:t>
            </a:r>
            <a:endParaRPr sz="1400" i="1"/>
          </a:p>
          <a:p>
            <a:pPr marL="0" lvl="0" indent="0" algn="ctr" rtl="0">
              <a:spcBef>
                <a:spcPts val="1200"/>
              </a:spcBef>
              <a:spcAft>
                <a:spcPts val="0"/>
              </a:spcAft>
              <a:buNone/>
            </a:pPr>
            <a:r>
              <a:rPr lang="en-GB" sz="1200" i="1"/>
              <a:t>“I have used resources available from the GeoPortal for contextualizing newly collected data. In particular access to surficial geological data has been very useful for my environmental science research work.”</a:t>
            </a:r>
            <a:endParaRPr sz="1200" i="1"/>
          </a:p>
          <a:p>
            <a:pPr marL="0" lvl="0" indent="0" algn="ctr" rtl="0">
              <a:spcBef>
                <a:spcPts val="1200"/>
              </a:spcBef>
              <a:spcAft>
                <a:spcPts val="0"/>
              </a:spcAft>
              <a:buNone/>
            </a:pPr>
            <a:r>
              <a:rPr lang="en-GB" sz="1200"/>
              <a:t>Faculty at York University</a:t>
            </a:r>
            <a:endParaRPr sz="1200"/>
          </a:p>
          <a:p>
            <a:pPr marL="0" lvl="0" indent="0" algn="ctr" rtl="0">
              <a:spcBef>
                <a:spcPts val="1200"/>
              </a:spcBef>
              <a:spcAft>
                <a:spcPts val="0"/>
              </a:spcAft>
              <a:buNone/>
            </a:pPr>
            <a:r>
              <a:rPr lang="en-GB" sz="1200" i="1"/>
              <a:t>“Resource for Ontario based spatial data. I refer undergrad and graduate students to the Geoportal as a main source for authoritative data for the province.”</a:t>
            </a:r>
            <a:endParaRPr sz="1200" i="1"/>
          </a:p>
          <a:p>
            <a:pPr marL="0" lvl="0" indent="0" algn="ctr" rtl="0">
              <a:spcBef>
                <a:spcPts val="1200"/>
              </a:spcBef>
              <a:spcAft>
                <a:spcPts val="0"/>
              </a:spcAft>
              <a:buNone/>
            </a:pPr>
            <a:r>
              <a:rPr lang="en-GB" sz="1200"/>
              <a:t>Faculty/Staff at Wilfrid Laurier University</a:t>
            </a:r>
            <a:endParaRPr sz="1400"/>
          </a:p>
          <a:p>
            <a:pPr marL="0" lvl="0" indent="0" algn="ctr" rtl="0">
              <a:spcBef>
                <a:spcPts val="1200"/>
              </a:spcBef>
              <a:spcAft>
                <a:spcPts val="0"/>
              </a:spcAft>
              <a:buNone/>
            </a:pPr>
            <a:r>
              <a:rPr lang="en-GB" sz="1200" i="1"/>
              <a:t>“I have used data from GeoPortal for teaching my labs, and it has been very helpful!”</a:t>
            </a:r>
            <a:endParaRPr sz="1200" i="1"/>
          </a:p>
          <a:p>
            <a:pPr marL="0" lvl="0" indent="0" algn="ctr" rtl="0">
              <a:spcBef>
                <a:spcPts val="1200"/>
              </a:spcBef>
              <a:spcAft>
                <a:spcPts val="0"/>
              </a:spcAft>
              <a:buNone/>
            </a:pPr>
            <a:r>
              <a:rPr lang="en-GB" sz="1200"/>
              <a:t>Faculty at the University of Toronto</a:t>
            </a:r>
            <a:endParaRPr sz="1200"/>
          </a:p>
          <a:p>
            <a:pPr marL="0" lvl="0" indent="0" algn="ctr" rtl="0">
              <a:spcBef>
                <a:spcPts val="1200"/>
              </a:spcBef>
              <a:spcAft>
                <a:spcPts val="0"/>
              </a:spcAft>
              <a:buNone/>
            </a:pPr>
            <a:endParaRPr sz="1200"/>
          </a:p>
          <a:p>
            <a:pPr marL="0" lvl="0" indent="0" algn="ctr" rtl="0">
              <a:spcBef>
                <a:spcPts val="1200"/>
              </a:spcBef>
              <a:spcAft>
                <a:spcPts val="0"/>
              </a:spcAft>
              <a:buNone/>
            </a:pPr>
            <a:endParaRPr sz="1200" i="1"/>
          </a:p>
          <a:p>
            <a:pPr marL="0" lvl="0" indent="0" algn="ctr" rtl="0">
              <a:spcBef>
                <a:spcPts val="1200"/>
              </a:spcBef>
              <a:spcAft>
                <a:spcPts val="0"/>
              </a:spcAft>
              <a:buNone/>
            </a:pPr>
            <a:r>
              <a:rPr lang="en-GB" sz="1200"/>
              <a:t>o</a:t>
            </a:r>
            <a:endParaRPr sz="1200"/>
          </a:p>
          <a:p>
            <a:pPr marL="0" lvl="0" indent="0" algn="l" rtl="0">
              <a:spcBef>
                <a:spcPts val="1200"/>
              </a:spcBef>
              <a:spcAft>
                <a:spcPts val="0"/>
              </a:spcAft>
              <a:buClr>
                <a:schemeClr val="dk1"/>
              </a:buClr>
              <a:buSzPts val="1100"/>
              <a:buFont typeface="Arial"/>
              <a:buNone/>
            </a:pPr>
            <a:endParaRPr sz="1200"/>
          </a:p>
          <a:p>
            <a:pPr marL="0" lvl="0" indent="0" algn="l" rtl="0">
              <a:spcBef>
                <a:spcPts val="1200"/>
              </a:spcBef>
              <a:spcAft>
                <a:spcPts val="0"/>
              </a:spcAft>
              <a:buClr>
                <a:schemeClr val="dk1"/>
              </a:buClr>
              <a:buSzPts val="1100"/>
              <a:buFont typeface="Arial"/>
              <a:buNone/>
            </a:pPr>
            <a:endParaRPr sz="1200"/>
          </a:p>
          <a:p>
            <a:pPr marL="0" lvl="0" indent="0" algn="l" rtl="0">
              <a:spcBef>
                <a:spcPts val="1200"/>
              </a:spcBef>
              <a:spcAft>
                <a:spcPts val="1200"/>
              </a:spcAft>
              <a:buNone/>
            </a:pPr>
            <a:endParaRPr sz="12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7"/>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latin typeface="Raleway"/>
                <a:ea typeface="Raleway"/>
                <a:cs typeface="Raleway"/>
                <a:sym typeface="Raleway"/>
              </a:rPr>
              <a:t>Other Investigations</a:t>
            </a:r>
            <a:endParaRPr>
              <a:latin typeface="Raleway"/>
              <a:ea typeface="Raleway"/>
              <a:cs typeface="Raleway"/>
              <a:sym typeface="Raleway"/>
            </a:endParaRPr>
          </a:p>
        </p:txBody>
      </p:sp>
      <p:sp>
        <p:nvSpPr>
          <p:cNvPr id="198" name="Google Shape;198;p37"/>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sz="5321"/>
          </a:p>
          <a:p>
            <a:pPr marL="0" lvl="0" indent="0" algn="l" rtl="0">
              <a:spcBef>
                <a:spcPts val="1200"/>
              </a:spcBef>
              <a:spcAft>
                <a:spcPts val="0"/>
              </a:spcAft>
              <a:buNone/>
            </a:pPr>
            <a:endParaRPr sz="3321"/>
          </a:p>
          <a:p>
            <a:pPr marL="0" lvl="0" indent="0" algn="l" rtl="0">
              <a:spcBef>
                <a:spcPts val="1200"/>
              </a:spcBef>
              <a:spcAft>
                <a:spcPts val="0"/>
              </a:spcAft>
              <a:buNone/>
            </a:pPr>
            <a:endParaRPr sz="2400"/>
          </a:p>
          <a:p>
            <a:pPr marL="0" lvl="0" indent="0" algn="l" rtl="0">
              <a:spcBef>
                <a:spcPts val="1200"/>
              </a:spcBef>
              <a:spcAft>
                <a:spcPts val="1200"/>
              </a:spcAft>
              <a:buNone/>
            </a:pPr>
            <a:endParaRPr sz="2400"/>
          </a:p>
        </p:txBody>
      </p:sp>
      <p:sp>
        <p:nvSpPr>
          <p:cNvPr id="199" name="Google Shape;199;p37"/>
          <p:cNvSpPr txBox="1">
            <a:spLocks noGrp="1"/>
          </p:cNvSpPr>
          <p:nvPr>
            <p:ph type="body" idx="1"/>
          </p:nvPr>
        </p:nvSpPr>
        <p:spPr>
          <a:xfrm>
            <a:off x="311700" y="1225225"/>
            <a:ext cx="8520600" cy="3354000"/>
          </a:xfrm>
          <a:prstGeom prst="rect">
            <a:avLst/>
          </a:prstGeom>
        </p:spPr>
        <p:txBody>
          <a:bodyPr spcFirstLastPara="1" wrap="square" lIns="91425" tIns="126000" rIns="91425" bIns="91425" anchor="t" anchorCtr="0">
            <a:normAutofit fontScale="92500" lnSpcReduction="20000"/>
          </a:bodyPr>
          <a:lstStyle/>
          <a:p>
            <a:pPr marL="457200" lvl="0" indent="-369570" algn="l" rtl="0">
              <a:spcBef>
                <a:spcPts val="0"/>
              </a:spcBef>
              <a:spcAft>
                <a:spcPts val="0"/>
              </a:spcAft>
              <a:buSzPct val="100000"/>
              <a:buChar char="●"/>
            </a:pPr>
            <a:r>
              <a:rPr lang="en-GB" sz="2400"/>
              <a:t>SWOT Analysis of available vendor and Open Source out-of-the-box solutions</a:t>
            </a:r>
            <a:endParaRPr sz="2400"/>
          </a:p>
          <a:p>
            <a:pPr marL="914400" lvl="1" indent="-334327" algn="l" rtl="0">
              <a:spcBef>
                <a:spcPts val="0"/>
              </a:spcBef>
              <a:spcAft>
                <a:spcPts val="0"/>
              </a:spcAft>
              <a:buSzPct val="100000"/>
              <a:buChar char="○"/>
            </a:pPr>
            <a:r>
              <a:rPr lang="en-GB" sz="1800"/>
              <a:t>Completed by Scholars Portal, based on earlier recommendations by the 2019-2020 working group.</a:t>
            </a:r>
            <a:br>
              <a:rPr lang="en-GB" sz="1800"/>
            </a:br>
            <a:endParaRPr sz="1800"/>
          </a:p>
          <a:p>
            <a:pPr marL="457200" lvl="0" indent="-369570" algn="l" rtl="0">
              <a:spcBef>
                <a:spcPts val="0"/>
              </a:spcBef>
              <a:spcAft>
                <a:spcPts val="0"/>
              </a:spcAft>
              <a:buSzPct val="100000"/>
              <a:buChar char="●"/>
            </a:pPr>
            <a:r>
              <a:rPr lang="en-GB" sz="2400"/>
              <a:t>Meetings with ESRI</a:t>
            </a:r>
            <a:endParaRPr sz="2400"/>
          </a:p>
          <a:p>
            <a:pPr marL="914400" lvl="1" indent="-334327" algn="l" rtl="0">
              <a:spcBef>
                <a:spcPts val="0"/>
              </a:spcBef>
              <a:spcAft>
                <a:spcPts val="0"/>
              </a:spcAft>
              <a:buSzPct val="100000"/>
              <a:buChar char="○"/>
            </a:pPr>
            <a:r>
              <a:rPr lang="en-GB" sz="1800"/>
              <a:t>Helped us to better understand possible out of the box solutions, and plan for a streamlined workflow from Phase 1 into Phase 2 work</a:t>
            </a:r>
            <a:br>
              <a:rPr lang="en-GB" sz="1800"/>
            </a:br>
            <a:endParaRPr sz="1800"/>
          </a:p>
          <a:p>
            <a:pPr marL="457200" lvl="0" indent="-369570" algn="l" rtl="0">
              <a:spcBef>
                <a:spcPts val="0"/>
              </a:spcBef>
              <a:spcAft>
                <a:spcPts val="0"/>
              </a:spcAft>
              <a:buSzPct val="100000"/>
              <a:buChar char="●"/>
            </a:pPr>
            <a:r>
              <a:rPr lang="en-GB" sz="2400"/>
              <a:t>Drafting of Functional Requirements and Business Case Reports</a:t>
            </a:r>
            <a:endParaRPr sz="24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pic>
        <p:nvPicPr>
          <p:cNvPr id="204" name="Google Shape;204;p38"/>
          <p:cNvPicPr preferRelativeResize="0"/>
          <p:nvPr/>
        </p:nvPicPr>
        <p:blipFill rotWithShape="1">
          <a:blip r:embed="rId3">
            <a:alphaModFix/>
          </a:blip>
          <a:srcRect t="17177"/>
          <a:stretch/>
        </p:blipFill>
        <p:spPr>
          <a:xfrm>
            <a:off x="0" y="0"/>
            <a:ext cx="4123908" cy="5143501"/>
          </a:xfrm>
          <a:prstGeom prst="rect">
            <a:avLst/>
          </a:prstGeom>
          <a:noFill/>
          <a:ln>
            <a:noFill/>
          </a:ln>
        </p:spPr>
      </p:pic>
      <p:sp>
        <p:nvSpPr>
          <p:cNvPr id="205" name="Google Shape;205;p38"/>
          <p:cNvSpPr txBox="1">
            <a:spLocks noGrp="1"/>
          </p:cNvSpPr>
          <p:nvPr>
            <p:ph type="title"/>
          </p:nvPr>
        </p:nvSpPr>
        <p:spPr>
          <a:xfrm>
            <a:off x="4626225" y="243075"/>
            <a:ext cx="4140300" cy="831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GB" sz="3600">
                <a:latin typeface="Raleway"/>
                <a:ea typeface="Raleway"/>
                <a:cs typeface="Raleway"/>
                <a:sym typeface="Raleway"/>
              </a:rPr>
              <a:t>The Road Ahead</a:t>
            </a:r>
            <a:endParaRPr sz="3600">
              <a:latin typeface="Raleway"/>
              <a:ea typeface="Raleway"/>
              <a:cs typeface="Raleway"/>
              <a:sym typeface="Raleway"/>
            </a:endParaRPr>
          </a:p>
          <a:p>
            <a:pPr marL="0" lvl="0" indent="0" algn="l" rtl="0">
              <a:spcBef>
                <a:spcPts val="0"/>
              </a:spcBef>
              <a:spcAft>
                <a:spcPts val="0"/>
              </a:spcAft>
              <a:buSzPts val="990"/>
              <a:buNone/>
            </a:pPr>
            <a:endParaRPr sz="3600">
              <a:latin typeface="Raleway"/>
              <a:ea typeface="Raleway"/>
              <a:cs typeface="Raleway"/>
              <a:sym typeface="Raleway"/>
            </a:endParaRPr>
          </a:p>
        </p:txBody>
      </p:sp>
      <p:sp>
        <p:nvSpPr>
          <p:cNvPr id="206" name="Google Shape;206;p38"/>
          <p:cNvSpPr txBox="1">
            <a:spLocks noGrp="1"/>
          </p:cNvSpPr>
          <p:nvPr>
            <p:ph type="body" idx="1"/>
          </p:nvPr>
        </p:nvSpPr>
        <p:spPr>
          <a:xfrm>
            <a:off x="4345575" y="623525"/>
            <a:ext cx="4701600" cy="4014300"/>
          </a:xfrm>
          <a:prstGeom prst="rect">
            <a:avLst/>
          </a:prstGeom>
        </p:spPr>
        <p:txBody>
          <a:bodyPr spcFirstLastPara="1" wrap="square" lIns="91425" tIns="91425" rIns="91425" bIns="91425" anchor="t" anchorCtr="0">
            <a:noAutofit/>
          </a:bodyPr>
          <a:lstStyle/>
          <a:p>
            <a:pPr marL="0" lvl="0" indent="0" algn="l" rtl="0">
              <a:lnSpc>
                <a:spcPct val="105000"/>
              </a:lnSpc>
              <a:spcBef>
                <a:spcPts val="0"/>
              </a:spcBef>
              <a:spcAft>
                <a:spcPts val="0"/>
              </a:spcAft>
              <a:buSzPts val="935"/>
              <a:buNone/>
            </a:pPr>
            <a:endParaRPr sz="1729">
              <a:solidFill>
                <a:srgbClr val="595959"/>
              </a:solidFill>
              <a:latin typeface="Arial"/>
              <a:ea typeface="Arial"/>
              <a:cs typeface="Arial"/>
              <a:sym typeface="Arial"/>
            </a:endParaRPr>
          </a:p>
          <a:p>
            <a:pPr marL="457200" lvl="0" indent="-338455" algn="l" rtl="0">
              <a:lnSpc>
                <a:spcPct val="105000"/>
              </a:lnSpc>
              <a:spcBef>
                <a:spcPts val="1200"/>
              </a:spcBef>
              <a:spcAft>
                <a:spcPts val="0"/>
              </a:spcAft>
              <a:buClr>
                <a:srgbClr val="595959"/>
              </a:buClr>
              <a:buSzPts val="1730"/>
              <a:buFont typeface="Arial"/>
              <a:buChar char="●"/>
            </a:pPr>
            <a:r>
              <a:rPr lang="en-GB" sz="1729">
                <a:solidFill>
                  <a:srgbClr val="595959"/>
                </a:solidFill>
                <a:latin typeface="Arial"/>
                <a:ea typeface="Arial"/>
                <a:cs typeface="Arial"/>
                <a:sym typeface="Arial"/>
              </a:rPr>
              <a:t>Cleaner and more user-friendly interface for data discovery, access and download</a:t>
            </a:r>
            <a:endParaRPr sz="1729">
              <a:solidFill>
                <a:srgbClr val="595959"/>
              </a:solidFill>
              <a:latin typeface="Arial"/>
              <a:ea typeface="Arial"/>
              <a:cs typeface="Arial"/>
              <a:sym typeface="Arial"/>
            </a:endParaRPr>
          </a:p>
          <a:p>
            <a:pPr marL="457200" lvl="0" indent="-338455" algn="l" rtl="0">
              <a:lnSpc>
                <a:spcPct val="105000"/>
              </a:lnSpc>
              <a:spcBef>
                <a:spcPts val="0"/>
              </a:spcBef>
              <a:spcAft>
                <a:spcPts val="0"/>
              </a:spcAft>
              <a:buClr>
                <a:srgbClr val="595959"/>
              </a:buClr>
              <a:buSzPts val="1730"/>
              <a:buFont typeface="Arial"/>
              <a:buChar char="●"/>
            </a:pPr>
            <a:r>
              <a:rPr lang="en-GB" sz="1729">
                <a:solidFill>
                  <a:srgbClr val="595959"/>
                </a:solidFill>
                <a:latin typeface="Arial"/>
                <a:ea typeface="Arial"/>
                <a:cs typeface="Arial"/>
                <a:sym typeface="Arial"/>
              </a:rPr>
              <a:t>Leveraging open APIs for connecting and discovering data, and enabling integrations with research tools like ArcGIS Online</a:t>
            </a:r>
            <a:endParaRPr sz="1729">
              <a:solidFill>
                <a:srgbClr val="595959"/>
              </a:solidFill>
              <a:latin typeface="Arial"/>
              <a:ea typeface="Arial"/>
              <a:cs typeface="Arial"/>
              <a:sym typeface="Arial"/>
            </a:endParaRPr>
          </a:p>
          <a:p>
            <a:pPr marL="457200" lvl="0" indent="-338455" algn="l" rtl="0">
              <a:lnSpc>
                <a:spcPct val="105000"/>
              </a:lnSpc>
              <a:spcBef>
                <a:spcPts val="0"/>
              </a:spcBef>
              <a:spcAft>
                <a:spcPts val="0"/>
              </a:spcAft>
              <a:buClr>
                <a:srgbClr val="595959"/>
              </a:buClr>
              <a:buSzPts val="1730"/>
              <a:buFont typeface="Arial"/>
              <a:buChar char="●"/>
            </a:pPr>
            <a:r>
              <a:rPr lang="en-GB" sz="1729">
                <a:solidFill>
                  <a:srgbClr val="595959"/>
                </a:solidFill>
                <a:latin typeface="Arial"/>
                <a:ea typeface="Arial"/>
                <a:cs typeface="Arial"/>
                <a:sym typeface="Arial"/>
              </a:rPr>
              <a:t>Custom download and access to large volumes and sizes of geospatial data</a:t>
            </a:r>
            <a:endParaRPr sz="1729">
              <a:solidFill>
                <a:srgbClr val="595959"/>
              </a:solidFill>
              <a:latin typeface="Arial"/>
              <a:ea typeface="Arial"/>
              <a:cs typeface="Arial"/>
              <a:sym typeface="Arial"/>
            </a:endParaRPr>
          </a:p>
          <a:p>
            <a:pPr marL="457200" lvl="0" indent="-338455" algn="l" rtl="0">
              <a:lnSpc>
                <a:spcPct val="105000"/>
              </a:lnSpc>
              <a:spcBef>
                <a:spcPts val="0"/>
              </a:spcBef>
              <a:spcAft>
                <a:spcPts val="0"/>
              </a:spcAft>
              <a:buClr>
                <a:srgbClr val="595959"/>
              </a:buClr>
              <a:buSzPts val="1730"/>
              <a:buFont typeface="Arial"/>
              <a:buChar char="●"/>
            </a:pPr>
            <a:r>
              <a:rPr lang="en-GB" sz="1729">
                <a:solidFill>
                  <a:srgbClr val="595959"/>
                </a:solidFill>
                <a:latin typeface="Arial"/>
                <a:ea typeface="Arial"/>
                <a:cs typeface="Arial"/>
                <a:sym typeface="Arial"/>
              </a:rPr>
              <a:t>Support for historical maps and air photos, including index navigation and batch processing</a:t>
            </a:r>
            <a:endParaRPr sz="1729">
              <a:solidFill>
                <a:srgbClr val="595959"/>
              </a:solidFill>
              <a:latin typeface="Arial"/>
              <a:ea typeface="Arial"/>
              <a:cs typeface="Arial"/>
              <a:sym typeface="Arial"/>
            </a:endParaRPr>
          </a:p>
          <a:p>
            <a:pPr marL="457200" lvl="0" indent="-338455" algn="l" rtl="0">
              <a:lnSpc>
                <a:spcPct val="105000"/>
              </a:lnSpc>
              <a:spcBef>
                <a:spcPts val="0"/>
              </a:spcBef>
              <a:spcAft>
                <a:spcPts val="0"/>
              </a:spcAft>
              <a:buClr>
                <a:srgbClr val="595959"/>
              </a:buClr>
              <a:buSzPts val="1730"/>
              <a:buFont typeface="Arial"/>
              <a:buChar char="●"/>
            </a:pPr>
            <a:r>
              <a:rPr lang="en-GB" sz="1729">
                <a:solidFill>
                  <a:srgbClr val="595959"/>
                </a:solidFill>
                <a:latin typeface="Arial"/>
                <a:ea typeface="Arial"/>
                <a:cs typeface="Arial"/>
                <a:sym typeface="Arial"/>
              </a:rPr>
              <a:t>More robust usage tracking and statistics gathering</a:t>
            </a:r>
            <a:endParaRPr sz="1729"/>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9"/>
          <p:cNvSpPr/>
          <p:nvPr/>
        </p:nvSpPr>
        <p:spPr>
          <a:xfrm>
            <a:off x="1714600" y="691374"/>
            <a:ext cx="3736200" cy="1643700"/>
          </a:xfrm>
          <a:prstGeom prst="rect">
            <a:avLst/>
          </a:prstGeom>
          <a:solidFill>
            <a:schemeClr val="lt1"/>
          </a:solidFill>
          <a:ln w="2857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9"/>
          <p:cNvSpPr txBox="1">
            <a:spLocks noGrp="1"/>
          </p:cNvSpPr>
          <p:nvPr>
            <p:ph type="title"/>
          </p:nvPr>
        </p:nvSpPr>
        <p:spPr>
          <a:xfrm>
            <a:off x="-215600" y="805513"/>
            <a:ext cx="7596600" cy="15306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GB">
                <a:latin typeface="Raleway"/>
                <a:ea typeface="Raleway"/>
                <a:cs typeface="Raleway"/>
                <a:sym typeface="Raleway"/>
              </a:rPr>
              <a:t>Thank you!</a:t>
            </a:r>
            <a:endParaRPr>
              <a:latin typeface="Raleway"/>
              <a:ea typeface="Raleway"/>
              <a:cs typeface="Raleway"/>
              <a:sym typeface="Raleway"/>
            </a:endParaRPr>
          </a:p>
        </p:txBody>
      </p:sp>
      <p:sp>
        <p:nvSpPr>
          <p:cNvPr id="213" name="Google Shape;213;p39"/>
          <p:cNvSpPr/>
          <p:nvPr/>
        </p:nvSpPr>
        <p:spPr>
          <a:xfrm>
            <a:off x="2996975" y="2591675"/>
            <a:ext cx="4612800" cy="1950600"/>
          </a:xfrm>
          <a:prstGeom prst="rect">
            <a:avLst/>
          </a:prstGeom>
          <a:solidFill>
            <a:schemeClr val="lt1"/>
          </a:solidFill>
          <a:ln w="2857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9"/>
          <p:cNvSpPr txBox="1">
            <a:spLocks noGrp="1"/>
          </p:cNvSpPr>
          <p:nvPr>
            <p:ph type="title"/>
          </p:nvPr>
        </p:nvSpPr>
        <p:spPr>
          <a:xfrm>
            <a:off x="3084425" y="2677475"/>
            <a:ext cx="4437900" cy="1779000"/>
          </a:xfrm>
          <a:prstGeom prst="rect">
            <a:avLst/>
          </a:prstGeom>
        </p:spPr>
        <p:txBody>
          <a:bodyPr spcFirstLastPara="1" wrap="square" lIns="91425" tIns="91425" rIns="91425" bIns="91425" anchor="ctr" anchorCtr="0">
            <a:normAutofit fontScale="90000"/>
          </a:bodyPr>
          <a:lstStyle/>
          <a:p>
            <a:pPr marL="0" lvl="0" indent="0" algn="l" rtl="0">
              <a:lnSpc>
                <a:spcPct val="115000"/>
              </a:lnSpc>
              <a:spcBef>
                <a:spcPts val="0"/>
              </a:spcBef>
              <a:spcAft>
                <a:spcPts val="0"/>
              </a:spcAft>
              <a:buNone/>
            </a:pPr>
            <a:r>
              <a:rPr lang="en-GB" sz="1100" b="1">
                <a:latin typeface="Arial"/>
                <a:ea typeface="Arial"/>
                <a:cs typeface="Arial"/>
                <a:sym typeface="Arial"/>
              </a:rPr>
              <a:t>The GeoPortal Business Case Working Group:</a:t>
            </a:r>
            <a:endParaRPr sz="1100" b="1">
              <a:latin typeface="Arial"/>
              <a:ea typeface="Arial"/>
              <a:cs typeface="Arial"/>
              <a:sym typeface="Arial"/>
            </a:endParaRPr>
          </a:p>
          <a:p>
            <a:pPr marL="0" lvl="0" indent="0" algn="l" rtl="0">
              <a:lnSpc>
                <a:spcPct val="115000"/>
              </a:lnSpc>
              <a:spcBef>
                <a:spcPts val="0"/>
              </a:spcBef>
              <a:spcAft>
                <a:spcPts val="0"/>
              </a:spcAft>
              <a:buNone/>
            </a:pPr>
            <a:endParaRPr sz="1100">
              <a:latin typeface="Arial"/>
              <a:ea typeface="Arial"/>
              <a:cs typeface="Arial"/>
              <a:sym typeface="Arial"/>
            </a:endParaRPr>
          </a:p>
          <a:p>
            <a:pPr marL="0" lvl="0" indent="0" algn="l" rtl="0">
              <a:lnSpc>
                <a:spcPct val="115000"/>
              </a:lnSpc>
              <a:spcBef>
                <a:spcPts val="0"/>
              </a:spcBef>
              <a:spcAft>
                <a:spcPts val="0"/>
              </a:spcAft>
              <a:buClr>
                <a:schemeClr val="dk1"/>
              </a:buClr>
              <a:buSzPct val="100000"/>
              <a:buFont typeface="Arial"/>
              <a:buNone/>
            </a:pPr>
            <a:r>
              <a:rPr lang="en-GB" sz="1100">
                <a:latin typeface="Arial"/>
                <a:ea typeface="Arial"/>
                <a:cs typeface="Arial"/>
                <a:sym typeface="Arial"/>
              </a:rPr>
              <a:t>Kate Davis, Director (Scholars Portal)</a:t>
            </a:r>
            <a:endParaRPr sz="1100">
              <a:latin typeface="Arial"/>
              <a:ea typeface="Arial"/>
              <a:cs typeface="Arial"/>
              <a:sym typeface="Arial"/>
            </a:endParaRPr>
          </a:p>
          <a:p>
            <a:pPr marL="0" lvl="0" indent="0" algn="l" rtl="0">
              <a:lnSpc>
                <a:spcPct val="115000"/>
              </a:lnSpc>
              <a:spcBef>
                <a:spcPts val="0"/>
              </a:spcBef>
              <a:spcAft>
                <a:spcPts val="0"/>
              </a:spcAft>
              <a:buClr>
                <a:schemeClr val="dk1"/>
              </a:buClr>
              <a:buSzPct val="100000"/>
              <a:buFont typeface="Arial"/>
              <a:buNone/>
            </a:pPr>
            <a:r>
              <a:rPr lang="en-GB" sz="1100">
                <a:latin typeface="Arial"/>
                <a:ea typeface="Arial"/>
                <a:cs typeface="Arial"/>
                <a:sym typeface="Arial"/>
              </a:rPr>
              <a:t>René Duplain, GIS Librarian (University of Ottawa)</a:t>
            </a:r>
            <a:endParaRPr sz="1100">
              <a:latin typeface="Arial"/>
              <a:ea typeface="Arial"/>
              <a:cs typeface="Arial"/>
              <a:sym typeface="Arial"/>
            </a:endParaRPr>
          </a:p>
          <a:p>
            <a:pPr marL="0" lvl="0" indent="0" algn="l" rtl="0">
              <a:lnSpc>
                <a:spcPct val="115000"/>
              </a:lnSpc>
              <a:spcBef>
                <a:spcPts val="0"/>
              </a:spcBef>
              <a:spcAft>
                <a:spcPts val="0"/>
              </a:spcAft>
              <a:buClr>
                <a:schemeClr val="dk1"/>
              </a:buClr>
              <a:buSzPct val="100000"/>
              <a:buFont typeface="Arial"/>
              <a:buNone/>
            </a:pPr>
            <a:r>
              <a:rPr lang="en-GB" sz="1100">
                <a:latin typeface="Arial"/>
                <a:ea typeface="Arial"/>
                <a:cs typeface="Arial"/>
                <a:sym typeface="Arial"/>
              </a:rPr>
              <a:t>Marcel Fortin, Head, Map and Data Library (University of Toronto)</a:t>
            </a:r>
            <a:endParaRPr sz="1100">
              <a:latin typeface="Arial"/>
              <a:ea typeface="Arial"/>
              <a:cs typeface="Arial"/>
              <a:sym typeface="Arial"/>
            </a:endParaRPr>
          </a:p>
          <a:p>
            <a:pPr marL="0" lvl="0" indent="0" algn="l" rtl="0">
              <a:lnSpc>
                <a:spcPct val="115000"/>
              </a:lnSpc>
              <a:spcBef>
                <a:spcPts val="0"/>
              </a:spcBef>
              <a:spcAft>
                <a:spcPts val="0"/>
              </a:spcAft>
              <a:buClr>
                <a:schemeClr val="dk1"/>
              </a:buClr>
              <a:buSzPct val="100000"/>
              <a:buFont typeface="Arial"/>
              <a:buNone/>
            </a:pPr>
            <a:r>
              <a:rPr lang="en-GB" sz="1100">
                <a:latin typeface="Arial"/>
                <a:ea typeface="Arial"/>
                <a:cs typeface="Arial"/>
                <a:sym typeface="Arial"/>
              </a:rPr>
              <a:t>Kara Handren, Data Librarian (University of Toronto)</a:t>
            </a:r>
            <a:endParaRPr sz="1100">
              <a:latin typeface="Arial"/>
              <a:ea typeface="Arial"/>
              <a:cs typeface="Arial"/>
              <a:sym typeface="Arial"/>
            </a:endParaRPr>
          </a:p>
          <a:p>
            <a:pPr marL="0" lvl="0" indent="0" algn="l" rtl="0">
              <a:lnSpc>
                <a:spcPct val="115000"/>
              </a:lnSpc>
              <a:spcBef>
                <a:spcPts val="0"/>
              </a:spcBef>
              <a:spcAft>
                <a:spcPts val="0"/>
              </a:spcAft>
              <a:buClr>
                <a:schemeClr val="dk1"/>
              </a:buClr>
              <a:buSzPct val="100000"/>
              <a:buFont typeface="Arial"/>
              <a:buNone/>
            </a:pPr>
            <a:r>
              <a:rPr lang="en-GB" sz="1100">
                <a:latin typeface="Arial"/>
                <a:ea typeface="Arial"/>
                <a:cs typeface="Arial"/>
                <a:sym typeface="Arial"/>
              </a:rPr>
              <a:t>Dan Jakubek, Map &amp; GIS Librarian (Ryerson University)</a:t>
            </a:r>
            <a:endParaRPr sz="1100">
              <a:latin typeface="Arial"/>
              <a:ea typeface="Arial"/>
              <a:cs typeface="Arial"/>
              <a:sym typeface="Arial"/>
            </a:endParaRPr>
          </a:p>
          <a:p>
            <a:pPr marL="0" lvl="0" indent="0" algn="l" rtl="0">
              <a:lnSpc>
                <a:spcPct val="115000"/>
              </a:lnSpc>
              <a:spcBef>
                <a:spcPts val="0"/>
              </a:spcBef>
              <a:spcAft>
                <a:spcPts val="0"/>
              </a:spcAft>
              <a:buClr>
                <a:schemeClr val="dk1"/>
              </a:buClr>
              <a:buSzPct val="100000"/>
              <a:buFont typeface="Arial"/>
              <a:buNone/>
            </a:pPr>
            <a:r>
              <a:rPr lang="en-GB" sz="1100">
                <a:latin typeface="Arial"/>
                <a:ea typeface="Arial"/>
                <a:cs typeface="Arial"/>
                <a:sym typeface="Arial"/>
              </a:rPr>
              <a:t>Amber Leahey, Data &amp; GIS Librarian (Scholars Portal)</a:t>
            </a:r>
            <a:endParaRPr sz="1100">
              <a:latin typeface="Arial"/>
              <a:ea typeface="Arial"/>
              <a:cs typeface="Arial"/>
              <a:sym typeface="Arial"/>
            </a:endParaRPr>
          </a:p>
          <a:p>
            <a:pPr marL="0" lvl="0" indent="0" algn="l" rtl="0">
              <a:lnSpc>
                <a:spcPct val="115000"/>
              </a:lnSpc>
              <a:spcBef>
                <a:spcPts val="0"/>
              </a:spcBef>
              <a:spcAft>
                <a:spcPts val="0"/>
              </a:spcAft>
              <a:buClr>
                <a:schemeClr val="dk1"/>
              </a:buClr>
              <a:buSzPct val="100000"/>
              <a:buFont typeface="Arial"/>
              <a:buNone/>
            </a:pPr>
            <a:r>
              <a:rPr lang="en-GB" sz="1100">
                <a:latin typeface="Arial"/>
                <a:ea typeface="Arial"/>
                <a:cs typeface="Arial"/>
                <a:sym typeface="Arial"/>
              </a:rPr>
              <a:t>Leanne Trimble, Data Librarian (University of Toronto)</a:t>
            </a:r>
            <a:endParaRPr sz="1100">
              <a:latin typeface="Arial"/>
              <a:ea typeface="Arial"/>
              <a:cs typeface="Arial"/>
              <a:sym typeface="Arial"/>
            </a:endParaRPr>
          </a:p>
          <a:p>
            <a:pPr marL="0" lvl="0" indent="0" algn="l" rtl="0">
              <a:lnSpc>
                <a:spcPct val="115000"/>
              </a:lnSpc>
              <a:spcBef>
                <a:spcPts val="0"/>
              </a:spcBef>
              <a:spcAft>
                <a:spcPts val="0"/>
              </a:spcAft>
              <a:buClr>
                <a:schemeClr val="dk1"/>
              </a:buClr>
              <a:buSzPct val="100000"/>
              <a:buFont typeface="Arial"/>
              <a:buNone/>
            </a:pPr>
            <a:r>
              <a:rPr lang="en-GB" sz="1100">
                <a:latin typeface="Arial"/>
                <a:ea typeface="Arial"/>
                <a:cs typeface="Arial"/>
                <a:sym typeface="Arial"/>
              </a:rPr>
              <a:t>Markus Wieland, GIS Specialist (University of Waterloo)</a:t>
            </a:r>
            <a:endParaRPr>
              <a:latin typeface="Raleway"/>
              <a:ea typeface="Raleway"/>
              <a:cs typeface="Raleway"/>
              <a:sym typeface="Raleway"/>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40"/>
          <p:cNvSpPr txBox="1">
            <a:spLocks noGrp="1"/>
          </p:cNvSpPr>
          <p:nvPr>
            <p:ph type="title"/>
          </p:nvPr>
        </p:nvSpPr>
        <p:spPr>
          <a:xfrm>
            <a:off x="773700" y="1806450"/>
            <a:ext cx="7596600" cy="15306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GB">
                <a:latin typeface="Raleway"/>
                <a:ea typeface="Raleway"/>
                <a:cs typeface="Raleway"/>
                <a:sym typeface="Raleway"/>
              </a:rPr>
              <a:t>Questions?</a:t>
            </a:r>
            <a:endParaRPr>
              <a:latin typeface="Raleway"/>
              <a:ea typeface="Raleway"/>
              <a:cs typeface="Raleway"/>
              <a:sym typeface="Raleway"/>
            </a:endParaRPr>
          </a:p>
        </p:txBody>
      </p:sp>
      <p:sp>
        <p:nvSpPr>
          <p:cNvPr id="220" name="Google Shape;220;p40"/>
          <p:cNvSpPr txBox="1">
            <a:spLocks noGrp="1"/>
          </p:cNvSpPr>
          <p:nvPr>
            <p:ph type="title"/>
          </p:nvPr>
        </p:nvSpPr>
        <p:spPr>
          <a:xfrm>
            <a:off x="3136950" y="2717075"/>
            <a:ext cx="2870100" cy="717300"/>
          </a:xfrm>
          <a:prstGeom prst="rect">
            <a:avLst/>
          </a:prstGeom>
        </p:spPr>
        <p:txBody>
          <a:bodyPr spcFirstLastPara="1" wrap="square" lIns="91425" tIns="91425" rIns="91425" bIns="91425" anchor="ctr" anchorCtr="0">
            <a:normAutofit/>
          </a:bodyPr>
          <a:lstStyle/>
          <a:p>
            <a:pPr marL="0" lvl="0" indent="0" algn="ctr" rtl="0">
              <a:lnSpc>
                <a:spcPct val="115000"/>
              </a:lnSpc>
              <a:spcBef>
                <a:spcPts val="0"/>
              </a:spcBef>
              <a:spcAft>
                <a:spcPts val="0"/>
              </a:spcAft>
              <a:buNone/>
            </a:pPr>
            <a:r>
              <a:rPr lang="en-GB" sz="1100">
                <a:latin typeface="Arial"/>
                <a:ea typeface="Arial"/>
                <a:cs typeface="Arial"/>
                <a:sym typeface="Arial"/>
              </a:rPr>
              <a:t>geo-reinvestment@scholarsportal.info</a:t>
            </a:r>
            <a:endParaRPr>
              <a:latin typeface="Raleway"/>
              <a:ea typeface="Raleway"/>
              <a:cs typeface="Raleway"/>
              <a:sym typeface="Raleway"/>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41"/>
          <p:cNvSpPr txBox="1"/>
          <p:nvPr/>
        </p:nvSpPr>
        <p:spPr>
          <a:xfrm>
            <a:off x="311700" y="315925"/>
            <a:ext cx="8520600" cy="8313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GB" sz="4200">
                <a:solidFill>
                  <a:srgbClr val="000000"/>
                </a:solidFill>
                <a:latin typeface="Raleway"/>
                <a:ea typeface="Raleway"/>
                <a:cs typeface="Raleway"/>
                <a:sym typeface="Raleway"/>
              </a:rPr>
              <a:t>Image Credits</a:t>
            </a:r>
            <a:endParaRPr sz="4200">
              <a:solidFill>
                <a:srgbClr val="000000"/>
              </a:solidFill>
              <a:latin typeface="Raleway"/>
              <a:ea typeface="Raleway"/>
              <a:cs typeface="Raleway"/>
              <a:sym typeface="Raleway"/>
            </a:endParaRPr>
          </a:p>
        </p:txBody>
      </p:sp>
      <p:sp>
        <p:nvSpPr>
          <p:cNvPr id="226" name="Google Shape;226;p41"/>
          <p:cNvSpPr txBox="1"/>
          <p:nvPr/>
        </p:nvSpPr>
        <p:spPr>
          <a:xfrm>
            <a:off x="311700" y="1225225"/>
            <a:ext cx="8520600" cy="33540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None/>
            </a:pPr>
            <a:r>
              <a:rPr lang="en-GB" sz="1800">
                <a:solidFill>
                  <a:srgbClr val="000000"/>
                </a:solidFill>
                <a:latin typeface="Open Sans"/>
                <a:ea typeface="Open Sans"/>
                <a:cs typeface="Open Sans"/>
                <a:sym typeface="Open Sans"/>
              </a:rPr>
              <a:t>Slide </a:t>
            </a:r>
            <a:r>
              <a:rPr lang="en-GB" sz="1800">
                <a:latin typeface="Open Sans"/>
                <a:ea typeface="Open Sans"/>
                <a:cs typeface="Open Sans"/>
                <a:sym typeface="Open Sans"/>
              </a:rPr>
              <a:t>1</a:t>
            </a:r>
            <a:r>
              <a:rPr lang="en-GB" sz="1800">
                <a:solidFill>
                  <a:srgbClr val="000000"/>
                </a:solidFill>
                <a:latin typeface="Open Sans"/>
                <a:ea typeface="Open Sans"/>
                <a:cs typeface="Open Sans"/>
                <a:sym typeface="Open Sans"/>
              </a:rPr>
              <a:t>: </a:t>
            </a:r>
            <a:r>
              <a:rPr lang="en-GB" sz="1800" u="sng">
                <a:solidFill>
                  <a:schemeClr val="hlink"/>
                </a:solidFill>
                <a:latin typeface="Open Sans"/>
                <a:ea typeface="Open Sans"/>
                <a:cs typeface="Open Sans"/>
                <a:sym typeface="Open Sans"/>
                <a:hlinkClick r:id="rId3"/>
              </a:rPr>
              <a:t>Black and Silver Camera Beside White Ceramic Mug</a:t>
            </a:r>
            <a:r>
              <a:rPr lang="en-GB" sz="1800">
                <a:latin typeface="Open Sans"/>
                <a:ea typeface="Open Sans"/>
                <a:cs typeface="Open Sans"/>
                <a:sym typeface="Open Sans"/>
              </a:rPr>
              <a:t> by ArtHouse Studio</a:t>
            </a:r>
            <a:endParaRPr sz="1800">
              <a:latin typeface="Open Sans"/>
              <a:ea typeface="Open Sans"/>
              <a:cs typeface="Open Sans"/>
              <a:sym typeface="Open Sans"/>
            </a:endParaRPr>
          </a:p>
          <a:p>
            <a:pPr marL="0" lvl="0" indent="0" algn="l" rtl="0">
              <a:lnSpc>
                <a:spcPct val="115000"/>
              </a:lnSpc>
              <a:spcBef>
                <a:spcPts val="1200"/>
              </a:spcBef>
              <a:spcAft>
                <a:spcPts val="0"/>
              </a:spcAft>
              <a:buNone/>
            </a:pPr>
            <a:r>
              <a:rPr lang="en-GB" sz="1800">
                <a:solidFill>
                  <a:srgbClr val="000000"/>
                </a:solidFill>
                <a:latin typeface="Open Sans"/>
                <a:ea typeface="Open Sans"/>
                <a:cs typeface="Open Sans"/>
                <a:sym typeface="Open Sans"/>
              </a:rPr>
              <a:t>Slide </a:t>
            </a:r>
            <a:r>
              <a:rPr lang="en-GB" sz="1800">
                <a:latin typeface="Open Sans"/>
                <a:ea typeface="Open Sans"/>
                <a:cs typeface="Open Sans"/>
                <a:sym typeface="Open Sans"/>
              </a:rPr>
              <a:t>5</a:t>
            </a:r>
            <a:r>
              <a:rPr lang="en-GB" sz="1800">
                <a:solidFill>
                  <a:srgbClr val="000000"/>
                </a:solidFill>
                <a:latin typeface="Open Sans"/>
                <a:ea typeface="Open Sans"/>
                <a:cs typeface="Open Sans"/>
                <a:sym typeface="Open Sans"/>
              </a:rPr>
              <a:t>: </a:t>
            </a:r>
            <a:r>
              <a:rPr lang="en-GB" sz="1800" u="sng">
                <a:solidFill>
                  <a:schemeClr val="hlink"/>
                </a:solidFill>
                <a:latin typeface="Open Sans"/>
                <a:ea typeface="Open Sans"/>
                <a:cs typeface="Open Sans"/>
                <a:sym typeface="Open Sans"/>
                <a:hlinkClick r:id="rId4"/>
              </a:rPr>
              <a:t>Person Rockclimbing</a:t>
            </a:r>
            <a:r>
              <a:rPr lang="en-GB" sz="1800">
                <a:solidFill>
                  <a:srgbClr val="000000"/>
                </a:solidFill>
                <a:latin typeface="Open Sans"/>
                <a:ea typeface="Open Sans"/>
                <a:cs typeface="Open Sans"/>
                <a:sym typeface="Open Sans"/>
              </a:rPr>
              <a:t> by </a:t>
            </a:r>
            <a:r>
              <a:rPr lang="en-GB" sz="1800">
                <a:latin typeface="Open Sans"/>
                <a:ea typeface="Open Sans"/>
                <a:cs typeface="Open Sans"/>
                <a:sym typeface="Open Sans"/>
              </a:rPr>
              <a:t>Анна Рыжкова</a:t>
            </a:r>
            <a:endParaRPr sz="1800">
              <a:solidFill>
                <a:srgbClr val="000000"/>
              </a:solidFill>
              <a:latin typeface="Open Sans"/>
              <a:ea typeface="Open Sans"/>
              <a:cs typeface="Open Sans"/>
              <a:sym typeface="Open Sans"/>
            </a:endParaRPr>
          </a:p>
          <a:p>
            <a:pPr marL="0" lvl="0" indent="0" algn="l" rtl="0">
              <a:lnSpc>
                <a:spcPct val="115000"/>
              </a:lnSpc>
              <a:spcBef>
                <a:spcPts val="1200"/>
              </a:spcBef>
              <a:spcAft>
                <a:spcPts val="0"/>
              </a:spcAft>
              <a:buNone/>
            </a:pPr>
            <a:r>
              <a:rPr lang="en-GB" sz="1800">
                <a:solidFill>
                  <a:srgbClr val="000000"/>
                </a:solidFill>
                <a:latin typeface="Open Sans"/>
                <a:ea typeface="Open Sans"/>
                <a:cs typeface="Open Sans"/>
                <a:sym typeface="Open Sans"/>
              </a:rPr>
              <a:t>Slide 7: </a:t>
            </a:r>
            <a:r>
              <a:rPr lang="en-GB" sz="1800" u="sng">
                <a:solidFill>
                  <a:schemeClr val="hlink"/>
                </a:solidFill>
                <a:latin typeface="Open Sans"/>
                <a:ea typeface="Open Sans"/>
                <a:cs typeface="Open Sans"/>
                <a:sym typeface="Open Sans"/>
                <a:hlinkClick r:id="rId5"/>
              </a:rPr>
              <a:t>Blue Retractable Pen on Top of Notebook </a:t>
            </a:r>
            <a:r>
              <a:rPr lang="en-GB" sz="1800">
                <a:solidFill>
                  <a:srgbClr val="000000"/>
                </a:solidFill>
                <a:latin typeface="Open Sans"/>
                <a:ea typeface="Open Sans"/>
                <a:cs typeface="Open Sans"/>
                <a:sym typeface="Open Sans"/>
              </a:rPr>
              <a:t>by Lukas</a:t>
            </a:r>
            <a:endParaRPr sz="1800">
              <a:solidFill>
                <a:srgbClr val="000000"/>
              </a:solidFill>
              <a:latin typeface="Open Sans"/>
              <a:ea typeface="Open Sans"/>
              <a:cs typeface="Open Sans"/>
              <a:sym typeface="Open Sans"/>
            </a:endParaRPr>
          </a:p>
          <a:p>
            <a:pPr marL="0" lvl="0" indent="0" algn="l" rtl="0">
              <a:lnSpc>
                <a:spcPct val="115000"/>
              </a:lnSpc>
              <a:spcBef>
                <a:spcPts val="1200"/>
              </a:spcBef>
              <a:spcAft>
                <a:spcPts val="0"/>
              </a:spcAft>
              <a:buNone/>
            </a:pPr>
            <a:r>
              <a:rPr lang="en-GB" sz="1800">
                <a:solidFill>
                  <a:srgbClr val="000000"/>
                </a:solidFill>
                <a:latin typeface="Open Sans"/>
                <a:ea typeface="Open Sans"/>
                <a:cs typeface="Open Sans"/>
                <a:sym typeface="Open Sans"/>
              </a:rPr>
              <a:t>Slide </a:t>
            </a:r>
            <a:r>
              <a:rPr lang="en-GB" sz="1800">
                <a:latin typeface="Open Sans"/>
                <a:ea typeface="Open Sans"/>
                <a:cs typeface="Open Sans"/>
                <a:sym typeface="Open Sans"/>
              </a:rPr>
              <a:t>14: </a:t>
            </a:r>
            <a:r>
              <a:rPr lang="en-GB" sz="1800" u="sng">
                <a:solidFill>
                  <a:schemeClr val="hlink"/>
                </a:solidFill>
                <a:latin typeface="Open Sans"/>
                <a:ea typeface="Open Sans"/>
                <a:cs typeface="Open Sans"/>
                <a:sym typeface="Open Sans"/>
                <a:hlinkClick r:id="rId6"/>
              </a:rPr>
              <a:t>Focused man studying map leaning on motorbike</a:t>
            </a:r>
            <a:r>
              <a:rPr lang="en-GB" sz="1800">
                <a:latin typeface="Open Sans"/>
                <a:ea typeface="Open Sans"/>
                <a:cs typeface="Open Sans"/>
                <a:sym typeface="Open Sans"/>
              </a:rPr>
              <a:t> by ArtHouse Studio</a:t>
            </a:r>
            <a:endParaRPr sz="1800">
              <a:latin typeface="Open Sans"/>
              <a:ea typeface="Open Sans"/>
              <a:cs typeface="Open Sans"/>
              <a:sym typeface="Open Sans"/>
            </a:endParaRPr>
          </a:p>
          <a:p>
            <a:pPr marL="0" lvl="0" indent="0" algn="l" rtl="0">
              <a:lnSpc>
                <a:spcPct val="115000"/>
              </a:lnSpc>
              <a:spcBef>
                <a:spcPts val="1200"/>
              </a:spcBef>
              <a:spcAft>
                <a:spcPts val="1200"/>
              </a:spcAft>
              <a:buNone/>
            </a:pPr>
            <a:endParaRPr sz="1800">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6"/>
          <p:cNvSpPr txBox="1">
            <a:spLocks noGrp="1"/>
          </p:cNvSpPr>
          <p:nvPr>
            <p:ph type="title"/>
          </p:nvPr>
        </p:nvSpPr>
        <p:spPr>
          <a:xfrm>
            <a:off x="311700" y="321175"/>
            <a:ext cx="4140300" cy="831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GB" sz="3600">
                <a:latin typeface="Raleway"/>
                <a:ea typeface="Raleway"/>
                <a:cs typeface="Raleway"/>
                <a:sym typeface="Raleway"/>
              </a:rPr>
              <a:t>GIS at OCUL</a:t>
            </a:r>
            <a:endParaRPr sz="3600">
              <a:latin typeface="Raleway"/>
              <a:ea typeface="Raleway"/>
              <a:cs typeface="Raleway"/>
              <a:sym typeface="Raleway"/>
            </a:endParaRPr>
          </a:p>
        </p:txBody>
      </p:sp>
      <p:pic>
        <p:nvPicPr>
          <p:cNvPr id="117" name="Google Shape;117;p26"/>
          <p:cNvPicPr preferRelativeResize="0"/>
          <p:nvPr/>
        </p:nvPicPr>
        <p:blipFill>
          <a:blip r:embed="rId3">
            <a:alphaModFix/>
          </a:blip>
          <a:stretch>
            <a:fillRect/>
          </a:stretch>
        </p:blipFill>
        <p:spPr>
          <a:xfrm>
            <a:off x="5067800" y="0"/>
            <a:ext cx="4076201" cy="5143500"/>
          </a:xfrm>
          <a:prstGeom prst="rect">
            <a:avLst/>
          </a:prstGeom>
          <a:noFill/>
          <a:ln>
            <a:noFill/>
          </a:ln>
        </p:spPr>
      </p:pic>
      <p:sp>
        <p:nvSpPr>
          <p:cNvPr id="118" name="Google Shape;118;p26"/>
          <p:cNvSpPr txBox="1"/>
          <p:nvPr/>
        </p:nvSpPr>
        <p:spPr>
          <a:xfrm>
            <a:off x="311700" y="1237725"/>
            <a:ext cx="4393200" cy="3846900"/>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115000"/>
              </a:lnSpc>
              <a:spcBef>
                <a:spcPts val="0"/>
              </a:spcBef>
              <a:spcAft>
                <a:spcPts val="0"/>
              </a:spcAft>
              <a:buNone/>
            </a:pPr>
            <a:r>
              <a:rPr lang="en-GB" sz="2000">
                <a:solidFill>
                  <a:srgbClr val="595959"/>
                </a:solidFill>
              </a:rPr>
              <a:t>The GeoPortal was Designed to:</a:t>
            </a:r>
            <a:endParaRPr sz="2000">
              <a:solidFill>
                <a:srgbClr val="595959"/>
              </a:solidFill>
            </a:endParaRPr>
          </a:p>
          <a:p>
            <a:pPr marL="457200" lvl="0" indent="-342900" algn="l" rtl="0">
              <a:lnSpc>
                <a:spcPct val="115000"/>
              </a:lnSpc>
              <a:spcBef>
                <a:spcPts val="1200"/>
              </a:spcBef>
              <a:spcAft>
                <a:spcPts val="0"/>
              </a:spcAft>
              <a:buClr>
                <a:srgbClr val="595959"/>
              </a:buClr>
              <a:buSzPts val="1800"/>
              <a:buChar char="●"/>
            </a:pPr>
            <a:r>
              <a:rPr lang="en-GB" sz="1800">
                <a:solidFill>
                  <a:srgbClr val="595959"/>
                </a:solidFill>
              </a:rPr>
              <a:t>Improve the research infrastructure in Ontario universities</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GB" sz="1800">
                <a:solidFill>
                  <a:srgbClr val="595959"/>
                </a:solidFill>
              </a:rPr>
              <a:t>Improve access to geospatial data through centralized repository</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GB" sz="1800">
                <a:solidFill>
                  <a:srgbClr val="595959"/>
                </a:solidFill>
              </a:rPr>
              <a:t>Leverage centralized staffing and consortial purchases of data and infrastructure </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GB" sz="1800">
                <a:solidFill>
                  <a:srgbClr val="595959"/>
                </a:solidFill>
              </a:rPr>
              <a:t>Create opportunities for integration of geospatial data into instruction</a:t>
            </a:r>
            <a:endParaRPr sz="1800">
              <a:solidFill>
                <a:srgbClr val="595959"/>
              </a:solidFill>
            </a:endParaRPr>
          </a:p>
          <a:p>
            <a:pPr marL="0" lvl="0" indent="0" algn="l" rtl="0">
              <a:lnSpc>
                <a:spcPct val="115000"/>
              </a:lnSpc>
              <a:spcBef>
                <a:spcPts val="1200"/>
              </a:spcBef>
              <a:spcAft>
                <a:spcPts val="1200"/>
              </a:spcAft>
              <a:buNone/>
            </a:pPr>
            <a:r>
              <a:rPr lang="en-GB" sz="1800">
                <a:solidFill>
                  <a:srgbClr val="595959"/>
                </a:solidFill>
              </a:rPr>
              <a:t> </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7"/>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latin typeface="Raleway"/>
                <a:ea typeface="Raleway"/>
                <a:cs typeface="Raleway"/>
                <a:sym typeface="Raleway"/>
              </a:rPr>
              <a:t>A Valuable Service</a:t>
            </a:r>
            <a:endParaRPr>
              <a:latin typeface="Raleway"/>
              <a:ea typeface="Raleway"/>
              <a:cs typeface="Raleway"/>
              <a:sym typeface="Raleway"/>
            </a:endParaRPr>
          </a:p>
        </p:txBody>
      </p:sp>
      <p:sp>
        <p:nvSpPr>
          <p:cNvPr id="124" name="Google Shape;124;p27"/>
          <p:cNvSpPr txBox="1">
            <a:spLocks noGrp="1"/>
          </p:cNvSpPr>
          <p:nvPr>
            <p:ph type="body" idx="1"/>
          </p:nvPr>
        </p:nvSpPr>
        <p:spPr>
          <a:xfrm>
            <a:off x="311700" y="1225225"/>
            <a:ext cx="8281200" cy="33540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Char char="●"/>
            </a:pPr>
            <a:r>
              <a:rPr lang="en-GB" sz="1900"/>
              <a:t>Hard to understate the value of having a “one-stop shop”: </a:t>
            </a:r>
            <a:endParaRPr sz="1900"/>
          </a:p>
          <a:p>
            <a:pPr marL="914400" lvl="1" indent="-323850" algn="l" rtl="0">
              <a:spcBef>
                <a:spcPts val="0"/>
              </a:spcBef>
              <a:spcAft>
                <a:spcPts val="0"/>
              </a:spcAft>
              <a:buSzPts val="1500"/>
              <a:buChar char="○"/>
            </a:pPr>
            <a:r>
              <a:rPr lang="en-GB" sz="1500"/>
              <a:t>discover, visualize, compare, and download data - all in one place!</a:t>
            </a:r>
            <a:endParaRPr sz="1500"/>
          </a:p>
          <a:p>
            <a:pPr marL="457200" lvl="0" indent="-349250" algn="l" rtl="0">
              <a:spcBef>
                <a:spcPts val="0"/>
              </a:spcBef>
              <a:spcAft>
                <a:spcPts val="0"/>
              </a:spcAft>
              <a:buSzPts val="1900"/>
              <a:buChar char="●"/>
            </a:pPr>
            <a:r>
              <a:rPr lang="en-GB" sz="1900"/>
              <a:t>Can also make available robust datasets for researchers and provides equity of access for smaller institutions</a:t>
            </a:r>
            <a:endParaRPr sz="1900"/>
          </a:p>
          <a:p>
            <a:pPr marL="457200" lvl="0" indent="-349250" algn="l" rtl="0">
              <a:spcBef>
                <a:spcPts val="0"/>
              </a:spcBef>
              <a:spcAft>
                <a:spcPts val="0"/>
              </a:spcAft>
              <a:buSzPts val="1900"/>
              <a:buChar char="●"/>
            </a:pPr>
            <a:r>
              <a:rPr lang="en-GB" sz="1900"/>
              <a:t>Great to integrate into courses, and introduce new GIS users </a:t>
            </a:r>
            <a:br>
              <a:rPr lang="en-GB" sz="1900"/>
            </a:br>
            <a:endParaRPr sz="1900"/>
          </a:p>
          <a:p>
            <a:pPr marL="457200" lvl="0" indent="-349250" algn="l" rtl="0">
              <a:spcBef>
                <a:spcPts val="0"/>
              </a:spcBef>
              <a:spcAft>
                <a:spcPts val="0"/>
              </a:spcAft>
              <a:buSzPts val="1900"/>
              <a:buChar char="●"/>
            </a:pPr>
            <a:r>
              <a:rPr lang="en-GB" sz="1900"/>
              <a:t>Centralized staffing and hardware / technical resources result in a significant cost savings</a:t>
            </a:r>
            <a:endParaRPr sz="1900"/>
          </a:p>
          <a:p>
            <a:pPr marL="457200" lvl="0" indent="-349250" algn="l" rtl="0">
              <a:spcBef>
                <a:spcPts val="0"/>
              </a:spcBef>
              <a:spcAft>
                <a:spcPts val="0"/>
              </a:spcAft>
              <a:buSzPts val="1900"/>
              <a:buChar char="●"/>
            </a:pPr>
            <a:r>
              <a:rPr lang="en-GB" sz="1900"/>
              <a:t>Without the GeoPortal, each institution’s capacity to store and disseminate geospatial data would be greatly reduced</a:t>
            </a:r>
            <a:endParaRPr sz="19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8"/>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latin typeface="Raleway"/>
                <a:ea typeface="Raleway"/>
                <a:cs typeface="Raleway"/>
                <a:sym typeface="Raleway"/>
              </a:rPr>
              <a:t>A Valuable Service</a:t>
            </a:r>
            <a:endParaRPr>
              <a:latin typeface="Raleway"/>
              <a:ea typeface="Raleway"/>
              <a:cs typeface="Raleway"/>
              <a:sym typeface="Raleway"/>
            </a:endParaRPr>
          </a:p>
        </p:txBody>
      </p:sp>
      <p:pic>
        <p:nvPicPr>
          <p:cNvPr id="130" name="Google Shape;130;p28"/>
          <p:cNvPicPr preferRelativeResize="0"/>
          <p:nvPr/>
        </p:nvPicPr>
        <p:blipFill>
          <a:blip r:embed="rId3">
            <a:alphaModFix/>
          </a:blip>
          <a:stretch>
            <a:fillRect/>
          </a:stretch>
        </p:blipFill>
        <p:spPr>
          <a:xfrm>
            <a:off x="3654377" y="1215275"/>
            <a:ext cx="5098826" cy="3027000"/>
          </a:xfrm>
          <a:prstGeom prst="rect">
            <a:avLst/>
          </a:prstGeom>
          <a:noFill/>
          <a:ln>
            <a:noFill/>
          </a:ln>
        </p:spPr>
      </p:pic>
      <p:pic>
        <p:nvPicPr>
          <p:cNvPr id="131" name="Google Shape;131;p28" descr="geoportal-main page.PNG">
            <a:hlinkClick r:id="rId4"/>
          </p:cNvPr>
          <p:cNvPicPr preferRelativeResize="0"/>
          <p:nvPr/>
        </p:nvPicPr>
        <p:blipFill>
          <a:blip r:embed="rId5">
            <a:alphaModFix/>
          </a:blip>
          <a:stretch>
            <a:fillRect/>
          </a:stretch>
        </p:blipFill>
        <p:spPr>
          <a:xfrm>
            <a:off x="591275" y="2140050"/>
            <a:ext cx="4110299" cy="2514076"/>
          </a:xfrm>
          <a:prstGeom prst="rect">
            <a:avLst/>
          </a:prstGeom>
          <a:noFill/>
          <a:ln w="9525" cap="flat" cmpd="sng">
            <a:solidFill>
              <a:srgbClr val="666666"/>
            </a:solidFill>
            <a:prstDash val="solid"/>
            <a:round/>
            <a:headEnd type="none" w="sm" len="sm"/>
            <a:tailEnd type="none" w="sm" len="sm"/>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9"/>
          <p:cNvSpPr/>
          <p:nvPr/>
        </p:nvSpPr>
        <p:spPr>
          <a:xfrm>
            <a:off x="2632750" y="642125"/>
            <a:ext cx="3917100" cy="3891300"/>
          </a:xfrm>
          <a:prstGeom prst="rect">
            <a:avLst/>
          </a:prstGeom>
          <a:solidFill>
            <a:srgbClr val="FFFFFF"/>
          </a:solidFill>
          <a:ln w="28575" cap="flat" cmpd="sng">
            <a:solidFill>
              <a:srgbClr val="CCA67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9"/>
          <p:cNvSpPr txBox="1"/>
          <p:nvPr/>
        </p:nvSpPr>
        <p:spPr>
          <a:xfrm>
            <a:off x="2767500" y="787425"/>
            <a:ext cx="3609000" cy="17256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GB" sz="3600">
                <a:latin typeface="Raleway"/>
                <a:ea typeface="Raleway"/>
                <a:cs typeface="Raleway"/>
                <a:sym typeface="Raleway"/>
              </a:rPr>
              <a:t>Reinvesting in the Scholars GeoPortal:</a:t>
            </a:r>
            <a:endParaRPr sz="3600">
              <a:solidFill>
                <a:srgbClr val="000000"/>
              </a:solidFill>
              <a:latin typeface="Raleway"/>
              <a:ea typeface="Raleway"/>
              <a:cs typeface="Raleway"/>
              <a:sym typeface="Raleway"/>
            </a:endParaRPr>
          </a:p>
        </p:txBody>
      </p:sp>
      <p:sp>
        <p:nvSpPr>
          <p:cNvPr id="138" name="Google Shape;138;p29"/>
          <p:cNvSpPr txBox="1"/>
          <p:nvPr/>
        </p:nvSpPr>
        <p:spPr>
          <a:xfrm>
            <a:off x="2786800" y="2370900"/>
            <a:ext cx="3609000" cy="9747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GB" sz="2600">
                <a:latin typeface="Raleway"/>
                <a:ea typeface="Raleway"/>
                <a:cs typeface="Raleway"/>
                <a:sym typeface="Raleway"/>
              </a:rPr>
              <a:t>The future of GIS at OCUL</a:t>
            </a:r>
            <a:endParaRPr sz="2600">
              <a:solidFill>
                <a:srgbClr val="000000"/>
              </a:solidFill>
              <a:latin typeface="Raleway"/>
              <a:ea typeface="Raleway"/>
              <a:cs typeface="Raleway"/>
              <a:sym typeface="Raleway"/>
            </a:endParaRPr>
          </a:p>
        </p:txBody>
      </p:sp>
      <p:sp>
        <p:nvSpPr>
          <p:cNvPr id="139" name="Google Shape;139;p29"/>
          <p:cNvSpPr txBox="1"/>
          <p:nvPr/>
        </p:nvSpPr>
        <p:spPr>
          <a:xfrm>
            <a:off x="3044700" y="3269400"/>
            <a:ext cx="3054600" cy="1207500"/>
          </a:xfrm>
          <a:prstGeom prst="rect">
            <a:avLst/>
          </a:prstGeom>
          <a:noFill/>
          <a:ln>
            <a:noFill/>
          </a:ln>
        </p:spPr>
        <p:txBody>
          <a:bodyPr spcFirstLastPara="1" wrap="square" lIns="91425" tIns="91425" rIns="91425" bIns="91425" anchor="t" anchorCtr="0">
            <a:normAutofit fontScale="70000" lnSpcReduction="10000"/>
          </a:bodyPr>
          <a:lstStyle/>
          <a:p>
            <a:pPr marL="0" lvl="0" indent="0" algn="ctr" rtl="0">
              <a:spcBef>
                <a:spcPts val="0"/>
              </a:spcBef>
              <a:spcAft>
                <a:spcPts val="0"/>
              </a:spcAft>
              <a:buNone/>
            </a:pPr>
            <a:r>
              <a:rPr lang="en-GB" sz="2100">
                <a:solidFill>
                  <a:schemeClr val="dk1"/>
                </a:solidFill>
                <a:latin typeface="Open Sans"/>
                <a:ea typeface="Open Sans"/>
                <a:cs typeface="Open Sans"/>
                <a:sym typeface="Open Sans"/>
              </a:rPr>
              <a:t>René Duplain, Research Librarian, University of Ottawa</a:t>
            </a:r>
            <a:endParaRPr sz="2100">
              <a:solidFill>
                <a:schemeClr val="dk1"/>
              </a:solidFill>
              <a:latin typeface="Open Sans"/>
              <a:ea typeface="Open Sans"/>
              <a:cs typeface="Open Sans"/>
              <a:sym typeface="Open Sans"/>
            </a:endParaRPr>
          </a:p>
          <a:p>
            <a:pPr marL="0" lvl="0" indent="0" algn="ctr" rtl="0">
              <a:spcBef>
                <a:spcPts val="0"/>
              </a:spcBef>
              <a:spcAft>
                <a:spcPts val="0"/>
              </a:spcAft>
              <a:buNone/>
            </a:pPr>
            <a:r>
              <a:rPr lang="en-GB" sz="2100">
                <a:solidFill>
                  <a:srgbClr val="000000"/>
                </a:solidFill>
                <a:latin typeface="Open Sans"/>
                <a:ea typeface="Open Sans"/>
                <a:cs typeface="Open Sans"/>
                <a:sym typeface="Open Sans"/>
              </a:rPr>
              <a:t>Kara Handren, Data Librarian</a:t>
            </a:r>
            <a:r>
              <a:rPr lang="en-GB" sz="2100">
                <a:latin typeface="Open Sans"/>
                <a:ea typeface="Open Sans"/>
                <a:cs typeface="Open Sans"/>
                <a:sym typeface="Open Sans"/>
              </a:rPr>
              <a:t>, University of Toronto Libraries</a:t>
            </a:r>
            <a:endParaRPr sz="2100">
              <a:latin typeface="Open Sans"/>
              <a:ea typeface="Open Sans"/>
              <a:cs typeface="Open Sans"/>
              <a:sym typeface="Open Sans"/>
            </a:endParaRPr>
          </a:p>
          <a:p>
            <a:pPr marL="0" lvl="0" indent="0" algn="ctr" rtl="0">
              <a:spcBef>
                <a:spcPts val="0"/>
              </a:spcBef>
              <a:spcAft>
                <a:spcPts val="0"/>
              </a:spcAft>
              <a:buNone/>
            </a:pPr>
            <a:endParaRPr sz="2100">
              <a:latin typeface="Open Sans"/>
              <a:ea typeface="Open Sans"/>
              <a:cs typeface="Open Sans"/>
              <a:sym typeface="Open Sans"/>
            </a:endParaRPr>
          </a:p>
        </p:txBody>
      </p:sp>
      <p:pic>
        <p:nvPicPr>
          <p:cNvPr id="140" name="Google Shape;140;p29"/>
          <p:cNvPicPr preferRelativeResize="0"/>
          <p:nvPr/>
        </p:nvPicPr>
        <p:blipFill rotWithShape="1">
          <a:blip r:embed="rId3">
            <a:alphaModFix/>
          </a:blip>
          <a:srcRect r="20121"/>
          <a:stretch/>
        </p:blipFill>
        <p:spPr>
          <a:xfrm>
            <a:off x="0" y="0"/>
            <a:ext cx="9144003" cy="5159400"/>
          </a:xfrm>
          <a:prstGeom prst="rect">
            <a:avLst/>
          </a:prstGeom>
          <a:noFill/>
          <a:ln>
            <a:noFill/>
          </a:ln>
        </p:spPr>
      </p:pic>
      <p:sp>
        <p:nvSpPr>
          <p:cNvPr id="141" name="Google Shape;141;p29"/>
          <p:cNvSpPr/>
          <p:nvPr/>
        </p:nvSpPr>
        <p:spPr>
          <a:xfrm>
            <a:off x="2632750" y="642125"/>
            <a:ext cx="3917100" cy="3891300"/>
          </a:xfrm>
          <a:prstGeom prst="rect">
            <a:avLst/>
          </a:prstGeom>
          <a:solidFill>
            <a:srgbClr val="FFFFFF"/>
          </a:solid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9"/>
          <p:cNvSpPr txBox="1"/>
          <p:nvPr/>
        </p:nvSpPr>
        <p:spPr>
          <a:xfrm>
            <a:off x="2946850" y="1352400"/>
            <a:ext cx="3288900" cy="724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GB" sz="3600">
                <a:latin typeface="Raleway"/>
                <a:ea typeface="Raleway"/>
                <a:cs typeface="Raleway"/>
                <a:sym typeface="Raleway"/>
              </a:rPr>
              <a:t>Challenges</a:t>
            </a:r>
            <a:endParaRPr sz="3600">
              <a:latin typeface="Raleway"/>
              <a:ea typeface="Raleway"/>
              <a:cs typeface="Raleway"/>
              <a:sym typeface="Raleway"/>
            </a:endParaRPr>
          </a:p>
          <a:p>
            <a:pPr marL="0" lvl="0" indent="0" algn="ctr" rtl="0">
              <a:spcBef>
                <a:spcPts val="0"/>
              </a:spcBef>
              <a:spcAft>
                <a:spcPts val="0"/>
              </a:spcAft>
              <a:buNone/>
            </a:pPr>
            <a:endParaRPr sz="3600">
              <a:solidFill>
                <a:srgbClr val="000000"/>
              </a:solidFill>
              <a:latin typeface="Raleway"/>
              <a:ea typeface="Raleway"/>
              <a:cs typeface="Raleway"/>
              <a:sym typeface="Raleway"/>
            </a:endParaRPr>
          </a:p>
        </p:txBody>
      </p:sp>
      <p:sp>
        <p:nvSpPr>
          <p:cNvPr id="143" name="Google Shape;143;p29"/>
          <p:cNvSpPr txBox="1"/>
          <p:nvPr/>
        </p:nvSpPr>
        <p:spPr>
          <a:xfrm>
            <a:off x="2786800" y="1504800"/>
            <a:ext cx="3609000" cy="2683800"/>
          </a:xfrm>
          <a:prstGeom prst="rect">
            <a:avLst/>
          </a:prstGeom>
          <a:noFill/>
          <a:ln>
            <a:noFill/>
          </a:ln>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GB" sz="2400">
                <a:solidFill>
                  <a:schemeClr val="dk2"/>
                </a:solidFill>
              </a:rPr>
              <a:t>Evolving Community and Community Needs</a:t>
            </a:r>
            <a:endParaRPr sz="2400">
              <a:solidFill>
                <a:schemeClr val="dk2"/>
              </a:solidFill>
            </a:endParaRPr>
          </a:p>
          <a:p>
            <a:pPr marL="0" lvl="0" indent="0" algn="ctr" rtl="0">
              <a:lnSpc>
                <a:spcPct val="115000"/>
              </a:lnSpc>
              <a:spcBef>
                <a:spcPts val="1200"/>
              </a:spcBef>
              <a:spcAft>
                <a:spcPts val="0"/>
              </a:spcAft>
              <a:buNone/>
            </a:pPr>
            <a:r>
              <a:rPr lang="en-GB" sz="2400">
                <a:solidFill>
                  <a:schemeClr val="dk2"/>
                </a:solidFill>
              </a:rPr>
              <a:t>Changing Data Size, Types and Access</a:t>
            </a:r>
            <a:endParaRPr sz="2400">
              <a:solidFill>
                <a:schemeClr val="dk2"/>
              </a:solidFill>
            </a:endParaRPr>
          </a:p>
          <a:p>
            <a:pPr marL="0" lvl="0" indent="0" algn="ctr" rtl="0">
              <a:lnSpc>
                <a:spcPct val="115000"/>
              </a:lnSpc>
              <a:spcBef>
                <a:spcPts val="1200"/>
              </a:spcBef>
              <a:spcAft>
                <a:spcPts val="1200"/>
              </a:spcAft>
              <a:buNone/>
            </a:pPr>
            <a:r>
              <a:rPr lang="en-GB" sz="2400">
                <a:solidFill>
                  <a:schemeClr val="dk2"/>
                </a:solidFill>
              </a:rPr>
              <a:t>An Aging Infrastructure</a:t>
            </a:r>
            <a:endParaRPr sz="2400">
              <a:solidFill>
                <a:schemeClr val="dk2"/>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30"/>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latin typeface="Raleway"/>
                <a:ea typeface="Raleway"/>
                <a:cs typeface="Raleway"/>
                <a:sym typeface="Raleway"/>
              </a:rPr>
              <a:t>Towards a Reinvestment</a:t>
            </a:r>
            <a:endParaRPr>
              <a:latin typeface="Raleway"/>
              <a:ea typeface="Raleway"/>
              <a:cs typeface="Raleway"/>
              <a:sym typeface="Raleway"/>
            </a:endParaRPr>
          </a:p>
        </p:txBody>
      </p:sp>
      <p:pic>
        <p:nvPicPr>
          <p:cNvPr id="149" name="Google Shape;149;p30"/>
          <p:cNvPicPr preferRelativeResize="0"/>
          <p:nvPr/>
        </p:nvPicPr>
        <p:blipFill>
          <a:blip r:embed="rId3">
            <a:alphaModFix/>
          </a:blip>
          <a:stretch>
            <a:fillRect/>
          </a:stretch>
        </p:blipFill>
        <p:spPr>
          <a:xfrm>
            <a:off x="394238" y="1509400"/>
            <a:ext cx="8355525" cy="26111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31"/>
          <p:cNvSpPr/>
          <p:nvPr/>
        </p:nvSpPr>
        <p:spPr>
          <a:xfrm>
            <a:off x="2632750" y="642125"/>
            <a:ext cx="3917100" cy="3891300"/>
          </a:xfrm>
          <a:prstGeom prst="rect">
            <a:avLst/>
          </a:prstGeom>
          <a:solidFill>
            <a:srgbClr val="FFFFFF"/>
          </a:solidFill>
          <a:ln w="28575" cap="flat" cmpd="sng">
            <a:solidFill>
              <a:srgbClr val="CCA67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31"/>
          <p:cNvSpPr txBox="1"/>
          <p:nvPr/>
        </p:nvSpPr>
        <p:spPr>
          <a:xfrm>
            <a:off x="2767500" y="787425"/>
            <a:ext cx="3609000" cy="17256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GB" sz="3600">
                <a:latin typeface="Raleway"/>
                <a:ea typeface="Raleway"/>
                <a:cs typeface="Raleway"/>
                <a:sym typeface="Raleway"/>
              </a:rPr>
              <a:t>Reinvesting in the Scholars GeoPortal:</a:t>
            </a:r>
            <a:endParaRPr sz="3600">
              <a:solidFill>
                <a:srgbClr val="000000"/>
              </a:solidFill>
              <a:latin typeface="Raleway"/>
              <a:ea typeface="Raleway"/>
              <a:cs typeface="Raleway"/>
              <a:sym typeface="Raleway"/>
            </a:endParaRPr>
          </a:p>
        </p:txBody>
      </p:sp>
      <p:sp>
        <p:nvSpPr>
          <p:cNvPr id="156" name="Google Shape;156;p31"/>
          <p:cNvSpPr txBox="1"/>
          <p:nvPr/>
        </p:nvSpPr>
        <p:spPr>
          <a:xfrm>
            <a:off x="2786800" y="2370900"/>
            <a:ext cx="3609000" cy="9747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GB" sz="2600">
                <a:latin typeface="Raleway"/>
                <a:ea typeface="Raleway"/>
                <a:cs typeface="Raleway"/>
                <a:sym typeface="Raleway"/>
              </a:rPr>
              <a:t>The future of GIS at OCUL</a:t>
            </a:r>
            <a:endParaRPr sz="2600">
              <a:solidFill>
                <a:srgbClr val="000000"/>
              </a:solidFill>
              <a:latin typeface="Raleway"/>
              <a:ea typeface="Raleway"/>
              <a:cs typeface="Raleway"/>
              <a:sym typeface="Raleway"/>
            </a:endParaRPr>
          </a:p>
        </p:txBody>
      </p:sp>
      <p:sp>
        <p:nvSpPr>
          <p:cNvPr id="157" name="Google Shape;157;p31"/>
          <p:cNvSpPr txBox="1"/>
          <p:nvPr/>
        </p:nvSpPr>
        <p:spPr>
          <a:xfrm>
            <a:off x="3044700" y="3269400"/>
            <a:ext cx="3054600" cy="1207500"/>
          </a:xfrm>
          <a:prstGeom prst="rect">
            <a:avLst/>
          </a:prstGeom>
          <a:noFill/>
          <a:ln>
            <a:noFill/>
          </a:ln>
        </p:spPr>
        <p:txBody>
          <a:bodyPr spcFirstLastPara="1" wrap="square" lIns="91425" tIns="91425" rIns="91425" bIns="91425" anchor="t" anchorCtr="0">
            <a:normAutofit fontScale="70000" lnSpcReduction="10000"/>
          </a:bodyPr>
          <a:lstStyle/>
          <a:p>
            <a:pPr marL="0" lvl="0" indent="0" algn="ctr" rtl="0">
              <a:spcBef>
                <a:spcPts val="0"/>
              </a:spcBef>
              <a:spcAft>
                <a:spcPts val="0"/>
              </a:spcAft>
              <a:buNone/>
            </a:pPr>
            <a:r>
              <a:rPr lang="en-GB" sz="2100">
                <a:solidFill>
                  <a:schemeClr val="dk1"/>
                </a:solidFill>
                <a:latin typeface="Open Sans"/>
                <a:ea typeface="Open Sans"/>
                <a:cs typeface="Open Sans"/>
                <a:sym typeface="Open Sans"/>
              </a:rPr>
              <a:t>René Duplain, Research Librarian, University of Ottawa</a:t>
            </a:r>
            <a:endParaRPr sz="2100">
              <a:solidFill>
                <a:schemeClr val="dk1"/>
              </a:solidFill>
              <a:latin typeface="Open Sans"/>
              <a:ea typeface="Open Sans"/>
              <a:cs typeface="Open Sans"/>
              <a:sym typeface="Open Sans"/>
            </a:endParaRPr>
          </a:p>
          <a:p>
            <a:pPr marL="0" lvl="0" indent="0" algn="ctr" rtl="0">
              <a:spcBef>
                <a:spcPts val="0"/>
              </a:spcBef>
              <a:spcAft>
                <a:spcPts val="0"/>
              </a:spcAft>
              <a:buNone/>
            </a:pPr>
            <a:r>
              <a:rPr lang="en-GB" sz="2100">
                <a:solidFill>
                  <a:srgbClr val="000000"/>
                </a:solidFill>
                <a:latin typeface="Open Sans"/>
                <a:ea typeface="Open Sans"/>
                <a:cs typeface="Open Sans"/>
                <a:sym typeface="Open Sans"/>
              </a:rPr>
              <a:t>Kara Handren, Data Librarian</a:t>
            </a:r>
            <a:r>
              <a:rPr lang="en-GB" sz="2100">
                <a:latin typeface="Open Sans"/>
                <a:ea typeface="Open Sans"/>
                <a:cs typeface="Open Sans"/>
                <a:sym typeface="Open Sans"/>
              </a:rPr>
              <a:t>, University of Toronto Libraries</a:t>
            </a:r>
            <a:endParaRPr sz="2100">
              <a:latin typeface="Open Sans"/>
              <a:ea typeface="Open Sans"/>
              <a:cs typeface="Open Sans"/>
              <a:sym typeface="Open Sans"/>
            </a:endParaRPr>
          </a:p>
          <a:p>
            <a:pPr marL="0" lvl="0" indent="0" algn="ctr" rtl="0">
              <a:spcBef>
                <a:spcPts val="0"/>
              </a:spcBef>
              <a:spcAft>
                <a:spcPts val="0"/>
              </a:spcAft>
              <a:buNone/>
            </a:pPr>
            <a:endParaRPr sz="2100">
              <a:latin typeface="Open Sans"/>
              <a:ea typeface="Open Sans"/>
              <a:cs typeface="Open Sans"/>
              <a:sym typeface="Open Sans"/>
            </a:endParaRPr>
          </a:p>
        </p:txBody>
      </p:sp>
      <p:pic>
        <p:nvPicPr>
          <p:cNvPr id="158" name="Google Shape;158;p31"/>
          <p:cNvPicPr preferRelativeResize="0"/>
          <p:nvPr/>
        </p:nvPicPr>
        <p:blipFill>
          <a:blip r:embed="rId3">
            <a:alphaModFix/>
          </a:blip>
          <a:stretch>
            <a:fillRect/>
          </a:stretch>
        </p:blipFill>
        <p:spPr>
          <a:xfrm>
            <a:off x="0" y="0"/>
            <a:ext cx="9144003" cy="5143501"/>
          </a:xfrm>
          <a:prstGeom prst="rect">
            <a:avLst/>
          </a:prstGeom>
          <a:noFill/>
          <a:ln>
            <a:noFill/>
          </a:ln>
        </p:spPr>
      </p:pic>
      <p:sp>
        <p:nvSpPr>
          <p:cNvPr id="159" name="Google Shape;159;p31"/>
          <p:cNvSpPr/>
          <p:nvPr/>
        </p:nvSpPr>
        <p:spPr>
          <a:xfrm>
            <a:off x="2632750" y="642125"/>
            <a:ext cx="3917100" cy="3891300"/>
          </a:xfrm>
          <a:prstGeom prst="rect">
            <a:avLst/>
          </a:prstGeom>
          <a:solidFill>
            <a:srgbClr val="FFFFFF"/>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1"/>
          <p:cNvSpPr txBox="1"/>
          <p:nvPr/>
        </p:nvSpPr>
        <p:spPr>
          <a:xfrm>
            <a:off x="2786800" y="1428600"/>
            <a:ext cx="3609000" cy="22863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GB" sz="3600">
                <a:latin typeface="Raleway"/>
                <a:ea typeface="Raleway"/>
                <a:cs typeface="Raleway"/>
                <a:sym typeface="Raleway"/>
              </a:rPr>
              <a:t>Phase 2:</a:t>
            </a:r>
            <a:endParaRPr sz="3600">
              <a:latin typeface="Raleway"/>
              <a:ea typeface="Raleway"/>
              <a:cs typeface="Raleway"/>
              <a:sym typeface="Raleway"/>
            </a:endParaRPr>
          </a:p>
          <a:p>
            <a:pPr marL="0" lvl="0" indent="0" algn="ctr" rtl="0">
              <a:spcBef>
                <a:spcPts val="0"/>
              </a:spcBef>
              <a:spcAft>
                <a:spcPts val="0"/>
              </a:spcAft>
              <a:buNone/>
            </a:pPr>
            <a:r>
              <a:rPr lang="en-GB" sz="3600">
                <a:latin typeface="Raleway"/>
                <a:ea typeface="Raleway"/>
                <a:cs typeface="Raleway"/>
                <a:sym typeface="Raleway"/>
              </a:rPr>
              <a:t>The Information Gathering Process</a:t>
            </a:r>
            <a:endParaRPr sz="3600">
              <a:solidFill>
                <a:srgbClr val="000000"/>
              </a:solidFill>
              <a:latin typeface="Raleway"/>
              <a:ea typeface="Raleway"/>
              <a:cs typeface="Raleway"/>
              <a:sym typeface="Raleway"/>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32"/>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latin typeface="Raleway"/>
                <a:ea typeface="Raleway"/>
                <a:cs typeface="Raleway"/>
                <a:sym typeface="Raleway"/>
              </a:rPr>
              <a:t>Towards a New Platform</a:t>
            </a:r>
            <a:endParaRPr>
              <a:latin typeface="Raleway"/>
              <a:ea typeface="Raleway"/>
              <a:cs typeface="Raleway"/>
              <a:sym typeface="Raleway"/>
            </a:endParaRPr>
          </a:p>
        </p:txBody>
      </p:sp>
      <p:sp>
        <p:nvSpPr>
          <p:cNvPr id="166" name="Google Shape;166;p32"/>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rmAutofit/>
          </a:bodyPr>
          <a:lstStyle/>
          <a:p>
            <a:pPr marL="457200" lvl="0" indent="-381000" algn="l" rtl="0">
              <a:spcBef>
                <a:spcPts val="0"/>
              </a:spcBef>
              <a:spcAft>
                <a:spcPts val="0"/>
              </a:spcAft>
              <a:buSzPts val="2400"/>
              <a:buChar char="●"/>
            </a:pPr>
            <a:r>
              <a:rPr lang="en-GB" sz="2400"/>
              <a:t>A survey of OCUL Institutions </a:t>
            </a:r>
            <a:endParaRPr sz="2400"/>
          </a:p>
          <a:p>
            <a:pPr marL="457200" lvl="0" indent="-381000" algn="l" rtl="0">
              <a:spcBef>
                <a:spcPts val="0"/>
              </a:spcBef>
              <a:spcAft>
                <a:spcPts val="0"/>
              </a:spcAft>
              <a:buSzPts val="2400"/>
              <a:buChar char="●"/>
            </a:pPr>
            <a:r>
              <a:rPr lang="en-GB" sz="2400"/>
              <a:t>A survey of OCUL Researchers</a:t>
            </a:r>
            <a:endParaRPr sz="2400"/>
          </a:p>
          <a:p>
            <a:pPr marL="457200" lvl="0" indent="-381000" algn="l" rtl="0">
              <a:spcBef>
                <a:spcPts val="0"/>
              </a:spcBef>
              <a:spcAft>
                <a:spcPts val="0"/>
              </a:spcAft>
              <a:buSzPts val="2400"/>
              <a:buChar char="●"/>
            </a:pPr>
            <a:r>
              <a:rPr lang="en-GB" sz="2400"/>
              <a:t>SWOT Analysis of available vendor and Open Source out-of-the-box solutions</a:t>
            </a:r>
            <a:endParaRPr sz="2400"/>
          </a:p>
          <a:p>
            <a:pPr marL="457200" lvl="0" indent="-381000" algn="l" rtl="0">
              <a:spcBef>
                <a:spcPts val="0"/>
              </a:spcBef>
              <a:spcAft>
                <a:spcPts val="0"/>
              </a:spcAft>
              <a:buSzPts val="2400"/>
              <a:buChar char="●"/>
            </a:pPr>
            <a:r>
              <a:rPr lang="en-GB" sz="2400"/>
              <a:t>Meetings with ESRI</a:t>
            </a:r>
            <a:endParaRPr sz="2400"/>
          </a:p>
          <a:p>
            <a:pPr marL="457200" lvl="0" indent="-381000" algn="l" rtl="0">
              <a:spcBef>
                <a:spcPts val="0"/>
              </a:spcBef>
              <a:spcAft>
                <a:spcPts val="0"/>
              </a:spcAft>
              <a:buSzPts val="2400"/>
              <a:buChar char="●"/>
            </a:pPr>
            <a:r>
              <a:rPr lang="en-GB" sz="2400"/>
              <a:t>Drafting of Functional Requirements and Business Case Reports</a:t>
            </a:r>
            <a:endParaRPr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3"/>
          <p:cNvSpPr/>
          <p:nvPr/>
        </p:nvSpPr>
        <p:spPr>
          <a:xfrm>
            <a:off x="6225250" y="1861775"/>
            <a:ext cx="2283600" cy="2224800"/>
          </a:xfrm>
          <a:prstGeom prst="ellipse">
            <a:avLst/>
          </a:prstGeom>
          <a:noFill/>
          <a:ln w="114300" cap="flat" cmpd="sng">
            <a:solidFill>
              <a:srgbClr val="B6D7A8"/>
            </a:solidFill>
            <a:prstDash val="solid"/>
            <a:round/>
            <a:headEnd type="none" w="sm" len="sm"/>
            <a:tailEnd type="none" w="sm" len="sm"/>
          </a:ln>
        </p:spPr>
        <p:txBody>
          <a:bodyPr spcFirstLastPara="1" wrap="square" lIns="36000" tIns="126000" rIns="36000" bIns="36000" anchor="ctr" anchorCtr="0">
            <a:noAutofit/>
          </a:bodyPr>
          <a:lstStyle/>
          <a:p>
            <a:pPr marL="0" lvl="0" indent="0" algn="ctr" rtl="0">
              <a:spcBef>
                <a:spcPts val="0"/>
              </a:spcBef>
              <a:spcAft>
                <a:spcPts val="0"/>
              </a:spcAft>
              <a:buNone/>
            </a:pPr>
            <a:r>
              <a:rPr lang="en-GB" sz="1600" b="1">
                <a:latin typeface="Open Sans"/>
                <a:ea typeface="Open Sans"/>
                <a:cs typeface="Open Sans"/>
                <a:sym typeface="Open Sans"/>
              </a:rPr>
              <a:t>1,047</a:t>
            </a:r>
            <a:endParaRPr sz="1600" b="1">
              <a:latin typeface="Open Sans"/>
              <a:ea typeface="Open Sans"/>
              <a:cs typeface="Open Sans"/>
              <a:sym typeface="Open Sans"/>
            </a:endParaRPr>
          </a:p>
          <a:p>
            <a:pPr marL="0" lvl="0" indent="0" algn="ctr" rtl="0">
              <a:spcBef>
                <a:spcPts val="0"/>
              </a:spcBef>
              <a:spcAft>
                <a:spcPts val="0"/>
              </a:spcAft>
              <a:buNone/>
            </a:pPr>
            <a:endParaRPr sz="1600" b="1">
              <a:latin typeface="Open Sans"/>
              <a:ea typeface="Open Sans"/>
              <a:cs typeface="Open Sans"/>
              <a:sym typeface="Open Sans"/>
            </a:endParaRPr>
          </a:p>
          <a:p>
            <a:pPr marL="0" lvl="0" indent="0" algn="ctr" rtl="0">
              <a:spcBef>
                <a:spcPts val="0"/>
              </a:spcBef>
              <a:spcAft>
                <a:spcPts val="0"/>
              </a:spcAft>
              <a:buNone/>
            </a:pPr>
            <a:r>
              <a:rPr lang="en-GB">
                <a:latin typeface="Open Sans"/>
                <a:ea typeface="Open Sans"/>
                <a:cs typeface="Open Sans"/>
                <a:sym typeface="Open Sans"/>
              </a:rPr>
              <a:t>average number of ArcGIS Online user accounts in each institution</a:t>
            </a:r>
            <a:endParaRPr>
              <a:latin typeface="Open Sans"/>
              <a:ea typeface="Open Sans"/>
              <a:cs typeface="Open Sans"/>
              <a:sym typeface="Open Sans"/>
            </a:endParaRPr>
          </a:p>
          <a:p>
            <a:pPr marL="0" lvl="0" indent="0" algn="ctr" rtl="0">
              <a:spcBef>
                <a:spcPts val="0"/>
              </a:spcBef>
              <a:spcAft>
                <a:spcPts val="0"/>
              </a:spcAft>
              <a:buNone/>
            </a:pPr>
            <a:endParaRPr>
              <a:latin typeface="Open Sans"/>
              <a:ea typeface="Open Sans"/>
              <a:cs typeface="Open Sans"/>
              <a:sym typeface="Open Sans"/>
            </a:endParaRPr>
          </a:p>
        </p:txBody>
      </p:sp>
      <p:sp>
        <p:nvSpPr>
          <p:cNvPr id="172" name="Google Shape;172;p33"/>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a:latin typeface="Raleway"/>
                <a:ea typeface="Raleway"/>
                <a:cs typeface="Raleway"/>
                <a:sym typeface="Raleway"/>
              </a:rPr>
              <a:t>A Survey of our Members</a:t>
            </a:r>
            <a:endParaRPr>
              <a:latin typeface="Raleway"/>
              <a:ea typeface="Raleway"/>
              <a:cs typeface="Raleway"/>
              <a:sym typeface="Raleway"/>
            </a:endParaRPr>
          </a:p>
        </p:txBody>
      </p:sp>
      <p:sp>
        <p:nvSpPr>
          <p:cNvPr id="173" name="Google Shape;173;p33"/>
          <p:cNvSpPr/>
          <p:nvPr/>
        </p:nvSpPr>
        <p:spPr>
          <a:xfrm>
            <a:off x="635150" y="1861775"/>
            <a:ext cx="2283600" cy="2224800"/>
          </a:xfrm>
          <a:prstGeom prst="ellipse">
            <a:avLst/>
          </a:prstGeom>
          <a:noFill/>
          <a:ln w="114300" cap="flat" cmpd="sng">
            <a:solidFill>
              <a:srgbClr val="F4CCCC"/>
            </a:solidFill>
            <a:prstDash val="solid"/>
            <a:round/>
            <a:headEnd type="none" w="sm" len="sm"/>
            <a:tailEnd type="none" w="sm" len="sm"/>
          </a:ln>
        </p:spPr>
        <p:txBody>
          <a:bodyPr spcFirstLastPara="1" wrap="square" lIns="36000" tIns="126000" rIns="36000" bIns="36000" anchor="ctr" anchorCtr="0">
            <a:noAutofit/>
          </a:bodyPr>
          <a:lstStyle/>
          <a:p>
            <a:pPr marL="0" lvl="0" indent="0" algn="ctr" rtl="0">
              <a:spcBef>
                <a:spcPts val="0"/>
              </a:spcBef>
              <a:spcAft>
                <a:spcPts val="0"/>
              </a:spcAft>
              <a:buNone/>
            </a:pPr>
            <a:r>
              <a:rPr lang="en-GB" sz="1600" b="1">
                <a:latin typeface="Open Sans"/>
                <a:ea typeface="Open Sans"/>
                <a:cs typeface="Open Sans"/>
                <a:sym typeface="Open Sans"/>
              </a:rPr>
              <a:t>822</a:t>
            </a:r>
            <a:endParaRPr sz="1600" b="1">
              <a:latin typeface="Open Sans"/>
              <a:ea typeface="Open Sans"/>
              <a:cs typeface="Open Sans"/>
              <a:sym typeface="Open Sans"/>
            </a:endParaRPr>
          </a:p>
          <a:p>
            <a:pPr marL="0" lvl="0" indent="0" algn="ctr" rtl="0">
              <a:spcBef>
                <a:spcPts val="0"/>
              </a:spcBef>
              <a:spcAft>
                <a:spcPts val="0"/>
              </a:spcAft>
              <a:buNone/>
            </a:pPr>
            <a:endParaRPr>
              <a:latin typeface="Open Sans"/>
              <a:ea typeface="Open Sans"/>
              <a:cs typeface="Open Sans"/>
              <a:sym typeface="Open Sans"/>
            </a:endParaRPr>
          </a:p>
          <a:p>
            <a:pPr marL="0" lvl="0" indent="0" algn="ctr" rtl="0">
              <a:spcBef>
                <a:spcPts val="0"/>
              </a:spcBef>
              <a:spcAft>
                <a:spcPts val="0"/>
              </a:spcAft>
              <a:buNone/>
            </a:pPr>
            <a:r>
              <a:rPr lang="en-GB">
                <a:latin typeface="Open Sans"/>
                <a:ea typeface="Open Sans"/>
                <a:cs typeface="Open Sans"/>
                <a:sym typeface="Open Sans"/>
              </a:rPr>
              <a:t>Average GIS data interactions by institution per year</a:t>
            </a:r>
            <a:endParaRPr>
              <a:latin typeface="Open Sans"/>
              <a:ea typeface="Open Sans"/>
              <a:cs typeface="Open Sans"/>
              <a:sym typeface="Open Sans"/>
            </a:endParaRPr>
          </a:p>
          <a:p>
            <a:pPr marL="0" lvl="0" indent="0" algn="ctr" rtl="0">
              <a:spcBef>
                <a:spcPts val="0"/>
              </a:spcBef>
              <a:spcAft>
                <a:spcPts val="0"/>
              </a:spcAft>
              <a:buNone/>
            </a:pPr>
            <a:endParaRPr>
              <a:latin typeface="Open Sans"/>
              <a:ea typeface="Open Sans"/>
              <a:cs typeface="Open Sans"/>
              <a:sym typeface="Open Sans"/>
            </a:endParaRPr>
          </a:p>
        </p:txBody>
      </p:sp>
      <p:sp>
        <p:nvSpPr>
          <p:cNvPr id="174" name="Google Shape;174;p33"/>
          <p:cNvSpPr/>
          <p:nvPr/>
        </p:nvSpPr>
        <p:spPr>
          <a:xfrm>
            <a:off x="3430200" y="1861775"/>
            <a:ext cx="2283600" cy="2224800"/>
          </a:xfrm>
          <a:prstGeom prst="ellipse">
            <a:avLst/>
          </a:prstGeom>
          <a:noFill/>
          <a:ln w="114300" cap="flat" cmpd="sng">
            <a:solidFill>
              <a:srgbClr val="D0E0E3"/>
            </a:solidFill>
            <a:prstDash val="solid"/>
            <a:round/>
            <a:headEnd type="none" w="sm" len="sm"/>
            <a:tailEnd type="none" w="sm" len="sm"/>
          </a:ln>
        </p:spPr>
        <p:txBody>
          <a:bodyPr spcFirstLastPara="1" wrap="square" lIns="36000" tIns="126000" rIns="36000" bIns="36000" anchor="ctr" anchorCtr="0">
            <a:noAutofit/>
          </a:bodyPr>
          <a:lstStyle/>
          <a:p>
            <a:pPr marL="0" lvl="0" indent="0" algn="ctr" rtl="0">
              <a:spcBef>
                <a:spcPts val="0"/>
              </a:spcBef>
              <a:spcAft>
                <a:spcPts val="0"/>
              </a:spcAft>
              <a:buNone/>
            </a:pPr>
            <a:r>
              <a:rPr lang="en-GB" sz="1600" b="1">
                <a:latin typeface="Open Sans"/>
                <a:ea typeface="Open Sans"/>
                <a:cs typeface="Open Sans"/>
                <a:sym typeface="Open Sans"/>
              </a:rPr>
              <a:t>94%</a:t>
            </a:r>
            <a:endParaRPr sz="1600" b="1">
              <a:latin typeface="Open Sans"/>
              <a:ea typeface="Open Sans"/>
              <a:cs typeface="Open Sans"/>
              <a:sym typeface="Open Sans"/>
            </a:endParaRPr>
          </a:p>
          <a:p>
            <a:pPr marL="0" lvl="0" indent="0" algn="ctr" rtl="0">
              <a:spcBef>
                <a:spcPts val="0"/>
              </a:spcBef>
              <a:spcAft>
                <a:spcPts val="0"/>
              </a:spcAft>
              <a:buNone/>
            </a:pPr>
            <a:endParaRPr>
              <a:latin typeface="Open Sans"/>
              <a:ea typeface="Open Sans"/>
              <a:cs typeface="Open Sans"/>
              <a:sym typeface="Open Sans"/>
            </a:endParaRPr>
          </a:p>
          <a:p>
            <a:pPr marL="0" lvl="0" indent="0" algn="ctr" rtl="0">
              <a:spcBef>
                <a:spcPts val="0"/>
              </a:spcBef>
              <a:spcAft>
                <a:spcPts val="0"/>
              </a:spcAft>
              <a:buNone/>
            </a:pPr>
            <a:r>
              <a:rPr lang="en-GB">
                <a:latin typeface="Open Sans"/>
                <a:ea typeface="Open Sans"/>
                <a:cs typeface="Open Sans"/>
                <a:sym typeface="Open Sans"/>
              </a:rPr>
              <a:t>have an Esri Site License</a:t>
            </a:r>
            <a:endParaRPr>
              <a:latin typeface="Open Sans"/>
              <a:ea typeface="Open Sans"/>
              <a:cs typeface="Open Sans"/>
              <a:sym typeface="Open Sans"/>
            </a:endParaRPr>
          </a:p>
          <a:p>
            <a:pPr marL="0" lvl="0" indent="0" algn="ctr" rtl="0">
              <a:spcBef>
                <a:spcPts val="0"/>
              </a:spcBef>
              <a:spcAft>
                <a:spcPts val="0"/>
              </a:spcAft>
              <a:buNone/>
            </a:pPr>
            <a:endParaRPr>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57BB8A"/>
      </a:accent3>
      <a:accent4>
        <a:srgbClr val="78909C"/>
      </a:accent4>
      <a:accent5>
        <a:srgbClr val="607D8B"/>
      </a:accent5>
      <a:accent6>
        <a:srgbClr val="DCE755"/>
      </a:accent6>
      <a:hlink>
        <a:srgbClr val="607D8B"/>
      </a:hlink>
      <a:folHlink>
        <a:srgbClr val="607D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766</Words>
  <Application>Microsoft Office PowerPoint</Application>
  <PresentationFormat>On-screen Show (16:9)</PresentationFormat>
  <Paragraphs>98</Paragraphs>
  <Slides>17</Slides>
  <Notes>17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Raleway</vt:lpstr>
      <vt:lpstr>Open Sans</vt:lpstr>
      <vt:lpstr>Arial</vt:lpstr>
      <vt:lpstr>Economica</vt:lpstr>
      <vt:lpstr>Simple Light</vt:lpstr>
      <vt:lpstr>Luxe</vt:lpstr>
      <vt:lpstr>PowerPoint Presentation</vt:lpstr>
      <vt:lpstr>GIS at OCUL</vt:lpstr>
      <vt:lpstr>A Valuable Service</vt:lpstr>
      <vt:lpstr>A Valuable Service</vt:lpstr>
      <vt:lpstr>PowerPoint Presentation</vt:lpstr>
      <vt:lpstr>Towards a Reinvestment</vt:lpstr>
      <vt:lpstr>PowerPoint Presentation</vt:lpstr>
      <vt:lpstr>Towards a New Platform</vt:lpstr>
      <vt:lpstr>A Survey of our Members</vt:lpstr>
      <vt:lpstr>A Survey of our Members</vt:lpstr>
      <vt:lpstr>A Survey of our Members</vt:lpstr>
      <vt:lpstr>A Survey of our Researchers</vt:lpstr>
      <vt:lpstr>Other Investigations</vt:lpstr>
      <vt:lpstr>The Road Ahead </vt:lpstr>
      <vt:lpstr>Thank you!</vt:lpstr>
      <vt:lpstr>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Kara Handren</dc:creator>
  <cp:lastModifiedBy>Sabina Pagotto</cp:lastModifiedBy>
  <cp:revision>1</cp:revision>
  <dcterms:modified xsi:type="dcterms:W3CDTF">2022-05-11T21:12:42Z</dcterms:modified>
</cp:coreProperties>
</file>