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embeddedFontLst>
    <p:embeddedFont>
      <p:font typeface="Montserrat" panose="00000500000000000000" pitchFamily="2" charset="0"/>
      <p:regular r:id="rId8"/>
      <p:bold r:id="rId9"/>
      <p:italic r:id="rId10"/>
      <p:boldItalic r:id="rId11"/>
    </p:embeddedFont>
    <p:embeddedFont>
      <p:font typeface="Roboto" panose="02000000000000000000" pitchFamily="2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86d6bc15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286d6bc15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86d6bc15d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286d6bc15d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Continuation of work started in 2018 after a decision by OCUl directors to investigate the future of collections and resource sharing and how these two areas intersect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That work culminated in a report with high-level recommendations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All available on the wiki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Reformed in Fall 2021 with a tighter focus on RS and end-of-life for RACER but still keeping Collections in mind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Representation from both RS and Collections folks, OCUL-IR, RS community, CF, Nord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286d6bc15d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286d6bc15d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>
                <a:solidFill>
                  <a:schemeClr val="dk1"/>
                </a:solidFill>
              </a:rPr>
              <a:t>with the following purpose: </a:t>
            </a:r>
            <a:r>
              <a:rPr lang="en-CA" sz="1050">
                <a:solidFill>
                  <a:srgbClr val="172B4D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to plan for end-of-life of RACER, defining requirements for a system or infrastructure that can meet OCUL’s requirements for resource sharing under an expanded definition of ILL that considers e-book lending, controlled digital loans, on demand digitization, emerging resource sharing models such as the Omni AFN, and shared print programs and digital repositories such as TUG, Keep@Downsview, North/Nord (CARL’s national shared print network project), and HathiTrust.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[READ SLIDE]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SP was approached by OCUL member staff interested in CDL and after conversations with SPOD we thought this group was the best place to situate these conversations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2921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"/>
              <a:buChar char="-"/>
            </a:pPr>
            <a:r>
              <a:rPr lang="en-CA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Taking advantage of ETAS infrastructure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86d6bc15d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86d6bc15d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CA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Things we are discussing - be on the lookout!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2" name="Google Shape;92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 rot="5400000">
            <a:off x="654863" y="3789765"/>
            <a:ext cx="7774150" cy="9332375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 sz="1800">
                <a:solidFill>
                  <a:schemeClr val="lt1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buNone/>
              <a:defRPr sz="1000" b="1">
                <a:solidFill>
                  <a:schemeClr val="dk1"/>
                </a:solidFill>
              </a:defRPr>
            </a:lvl1pPr>
            <a:lvl2pPr lvl="1" algn="r" rtl="0">
              <a:buNone/>
              <a:defRPr sz="1000" b="1">
                <a:solidFill>
                  <a:schemeClr val="dk1"/>
                </a:solidFill>
              </a:defRPr>
            </a:lvl2pPr>
            <a:lvl3pPr lvl="2" algn="r" rtl="0">
              <a:buNone/>
              <a:defRPr sz="1000" b="1">
                <a:solidFill>
                  <a:schemeClr val="dk1"/>
                </a:solidFill>
              </a:defRPr>
            </a:lvl3pPr>
            <a:lvl4pPr lvl="3" algn="r" rtl="0">
              <a:buNone/>
              <a:defRPr sz="1000" b="1">
                <a:solidFill>
                  <a:schemeClr val="dk1"/>
                </a:solidFill>
              </a:defRPr>
            </a:lvl4pPr>
            <a:lvl5pPr lvl="4" algn="r" rtl="0">
              <a:buNone/>
              <a:defRPr sz="1000" b="1">
                <a:solidFill>
                  <a:schemeClr val="dk1"/>
                </a:solidFill>
              </a:defRPr>
            </a:lvl5pPr>
            <a:lvl6pPr lvl="5" algn="r" rtl="0">
              <a:buNone/>
              <a:defRPr sz="1000" b="1">
                <a:solidFill>
                  <a:schemeClr val="dk1"/>
                </a:solidFill>
              </a:defRPr>
            </a:lvl6pPr>
            <a:lvl7pPr lvl="6" algn="r" rtl="0">
              <a:buNone/>
              <a:defRPr sz="1000" b="1">
                <a:solidFill>
                  <a:schemeClr val="dk1"/>
                </a:solidFill>
              </a:defRPr>
            </a:lvl7pPr>
            <a:lvl8pPr lvl="7" algn="r" rtl="0">
              <a:buNone/>
              <a:defRPr sz="1000" b="1">
                <a:solidFill>
                  <a:schemeClr val="dk1"/>
                </a:solidFill>
              </a:defRPr>
            </a:lvl8pPr>
            <a:lvl9pPr lvl="8" algn="r" rtl="0">
              <a:buNone/>
              <a:defRPr sz="1000" b="1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539050" y="-845050"/>
            <a:ext cx="7929225" cy="951852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962475" y="1586175"/>
            <a:ext cx="5020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1">
                <a:highlight>
                  <a:srgbClr val="FFFF00"/>
                </a:highlight>
              </a:rPr>
              <a:t>Scholars Portal Days </a:t>
            </a:r>
            <a:r>
              <a:rPr lang="en-CA" sz="3000" b="1">
                <a:solidFill>
                  <a:schemeClr val="accent5"/>
                </a:solidFill>
                <a:highlight>
                  <a:srgbClr val="FFFF00"/>
                </a:highlight>
              </a:rPr>
              <a:t>2022</a:t>
            </a:r>
            <a:endParaRPr sz="3000" b="1">
              <a:solidFill>
                <a:schemeClr val="accent5"/>
              </a:solidFill>
              <a:highlight>
                <a:srgbClr val="FFFF00"/>
              </a:highlight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962475" y="2525550"/>
            <a:ext cx="7237800" cy="19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4800" b="1">
                <a:highlight>
                  <a:schemeClr val="accent6"/>
                </a:highlight>
              </a:rPr>
              <a:t>Future of Resource Sharing Working Group</a:t>
            </a:r>
            <a:endParaRPr sz="4800" b="1">
              <a:highlight>
                <a:schemeClr val="accent6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>
            <a:spLocks noGrp="1"/>
          </p:cNvSpPr>
          <p:nvPr>
            <p:ph type="title"/>
          </p:nvPr>
        </p:nvSpPr>
        <p:spPr>
          <a:xfrm>
            <a:off x="311700" y="597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822">
                <a:latin typeface="Montserrat"/>
                <a:ea typeface="Montserrat"/>
                <a:cs typeface="Montserrat"/>
                <a:sym typeface="Montserrat"/>
              </a:rPr>
              <a:t>Background</a:t>
            </a:r>
            <a:endParaRPr sz="2822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6"/>
          <p:cNvSpPr txBox="1">
            <a:spLocks noGrp="1"/>
          </p:cNvSpPr>
          <p:nvPr>
            <p:ph type="body" idx="1"/>
          </p:nvPr>
        </p:nvSpPr>
        <p:spPr>
          <a:xfrm>
            <a:off x="311700" y="847675"/>
            <a:ext cx="8520600" cy="379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16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2901" algn="l" rtl="0">
              <a:spcBef>
                <a:spcPts val="1200"/>
              </a:spcBef>
              <a:spcAft>
                <a:spcPts val="0"/>
              </a:spcAft>
              <a:buSzPct val="100000"/>
              <a:buFont typeface="Montserrat"/>
              <a:buChar char="❖"/>
            </a:pPr>
            <a:r>
              <a:rPr lang="en-CA" sz="2116">
                <a:latin typeface="Montserrat"/>
                <a:ea typeface="Montserrat"/>
                <a:cs typeface="Montserrat"/>
                <a:sym typeface="Montserrat"/>
              </a:rPr>
              <a:t>Work begun in 2018 as Future of Collections and Resource Sharing Working Group</a:t>
            </a:r>
            <a:endParaRPr sz="2116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52901" algn="l" rtl="0"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➢"/>
            </a:pPr>
            <a:r>
              <a:rPr lang="en-CA" sz="2116">
                <a:latin typeface="Montserrat"/>
                <a:ea typeface="Montserrat"/>
                <a:cs typeface="Montserrat"/>
                <a:sym typeface="Montserrat"/>
              </a:rPr>
              <a:t>Report delivered in 2020</a:t>
            </a:r>
            <a:endParaRPr sz="2116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52901" algn="l" rtl="0"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➢"/>
            </a:pPr>
            <a:r>
              <a:rPr lang="en-CA" sz="2116">
                <a:latin typeface="Montserrat"/>
                <a:ea typeface="Montserrat"/>
                <a:cs typeface="Montserrat"/>
                <a:sym typeface="Montserrat"/>
              </a:rPr>
              <a:t>https://spotdocs.scholarsportal.info/display/stratplan/Collections+and+the+Future+of+Resource+Sharing+Working+Group</a:t>
            </a:r>
            <a:endParaRPr sz="2116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2901" algn="l" rtl="0"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❖"/>
            </a:pPr>
            <a:r>
              <a:rPr lang="en-CA" sz="2116">
                <a:latin typeface="Montserrat"/>
                <a:ea typeface="Montserrat"/>
                <a:cs typeface="Montserrat"/>
                <a:sym typeface="Montserrat"/>
              </a:rPr>
              <a:t>Re-formed in 2021 with a tighter focus on RACER end of life and looking ahead to the future of OCUL Resource Sharing (and keeping Collections in mind!)  </a:t>
            </a:r>
            <a:endParaRPr sz="1908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9" name="Google Shape;109;p26"/>
          <p:cNvPicPr preferRelativeResize="0"/>
          <p:nvPr/>
        </p:nvPicPr>
        <p:blipFill rotWithShape="1">
          <a:blip r:embed="rId3">
            <a:alphaModFix/>
          </a:blip>
          <a:srcRect l="91794" r="1562"/>
          <a:stretch/>
        </p:blipFill>
        <p:spPr>
          <a:xfrm rot="-5400000">
            <a:off x="4358712" y="-4358720"/>
            <a:ext cx="510601" cy="9228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>
            <a:spLocks noGrp="1"/>
          </p:cNvSpPr>
          <p:nvPr>
            <p:ph type="title"/>
          </p:nvPr>
        </p:nvSpPr>
        <p:spPr>
          <a:xfrm>
            <a:off x="311700" y="597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822">
                <a:latin typeface="Montserrat"/>
                <a:ea typeface="Montserrat"/>
                <a:cs typeface="Montserrat"/>
                <a:sym typeface="Montserrat"/>
              </a:rPr>
              <a:t>Deliverables</a:t>
            </a:r>
            <a:endParaRPr sz="2822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27"/>
          <p:cNvSpPr txBox="1">
            <a:spLocks noGrp="1"/>
          </p:cNvSpPr>
          <p:nvPr>
            <p:ph type="body" idx="1"/>
          </p:nvPr>
        </p:nvSpPr>
        <p:spPr>
          <a:xfrm>
            <a:off x="311700" y="1000075"/>
            <a:ext cx="8520600" cy="379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16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2979" algn="l" rtl="0">
              <a:spcBef>
                <a:spcPts val="1200"/>
              </a:spcBef>
              <a:spcAft>
                <a:spcPts val="0"/>
              </a:spcAft>
              <a:buSzPts val="2116"/>
              <a:buFont typeface="Montserrat"/>
              <a:buChar char="❖"/>
            </a:pPr>
            <a:r>
              <a:rPr lang="en-CA" sz="2116">
                <a:latin typeface="Montserrat"/>
                <a:ea typeface="Montserrat"/>
                <a:cs typeface="Montserrat"/>
                <a:sym typeface="Montserrat"/>
              </a:rPr>
              <a:t>Recommendations around RACER replacement and what OCUL wants to achieve</a:t>
            </a:r>
            <a:endParaRPr sz="2116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2979" algn="l" rtl="0">
              <a:spcBef>
                <a:spcPts val="0"/>
              </a:spcBef>
              <a:spcAft>
                <a:spcPts val="0"/>
              </a:spcAft>
              <a:buSzPts val="2116"/>
              <a:buFont typeface="Montserrat"/>
              <a:buChar char="❖"/>
            </a:pPr>
            <a:r>
              <a:rPr lang="en-CA" sz="2116">
                <a:latin typeface="Montserrat"/>
                <a:ea typeface="Montserrat"/>
                <a:cs typeface="Montserrat"/>
                <a:sym typeface="Montserrat"/>
              </a:rPr>
              <a:t>Exploring and optimizing the connections between Collections and Resource Sharing</a:t>
            </a:r>
            <a:endParaRPr sz="2116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2979" algn="l" rtl="0">
              <a:spcBef>
                <a:spcPts val="0"/>
              </a:spcBef>
              <a:spcAft>
                <a:spcPts val="0"/>
              </a:spcAft>
              <a:buSzPts val="2116"/>
              <a:buFont typeface="Montserrat"/>
              <a:buChar char="❖"/>
            </a:pPr>
            <a:r>
              <a:rPr lang="en-CA" sz="2116">
                <a:latin typeface="Montserrat"/>
                <a:ea typeface="Montserrat"/>
                <a:cs typeface="Montserrat"/>
                <a:sym typeface="Montserrat"/>
              </a:rPr>
              <a:t>New opportunities and practical decision making</a:t>
            </a:r>
            <a:endParaRPr sz="2116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49765" algn="l" rtl="0">
              <a:spcBef>
                <a:spcPts val="0"/>
              </a:spcBef>
              <a:spcAft>
                <a:spcPts val="0"/>
              </a:spcAft>
              <a:buSzPts val="1908"/>
              <a:buFont typeface="Montserrat"/>
              <a:buChar char="➢"/>
            </a:pPr>
            <a:r>
              <a:rPr lang="en-CA" sz="1908">
                <a:latin typeface="Montserrat"/>
                <a:ea typeface="Montserrat"/>
                <a:cs typeface="Montserrat"/>
                <a:sym typeface="Montserrat"/>
              </a:rPr>
              <a:t>Common ILL software for seamless inter-OCUL sharing</a:t>
            </a:r>
            <a:endParaRPr sz="1908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49765" algn="l" rtl="0">
              <a:spcBef>
                <a:spcPts val="0"/>
              </a:spcBef>
              <a:spcAft>
                <a:spcPts val="0"/>
              </a:spcAft>
              <a:buSzPts val="1908"/>
              <a:buFont typeface="Montserrat"/>
              <a:buChar char="➢"/>
            </a:pPr>
            <a:r>
              <a:rPr lang="en-CA" sz="1908">
                <a:latin typeface="Montserrat"/>
                <a:ea typeface="Montserrat"/>
                <a:cs typeface="Montserrat"/>
                <a:sym typeface="Montserrat"/>
              </a:rPr>
              <a:t>Controlled Digital Lending pilot projects</a:t>
            </a:r>
            <a:endParaRPr sz="1908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49765" algn="l" rtl="0">
              <a:spcBef>
                <a:spcPts val="0"/>
              </a:spcBef>
              <a:spcAft>
                <a:spcPts val="0"/>
              </a:spcAft>
              <a:buSzPts val="1908"/>
              <a:buFont typeface="Montserrat"/>
              <a:buChar char="➢"/>
            </a:pPr>
            <a:r>
              <a:rPr lang="en-CA" sz="1908">
                <a:latin typeface="Montserrat"/>
                <a:ea typeface="Montserrat"/>
                <a:cs typeface="Montserrat"/>
                <a:sym typeface="Montserrat"/>
              </a:rPr>
              <a:t>Enabling the future vision of Shared Collections and other collaborative activities</a:t>
            </a:r>
            <a:endParaRPr sz="1908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16" name="Google Shape;116;p27"/>
          <p:cNvPicPr preferRelativeResize="0"/>
          <p:nvPr/>
        </p:nvPicPr>
        <p:blipFill rotWithShape="1">
          <a:blip r:embed="rId3">
            <a:alphaModFix/>
          </a:blip>
          <a:srcRect l="91794" r="1562"/>
          <a:stretch/>
        </p:blipFill>
        <p:spPr>
          <a:xfrm rot="-5400000">
            <a:off x="4358712" y="-4358720"/>
            <a:ext cx="510601" cy="9228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8"/>
          <p:cNvSpPr txBox="1">
            <a:spLocks noGrp="1"/>
          </p:cNvSpPr>
          <p:nvPr>
            <p:ph type="title"/>
          </p:nvPr>
        </p:nvSpPr>
        <p:spPr>
          <a:xfrm>
            <a:off x="311700" y="597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822">
                <a:latin typeface="Montserrat"/>
                <a:ea typeface="Montserrat"/>
                <a:cs typeface="Montserrat"/>
                <a:sym typeface="Montserrat"/>
              </a:rPr>
              <a:t>Next Steps</a:t>
            </a:r>
            <a:endParaRPr sz="2822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8"/>
          <p:cNvSpPr txBox="1">
            <a:spLocks noGrp="1"/>
          </p:cNvSpPr>
          <p:nvPr>
            <p:ph type="body" idx="1"/>
          </p:nvPr>
        </p:nvSpPr>
        <p:spPr>
          <a:xfrm>
            <a:off x="311700" y="1000075"/>
            <a:ext cx="8520600" cy="379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8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23" name="Google Shape;123;p28"/>
          <p:cNvPicPr preferRelativeResize="0"/>
          <p:nvPr/>
        </p:nvPicPr>
        <p:blipFill rotWithShape="1">
          <a:blip r:embed="rId3">
            <a:alphaModFix/>
          </a:blip>
          <a:srcRect l="91794" r="1562"/>
          <a:stretch/>
        </p:blipFill>
        <p:spPr>
          <a:xfrm rot="-5400000">
            <a:off x="4358712" y="-4358720"/>
            <a:ext cx="510601" cy="9228024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8"/>
          <p:cNvSpPr txBox="1">
            <a:spLocks noGrp="1"/>
          </p:cNvSpPr>
          <p:nvPr>
            <p:ph type="body" idx="1"/>
          </p:nvPr>
        </p:nvSpPr>
        <p:spPr>
          <a:xfrm>
            <a:off x="311700" y="771475"/>
            <a:ext cx="8520600" cy="379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16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9173" algn="l" rtl="0">
              <a:spcBef>
                <a:spcPts val="1200"/>
              </a:spcBef>
              <a:spcAft>
                <a:spcPts val="0"/>
              </a:spcAft>
              <a:buSzPct val="100000"/>
              <a:buFont typeface="Montserrat"/>
              <a:buChar char="❖"/>
            </a:pPr>
            <a:r>
              <a:rPr lang="en-CA" sz="2233">
                <a:latin typeface="Montserrat"/>
                <a:ea typeface="Montserrat"/>
                <a:cs typeface="Montserrat"/>
                <a:sym typeface="Montserrat"/>
              </a:rPr>
              <a:t>Consultations - operational and strategic</a:t>
            </a:r>
            <a:endParaRPr sz="2233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49173" algn="l" rtl="0"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➢"/>
            </a:pPr>
            <a:r>
              <a:rPr lang="en-CA" sz="2233">
                <a:latin typeface="Montserrat"/>
                <a:ea typeface="Montserrat"/>
                <a:cs typeface="Montserrat"/>
                <a:sym typeface="Montserrat"/>
              </a:rPr>
              <a:t>Brief survey</a:t>
            </a:r>
            <a:endParaRPr sz="2233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49173" algn="l" rtl="0"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➢"/>
            </a:pPr>
            <a:r>
              <a:rPr lang="en-CA" sz="2233">
                <a:latin typeface="Montserrat"/>
                <a:ea typeface="Montserrat"/>
                <a:cs typeface="Montserrat"/>
                <a:sym typeface="Montserrat"/>
              </a:rPr>
              <a:t>Meetings with OCUL groups</a:t>
            </a:r>
            <a:endParaRPr sz="2233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49173" algn="l" rtl="0"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➢"/>
            </a:pPr>
            <a:r>
              <a:rPr lang="en-CA" sz="2233">
                <a:latin typeface="Montserrat"/>
                <a:ea typeface="Montserrat"/>
                <a:cs typeface="Montserrat"/>
                <a:sym typeface="Montserrat"/>
              </a:rPr>
              <a:t>Webinar/s</a:t>
            </a:r>
            <a:endParaRPr sz="2233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116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9173" algn="l" rtl="0">
              <a:spcBef>
                <a:spcPts val="1200"/>
              </a:spcBef>
              <a:spcAft>
                <a:spcPts val="0"/>
              </a:spcAft>
              <a:buSzPct val="100000"/>
              <a:buFont typeface="Montserrat"/>
              <a:buChar char="❖"/>
            </a:pPr>
            <a:r>
              <a:rPr lang="en-CA" sz="2233">
                <a:latin typeface="Montserrat"/>
                <a:ea typeface="Montserrat"/>
                <a:cs typeface="Montserrat"/>
                <a:sym typeface="Montserrat"/>
              </a:rPr>
              <a:t>Other Information Gathering</a:t>
            </a:r>
            <a:endParaRPr sz="2233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49173" algn="l" rtl="0"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➢"/>
            </a:pPr>
            <a:r>
              <a:rPr lang="en-CA" sz="2233">
                <a:latin typeface="Montserrat"/>
                <a:ea typeface="Montserrat"/>
                <a:cs typeface="Montserrat"/>
                <a:sym typeface="Montserrat"/>
              </a:rPr>
              <a:t>Technical capabilities of existing systems</a:t>
            </a:r>
            <a:endParaRPr sz="2233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49173" algn="l" rtl="0"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➢"/>
            </a:pPr>
            <a:r>
              <a:rPr lang="en-CA" sz="2233">
                <a:latin typeface="Montserrat"/>
                <a:ea typeface="Montserrat"/>
                <a:cs typeface="Montserrat"/>
                <a:sym typeface="Montserrat"/>
              </a:rPr>
              <a:t>Environmental scan</a:t>
            </a:r>
            <a:endParaRPr sz="2233"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49173" algn="l" rtl="0">
              <a:spcBef>
                <a:spcPts val="0"/>
              </a:spcBef>
              <a:spcAft>
                <a:spcPts val="0"/>
              </a:spcAft>
              <a:buSzPct val="100000"/>
              <a:buFont typeface="Montserrat"/>
              <a:buChar char="➢"/>
            </a:pPr>
            <a:r>
              <a:rPr lang="en-CA" sz="2233">
                <a:latin typeface="Montserrat"/>
                <a:ea typeface="Montserrat"/>
                <a:cs typeface="Montserrat"/>
                <a:sym typeface="Montserrat"/>
              </a:rPr>
              <a:t>Reaching out to peer consortia</a:t>
            </a:r>
            <a:endParaRPr sz="2233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375</Words>
  <Application>Microsoft Office PowerPoint</Application>
  <PresentationFormat>On-screen Show (16:9)</PresentationFormat>
  <Paragraphs>37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Roboto</vt:lpstr>
      <vt:lpstr>Montserrat</vt:lpstr>
      <vt:lpstr>Simple Light</vt:lpstr>
      <vt:lpstr>Simple Light</vt:lpstr>
      <vt:lpstr>PowerPoint Presentation</vt:lpstr>
      <vt:lpstr>Background  </vt:lpstr>
      <vt:lpstr>Deliverables  </vt:lpstr>
      <vt:lpstr>Next Steps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Sabina Pagotto</dc:creator>
  <cp:lastModifiedBy>Sabina Pagotto</cp:lastModifiedBy>
  <cp:revision>1</cp:revision>
  <dcterms:modified xsi:type="dcterms:W3CDTF">2022-05-11T21:12:24Z</dcterms:modified>
</cp:coreProperties>
</file>