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26" r:id="rId3"/>
    <p:sldId id="328" r:id="rId4"/>
    <p:sldId id="327" r:id="rId5"/>
    <p:sldId id="329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garet Wall" initials="m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3F06C6-6076-1B0A-85F0-8B967608041F}" v="10" dt="2022-05-10T13:15:17.213"/>
    <p1510:client id="{F1948751-9E79-424D-48FE-A200813CABBD}" v="66" dt="2022-05-10T18:41:07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74118" autoAdjust="0"/>
  </p:normalViewPr>
  <p:slideViewPr>
    <p:cSldViewPr>
      <p:cViewPr>
        <p:scale>
          <a:sx n="60" d="100"/>
          <a:sy n="60" d="100"/>
        </p:scale>
        <p:origin x="210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1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285D18E-A760-451B-BAED-B01BCA53C7C2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717A191-AFDE-4520-B484-4F99F1CA4E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77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0EB1972-187F-48A4-A35A-F4B25BA475E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C8D0AEB-1D42-4D7F-AF75-3BF2BD98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60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D0AEB-1D42-4D7F-AF75-3BF2BD98B69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174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ACE = Accessible Content E-Portal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UTL = University of Toronto Libraries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OCUL = Ontario Council of University Libraries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OCLS = Ontario Colleges Library Service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UTM = University of Toronto Mississauga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UTSC = University of Toronto Scarborough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UTSG = University of Toronto St. George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IA = Internet Archive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https://ace.scholarsportal.info/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8D0AEB-1D42-4D7F-AF75-3BF2BD98B6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32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8D0AEB-1D42-4D7F-AF75-3BF2BD98B6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567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8D0AEB-1D42-4D7F-AF75-3BF2BD98B6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19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8D0AEB-1D42-4D7F-AF75-3BF2BD98B6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92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6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09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20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6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8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7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3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59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7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439B0-5F94-4613-A327-B150564EFFD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19801"/>
            <a:ext cx="3057150" cy="68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3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arjinder.rana@utoronto.c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san.bond@utoronto.c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666999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i="1" dirty="0">
                <a:solidFill>
                  <a:schemeClr val="bg1"/>
                </a:solidFill>
              </a:rPr>
              <a:t>Scholars Portal Day 2022</a:t>
            </a:r>
            <a:r>
              <a:rPr lang="en-US" sz="3200" dirty="0">
                <a:solidFill>
                  <a:schemeClr val="bg1"/>
                </a:solidFill>
              </a:rPr>
              <a:t> - </a:t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Harnessing Alma work orders to support the</a:t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Accessible Content E-Portal (ACE)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124201"/>
            <a:ext cx="5715000" cy="2666999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Susan Bond (she/her)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Discovery Systems Librarian; and</a:t>
            </a:r>
          </a:p>
          <a:p>
            <a:pPr algn="l"/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Harjinder Rana (he/him)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Resource Sharing and Accessibility Librarian</a:t>
            </a:r>
          </a:p>
        </p:txBody>
      </p:sp>
      <p:sp>
        <p:nvSpPr>
          <p:cNvPr id="6" name="Lightning Bolt 5">
            <a:extLst>
              <a:ext uri="{FF2B5EF4-FFF2-40B4-BE49-F238E27FC236}">
                <a16:creationId xmlns:a16="http://schemas.microsoft.com/office/drawing/2014/main" id="{A6816895-D4DE-BAC6-F90F-7990FC4AD7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9200" y="3213101"/>
            <a:ext cx="914400" cy="9144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Lightning Bolt 6">
            <a:extLst>
              <a:ext uri="{FF2B5EF4-FFF2-40B4-BE49-F238E27FC236}">
                <a16:creationId xmlns:a16="http://schemas.microsoft.com/office/drawing/2014/main" id="{3B6765F6-F0A7-4093-884C-3ACBDA10EE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9200" y="4648201"/>
            <a:ext cx="914400" cy="9144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528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C7EC5-9F42-4AB2-84A6-3CA916D3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ACE and UTL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7D2F8-6C85-4545-8759-66875AC15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199"/>
          </a:xfrm>
        </p:spPr>
        <p:txBody>
          <a:bodyPr>
            <a:normAutofit/>
          </a:bodyPr>
          <a:lstStyle/>
          <a:p>
            <a:r>
              <a:rPr lang="en-US" dirty="0">
                <a:cs typeface="Arial Narrow"/>
              </a:rPr>
              <a:t>ACE provides digitized, accessible versions of library holdings at OCUL and OCLS</a:t>
            </a:r>
          </a:p>
          <a:p>
            <a:r>
              <a:rPr lang="en-US" dirty="0">
                <a:cs typeface="Arial Narrow"/>
              </a:rPr>
              <a:t>The copy of first resort for digitization is the UTL copy</a:t>
            </a:r>
          </a:p>
          <a:p>
            <a:r>
              <a:rPr lang="en-US" dirty="0">
                <a:cs typeface="Arial Narrow"/>
              </a:rPr>
              <a:t>Aside from Downsview, UTM, and UTSC, ACE staff need to visit UTSG libraries (up to 30) to borrow material for IA scanning </a:t>
            </a:r>
          </a:p>
        </p:txBody>
      </p:sp>
    </p:spTree>
    <p:extLst>
      <p:ext uri="{BB962C8B-B14F-4D97-AF65-F5344CB8AC3E}">
        <p14:creationId xmlns:p14="http://schemas.microsoft.com/office/powerpoint/2010/main" val="186235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C7EC5-9F42-4AB2-84A6-3CA916D3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ACE and UTL during the pandemic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7D2F8-6C85-4545-8759-66875AC15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199"/>
          </a:xfrm>
        </p:spPr>
        <p:txBody>
          <a:bodyPr>
            <a:normAutofit/>
          </a:bodyPr>
          <a:lstStyle/>
          <a:p>
            <a:r>
              <a:rPr lang="en-US" dirty="0">
                <a:cs typeface="Arial Narrow"/>
              </a:rPr>
              <a:t>Libraries closed to visitors, ACE staff working remotely</a:t>
            </a:r>
          </a:p>
          <a:p>
            <a:r>
              <a:rPr lang="en-US" dirty="0">
                <a:cs typeface="Arial Narrow"/>
              </a:rPr>
              <a:t>Curbside pickup to identify books for IA scanning</a:t>
            </a:r>
          </a:p>
          <a:p>
            <a:r>
              <a:rPr lang="en-US" dirty="0">
                <a:cs typeface="Arial Narrow"/>
              </a:rPr>
              <a:t>Leaned on IA and Robarts staff working on site</a:t>
            </a:r>
          </a:p>
          <a:p>
            <a:r>
              <a:rPr lang="en-US" dirty="0">
                <a:cs typeface="Arial Narrow"/>
              </a:rPr>
              <a:t>Not all libraries participating so not perfect, but we’re on to something…</a:t>
            </a:r>
          </a:p>
        </p:txBody>
      </p:sp>
    </p:spTree>
    <p:extLst>
      <p:ext uri="{BB962C8B-B14F-4D97-AF65-F5344CB8AC3E}">
        <p14:creationId xmlns:p14="http://schemas.microsoft.com/office/powerpoint/2010/main" val="3221661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C7EC5-9F42-4AB2-84A6-3CA916D3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UTL and Alma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7D2F8-6C85-4545-8759-66875AC15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19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 Narrow"/>
              </a:rPr>
              <a:t>UTL went live with Alma January 7, 2021</a:t>
            </a:r>
          </a:p>
          <a:p>
            <a:r>
              <a:rPr lang="en-US" dirty="0">
                <a:cs typeface="Arial Narrow"/>
              </a:rPr>
              <a:t>Unlearning many old workflows, including a vast network of “department cards” and pseudo-patrons</a:t>
            </a:r>
            <a:endParaRPr lang="en-US" dirty="0">
              <a:ea typeface="Calibri"/>
              <a:cs typeface="Arial Narrow"/>
            </a:endParaRPr>
          </a:p>
          <a:p>
            <a:r>
              <a:rPr lang="en-US" dirty="0">
                <a:cs typeface="Arial Narrow"/>
              </a:rPr>
              <a:t>Limitations of patron physical item requesting, Alma digitization</a:t>
            </a:r>
          </a:p>
          <a:p>
            <a:r>
              <a:rPr lang="en-US" dirty="0">
                <a:cs typeface="Arial Narrow"/>
              </a:rPr>
              <a:t>Work orders and rethinking our relationship with Scholars Portal</a:t>
            </a:r>
          </a:p>
        </p:txBody>
      </p:sp>
    </p:spTree>
    <p:extLst>
      <p:ext uri="{BB962C8B-B14F-4D97-AF65-F5344CB8AC3E}">
        <p14:creationId xmlns:p14="http://schemas.microsoft.com/office/powerpoint/2010/main" val="1116858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C7EC5-9F42-4AB2-84A6-3CA916D3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Lessons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7D2F8-6C85-4545-8759-66875AC15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1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 Narrow"/>
              </a:rPr>
              <a:t>Embrace Alma-native processes</a:t>
            </a:r>
          </a:p>
          <a:p>
            <a:r>
              <a:rPr lang="en-US" dirty="0">
                <a:cs typeface="Arial Narrow"/>
              </a:rPr>
              <a:t>Rethink our relationships with our partners</a:t>
            </a:r>
          </a:p>
          <a:p>
            <a:endParaRPr lang="en-US">
              <a:cs typeface="Arial Narrow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F49CDA-CC5F-B777-4A3F-B38B64F87203}"/>
              </a:ext>
            </a:extLst>
          </p:cNvPr>
          <p:cNvSpPr txBox="1"/>
          <p:nvPr/>
        </p:nvSpPr>
        <p:spPr>
          <a:xfrm>
            <a:off x="1381706" y="3250919"/>
            <a:ext cx="638059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harjinder</a:t>
            </a:r>
            <a:r>
              <a:rPr lang="en-US" sz="3200" dirty="0"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.rana@utoronto.ca</a:t>
            </a:r>
            <a:endParaRPr lang="en-US" sz="3200">
              <a:ea typeface="+mn-lt"/>
              <a:cs typeface="+mn-lt"/>
            </a:endParaRPr>
          </a:p>
          <a:p>
            <a:pPr algn="ctr"/>
            <a:endParaRPr lang="en-US" sz="3200" dirty="0">
              <a:cs typeface="Calibri"/>
            </a:endParaRPr>
          </a:p>
          <a:p>
            <a:pPr algn="ctr"/>
            <a:r>
              <a:rPr lang="en-US" sz="3200" dirty="0"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susan.bond@utoronto.ca</a:t>
            </a:r>
            <a:r>
              <a:rPr lang="en-US" sz="3200" dirty="0"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48586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2A5C"/>
      </a:dk1>
      <a:lt1>
        <a:srgbClr val="FFFFFF"/>
      </a:lt1>
      <a:dk2>
        <a:srgbClr val="303030"/>
      </a:dk2>
      <a:lt2>
        <a:srgbClr val="CECFCB"/>
      </a:lt2>
      <a:accent1>
        <a:srgbClr val="002A5C"/>
      </a:accent1>
      <a:accent2>
        <a:srgbClr val="7BA4D9"/>
      </a:accent2>
      <a:accent3>
        <a:srgbClr val="FFFFFF"/>
      </a:accent3>
      <a:accent4>
        <a:srgbClr val="EACACD"/>
      </a:accent4>
      <a:accent5>
        <a:srgbClr val="DAE5CD"/>
      </a:accent5>
      <a:accent6>
        <a:srgbClr val="002A5C"/>
      </a:accent6>
      <a:hlink>
        <a:srgbClr val="E31837"/>
      </a:hlink>
      <a:folHlink>
        <a:srgbClr val="4C33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11004</TotalTime>
  <Words>262</Words>
  <Application>Microsoft Office PowerPoint</Application>
  <PresentationFormat>On-screen Show (4:3)</PresentationFormat>
  <Paragraphs>37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Scholars Portal Day 2022 -  Harnessing Alma work orders to support the Accessible Content E-Portal (ACE)</vt:lpstr>
      <vt:lpstr>ACE and UTL</vt:lpstr>
      <vt:lpstr>ACE and UTL during the pandemic</vt:lpstr>
      <vt:lpstr>UTL and Alma</vt:lpstr>
      <vt:lpstr>Lessons</vt:lpstr>
    </vt:vector>
  </TitlesOfParts>
  <Company>University of Toronto Libraries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Anderson</dc:creator>
  <cp:lastModifiedBy>Harjinder Rana</cp:lastModifiedBy>
  <cp:revision>954</cp:revision>
  <cp:lastPrinted>2014-07-03T13:08:12Z</cp:lastPrinted>
  <dcterms:created xsi:type="dcterms:W3CDTF">2014-04-01T16:59:17Z</dcterms:created>
  <dcterms:modified xsi:type="dcterms:W3CDTF">2022-05-11T13:01:18Z</dcterms:modified>
</cp:coreProperties>
</file>