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
      <p:font typeface="Roboto" panose="020000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940" y="3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rive.google.com/file/d/1BAi2ZOTtOyopsfSnXW0Qi02qxipNfmsV/view?usp=sharin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127d491b24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127d491b2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Delighted to be moderating our section on content services. We’re focused today on work happening for books and journals around improving the usage experience and improving the research process. We have three short presentations, and then I have a couple of quick updates.</a:t>
            </a:r>
            <a:endParaRPr/>
          </a:p>
          <a:p>
            <a:pPr marL="0" lvl="0" indent="0" algn="l" rtl="0">
              <a:spcBef>
                <a:spcPts val="0"/>
              </a:spcBef>
              <a:spcAft>
                <a:spcPts val="0"/>
              </a:spcAft>
              <a:buNone/>
            </a:pPr>
            <a:endParaRPr/>
          </a:p>
          <a:p>
            <a:pPr marL="0" lvl="0" indent="0" algn="l" rtl="0">
              <a:spcBef>
                <a:spcPts val="0"/>
              </a:spcBef>
              <a:spcAft>
                <a:spcPts val="0"/>
              </a:spcAft>
              <a:buNone/>
            </a:pPr>
            <a:r>
              <a:rPr lang="en"/>
              <a:t>I’m going to introduce each presenter as they come, and we’ll have a little time for questions at the end of each session, and hopefully a little more at the end.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1beaaf6186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1beaaf6186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a04bda1c8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a04bda1c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1c0cf4861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1c0cf4861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latin typeface="Calibri"/>
                <a:ea typeface="Calibri"/>
                <a:cs typeface="Calibri"/>
                <a:sym typeface="Calibri"/>
              </a:rPr>
              <a:t>https://nextcloud.scholarsportal.info/s/Nrn8P6sjmdNDNTP</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
                <a:solidFill>
                  <a:schemeClr val="dk1"/>
                </a:solidFill>
                <a:latin typeface="Calibri"/>
                <a:ea typeface="Calibri"/>
                <a:cs typeface="Calibri"/>
                <a:sym typeface="Calibri"/>
              </a:rPr>
              <a:t>First up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From Laurier</a:t>
            </a:r>
            <a:endParaRPr sz="900">
              <a:solidFill>
                <a:schemeClr val="dk1"/>
              </a:solidFill>
              <a:latin typeface="Calibri"/>
              <a:ea typeface="Calibri"/>
              <a:cs typeface="Calibri"/>
              <a:sym typeface="Calibri"/>
            </a:endParaRPr>
          </a:p>
          <a:p>
            <a:pPr marL="457200" lvl="0" indent="-285750" algn="l" rtl="0">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Ashley Shaw: MA Student, Community Psychology and former Library Web Accessibility Advisor</a:t>
            </a:r>
            <a:endParaRPr sz="900">
              <a:solidFill>
                <a:schemeClr val="dk1"/>
              </a:solidFill>
              <a:latin typeface="Calibri"/>
              <a:ea typeface="Calibri"/>
              <a:cs typeface="Calibri"/>
              <a:sym typeface="Calibri"/>
            </a:endParaRPr>
          </a:p>
          <a:p>
            <a:pPr marL="457200" lvl="0" indent="-285750" algn="l" rtl="0">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Mark Weiler: Web &amp; User Experience Librarian,</a:t>
            </a:r>
            <a:endParaRPr sz="900">
              <a:solidFill>
                <a:schemeClr val="dk1"/>
              </a:solidFill>
              <a:latin typeface="Calibri"/>
              <a:ea typeface="Calibri"/>
              <a:cs typeface="Calibri"/>
              <a:sym typeface="Calibri"/>
            </a:endParaRPr>
          </a:p>
          <a:p>
            <a:pPr marL="457200" lvl="0" indent="-285750" algn="l" rtl="0">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Matt Thomas: eResources Librarian</a:t>
            </a:r>
            <a:endParaRPr sz="9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From Scholars Portal</a:t>
            </a:r>
            <a:endParaRPr sz="900">
              <a:solidFill>
                <a:schemeClr val="dk1"/>
              </a:solidFill>
              <a:latin typeface="Calibri"/>
              <a:ea typeface="Calibri"/>
              <a:cs typeface="Calibri"/>
              <a:sym typeface="Calibri"/>
            </a:endParaRPr>
          </a:p>
          <a:p>
            <a:pPr marL="457200" lvl="0" indent="-285750" algn="l" rtl="0">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Bart Kawula: Web &amp; Discovery Services Librarian,</a:t>
            </a:r>
            <a:endParaRPr sz="9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From DG Ivey Library at New College, University of Toronto</a:t>
            </a:r>
            <a:endParaRPr sz="900">
              <a:solidFill>
                <a:schemeClr val="dk1"/>
              </a:solidFill>
              <a:latin typeface="Calibri"/>
              <a:ea typeface="Calibri"/>
              <a:cs typeface="Calibri"/>
              <a:sym typeface="Calibri"/>
            </a:endParaRPr>
          </a:p>
          <a:p>
            <a:pPr marL="457200" lvl="0" indent="-285750" algn="l" rtl="0">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Aneta Kwak: Information Services and Instruction Librarian</a:t>
            </a:r>
            <a:endParaRPr sz="1000">
              <a:solidFill>
                <a:schemeClr val="dk1"/>
              </a:solidFill>
            </a:endParaRPr>
          </a:p>
          <a:p>
            <a:pPr marL="0" lvl="0" indent="0" algn="l" rtl="0">
              <a:lnSpc>
                <a:spcPct val="115000"/>
              </a:lnSpc>
              <a:spcBef>
                <a:spcPts val="800"/>
              </a:spcBef>
              <a:spcAft>
                <a:spcPts val="0"/>
              </a:spcAft>
              <a:buNone/>
            </a:pPr>
            <a:r>
              <a:rPr lang="en" sz="950">
                <a:solidFill>
                  <a:srgbClr val="172B4D"/>
                </a:solidFill>
                <a:latin typeface="Roboto"/>
                <a:ea typeface="Roboto"/>
                <a:cs typeface="Roboto"/>
                <a:sym typeface="Roboto"/>
              </a:rPr>
              <a:t>The library reading experiences for patrons who are blind in Ontario universities is far from okay. In response, we formed a tiger team that included the Laurier Library Web Accessibility Advisor, librarians from different universities and Scholars Portal. We conceptualized a PDF pitstop as a method to remediate - and verify - at blazing speeds the quality of library materials. While we marched towards this goal, we have found opportunities to make critical improvements to Scholars Portal Journals, which we share here with the wider OCUL family. We also pause here to call for further help to make a PDF pitstop a reality and continue to try to improve reading experiences for library patrons who are blind.</a:t>
            </a:r>
            <a:br>
              <a:rPr lang="en" sz="950">
                <a:solidFill>
                  <a:srgbClr val="172B4D"/>
                </a:solidFill>
                <a:latin typeface="Roboto"/>
                <a:ea typeface="Roboto"/>
                <a:cs typeface="Roboto"/>
                <a:sym typeface="Roboto"/>
              </a:rPr>
            </a:br>
            <a:r>
              <a:rPr lang="en" sz="950">
                <a:solidFill>
                  <a:srgbClr val="172B4D"/>
                </a:solidFill>
                <a:latin typeface="Roboto"/>
                <a:ea typeface="Roboto"/>
                <a:cs typeface="Roboto"/>
                <a:sym typeface="Roboto"/>
              </a:rPr>
              <a:t>Thank you so much, that was really informative and engaging, there were numbers that surprised me there, so </a:t>
            </a:r>
            <a:endParaRPr sz="950">
              <a:solidFill>
                <a:srgbClr val="172B4D"/>
              </a:solidFill>
              <a:latin typeface="Roboto"/>
              <a:ea typeface="Roboto"/>
              <a:cs typeface="Roboto"/>
              <a:sym typeface="Roboto"/>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1c0cf4861b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1c0cf4861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800"/>
              </a:spcBef>
              <a:spcAft>
                <a:spcPts val="0"/>
              </a:spcAft>
              <a:buClr>
                <a:schemeClr val="dk1"/>
              </a:buClr>
              <a:buSzPts val="1100"/>
              <a:buFont typeface="Arial"/>
              <a:buNone/>
            </a:pPr>
            <a:r>
              <a:rPr lang="en">
                <a:solidFill>
                  <a:srgbClr val="172B4D"/>
                </a:solidFill>
                <a:highlight>
                  <a:srgbClr val="FFFFFF"/>
                </a:highlight>
                <a:latin typeface="Calibri"/>
                <a:ea typeface="Calibri"/>
                <a:cs typeface="Calibri"/>
                <a:sym typeface="Calibri"/>
              </a:rPr>
              <a:t>Next up, we’ve got Art Rhyno, who is the Systems Libarian at the University of Windsor, and he’s</a:t>
            </a:r>
            <a:r>
              <a:rPr lang="en" b="1">
                <a:solidFill>
                  <a:srgbClr val="172B4D"/>
                </a:solidFill>
                <a:highlight>
                  <a:srgbClr val="FFFFFF"/>
                </a:highlight>
                <a:latin typeface="Calibri"/>
                <a:ea typeface="Calibri"/>
                <a:cs typeface="Calibri"/>
                <a:sym typeface="Calibri"/>
              </a:rPr>
              <a:t> going to talk today about using Jupyter Notebooks for text analysis of SP Journals content.</a:t>
            </a:r>
            <a:r>
              <a:rPr lang="en">
                <a:solidFill>
                  <a:srgbClr val="172B4D"/>
                </a:solidFill>
                <a:highlight>
                  <a:srgbClr val="FFFFFF"/>
                </a:highlight>
                <a:latin typeface="Calibri"/>
                <a:ea typeface="Calibri"/>
                <a:cs typeface="Calibri"/>
                <a:sym typeface="Calibri"/>
              </a:rPr>
              <a:t>. Art is a recent Chair of the ALTO Board, which maintains the ALTO standard for digitized text. ALTO is an XML schema for describing the physical layout and content of, for example, a newspaper or book. He was also the co-owner and publisher of the Essex Free Press for a decade.</a:t>
            </a:r>
            <a:endParaRPr b="1">
              <a:solidFill>
                <a:srgbClr val="172B4D"/>
              </a:solidFill>
              <a:highlight>
                <a:srgbClr val="FFFFFF"/>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r>
              <a:rPr lang="en" b="1">
                <a:solidFill>
                  <a:srgbClr val="172B4D"/>
                </a:solidFill>
                <a:highlight>
                  <a:srgbClr val="FFFFFF"/>
                </a:highlight>
                <a:latin typeface="Calibri"/>
                <a:ea typeface="Calibri"/>
                <a:cs typeface="Calibri"/>
                <a:sym typeface="Calibri"/>
              </a:rPr>
              <a:t> I’m going to encourage you to turn up your speakers, this is a prerecorded session and it’s coming through a little quiet. But Art is here to answer questions at the end. </a:t>
            </a:r>
            <a:endParaRPr b="1">
              <a:solidFill>
                <a:srgbClr val="172B4D"/>
              </a:solidFill>
              <a:highlight>
                <a:srgbClr val="FFFFFF"/>
              </a:highlight>
              <a:latin typeface="Calibri"/>
              <a:ea typeface="Calibri"/>
              <a:cs typeface="Calibri"/>
              <a:sym typeface="Calibri"/>
            </a:endParaRPr>
          </a:p>
          <a:p>
            <a:pPr marL="0" lvl="0" indent="0" algn="l" rtl="0">
              <a:lnSpc>
                <a:spcPct val="115000"/>
              </a:lnSpc>
              <a:spcBef>
                <a:spcPts val="800"/>
              </a:spcBef>
              <a:spcAft>
                <a:spcPts val="0"/>
              </a:spcAft>
              <a:buClr>
                <a:schemeClr val="dk1"/>
              </a:buClr>
              <a:buSzPts val="1100"/>
              <a:buFont typeface="Arial"/>
              <a:buNone/>
            </a:pPr>
            <a:endParaRPr sz="1050">
              <a:solidFill>
                <a:srgbClr val="172B4D"/>
              </a:solidFill>
              <a:latin typeface="Roboto"/>
              <a:ea typeface="Roboto"/>
              <a:cs typeface="Roboto"/>
              <a:sym typeface="Roboto"/>
            </a:endParaRPr>
          </a:p>
          <a:p>
            <a:pPr marL="0" lvl="0" indent="0" algn="l" rtl="0">
              <a:lnSpc>
                <a:spcPct val="115000"/>
              </a:lnSpc>
              <a:spcBef>
                <a:spcPts val="800"/>
              </a:spcBef>
              <a:spcAft>
                <a:spcPts val="0"/>
              </a:spcAft>
              <a:buClr>
                <a:schemeClr val="dk1"/>
              </a:buClr>
              <a:buSzPts val="1100"/>
              <a:buFont typeface="Arial"/>
              <a:buNone/>
            </a:pPr>
            <a:r>
              <a:rPr lang="en">
                <a:solidFill>
                  <a:srgbClr val="172B4D"/>
                </a:solidFill>
                <a:highlight>
                  <a:srgbClr val="FFFFFF"/>
                </a:highlight>
                <a:latin typeface="Calibri"/>
                <a:ea typeface="Calibri"/>
                <a:cs typeface="Calibri"/>
                <a:sym typeface="Calibri"/>
              </a:rPr>
              <a:t>1.  </a:t>
            </a:r>
            <a:r>
              <a:rPr lang="en" u="sng">
                <a:solidFill>
                  <a:srgbClr val="1155CC"/>
                </a:solidFill>
                <a:highlight>
                  <a:srgbClr val="FFFFFF"/>
                </a:highlight>
                <a:latin typeface="Calibri"/>
                <a:ea typeface="Calibri"/>
                <a:cs typeface="Calibri"/>
                <a:sym typeface="Calibri"/>
                <a:hlinkClick r:id="rId3">
                  <a:extLst>
                    <a:ext uri="{A12FA001-AC4F-418D-AE19-62706E023703}">
                      <ahyp:hlinkClr xmlns:ahyp="http://schemas.microsoft.com/office/drawing/2018/hyperlinkcolor" val="tx"/>
                    </a:ext>
                  </a:extLst>
                </a:hlinkClick>
              </a:rPr>
              <a:t>https://drive.google.com/file/d/1BAi2ZOTtOyopsfSnXW0Qi02qxipNfmsV/view?usp=sharing</a:t>
            </a:r>
            <a:endParaRPr>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1c0cf4861b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1c0cf4861b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solidFill>
                  <a:schemeClr val="dk1"/>
                </a:solidFill>
              </a:rPr>
              <a:t>Next up, Ravit David, who is the Distinctive Collections Librarian at Scholars Portal is going to give us an update on some of the government and grey literature loading at Scholars Portal Books. Many of you know that we’ve been expanding our government and related literature collecting over the past few years. This is a lot of content loading but also a lot metadata work and Ravit is going to walk you through some of what’s been happening there.</a:t>
            </a:r>
            <a:endParaRPr>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1beaaf6186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1beaaf6186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 going to give you a quick update on some new and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1beaaf618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1beaaf618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1beaaf6186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1beaaf618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1beaaf6186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1beaaf6186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1beaaf6186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1beaaf6186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pic>
        <p:nvPicPr>
          <p:cNvPr id="6" name="Google Shape;6;p1"/>
          <p:cNvPicPr preferRelativeResize="0"/>
          <p:nvPr/>
        </p:nvPicPr>
        <p:blipFill>
          <a:blip r:embed="rId14">
            <a:alphaModFix/>
          </a:blip>
          <a:stretch>
            <a:fillRect/>
          </a:stretch>
        </p:blipFill>
        <p:spPr>
          <a:xfrm rot="5400000">
            <a:off x="654863" y="3789765"/>
            <a:ext cx="7774150" cy="9332375"/>
          </a:xfrm>
          <a:prstGeom prst="rect">
            <a:avLst/>
          </a:prstGeom>
          <a:noFill/>
          <a:ln>
            <a:noFill/>
          </a:ln>
        </p:spPr>
      </p:pic>
      <p:sp>
        <p:nvSpPr>
          <p:cNvPr id="7" name="Google Shape;7;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None/>
              <a:defRPr sz="2800">
                <a:solidFill>
                  <a:schemeClr val="lt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8" name="Google Shape;8;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1"/>
              </a:buClr>
              <a:buSzPts val="1800"/>
              <a:buChar char="●"/>
              <a:defRPr sz="1800">
                <a:solidFill>
                  <a:schemeClr val="lt1"/>
                </a:solidFill>
              </a:defRPr>
            </a:lvl1pPr>
            <a:lvl2pPr marL="914400" lvl="1" indent="-317500">
              <a:lnSpc>
                <a:spcPct val="115000"/>
              </a:lnSpc>
              <a:spcBef>
                <a:spcPts val="0"/>
              </a:spcBef>
              <a:spcAft>
                <a:spcPts val="0"/>
              </a:spcAft>
              <a:buClr>
                <a:schemeClr val="lt1"/>
              </a:buClr>
              <a:buSzPts val="1400"/>
              <a:buChar char="○"/>
              <a:defRPr>
                <a:solidFill>
                  <a:schemeClr val="lt1"/>
                </a:solidFill>
              </a:defRPr>
            </a:lvl2pPr>
            <a:lvl3pPr marL="1371600" lvl="2" indent="-317500">
              <a:lnSpc>
                <a:spcPct val="115000"/>
              </a:lnSpc>
              <a:spcBef>
                <a:spcPts val="0"/>
              </a:spcBef>
              <a:spcAft>
                <a:spcPts val="0"/>
              </a:spcAft>
              <a:buClr>
                <a:schemeClr val="lt1"/>
              </a:buClr>
              <a:buSzPts val="1400"/>
              <a:buChar char="■"/>
              <a:defRPr>
                <a:solidFill>
                  <a:schemeClr val="lt1"/>
                </a:solidFill>
              </a:defRPr>
            </a:lvl3pPr>
            <a:lvl4pPr marL="1828800" lvl="3" indent="-317500">
              <a:lnSpc>
                <a:spcPct val="115000"/>
              </a:lnSpc>
              <a:spcBef>
                <a:spcPts val="0"/>
              </a:spcBef>
              <a:spcAft>
                <a:spcPts val="0"/>
              </a:spcAft>
              <a:buClr>
                <a:schemeClr val="lt1"/>
              </a:buClr>
              <a:buSzPts val="1400"/>
              <a:buChar char="●"/>
              <a:defRPr>
                <a:solidFill>
                  <a:schemeClr val="lt1"/>
                </a:solidFill>
              </a:defRPr>
            </a:lvl4pPr>
            <a:lvl5pPr marL="2286000" lvl="4" indent="-317500">
              <a:lnSpc>
                <a:spcPct val="115000"/>
              </a:lnSpc>
              <a:spcBef>
                <a:spcPts val="0"/>
              </a:spcBef>
              <a:spcAft>
                <a:spcPts val="0"/>
              </a:spcAft>
              <a:buClr>
                <a:schemeClr val="lt1"/>
              </a:buClr>
              <a:buSzPts val="1400"/>
              <a:buChar char="○"/>
              <a:defRPr>
                <a:solidFill>
                  <a:schemeClr val="lt1"/>
                </a:solidFill>
              </a:defRPr>
            </a:lvl5pPr>
            <a:lvl6pPr marL="2743200" lvl="5" indent="-317500">
              <a:lnSpc>
                <a:spcPct val="115000"/>
              </a:lnSpc>
              <a:spcBef>
                <a:spcPts val="0"/>
              </a:spcBef>
              <a:spcAft>
                <a:spcPts val="0"/>
              </a:spcAft>
              <a:buClr>
                <a:schemeClr val="lt1"/>
              </a:buClr>
              <a:buSzPts val="1400"/>
              <a:buChar char="■"/>
              <a:defRPr>
                <a:solidFill>
                  <a:schemeClr val="lt1"/>
                </a:solidFill>
              </a:defRPr>
            </a:lvl6pPr>
            <a:lvl7pPr marL="3200400" lvl="6" indent="-317500">
              <a:lnSpc>
                <a:spcPct val="115000"/>
              </a:lnSpc>
              <a:spcBef>
                <a:spcPts val="0"/>
              </a:spcBef>
              <a:spcAft>
                <a:spcPts val="0"/>
              </a:spcAft>
              <a:buClr>
                <a:schemeClr val="lt1"/>
              </a:buClr>
              <a:buSzPts val="1400"/>
              <a:buChar char="●"/>
              <a:defRPr>
                <a:solidFill>
                  <a:schemeClr val="lt1"/>
                </a:solidFill>
              </a:defRPr>
            </a:lvl7pPr>
            <a:lvl8pPr marL="3657600" lvl="7" indent="-317500">
              <a:lnSpc>
                <a:spcPct val="115000"/>
              </a:lnSpc>
              <a:spcBef>
                <a:spcPts val="0"/>
              </a:spcBef>
              <a:spcAft>
                <a:spcPts val="0"/>
              </a:spcAft>
              <a:buClr>
                <a:schemeClr val="lt1"/>
              </a:buClr>
              <a:buSzPts val="1400"/>
              <a:buChar char="○"/>
              <a:defRPr>
                <a:solidFill>
                  <a:schemeClr val="lt1"/>
                </a:solidFill>
              </a:defRPr>
            </a:lvl8pPr>
            <a:lvl9pPr marL="4114800" lvl="8" indent="-317500">
              <a:lnSpc>
                <a:spcPct val="115000"/>
              </a:lnSpc>
              <a:spcBef>
                <a:spcPts val="0"/>
              </a:spcBef>
              <a:spcAft>
                <a:spcPts val="0"/>
              </a:spcAft>
              <a:buClr>
                <a:schemeClr val="lt1"/>
              </a:buClr>
              <a:buSzPts val="1400"/>
              <a:buChar char="■"/>
              <a:defRPr>
                <a:solidFill>
                  <a:schemeClr val="lt1"/>
                </a:solidFill>
              </a:defRPr>
            </a:lvl9pPr>
          </a:lstStyle>
          <a:p>
            <a:endParaRPr/>
          </a:p>
        </p:txBody>
      </p:sp>
      <p:sp>
        <p:nvSpPr>
          <p:cNvPr id="9" name="Google Shape;9;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b="1">
                <a:solidFill>
                  <a:schemeClr val="dk1"/>
                </a:solidFill>
              </a:defRPr>
            </a:lvl1pPr>
            <a:lvl2pPr lvl="1" algn="r">
              <a:buNone/>
              <a:defRPr sz="1000" b="1">
                <a:solidFill>
                  <a:schemeClr val="dk1"/>
                </a:solidFill>
              </a:defRPr>
            </a:lvl2pPr>
            <a:lvl3pPr lvl="2" algn="r">
              <a:buNone/>
              <a:defRPr sz="1000" b="1">
                <a:solidFill>
                  <a:schemeClr val="dk1"/>
                </a:solidFill>
              </a:defRPr>
            </a:lvl3pPr>
            <a:lvl4pPr lvl="3" algn="r">
              <a:buNone/>
              <a:defRPr sz="1000" b="1">
                <a:solidFill>
                  <a:schemeClr val="dk1"/>
                </a:solidFill>
              </a:defRPr>
            </a:lvl4pPr>
            <a:lvl5pPr lvl="4" algn="r">
              <a:buNone/>
              <a:defRPr sz="1000" b="1">
                <a:solidFill>
                  <a:schemeClr val="dk1"/>
                </a:solidFill>
              </a:defRPr>
            </a:lvl5pPr>
            <a:lvl6pPr lvl="5" algn="r">
              <a:buNone/>
              <a:defRPr sz="1000" b="1">
                <a:solidFill>
                  <a:schemeClr val="dk1"/>
                </a:solidFill>
              </a:defRPr>
            </a:lvl6pPr>
            <a:lvl7pPr lvl="6" algn="r">
              <a:buNone/>
              <a:defRPr sz="1000" b="1">
                <a:solidFill>
                  <a:schemeClr val="dk1"/>
                </a:solidFill>
              </a:defRPr>
            </a:lvl7pPr>
            <a:lvl8pPr lvl="7" algn="r">
              <a:buNone/>
              <a:defRPr sz="1000" b="1">
                <a:solidFill>
                  <a:schemeClr val="dk1"/>
                </a:solidFill>
              </a:defRPr>
            </a:lvl8pPr>
            <a:lvl9pPr lvl="8" algn="r">
              <a:buNone/>
              <a:defRPr sz="1000" b="1">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nextcloud.scholarsportal.info/s/Nrn8P6sjmdNDNTP"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drive.google.com/file/d/1BAi2ZOTtOyopsfSnXW0Qi02qxipNfmsV/view"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p:nvPr/>
        </p:nvSpPr>
        <p:spPr>
          <a:xfrm>
            <a:off x="473600" y="298625"/>
            <a:ext cx="4098300" cy="1600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600" b="1">
                <a:solidFill>
                  <a:schemeClr val="lt1"/>
                </a:solidFill>
              </a:rPr>
              <a:t>Content Services</a:t>
            </a:r>
            <a:endParaRPr sz="4600" b="1">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22"/>
          <p:cNvPicPr preferRelativeResize="0"/>
          <p:nvPr/>
        </p:nvPicPr>
        <p:blipFill>
          <a:blip r:embed="rId3">
            <a:alphaModFix/>
          </a:blip>
          <a:stretch>
            <a:fillRect/>
          </a:stretch>
        </p:blipFill>
        <p:spPr>
          <a:xfrm>
            <a:off x="1129600" y="65800"/>
            <a:ext cx="6737976" cy="44711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990"/>
              <a:buNone/>
            </a:pPr>
            <a:r>
              <a:rPr lang="en" sz="3140" b="1"/>
              <a:t>Questions</a:t>
            </a:r>
            <a:r>
              <a:rPr lang="en" sz="3320"/>
              <a:t>?</a:t>
            </a:r>
            <a:endParaRPr sz="332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4502700" cy="37116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3000" b="1"/>
              <a:t>Marching towards a PDF pitstop: Improving Scholar Portal Journals for blind users across Ontario along the way </a:t>
            </a:r>
            <a:endParaRPr sz="3000" b="1"/>
          </a:p>
        </p:txBody>
      </p:sp>
      <p:sp>
        <p:nvSpPr>
          <p:cNvPr id="61" name="Google Shape;61;p14"/>
          <p:cNvSpPr txBox="1"/>
          <p:nvPr/>
        </p:nvSpPr>
        <p:spPr>
          <a:xfrm>
            <a:off x="427525" y="3928025"/>
            <a:ext cx="2213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l</a:t>
            </a:r>
            <a:r>
              <a:rPr lang="en" u="sng">
                <a:solidFill>
                  <a:schemeClr val="hlink"/>
                </a:solidFill>
                <a:hlinkClick r:id="rId3"/>
              </a:rPr>
              <a:t>ink</a:t>
            </a:r>
            <a:r>
              <a:rPr lang="en">
                <a:solidFill>
                  <a:schemeClr val="lt1"/>
                </a:solidFill>
              </a:rPr>
              <a:t> </a:t>
            </a:r>
            <a:endParaRPr>
              <a:solidFill>
                <a:schemeClr val="lt1"/>
              </a:solidFill>
            </a:endParaRPr>
          </a:p>
        </p:txBody>
      </p:sp>
      <p:sp>
        <p:nvSpPr>
          <p:cNvPr id="62" name="Google Shape;62;p14"/>
          <p:cNvSpPr txBox="1"/>
          <p:nvPr/>
        </p:nvSpPr>
        <p:spPr>
          <a:xfrm>
            <a:off x="410950" y="3380400"/>
            <a:ext cx="54882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rPr>
              <a:t>Ashley Shaw, Matt Thomas, Mark Weiler, (Wilfrid Laurier)</a:t>
            </a:r>
            <a:endParaRPr>
              <a:solidFill>
                <a:schemeClr val="lt1"/>
              </a:solidFill>
            </a:endParaRPr>
          </a:p>
          <a:p>
            <a:pPr marL="0" lvl="0" indent="0" algn="l" rtl="0">
              <a:spcBef>
                <a:spcPts val="0"/>
              </a:spcBef>
              <a:spcAft>
                <a:spcPts val="0"/>
              </a:spcAft>
              <a:buNone/>
            </a:pPr>
            <a:r>
              <a:rPr lang="en">
                <a:solidFill>
                  <a:schemeClr val="lt1"/>
                </a:solidFill>
              </a:rPr>
              <a:t>Aneta Kwak (University of Toronto), Bart Kawula (Scholars Portal)</a:t>
            </a:r>
            <a:endParaRPr>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4502700" cy="37116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3000" b="1"/>
              <a:t>About all that text….</a:t>
            </a:r>
            <a:endParaRPr sz="3000" b="1"/>
          </a:p>
        </p:txBody>
      </p:sp>
      <p:sp>
        <p:nvSpPr>
          <p:cNvPr id="68" name="Google Shape;68;p15"/>
          <p:cNvSpPr txBox="1"/>
          <p:nvPr/>
        </p:nvSpPr>
        <p:spPr>
          <a:xfrm>
            <a:off x="427525" y="3928025"/>
            <a:ext cx="2213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link</a:t>
            </a:r>
            <a:r>
              <a:rPr lang="en">
                <a:solidFill>
                  <a:schemeClr val="lt1"/>
                </a:solidFill>
              </a:rPr>
              <a:t> </a:t>
            </a:r>
            <a:endParaRPr>
              <a:solidFill>
                <a:schemeClr val="lt1"/>
              </a:solidFill>
            </a:endParaRPr>
          </a:p>
        </p:txBody>
      </p:sp>
      <p:sp>
        <p:nvSpPr>
          <p:cNvPr id="69" name="Google Shape;69;p15"/>
          <p:cNvSpPr txBox="1"/>
          <p:nvPr/>
        </p:nvSpPr>
        <p:spPr>
          <a:xfrm>
            <a:off x="410950" y="3380400"/>
            <a:ext cx="548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rPr>
              <a:t>Art Rhyno, University of Windsor</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4502700" cy="37116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3000" b="1"/>
              <a:t>Government Information &amp; </a:t>
            </a:r>
            <a:endParaRPr sz="3000" b="1"/>
          </a:p>
          <a:p>
            <a:pPr marL="0" marR="0" lvl="0" indent="0" algn="l" rtl="0">
              <a:lnSpc>
                <a:spcPct val="100000"/>
              </a:lnSpc>
              <a:spcBef>
                <a:spcPts val="0"/>
              </a:spcBef>
              <a:spcAft>
                <a:spcPts val="0"/>
              </a:spcAft>
              <a:buNone/>
            </a:pPr>
            <a:r>
              <a:rPr lang="en" sz="3000" b="1"/>
              <a:t>Grey Literature on Scholars Portal</a:t>
            </a:r>
            <a:endParaRPr sz="3000" b="1"/>
          </a:p>
        </p:txBody>
      </p:sp>
      <p:sp>
        <p:nvSpPr>
          <p:cNvPr id="75" name="Google Shape;75;p16"/>
          <p:cNvSpPr txBox="1"/>
          <p:nvPr/>
        </p:nvSpPr>
        <p:spPr>
          <a:xfrm>
            <a:off x="427525" y="3928025"/>
            <a:ext cx="2213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solidFill>
                <a:schemeClr val="lt1"/>
              </a:solidFill>
            </a:endParaRPr>
          </a:p>
        </p:txBody>
      </p:sp>
      <p:sp>
        <p:nvSpPr>
          <p:cNvPr id="76" name="Google Shape;76;p16"/>
          <p:cNvSpPr txBox="1"/>
          <p:nvPr/>
        </p:nvSpPr>
        <p:spPr>
          <a:xfrm>
            <a:off x="410950" y="3380400"/>
            <a:ext cx="548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rPr>
              <a:t>Ravit David, Scholars Portal</a:t>
            </a:r>
            <a:endParaRPr>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p:nvPr/>
        </p:nvSpPr>
        <p:spPr>
          <a:xfrm>
            <a:off x="473600" y="298625"/>
            <a:ext cx="4098300" cy="32631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5000" b="1">
                <a:solidFill>
                  <a:schemeClr val="lt1"/>
                </a:solidFill>
              </a:rPr>
              <a:t>Updated Journals platform features</a:t>
            </a:r>
            <a:endParaRPr sz="5000" b="1">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p:nvPr/>
        </p:nvSpPr>
        <p:spPr>
          <a:xfrm>
            <a:off x="473600" y="298625"/>
            <a:ext cx="8268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lt1"/>
                </a:solidFill>
              </a:rPr>
              <a:t>Enhanced retraction tracing</a:t>
            </a:r>
            <a:endParaRPr sz="2600" b="1">
              <a:solidFill>
                <a:schemeClr val="lt1"/>
              </a:solidFill>
            </a:endParaRPr>
          </a:p>
        </p:txBody>
      </p:sp>
      <p:pic>
        <p:nvPicPr>
          <p:cNvPr id="87" name="Google Shape;87;p18"/>
          <p:cNvPicPr preferRelativeResize="0"/>
          <p:nvPr/>
        </p:nvPicPr>
        <p:blipFill>
          <a:blip r:embed="rId3">
            <a:alphaModFix/>
          </a:blip>
          <a:stretch>
            <a:fillRect/>
          </a:stretch>
        </p:blipFill>
        <p:spPr>
          <a:xfrm>
            <a:off x="605200" y="867900"/>
            <a:ext cx="7294151" cy="32908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p:nvPr/>
        </p:nvSpPr>
        <p:spPr>
          <a:xfrm>
            <a:off x="473600" y="298625"/>
            <a:ext cx="82689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sz="2600" b="1">
                <a:solidFill>
                  <a:schemeClr val="lt1"/>
                </a:solidFill>
              </a:rPr>
              <a:t>Enhanced retraction tracing</a:t>
            </a:r>
            <a:endParaRPr sz="2600" b="1">
              <a:solidFill>
                <a:schemeClr val="lt1"/>
              </a:solidFill>
            </a:endParaRPr>
          </a:p>
          <a:p>
            <a:pPr marL="0" lvl="0" indent="0" algn="l" rtl="0">
              <a:spcBef>
                <a:spcPts val="0"/>
              </a:spcBef>
              <a:spcAft>
                <a:spcPts val="0"/>
              </a:spcAft>
              <a:buNone/>
            </a:pPr>
            <a:endParaRPr sz="2600" b="1">
              <a:solidFill>
                <a:schemeClr val="lt1"/>
              </a:solidFill>
            </a:endParaRPr>
          </a:p>
        </p:txBody>
      </p:sp>
      <p:pic>
        <p:nvPicPr>
          <p:cNvPr id="93" name="Google Shape;93;p19"/>
          <p:cNvPicPr preferRelativeResize="0"/>
          <p:nvPr/>
        </p:nvPicPr>
        <p:blipFill>
          <a:blip r:embed="rId3">
            <a:alphaModFix/>
          </a:blip>
          <a:stretch>
            <a:fillRect/>
          </a:stretch>
        </p:blipFill>
        <p:spPr>
          <a:xfrm>
            <a:off x="585725" y="1008950"/>
            <a:ext cx="7902927" cy="31534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0"/>
          <p:cNvSpPr txBox="1"/>
          <p:nvPr/>
        </p:nvSpPr>
        <p:spPr>
          <a:xfrm>
            <a:off x="473600" y="298625"/>
            <a:ext cx="82689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lt1"/>
                </a:solidFill>
              </a:rPr>
              <a:t>Focus on Canadian Scholarship</a:t>
            </a:r>
            <a:endParaRPr sz="2600" b="1">
              <a:solidFill>
                <a:schemeClr val="lt1"/>
              </a:solidFill>
            </a:endParaRPr>
          </a:p>
          <a:p>
            <a:pPr marL="0" lvl="0" indent="0" algn="l" rtl="0">
              <a:spcBef>
                <a:spcPts val="0"/>
              </a:spcBef>
              <a:spcAft>
                <a:spcPts val="0"/>
              </a:spcAft>
              <a:buNone/>
            </a:pPr>
            <a:endParaRPr sz="2600" b="1">
              <a:solidFill>
                <a:schemeClr val="lt1"/>
              </a:solidFill>
            </a:endParaRPr>
          </a:p>
        </p:txBody>
      </p:sp>
      <p:pic>
        <p:nvPicPr>
          <p:cNvPr id="99" name="Google Shape;99;p20"/>
          <p:cNvPicPr preferRelativeResize="0"/>
          <p:nvPr/>
        </p:nvPicPr>
        <p:blipFill>
          <a:blip r:embed="rId3">
            <a:alphaModFix/>
          </a:blip>
          <a:stretch>
            <a:fillRect/>
          </a:stretch>
        </p:blipFill>
        <p:spPr>
          <a:xfrm>
            <a:off x="327875" y="997550"/>
            <a:ext cx="7820575" cy="3394775"/>
          </a:xfrm>
          <a:prstGeom prst="rect">
            <a:avLst/>
          </a:prstGeom>
          <a:noFill/>
          <a:ln>
            <a:noFill/>
          </a:ln>
        </p:spPr>
      </p:pic>
      <p:sp>
        <p:nvSpPr>
          <p:cNvPr id="100" name="Google Shape;100;p20"/>
          <p:cNvSpPr/>
          <p:nvPr/>
        </p:nvSpPr>
        <p:spPr>
          <a:xfrm rot="-390518">
            <a:off x="203000" y="3899645"/>
            <a:ext cx="2490451" cy="534413"/>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1"/>
          <p:cNvSpPr txBox="1"/>
          <p:nvPr/>
        </p:nvSpPr>
        <p:spPr>
          <a:xfrm>
            <a:off x="473600" y="298625"/>
            <a:ext cx="82689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lt1"/>
                </a:solidFill>
              </a:rPr>
              <a:t>Focus on Canadian Scholarship</a:t>
            </a:r>
            <a:endParaRPr sz="2600" b="1">
              <a:solidFill>
                <a:schemeClr val="lt1"/>
              </a:solidFill>
            </a:endParaRPr>
          </a:p>
          <a:p>
            <a:pPr marL="0" lvl="0" indent="0" algn="l" rtl="0">
              <a:spcBef>
                <a:spcPts val="0"/>
              </a:spcBef>
              <a:spcAft>
                <a:spcPts val="0"/>
              </a:spcAft>
              <a:buNone/>
            </a:pPr>
            <a:endParaRPr sz="2600" b="1">
              <a:solidFill>
                <a:schemeClr val="lt1"/>
              </a:solidFill>
            </a:endParaRPr>
          </a:p>
        </p:txBody>
      </p:sp>
      <p:pic>
        <p:nvPicPr>
          <p:cNvPr id="106" name="Google Shape;106;p21"/>
          <p:cNvPicPr preferRelativeResize="0"/>
          <p:nvPr/>
        </p:nvPicPr>
        <p:blipFill>
          <a:blip r:embed="rId3">
            <a:alphaModFix/>
          </a:blip>
          <a:stretch>
            <a:fillRect/>
          </a:stretch>
        </p:blipFill>
        <p:spPr>
          <a:xfrm>
            <a:off x="788475" y="876925"/>
            <a:ext cx="5967524" cy="3554873"/>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642</Words>
  <Application>Microsoft Office PowerPoint</Application>
  <PresentationFormat>On-screen Show (16:9)</PresentationFormat>
  <Paragraphs>41</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Roboto</vt:lpstr>
      <vt:lpstr>Arial</vt:lpstr>
      <vt:lpstr>Simple Light</vt:lpstr>
      <vt:lpstr>PowerPoint Presentation</vt:lpstr>
      <vt:lpstr>Marching towards a PDF pitstop: Improving Scholar Portal Journals for blind users across Ontario along the way </vt:lpstr>
      <vt:lpstr>About all that text….</vt:lpstr>
      <vt:lpstr>Government Information &amp;  Grey Literature on Scholars Portal</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Sabina Pagotto</cp:lastModifiedBy>
  <cp:revision>1</cp:revision>
  <dcterms:modified xsi:type="dcterms:W3CDTF">2022-05-17T12:51:44Z</dcterms:modified>
</cp:coreProperties>
</file>