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5"/>
  </p:notesMasterIdLst>
  <p:sldIdLst>
    <p:sldId id="775" r:id="rId2"/>
    <p:sldId id="256" r:id="rId3"/>
    <p:sldId id="744" r:id="rId4"/>
    <p:sldId id="655" r:id="rId5"/>
    <p:sldId id="633" r:id="rId6"/>
    <p:sldId id="630" r:id="rId7"/>
    <p:sldId id="636" r:id="rId8"/>
    <p:sldId id="631" r:id="rId9"/>
    <p:sldId id="632" r:id="rId10"/>
    <p:sldId id="629" r:id="rId11"/>
    <p:sldId id="641" r:id="rId12"/>
    <p:sldId id="645" r:id="rId13"/>
    <p:sldId id="557" r:id="rId14"/>
    <p:sldId id="651" r:id="rId15"/>
    <p:sldId id="559" r:id="rId16"/>
    <p:sldId id="652" r:id="rId17"/>
    <p:sldId id="640" r:id="rId18"/>
    <p:sldId id="731" r:id="rId19"/>
    <p:sldId id="735" r:id="rId20"/>
    <p:sldId id="700" r:id="rId21"/>
    <p:sldId id="717" r:id="rId22"/>
    <p:sldId id="727" r:id="rId23"/>
    <p:sldId id="745" r:id="rId24"/>
    <p:sldId id="757" r:id="rId25"/>
    <p:sldId id="768" r:id="rId26"/>
    <p:sldId id="769" r:id="rId27"/>
    <p:sldId id="736" r:id="rId28"/>
    <p:sldId id="734" r:id="rId29"/>
    <p:sldId id="740" r:id="rId30"/>
    <p:sldId id="739" r:id="rId31"/>
    <p:sldId id="741" r:id="rId32"/>
    <p:sldId id="450" r:id="rId33"/>
    <p:sldId id="477" r:id="rId34"/>
    <p:sldId id="619" r:id="rId35"/>
    <p:sldId id="620" r:id="rId36"/>
    <p:sldId id="729" r:id="rId37"/>
    <p:sldId id="621" r:id="rId38"/>
    <p:sldId id="648" r:id="rId39"/>
    <p:sldId id="610" r:id="rId40"/>
    <p:sldId id="622" r:id="rId41"/>
    <p:sldId id="742" r:id="rId42"/>
    <p:sldId id="743" r:id="rId43"/>
    <p:sldId id="616" r:id="rId44"/>
    <p:sldId id="617" r:id="rId45"/>
    <p:sldId id="749" r:id="rId46"/>
    <p:sldId id="623" r:id="rId47"/>
    <p:sldId id="300" r:id="rId48"/>
    <p:sldId id="614" r:id="rId49"/>
    <p:sldId id="646" r:id="rId50"/>
    <p:sldId id="762" r:id="rId51"/>
    <p:sldId id="763" r:id="rId52"/>
    <p:sldId id="765" r:id="rId53"/>
    <p:sldId id="770" r:id="rId54"/>
    <p:sldId id="774" r:id="rId55"/>
    <p:sldId id="764" r:id="rId56"/>
    <p:sldId id="767" r:id="rId57"/>
    <p:sldId id="627" r:id="rId58"/>
    <p:sldId id="771" r:id="rId59"/>
    <p:sldId id="716" r:id="rId60"/>
    <p:sldId id="772" r:id="rId61"/>
    <p:sldId id="773" r:id="rId62"/>
    <p:sldId id="737" r:id="rId63"/>
    <p:sldId id="738" r:id="rId64"/>
  </p:sldIdLst>
  <p:sldSz cx="9144000" cy="5143500" type="screen16x9"/>
  <p:notesSz cx="6858000" cy="9144000"/>
  <p:defaultTextStyle>
    <a:defPPr marL="0" marR="0" indent="0" algn="l" defTabSz="573969" rtl="0" fontAlgn="auto" latinLnBrk="1" hangingPunct="0">
      <a:lnSpc>
        <a:spcPct val="100000"/>
      </a:lnSpc>
      <a:spcBef>
        <a:spcPts val="0"/>
      </a:spcBef>
      <a:spcAft>
        <a:spcPts val="0"/>
      </a:spcAft>
      <a:buClrTx/>
      <a:buSzTx/>
      <a:buFontTx/>
      <a:buNone/>
      <a:tabLst/>
      <a:defRPr kumimoji="0" sz="1130" b="0" i="0" u="none" strike="noStrike" cap="none" spc="0" normalizeH="0" baseline="0">
        <a:ln>
          <a:noFill/>
        </a:ln>
        <a:solidFill>
          <a:srgbClr val="000000"/>
        </a:solidFill>
        <a:effectLst/>
        <a:uFillTx/>
      </a:defRPr>
    </a:defPPr>
    <a:lvl1pPr marL="0" marR="0" indent="0"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143492"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286984"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430477"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573969"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717461"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860953"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004446"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147938"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tta Treviranus" initials="JT" lastIdx="1" clrIdx="0">
    <p:extLst>
      <p:ext uri="{19B8F6BF-5375-455C-9EA6-DF929625EA0E}">
        <p15:presenceInfo xmlns:p15="http://schemas.microsoft.com/office/powerpoint/2012/main" userId="S::jtreviranus@ocadu.ca::f3be51b3-b646-45ea-964a-722a14ec4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127"/>
    <p:restoredTop sz="78194"/>
  </p:normalViewPr>
  <p:slideViewPr>
    <p:cSldViewPr snapToGrid="0" snapToObjects="1">
      <p:cViewPr>
        <p:scale>
          <a:sx n="100" d="100"/>
          <a:sy n="100" d="100"/>
        </p:scale>
        <p:origin x="-1232" y="2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0" name="Shape 16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61" name="Shape 1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286984" latinLnBrk="0">
      <a:lnSpc>
        <a:spcPct val="117999"/>
      </a:lnSpc>
      <a:defRPr sz="1381">
        <a:latin typeface="Helvetica Neue"/>
        <a:ea typeface="Helvetica Neue"/>
        <a:cs typeface="Helvetica Neue"/>
        <a:sym typeface="Helvetica Neue"/>
      </a:defRPr>
    </a:lvl1pPr>
    <a:lvl2pPr indent="143492" defTabSz="286984" latinLnBrk="0">
      <a:lnSpc>
        <a:spcPct val="117999"/>
      </a:lnSpc>
      <a:defRPr sz="1381">
        <a:latin typeface="Helvetica Neue"/>
        <a:ea typeface="Helvetica Neue"/>
        <a:cs typeface="Helvetica Neue"/>
        <a:sym typeface="Helvetica Neue"/>
      </a:defRPr>
    </a:lvl2pPr>
    <a:lvl3pPr indent="286984" defTabSz="286984" latinLnBrk="0">
      <a:lnSpc>
        <a:spcPct val="117999"/>
      </a:lnSpc>
      <a:defRPr sz="1381">
        <a:latin typeface="Helvetica Neue"/>
        <a:ea typeface="Helvetica Neue"/>
        <a:cs typeface="Helvetica Neue"/>
        <a:sym typeface="Helvetica Neue"/>
      </a:defRPr>
    </a:lvl3pPr>
    <a:lvl4pPr indent="430477" defTabSz="286984" latinLnBrk="0">
      <a:lnSpc>
        <a:spcPct val="117999"/>
      </a:lnSpc>
      <a:defRPr sz="1381">
        <a:latin typeface="Helvetica Neue"/>
        <a:ea typeface="Helvetica Neue"/>
        <a:cs typeface="Helvetica Neue"/>
        <a:sym typeface="Helvetica Neue"/>
      </a:defRPr>
    </a:lvl4pPr>
    <a:lvl5pPr indent="573969" defTabSz="286984" latinLnBrk="0">
      <a:lnSpc>
        <a:spcPct val="117999"/>
      </a:lnSpc>
      <a:defRPr sz="1381">
        <a:latin typeface="Helvetica Neue"/>
        <a:ea typeface="Helvetica Neue"/>
        <a:cs typeface="Helvetica Neue"/>
        <a:sym typeface="Helvetica Neue"/>
      </a:defRPr>
    </a:lvl5pPr>
    <a:lvl6pPr indent="717461" defTabSz="286984" latinLnBrk="0">
      <a:lnSpc>
        <a:spcPct val="117999"/>
      </a:lnSpc>
      <a:defRPr sz="1381">
        <a:latin typeface="Helvetica Neue"/>
        <a:ea typeface="Helvetica Neue"/>
        <a:cs typeface="Helvetica Neue"/>
        <a:sym typeface="Helvetica Neue"/>
      </a:defRPr>
    </a:lvl6pPr>
    <a:lvl7pPr indent="860953" defTabSz="286984" latinLnBrk="0">
      <a:lnSpc>
        <a:spcPct val="117999"/>
      </a:lnSpc>
      <a:defRPr sz="1381">
        <a:latin typeface="Helvetica Neue"/>
        <a:ea typeface="Helvetica Neue"/>
        <a:cs typeface="Helvetica Neue"/>
        <a:sym typeface="Helvetica Neue"/>
      </a:defRPr>
    </a:lvl7pPr>
    <a:lvl8pPr indent="1004446" defTabSz="286984" latinLnBrk="0">
      <a:lnSpc>
        <a:spcPct val="117999"/>
      </a:lnSpc>
      <a:defRPr sz="1381">
        <a:latin typeface="Helvetica Neue"/>
        <a:ea typeface="Helvetica Neue"/>
        <a:cs typeface="Helvetica Neue"/>
        <a:sym typeface="Helvetica Neue"/>
      </a:defRPr>
    </a:lvl8pPr>
    <a:lvl9pPr indent="1147938" defTabSz="286984" latinLnBrk="0">
      <a:lnSpc>
        <a:spcPct val="117999"/>
      </a:lnSpc>
      <a:defRPr sz="1381">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I’m Jutta </a:t>
            </a:r>
            <a:r>
              <a:rPr lang="en-US" dirty="0" err="1"/>
              <a:t>Treviranus</a:t>
            </a:r>
            <a:r>
              <a:rPr lang="en-US" dirty="0"/>
              <a:t>.  I love the title of this conference and I want to talk about unearthed infrastructure and our human  jagged edges </a:t>
            </a:r>
          </a:p>
        </p:txBody>
      </p:sp>
    </p:spTree>
    <p:extLst>
      <p:ext uri="{BB962C8B-B14F-4D97-AF65-F5344CB8AC3E}">
        <p14:creationId xmlns:p14="http://schemas.microsoft.com/office/powerpoint/2010/main" val="1702392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that fitness implies adaptability, not wealth or power. The comfortable and complacent have not practiced resourcefulness and don’t need to adapt. </a:t>
            </a:r>
          </a:p>
        </p:txBody>
      </p:sp>
    </p:spTree>
    <p:extLst>
      <p:ext uri="{BB962C8B-B14F-4D97-AF65-F5344CB8AC3E}">
        <p14:creationId xmlns:p14="http://schemas.microsoft.com/office/powerpoint/2010/main" val="3800235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argue that society needs vulnerability and fragility to survive. …</a:t>
            </a:r>
          </a:p>
        </p:txBody>
      </p:sp>
    </p:spTree>
    <p:extLst>
      <p:ext uri="{BB962C8B-B14F-4D97-AF65-F5344CB8AC3E}">
        <p14:creationId xmlns:p14="http://schemas.microsoft.com/office/powerpoint/2010/main" val="888160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been reminded during this pandemic that none of us are safe until all of us are safe.</a:t>
            </a:r>
          </a:p>
        </p:txBody>
      </p:sp>
    </p:spTree>
    <p:extLst>
      <p:ext uri="{BB962C8B-B14F-4D97-AF65-F5344CB8AC3E}">
        <p14:creationId xmlns:p14="http://schemas.microsoft.com/office/powerpoint/2010/main" val="3667527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this is not the last crisis</a:t>
            </a:r>
          </a:p>
        </p:txBody>
      </p:sp>
    </p:spTree>
    <p:extLst>
      <p:ext uri="{BB962C8B-B14F-4D97-AF65-F5344CB8AC3E}">
        <p14:creationId xmlns:p14="http://schemas.microsoft.com/office/powerpoint/2010/main" val="2365166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realized that we live in a complex adaptive system in accelerating flux</a:t>
            </a:r>
          </a:p>
          <a:p>
            <a:r>
              <a:rPr lang="en-US" dirty="0"/>
              <a:t>Everything is entangled and connected and cannot be isolated </a:t>
            </a:r>
          </a:p>
          <a:p>
            <a:r>
              <a:rPr lang="en-US" dirty="0"/>
              <a:t>It is rife to feedback loops</a:t>
            </a:r>
          </a:p>
          <a:p>
            <a:r>
              <a:rPr lang="en-US" dirty="0"/>
              <a:t>Growth and evolution is viral not engineered.</a:t>
            </a:r>
          </a:p>
        </p:txBody>
      </p:sp>
    </p:spTree>
    <p:extLst>
      <p:ext uri="{BB962C8B-B14F-4D97-AF65-F5344CB8AC3E}">
        <p14:creationId xmlns:p14="http://schemas.microsoft.com/office/powerpoint/2010/main" val="2907723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381" dirty="0">
                <a:effectLst/>
                <a:latin typeface="Helvetica Neue"/>
                <a:ea typeface="Helvetica Neue"/>
                <a:cs typeface="Helvetica Neue"/>
                <a:sym typeface="Helvetica Neue"/>
              </a:rPr>
              <a:t>Taking from complexity theory, we are navigating a complex mountainous terrain in flux. And we are currently stuck on a local optima, to find our way out of this and the next crisis we need to reach the global optima. But we keep optimizing the same things, eroding the slope, making it harder for people to ascend and intensifying disparity. </a:t>
            </a:r>
            <a:endParaRPr lang="en-US" dirty="0"/>
          </a:p>
        </p:txBody>
      </p:sp>
    </p:spTree>
    <p:extLst>
      <p:ext uri="{BB962C8B-B14F-4D97-AF65-F5344CB8AC3E}">
        <p14:creationId xmlns:p14="http://schemas.microsoft.com/office/powerpoint/2010/main" val="855520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381" dirty="0">
                <a:effectLst/>
                <a:latin typeface="Helvetica Neue"/>
                <a:ea typeface="Helvetica Neue"/>
                <a:cs typeface="Helvetica Neue"/>
                <a:sym typeface="Helvetica Neue"/>
              </a:rPr>
              <a:t>To find the global optima rather than optimizing the patterns of the past, we actually need to do the opposite and climb down from our smaller hill and find the global optima. To do this we need to work with the people that are at the edge.. Who have a better view of the whole terrain are more diverse and are not invested in failing strategies. Not the people in the complacent middle. </a:t>
            </a:r>
            <a:endParaRPr lang="en-US" dirty="0"/>
          </a:p>
        </p:txBody>
      </p:sp>
    </p:spTree>
    <p:extLst>
      <p:ext uri="{BB962C8B-B14F-4D97-AF65-F5344CB8AC3E}">
        <p14:creationId xmlns:p14="http://schemas.microsoft.com/office/powerpoint/2010/main" val="9309068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respond adaptively we should…</a:t>
            </a:r>
          </a:p>
        </p:txBody>
      </p:sp>
    </p:spTree>
    <p:extLst>
      <p:ext uri="{BB962C8B-B14F-4D97-AF65-F5344CB8AC3E}">
        <p14:creationId xmlns:p14="http://schemas.microsoft.com/office/powerpoint/2010/main" val="1993480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often references graph from  Thomas Friedman that shows that technology is adapting exponentially and humans are adapting linearly. </a:t>
            </a:r>
          </a:p>
        </p:txBody>
      </p:sp>
    </p:spTree>
    <p:extLst>
      <p:ext uri="{BB962C8B-B14F-4D97-AF65-F5344CB8AC3E}">
        <p14:creationId xmlns:p14="http://schemas.microsoft.com/office/powerpoint/2010/main" val="694058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illustrate some of these deep rooted problems I want to relay a recent experience I've had. </a:t>
            </a:r>
          </a:p>
        </p:txBody>
      </p:sp>
    </p:spTree>
    <p:extLst>
      <p:ext uri="{BB962C8B-B14F-4D97-AF65-F5344CB8AC3E}">
        <p14:creationId xmlns:p14="http://schemas.microsoft.com/office/powerpoint/2010/main" val="3915364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been giving a great deal thought to what are the opportunities for deeper transformations during this disruption. </a:t>
            </a:r>
          </a:p>
        </p:txBody>
      </p:sp>
    </p:spTree>
    <p:extLst>
      <p:ext uri="{BB962C8B-B14F-4D97-AF65-F5344CB8AC3E}">
        <p14:creationId xmlns:p14="http://schemas.microsoft.com/office/powerpoint/2010/main" val="33484236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Canada, we have recently passed Bill C-7 which governs medical assistance in dying. or MAID</a:t>
            </a:r>
          </a:p>
          <a:p>
            <a:r>
              <a:rPr lang="en-US" dirty="0"/>
              <a:t>Bill- C7 removes the requirement that the person requesting assistance in dying is facing a reasonably foreseeable death.  This means that MAID is an alternative not only to a painful death but to a painful life, defined as disabling medical conditions. </a:t>
            </a:r>
          </a:p>
          <a:p>
            <a:endParaRPr lang="en-US" dirty="0"/>
          </a:p>
        </p:txBody>
      </p:sp>
    </p:spTree>
    <p:extLst>
      <p:ext uri="{BB962C8B-B14F-4D97-AF65-F5344CB8AC3E}">
        <p14:creationId xmlns:p14="http://schemas.microsoft.com/office/powerpoint/2010/main" val="106010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were approached by the Vulnerable Persons </a:t>
            </a:r>
          </a:p>
          <a:p>
            <a:r>
              <a:rPr lang="en-US" dirty="0"/>
              <a:t>secretariat to help gather data regarding the risks of Bill C-7</a:t>
            </a:r>
          </a:p>
          <a:p>
            <a:r>
              <a:rPr lang="en-US" dirty="0"/>
              <a:t>They argued that it could be abused to ...</a:t>
            </a:r>
          </a:p>
        </p:txBody>
      </p:sp>
    </p:spTree>
    <p:extLst>
      <p:ext uri="{BB962C8B-B14F-4D97-AF65-F5344CB8AC3E}">
        <p14:creationId xmlns:p14="http://schemas.microsoft.com/office/powerpoint/2010/main" val="4140008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607206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came to this realization in 2015 when I was asked to assess a number of machine learning based decision systems used to guide automated vehicles through intersections. I tested them with a capture of a friend who unlike the norm, pushes her wheelchair backwards with her feet. All learning models chose to run her over. </a:t>
            </a:r>
          </a:p>
        </p:txBody>
      </p:sp>
    </p:spTree>
    <p:extLst>
      <p:ext uri="{BB962C8B-B14F-4D97-AF65-F5344CB8AC3E}">
        <p14:creationId xmlns:p14="http://schemas.microsoft.com/office/powerpoint/2010/main" val="2801145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xfrm>
            <a:off x="381000" y="685800"/>
            <a:ext cx="6096000" cy="3429000"/>
          </a:xfrm>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rPr lang="en-CA" dirty="0"/>
              <a:t>I was assured that the learning models were immature and simply needed more relevant data. When I retested the models trained on more data about wheelchairs in intersections they chose to run my friend over with greater confidence.</a:t>
            </a:r>
            <a:endParaRPr dirty="0"/>
          </a:p>
        </p:txBody>
      </p:sp>
    </p:spTree>
    <p:extLst>
      <p:ext uri="{BB962C8B-B14F-4D97-AF65-F5344CB8AC3E}">
        <p14:creationId xmlns:p14="http://schemas.microsoft.com/office/powerpoint/2010/main" val="3638844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Recently AI bias has received a great deal of attention. And there are many efforts to address bias in AI. However, the problem predates AI as far as </a:t>
            </a:r>
            <a:r>
              <a:rPr lang="en-US" dirty="0" err="1"/>
              <a:t>Quetelet</a:t>
            </a:r>
            <a:r>
              <a:rPr lang="en-US" dirty="0"/>
              <a:t> and the invention of the average man. AI only amplifies and automates a problem with probabilistic reasoning, statistical analysis, and linear logic models which reduce diversity, complexity and variability.</a:t>
            </a:r>
          </a:p>
        </p:txBody>
      </p:sp>
    </p:spTree>
    <p:extLst>
      <p:ext uri="{BB962C8B-B14F-4D97-AF65-F5344CB8AC3E}">
        <p14:creationId xmlns:p14="http://schemas.microsoft.com/office/powerpoint/2010/main" val="37315036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need to upend the existing hierarchy of compromise where we tell people at the margins to be happy with the pittance of change we provide. People at the margins, such as people with disabilities have less room to compromise because they feel greater constraints. It is the people with the most power, attention and resources that are most able to compromise. </a:t>
            </a:r>
          </a:p>
        </p:txBody>
      </p:sp>
    </p:spTree>
    <p:extLst>
      <p:ext uri="{BB962C8B-B14F-4D97-AF65-F5344CB8AC3E}">
        <p14:creationId xmlns:p14="http://schemas.microsoft.com/office/powerpoint/2010/main" val="2129910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should also upend the hierarchy of justification. </a:t>
            </a:r>
          </a:p>
          <a:p>
            <a:endParaRPr lang="en-US" dirty="0"/>
          </a:p>
          <a:p>
            <a:r>
              <a:rPr lang="en-US" dirty="0"/>
              <a:t>The burden of justification should be on the status quo and stasis. This is how we make progress and leapfrog</a:t>
            </a:r>
          </a:p>
        </p:txBody>
      </p:sp>
    </p:spTree>
    <p:extLst>
      <p:ext uri="{BB962C8B-B14F-4D97-AF65-F5344CB8AC3E}">
        <p14:creationId xmlns:p14="http://schemas.microsoft.com/office/powerpoint/2010/main" val="42685275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prstGeom prst="rect">
            <a:avLst/>
          </a:prstGeom>
        </p:spPr>
        <p:txBody>
          <a:bodyPr/>
          <a:lstStyle/>
          <a:p>
            <a:endParaRPr/>
          </a:p>
        </p:txBody>
      </p:sp>
      <p:sp>
        <p:nvSpPr>
          <p:cNvPr id="384" name="Shape 384"/>
          <p:cNvSpPr>
            <a:spLocks noGrp="1"/>
          </p:cNvSpPr>
          <p:nvPr>
            <p:ph type="body" sz="quarter" idx="1"/>
          </p:nvPr>
        </p:nvSpPr>
        <p:spPr>
          <a:prstGeom prst="rect">
            <a:avLst/>
          </a:prstGeom>
        </p:spPr>
        <p:txBody>
          <a:bodyPr/>
          <a:lstStyle>
            <a:lvl1pPr defTabSz="914400">
              <a:lnSpc>
                <a:spcPct val="117999"/>
              </a:lnSpc>
              <a:defRPr sz="1200">
                <a:latin typeface="Calibri"/>
                <a:ea typeface="Calibri"/>
                <a:cs typeface="Calibri"/>
                <a:sym typeface="Calibri"/>
              </a:defRPr>
            </a:lvl1pPr>
          </a:lstStyle>
          <a:p>
            <a:r>
              <a:rPr lang="en-CA" dirty="0"/>
              <a:t>But we should watch out for cobra effects, or the …</a:t>
            </a:r>
          </a:p>
          <a:p>
            <a:r>
              <a:rPr lang="en-CA" dirty="0"/>
              <a:t>Falling into the rut of mono-causality when the causes are complex and entangled</a:t>
            </a:r>
            <a:endParaRPr dirty="0"/>
          </a:p>
        </p:txBody>
      </p:sp>
    </p:spTree>
    <p:extLst>
      <p:ext uri="{BB962C8B-B14F-4D97-AF65-F5344CB8AC3E}">
        <p14:creationId xmlns:p14="http://schemas.microsoft.com/office/powerpoint/2010/main" val="28291270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41264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pandemic has put into question..</a:t>
            </a:r>
          </a:p>
        </p:txBody>
      </p:sp>
    </p:spTree>
    <p:extLst>
      <p:ext uri="{BB962C8B-B14F-4D97-AF65-F5344CB8AC3E}">
        <p14:creationId xmlns:p14="http://schemas.microsoft.com/office/powerpoint/2010/main" val="719411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think we need to abandon the idea that there is one winning solution, fix or best practice. We like to use the virtuous tornado planning process whereby we iteratively stretch to reach the outer boundaries of our human starburst. </a:t>
            </a:r>
          </a:p>
        </p:txBody>
      </p:sp>
    </p:spTree>
    <p:extLst>
      <p:ext uri="{BB962C8B-B14F-4D97-AF65-F5344CB8AC3E}">
        <p14:creationId xmlns:p14="http://schemas.microsoft.com/office/powerpoint/2010/main" val="31590457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you voice the objection of cost….proactively planning with the edge from the start means we create a system that can weather the contextual changes, does not need to be retrofitted to address excluded needs, and thereby costs less in the long term. </a:t>
            </a:r>
          </a:p>
        </p:txBody>
      </p:sp>
    </p:spTree>
    <p:extLst>
      <p:ext uri="{BB962C8B-B14F-4D97-AF65-F5344CB8AC3E}">
        <p14:creationId xmlns:p14="http://schemas.microsoft.com/office/powerpoint/2010/main" val="19389746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381" dirty="0">
                <a:effectLst/>
                <a:latin typeface="Helvetica Neue"/>
                <a:ea typeface="Helvetica Neue"/>
                <a:cs typeface="Helvetica Neue"/>
                <a:sym typeface="Helvetica Neue"/>
              </a:rPr>
              <a:t>Our institutions of learning grew up as strongholds against parochialism and superstition. They are built to resist the transitory political forces of the day. They have evolved to uphold the principles of science. In the process they have bestowed sanctity to armaments such as statistical power and quantitative evidence, to guard against the whims of popular ideologies and vigilantly arbitrate our understanding of truth. Institutions of higher learning create protected and self-perpetuating silos of expertise, or disciplines, with challenging and strongly fortified gates. Our peer-review processes uphold accepted values and proven knowledge and defend these from upstarts and peerless notions. </a:t>
            </a:r>
          </a:p>
          <a:p>
            <a:endParaRPr lang="en-US" dirty="0"/>
          </a:p>
        </p:txBody>
      </p:sp>
    </p:spTree>
    <p:extLst>
      <p:ext uri="{BB962C8B-B14F-4D97-AF65-F5344CB8AC3E}">
        <p14:creationId xmlns:p14="http://schemas.microsoft.com/office/powerpoint/2010/main" val="2016841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led me to examine the etymology of the many of the words being used at the moment</a:t>
            </a:r>
          </a:p>
        </p:txBody>
      </p:sp>
    </p:spTree>
    <p:extLst>
      <p:ext uri="{BB962C8B-B14F-4D97-AF65-F5344CB8AC3E}">
        <p14:creationId xmlns:p14="http://schemas.microsoft.com/office/powerpoint/2010/main" val="820754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desperation and panic we have taken some wrong turns</a:t>
            </a:r>
          </a:p>
        </p:txBody>
      </p:sp>
    </p:spTree>
    <p:extLst>
      <p:ext uri="{BB962C8B-B14F-4D97-AF65-F5344CB8AC3E}">
        <p14:creationId xmlns:p14="http://schemas.microsoft.com/office/powerpoint/2010/main" val="2956262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have claimed that we must sacrifice the weak to promote the survival of the species, and in the process devalued and dismissed certain lives as not worth living.</a:t>
            </a:r>
          </a:p>
        </p:txBody>
      </p:sp>
    </p:spTree>
    <p:extLst>
      <p:ext uri="{BB962C8B-B14F-4D97-AF65-F5344CB8AC3E}">
        <p14:creationId xmlns:p14="http://schemas.microsoft.com/office/powerpoint/2010/main" val="4250636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They have appealed to a form of social Darwinism that misrepresents Darwin that reduces Darwin's theory of evolution to ..</a:t>
            </a:r>
          </a:p>
        </p:txBody>
      </p:sp>
    </p:spTree>
    <p:extLst>
      <p:ext uri="{BB962C8B-B14F-4D97-AF65-F5344CB8AC3E}">
        <p14:creationId xmlns:p14="http://schemas.microsoft.com/office/powerpoint/2010/main" val="2786703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in fact diversification is the fuel of evolutionary advance, as it offers an expansion of evolutionary choices</a:t>
            </a:r>
          </a:p>
        </p:txBody>
      </p:sp>
    </p:spTree>
    <p:extLst>
      <p:ext uri="{BB962C8B-B14F-4D97-AF65-F5344CB8AC3E}">
        <p14:creationId xmlns:p14="http://schemas.microsoft.com/office/powerpoint/2010/main" val="1388354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Evolutionary theorist such as Terrence Deacon have shown that the human race advanced during periods of relaxed selection when diversity could thrive. If we did not have relaxed selection we would not have developed language. </a:t>
            </a:r>
          </a:p>
          <a:p>
            <a:r>
              <a:rPr lang="en-US" dirty="0"/>
              <a:t>We advance during collaboration across diversity </a:t>
            </a:r>
          </a:p>
          <a:p>
            <a:r>
              <a:rPr lang="en-US" dirty="0"/>
              <a:t>Predators are less adaptive and the first to be threatened by extinction</a:t>
            </a:r>
          </a:p>
        </p:txBody>
      </p:sp>
    </p:spTree>
    <p:extLst>
      <p:ext uri="{BB962C8B-B14F-4D97-AF65-F5344CB8AC3E}">
        <p14:creationId xmlns:p14="http://schemas.microsoft.com/office/powerpoint/2010/main" val="1760367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892969" y="863947"/>
            <a:ext cx="7358063" cy="1741289"/>
          </a:xfrm>
          <a:prstGeom prst="rect">
            <a:avLst/>
          </a:prstGeom>
        </p:spPr>
        <p:txBody>
          <a:bodyPr anchor="b"/>
          <a:lstStyle/>
          <a:p>
            <a:r>
              <a:t>Title Text</a:t>
            </a:r>
          </a:p>
        </p:txBody>
      </p:sp>
      <p:sp>
        <p:nvSpPr>
          <p:cNvPr id="12" name="Body Level One…"/>
          <p:cNvSpPr txBox="1">
            <a:spLocks noGrp="1"/>
          </p:cNvSpPr>
          <p:nvPr>
            <p:ph type="body" sz="quarter" idx="1"/>
          </p:nvPr>
        </p:nvSpPr>
        <p:spPr>
          <a:xfrm>
            <a:off x="892969" y="2652117"/>
            <a:ext cx="7358063" cy="596057"/>
          </a:xfrm>
          <a:prstGeom prst="rect">
            <a:avLst/>
          </a:prstGeom>
        </p:spPr>
        <p:txBody>
          <a:bodyPr anchor="t"/>
          <a:lstStyle>
            <a:lvl1pPr marL="0" indent="0" algn="ctr">
              <a:spcBef>
                <a:spcPts val="0"/>
              </a:spcBef>
              <a:buClrTx/>
              <a:buSzTx/>
              <a:buNone/>
              <a:defRPr sz="1951"/>
            </a:lvl1pPr>
            <a:lvl2pPr marL="0" indent="0" algn="ctr">
              <a:spcBef>
                <a:spcPts val="0"/>
              </a:spcBef>
              <a:buClrTx/>
              <a:buSzTx/>
              <a:buNone/>
              <a:defRPr sz="1951"/>
            </a:lvl2pPr>
            <a:lvl3pPr marL="0" indent="0" algn="ctr">
              <a:spcBef>
                <a:spcPts val="0"/>
              </a:spcBef>
              <a:buClrTx/>
              <a:buSzTx/>
              <a:buNone/>
              <a:defRPr sz="1951"/>
            </a:lvl3pPr>
            <a:lvl4pPr marL="0" indent="0" algn="ctr">
              <a:spcBef>
                <a:spcPts val="0"/>
              </a:spcBef>
              <a:buClrTx/>
              <a:buSzTx/>
              <a:buNone/>
              <a:defRPr sz="1951"/>
            </a:lvl4pPr>
            <a:lvl5pPr marL="0" indent="0" algn="ctr">
              <a:spcBef>
                <a:spcPts val="0"/>
              </a:spcBef>
              <a:buClrTx/>
              <a:buSzTx/>
              <a:buNone/>
              <a:defRPr sz="1951"/>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892969" y="1701106"/>
            <a:ext cx="7358063" cy="174128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noAutofit/>
          </a:bodyPr>
          <a:lstStyle>
            <a:lvl1pPr>
              <a:buClrTx/>
              <a:defRPr sz="2800"/>
            </a:lvl1pPr>
            <a:lvl2pPr>
              <a:buClrTx/>
              <a:defRPr sz="2800"/>
            </a:lvl2pPr>
            <a:lvl3pPr>
              <a:buClrTx/>
              <a:defRPr sz="2800"/>
            </a:lvl3pPr>
            <a:lvl4pPr>
              <a:buClrTx/>
              <a:defRPr sz="2800"/>
            </a:lvl4pPr>
            <a:lvl5pPr>
              <a:buClrTx/>
              <a:defRPr sz="28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4732734" y="2618631"/>
            <a:ext cx="3750469" cy="2056061"/>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4732734" y="334863"/>
            <a:ext cx="3750469" cy="2056061"/>
          </a:xfrm>
          <a:prstGeom prst="rect">
            <a:avLst/>
          </a:prstGeom>
        </p:spPr>
        <p:txBody>
          <a:bodyPr lIns="91439" tIns="45719" rIns="91439" bIns="45719" anchor="t">
            <a:noAutofit/>
          </a:bodyPr>
          <a:lstStyle/>
          <a:p>
            <a:endParaRPr dirty="0"/>
          </a:p>
        </p:txBody>
      </p:sp>
      <p:sp>
        <p:nvSpPr>
          <p:cNvPr id="85" name="Image"/>
          <p:cNvSpPr>
            <a:spLocks noGrp="1"/>
          </p:cNvSpPr>
          <p:nvPr>
            <p:ph type="pic" sz="half" idx="15"/>
          </p:nvPr>
        </p:nvSpPr>
        <p:spPr>
          <a:xfrm>
            <a:off x="669726" y="334863"/>
            <a:ext cx="3750469" cy="4339828"/>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892969" y="3355330"/>
            <a:ext cx="7358063" cy="297389"/>
          </a:xfrm>
          <a:prstGeom prst="rect">
            <a:avLst/>
          </a:prstGeom>
        </p:spPr>
        <p:txBody>
          <a:bodyPr anchor="t">
            <a:spAutoFit/>
          </a:bodyPr>
          <a:lstStyle>
            <a:lvl1pPr marL="0" indent="0" algn="ctr">
              <a:spcBef>
                <a:spcPts val="0"/>
              </a:spcBef>
              <a:buClrTx/>
              <a:buSzTx/>
              <a:buNone/>
              <a:defRPr sz="1266" i="1"/>
            </a:lvl1pPr>
          </a:lstStyle>
          <a:p>
            <a:r>
              <a:t>–Johnny Appleseed</a:t>
            </a:r>
          </a:p>
        </p:txBody>
      </p:sp>
      <p:sp>
        <p:nvSpPr>
          <p:cNvPr id="94" name="“Type a quote here.”"/>
          <p:cNvSpPr txBox="1">
            <a:spLocks noGrp="1"/>
          </p:cNvSpPr>
          <p:nvPr>
            <p:ph type="body" sz="quarter" idx="14"/>
          </p:nvPr>
        </p:nvSpPr>
        <p:spPr>
          <a:xfrm>
            <a:off x="892969" y="2243643"/>
            <a:ext cx="7358063" cy="378502"/>
          </a:xfrm>
          <a:prstGeom prst="rect">
            <a:avLst/>
          </a:prstGeom>
        </p:spPr>
        <p:txBody>
          <a:bodyPr>
            <a:spAutoFit/>
          </a:bodyPr>
          <a:lstStyle>
            <a:lvl1pPr marL="0" indent="0" algn="ctr">
              <a:spcBef>
                <a:spcPts val="0"/>
              </a:spcBef>
              <a:buClrTx/>
              <a:buSzTx/>
              <a:buNone/>
              <a:defRPr sz="1793">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9144000" cy="51435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Vertical 0">
    <p:bg>
      <p:bgPr>
        <a:solidFill>
          <a:srgbClr val="161616"/>
        </a:solidFill>
        <a:effectLst/>
      </p:bgPr>
    </p:bg>
    <p:spTree>
      <p:nvGrpSpPr>
        <p:cNvPr id="1" name=""/>
        <p:cNvGrpSpPr/>
        <p:nvPr/>
      </p:nvGrpSpPr>
      <p:grpSpPr>
        <a:xfrm>
          <a:off x="0" y="0"/>
          <a:ext cx="0" cy="0"/>
          <a:chOff x="0" y="0"/>
          <a:chExt cx="0" cy="0"/>
        </a:xfrm>
      </p:grpSpPr>
      <p:sp>
        <p:nvSpPr>
          <p:cNvPr id="143" name="Image"/>
          <p:cNvSpPr>
            <a:spLocks noGrp="1"/>
          </p:cNvSpPr>
          <p:nvPr>
            <p:ph type="pic" sz="half" idx="13"/>
          </p:nvPr>
        </p:nvSpPr>
        <p:spPr>
          <a:xfrm>
            <a:off x="4572001" y="642938"/>
            <a:ext cx="4572001" cy="3857626"/>
          </a:xfrm>
          <a:prstGeom prst="rect">
            <a:avLst/>
          </a:prstGeom>
        </p:spPr>
        <p:txBody>
          <a:bodyPr lIns="91439" tIns="45719" rIns="91439" bIns="45719" anchor="t">
            <a:noAutofit/>
          </a:bodyPr>
          <a:lstStyle/>
          <a:p>
            <a:endParaRPr dirty="0"/>
          </a:p>
        </p:txBody>
      </p:sp>
      <p:sp>
        <p:nvSpPr>
          <p:cNvPr id="144" name="Title Text"/>
          <p:cNvSpPr txBox="1">
            <a:spLocks noGrp="1"/>
          </p:cNvSpPr>
          <p:nvPr>
            <p:ph type="title"/>
          </p:nvPr>
        </p:nvSpPr>
        <p:spPr>
          <a:xfrm>
            <a:off x="401835" y="1210531"/>
            <a:ext cx="3750470" cy="1255738"/>
          </a:xfrm>
          <a:prstGeom prst="rect">
            <a:avLst/>
          </a:prstGeom>
        </p:spPr>
        <p:txBody>
          <a:bodyPr lIns="48767" tIns="48767" rIns="48767" bIns="48767">
            <a:normAutofit/>
          </a:bodyPr>
          <a:lstStyle>
            <a:lvl1pPr algn="l" defTabSz="685743">
              <a:lnSpc>
                <a:spcPct val="90000"/>
              </a:lnSpc>
              <a:defRPr sz="3200">
                <a:latin typeface="+mj-lt"/>
                <a:ea typeface="Century Gothic"/>
                <a:cs typeface="Century Gothic"/>
                <a:sym typeface="Century Gothic"/>
              </a:defRPr>
            </a:lvl1pPr>
          </a:lstStyle>
          <a:p>
            <a:r>
              <a:rPr dirty="0"/>
              <a:t>Title Text</a:t>
            </a:r>
          </a:p>
        </p:txBody>
      </p:sp>
      <p:sp>
        <p:nvSpPr>
          <p:cNvPr id="145" name="Body Level One…"/>
          <p:cNvSpPr txBox="1">
            <a:spLocks noGrp="1"/>
          </p:cNvSpPr>
          <p:nvPr>
            <p:ph type="body" sz="quarter" idx="1"/>
          </p:nvPr>
        </p:nvSpPr>
        <p:spPr>
          <a:xfrm>
            <a:off x="401835" y="2672210"/>
            <a:ext cx="3750470" cy="1828354"/>
          </a:xfrm>
          <a:prstGeom prst="rect">
            <a:avLst/>
          </a:prstGeom>
        </p:spPr>
        <p:txBody>
          <a:bodyPr lIns="48767" tIns="48767" rIns="48767" bIns="48767" anchor="t">
            <a:noAutofit/>
          </a:bodyPr>
          <a:lstStyle>
            <a:lvl1pPr marL="0" indent="0" defTabSz="685743">
              <a:lnSpc>
                <a:spcPct val="90000"/>
              </a:lnSpc>
              <a:spcBef>
                <a:spcPts val="0"/>
              </a:spcBef>
              <a:buClrTx/>
              <a:buSzTx/>
              <a:buNone/>
              <a:defRPr sz="2400"/>
            </a:lvl1pPr>
            <a:lvl2pPr marL="0" indent="0" defTabSz="685743">
              <a:lnSpc>
                <a:spcPct val="90000"/>
              </a:lnSpc>
              <a:spcBef>
                <a:spcPts val="0"/>
              </a:spcBef>
              <a:buClrTx/>
              <a:buSzTx/>
              <a:buNone/>
              <a:defRPr sz="2400"/>
            </a:lvl2pPr>
            <a:lvl3pPr marL="0" indent="0" defTabSz="685743">
              <a:lnSpc>
                <a:spcPct val="90000"/>
              </a:lnSpc>
              <a:spcBef>
                <a:spcPts val="0"/>
              </a:spcBef>
              <a:buClrTx/>
              <a:buSzTx/>
              <a:buNone/>
              <a:defRPr sz="2400"/>
            </a:lvl3pPr>
            <a:lvl4pPr marL="0" indent="0" defTabSz="685743">
              <a:lnSpc>
                <a:spcPct val="90000"/>
              </a:lnSpc>
              <a:spcBef>
                <a:spcPts val="0"/>
              </a:spcBef>
              <a:buClrTx/>
              <a:buSzTx/>
              <a:buNone/>
              <a:defRPr sz="2400"/>
            </a:lvl4pPr>
            <a:lvl5pPr marL="0" indent="0" defTabSz="685743">
              <a:lnSpc>
                <a:spcPct val="90000"/>
              </a:lnSpc>
              <a:spcBef>
                <a:spcPts val="0"/>
              </a:spcBef>
              <a:buClrTx/>
              <a:buSzTx/>
              <a:buNone/>
              <a:defRPr sz="24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46" name="Slide Number"/>
          <p:cNvSpPr txBox="1">
            <a:spLocks noGrp="1"/>
          </p:cNvSpPr>
          <p:nvPr>
            <p:ph type="sldNum" sz="quarter" idx="2"/>
          </p:nvPr>
        </p:nvSpPr>
        <p:spPr>
          <a:xfrm>
            <a:off x="8414146" y="853920"/>
            <a:ext cx="215505" cy="212044"/>
          </a:xfrm>
          <a:prstGeom prst="rect">
            <a:avLst/>
          </a:prstGeom>
        </p:spPr>
        <p:txBody>
          <a:bodyPr lIns="48767" tIns="48767" rIns="48767" bIns="48767" anchor="ctr"/>
          <a:lstStyle>
            <a:lvl1pPr algn="r" defTabSz="685743">
              <a:defRPr sz="738">
                <a:latin typeface="Century Gothic"/>
                <a:ea typeface="Century Gothic"/>
                <a:cs typeface="Century Gothic"/>
                <a:sym typeface="Century Gothic"/>
              </a:defRPr>
            </a:lvl1p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69727" y="133945"/>
            <a:ext cx="7804547" cy="11385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669727" y="1366242"/>
            <a:ext cx="7804547" cy="3315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4460615" y="4902398"/>
            <a:ext cx="218008" cy="232500"/>
          </a:xfrm>
          <a:prstGeom prst="rect">
            <a:avLst/>
          </a:prstGeom>
          <a:ln w="12700">
            <a:miter lim="400000"/>
          </a:ln>
        </p:spPr>
        <p:txBody>
          <a:bodyPr wrap="none" lIns="50800" tIns="50800" rIns="50800" bIns="50800">
            <a:spAutoFit/>
          </a:bodyPr>
          <a:lstStyle>
            <a:lvl1pPr>
              <a:defRPr sz="844" b="0">
                <a:latin typeface="Helvetica Neue Light"/>
                <a:ea typeface="Helvetica Neue Light"/>
                <a:cs typeface="Helvetica Neue Light"/>
                <a:sym typeface="Helvetica Neue Light"/>
              </a:defRPr>
            </a:lvl1pPr>
          </a:lstStyle>
          <a:p>
            <a:fld id="{86CB4B4D-7CA3-9044-876B-883B54F8677D}" type="slidenum">
              <a:rPr/>
              <a:t>‹#›</a:t>
            </a:fld>
            <a:endParaRPr dirty="0"/>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 id="2147483654" r:id="rId3"/>
    <p:sldLayoutId id="2147483657" r:id="rId4"/>
    <p:sldLayoutId id="2147483658" r:id="rId5"/>
    <p:sldLayoutId id="2147483659" r:id="rId6"/>
    <p:sldLayoutId id="2147483660" r:id="rId7"/>
    <p:sldLayoutId id="2147483664" r:id="rId8"/>
  </p:sldLayoutIdLst>
  <p:transition spd="med"/>
  <p:txStyles>
    <p:titleStyle>
      <a:lvl1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1pPr>
      <a:lvl2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2pPr>
      <a:lvl3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3pPr>
      <a:lvl4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4pPr>
      <a:lvl5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5pPr>
      <a:lvl6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6pPr>
      <a:lvl7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7pPr>
      <a:lvl8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8pPr>
      <a:lvl9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9pPr>
    </p:titleStyle>
    <p:bodyStyle>
      <a:lvl1pPr marL="234385"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1pPr>
      <a:lvl2pPr marL="468770"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2pPr>
      <a:lvl3pPr marL="703155"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3pPr>
      <a:lvl4pPr marL="93753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4pPr>
      <a:lvl5pPr marL="117192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5pPr>
      <a:lvl6pPr marL="140630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6pPr>
      <a:lvl7pPr marL="164069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7pPr>
      <a:lvl8pPr marL="187507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8pPr>
      <a:lvl9pPr marL="210946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9pPr>
    </p:bodyStyle>
    <p:otherStyle>
      <a:lvl1pPr marL="0" marR="0" indent="0"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1pPr>
      <a:lvl2pPr marL="0" marR="0" indent="120541"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2pPr>
      <a:lvl3pPr marL="0" marR="0" indent="241082"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3pPr>
      <a:lvl4pPr marL="0" marR="0" indent="361622"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4pPr>
      <a:lvl5pPr marL="0" marR="0" indent="482163"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5pPr>
      <a:lvl6pPr marL="0" marR="0" indent="602704"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6pPr>
      <a:lvl7pPr marL="0" marR="0" indent="723245"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7pPr>
      <a:lvl8pPr marL="0" marR="0" indent="843785"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8pPr>
      <a:lvl9pPr marL="0" marR="0" indent="964326"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www.google.com/url?sa=i&amp;rct=j&amp;q=&amp;esrc=s&amp;source=images&amp;cd=&amp;ved=2ahUKEwi_j4jPp5biAhVLop4KHWv7BxUQjRx6BAgBEAU&amp;url=https%3A%2F%2Fen.wikipedia.org%2Fwiki%2FStruggle_for_existence&amp;psig=AOvVaw1miHVwkoooEtp2q03Ymxfd&amp;ust=1557761286911182" TargetMode="External"/><Relationship Id="rId5" Type="http://schemas.openxmlformats.org/officeDocument/2006/relationships/image" Target="../media/image16.jpeg"/><Relationship Id="rId4" Type="http://schemas.openxmlformats.org/officeDocument/2006/relationships/hyperlink" Target="https://www.google.com/url?sa=i&amp;rct=j&amp;q=&amp;esrc=s&amp;source=images&amp;cd=&amp;ved=2ahUKEwj5u8ynqJbiAhUPsZ4KHYOlC8MQjRx6BAgBEAU&amp;url=https%3A%2F%2Fwww.amazon.com%2FDigital-Darwinism-Survival-Business-Disruption%2Fdp%2F0749482281&amp;psig=AOvVaw36ysBFH3VMQ_DCr6Cf8Rig&amp;ust=155776158903635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tiff"/><Relationship Id="rId5" Type="http://schemas.openxmlformats.org/officeDocument/2006/relationships/image" Target="../media/image23.tiff"/><Relationship Id="rId4" Type="http://schemas.openxmlformats.org/officeDocument/2006/relationships/image" Target="../media/image22.tif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creativecommons.org/licenses/by-nc/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6.tiff"/></Relationships>
</file>

<file path=ppt/slides/_rels/slide21.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tiff"/><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ved=2ahUKEwjok9yK65jiAhUDFnwKHQBRCJYQjRx6BAgBEAU&amp;url=http%3A%2F%2Fwww.ucd.ie%2Fresearch%2Fportal%2Fresearchperformanceself-servicereporting%2Faltmetrics%2F&amp;psig=AOvVaw33X0GWchJAzsgY6jGvIB8L&amp;ust=1557848209487179"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hyperlink" Target="https://www.google.com/url?sa=i&amp;url=https%3A%2F%2Fwww.wect.com%2F2020%2F04%2F06%2Fwilmington-neighbors-create-hand-written-signs-express-appreciation-healthcare-workers%2F&amp;psig=AOvVaw0UOJGvp24XhRKJ4lhuPF51&amp;ust=1595524190412000&amp;source=images&amp;cd=vfe&amp;ved=0CAIQjRxqFwoTCOCayIet4eoCFQAAAAAdAAAAABAJ"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jpeg"/><Relationship Id="rId4" Type="http://schemas.openxmlformats.org/officeDocument/2006/relationships/image" Target="../media/image49.gif"/></Relationships>
</file>

<file path=ppt/slides/_rels/slide46.xml.rels><?xml version="1.0" encoding="UTF-8" standalone="yes"?>
<Relationships xmlns="http://schemas.openxmlformats.org/package/2006/relationships"><Relationship Id="rId2" Type="http://schemas.openxmlformats.org/officeDocument/2006/relationships/image" Target="../media/image52.tif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3.tif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4.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5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hyperlink" Target="https://www.google.com/imgres?imgurl=https%3A%2F%2Ffreight.cargo.site%2Ft%2Foriginal%2Fi%2F42f492f0268f3b80342e2f8ca96efbc74de1cdcaba6ce707c83121b5afe74405%2Fsquiggle-labels-outline.png&amp;imgrefurl=https%3A%2F%2Fthedesignsquiggle.com%2F&amp;tbnid=4QfY6SbXmWqHUM&amp;vet=12ahUKEwiwi_nc6KruAhURLc0KHS7LDusQMygAegUIARCjAQ..i&amp;docid=2BmDEYibBG3W_M&amp;w=1002&amp;h=539&amp;q=design%20thinking%20squiggle&amp;safe=active&amp;client=firefox-b-d&amp;ved=2ahUKEwiwi_nc6KruAhURLc0KHS7LDusQMygAegUIARCjAQ"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61.png"/><Relationship Id="rId4" Type="http://schemas.openxmlformats.org/officeDocument/2006/relationships/image" Target="../media/image60.png"/></Relationships>
</file>

<file path=ppt/slides/_rels/slide56.xml.rels><?xml version="1.0" encoding="UTF-8" standalone="yes"?>
<Relationships xmlns="http://schemas.openxmlformats.org/package/2006/relationships"><Relationship Id="rId3" Type="http://schemas.openxmlformats.org/officeDocument/2006/relationships/image" Target="../media/image62.tiff"/><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3.ti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hyperlink" Target="https://inclusive" TargetMode="External"/><Relationship Id="rId2" Type="http://schemas.openxmlformats.org/officeDocument/2006/relationships/hyperlink" Target="https://idrc.ocadu.ca" TargetMode="External"/><Relationship Id="rId1" Type="http://schemas.openxmlformats.org/officeDocument/2006/relationships/slideLayout" Target="../slideLayouts/slideLayout3.xml"/><Relationship Id="rId4" Type="http://schemas.openxmlformats.org/officeDocument/2006/relationships/hyperlink" Target="http://design.ca"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y cat Jet sitting behind my computer supervising me as I talk on Zoom.">
            <a:extLst>
              <a:ext uri="{FF2B5EF4-FFF2-40B4-BE49-F238E27FC236}">
                <a16:creationId xmlns:a16="http://schemas.microsoft.com/office/drawing/2014/main" id="{5DAAE072-8CD3-FF46-B00B-370E82256E37}"/>
              </a:ext>
            </a:extLst>
          </p:cNvPr>
          <p:cNvPicPr>
            <a:picLocks noChangeAspect="1"/>
          </p:cNvPicPr>
          <p:nvPr/>
        </p:nvPicPr>
        <p:blipFill rotWithShape="1">
          <a:blip r:embed="rId2"/>
          <a:srcRect t="13831" b="11169"/>
          <a:stretch/>
        </p:blipFill>
        <p:spPr>
          <a:xfrm>
            <a:off x="20" y="10"/>
            <a:ext cx="9143980" cy="5143490"/>
          </a:xfrm>
          <a:prstGeom prst="rect">
            <a:avLst/>
          </a:prstGeom>
          <a:noFill/>
        </p:spPr>
      </p:pic>
    </p:spTree>
    <p:extLst>
      <p:ext uri="{BB962C8B-B14F-4D97-AF65-F5344CB8AC3E}">
        <p14:creationId xmlns:p14="http://schemas.microsoft.com/office/powerpoint/2010/main" val="212409228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97B9-142E-9142-8764-22E4F9B7FE93}"/>
              </a:ext>
            </a:extLst>
          </p:cNvPr>
          <p:cNvSpPr>
            <a:spLocks noGrp="1"/>
          </p:cNvSpPr>
          <p:nvPr>
            <p:ph type="title"/>
          </p:nvPr>
        </p:nvSpPr>
        <p:spPr/>
        <p:txBody>
          <a:bodyPr/>
          <a:lstStyle/>
          <a:p>
            <a:r>
              <a:rPr lang="en-US" dirty="0"/>
              <a:t>Dissolving the status quo</a:t>
            </a:r>
          </a:p>
        </p:txBody>
      </p:sp>
      <p:sp>
        <p:nvSpPr>
          <p:cNvPr id="3" name="Text Placeholder 2">
            <a:extLst>
              <a:ext uri="{FF2B5EF4-FFF2-40B4-BE49-F238E27FC236}">
                <a16:creationId xmlns:a16="http://schemas.microsoft.com/office/drawing/2014/main" id="{684B219E-821C-B94E-92DD-9B394E78AD55}"/>
              </a:ext>
            </a:extLst>
          </p:cNvPr>
          <p:cNvSpPr>
            <a:spLocks noGrp="1"/>
          </p:cNvSpPr>
          <p:nvPr>
            <p:ph type="body" idx="1"/>
          </p:nvPr>
        </p:nvSpPr>
        <p:spPr>
          <a:xfrm>
            <a:off x="669727" y="1366242"/>
            <a:ext cx="4359473" cy="3315146"/>
          </a:xfrm>
        </p:spPr>
        <p:txBody>
          <a:bodyPr/>
          <a:lstStyle/>
          <a:p>
            <a:r>
              <a:rPr lang="en-US" dirty="0"/>
              <a:t>Leaving normal</a:t>
            </a:r>
          </a:p>
          <a:p>
            <a:r>
              <a:rPr lang="en-US" dirty="0"/>
              <a:t>In suspension</a:t>
            </a:r>
          </a:p>
          <a:p>
            <a:r>
              <a:rPr lang="en-US" dirty="0"/>
              <a:t>Lack of predictability</a:t>
            </a:r>
          </a:p>
          <a:p>
            <a:r>
              <a:rPr lang="en-US" dirty="0"/>
              <a:t>State of flux</a:t>
            </a:r>
          </a:p>
        </p:txBody>
      </p:sp>
      <p:pic>
        <p:nvPicPr>
          <p:cNvPr id="4" name="Picture 3" descr="A picture of a monarch butterfly chrysalis">
            <a:extLst>
              <a:ext uri="{FF2B5EF4-FFF2-40B4-BE49-F238E27FC236}">
                <a16:creationId xmlns:a16="http://schemas.microsoft.com/office/drawing/2014/main" id="{86272D74-01BE-8F4D-9324-36DEF25008A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6592" y="1435227"/>
            <a:ext cx="3409569" cy="2273046"/>
          </a:xfrm>
          <a:prstGeom prst="rect">
            <a:avLst/>
          </a:prstGeom>
        </p:spPr>
      </p:pic>
    </p:spTree>
    <p:extLst>
      <p:ext uri="{BB962C8B-B14F-4D97-AF65-F5344CB8AC3E}">
        <p14:creationId xmlns:p14="http://schemas.microsoft.com/office/powerpoint/2010/main" val="2780431210"/>
      </p:ext>
    </p:extLst>
  </p:cSld>
  <p:clrMapOvr>
    <a:masterClrMapping/>
  </p:clrMapOvr>
  <p:transition spd="med" advTm="18354"/>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49151-A837-CC48-91E8-0EFDD2FE42BB}"/>
              </a:ext>
            </a:extLst>
          </p:cNvPr>
          <p:cNvSpPr>
            <a:spLocks noGrp="1"/>
          </p:cNvSpPr>
          <p:nvPr>
            <p:ph type="title"/>
          </p:nvPr>
        </p:nvSpPr>
        <p:spPr/>
        <p:txBody>
          <a:bodyPr/>
          <a:lstStyle/>
          <a:p>
            <a:r>
              <a:rPr lang="en-US" dirty="0"/>
              <a:t>The wrong turns during pandemic…</a:t>
            </a:r>
          </a:p>
        </p:txBody>
      </p:sp>
    </p:spTree>
    <p:extLst>
      <p:ext uri="{BB962C8B-B14F-4D97-AF65-F5344CB8AC3E}">
        <p14:creationId xmlns:p14="http://schemas.microsoft.com/office/powerpoint/2010/main" val="57713926"/>
      </p:ext>
    </p:extLst>
  </p:cSld>
  <p:clrMapOvr>
    <a:masterClrMapping/>
  </p:clrMapOvr>
  <p:transition spd="med" advTm="5498"/>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headline reading: People with Disabilities Face Threat of Medical Bias, Health Care Ratioing During COVID-19 Outbreak">
            <a:extLst>
              <a:ext uri="{FF2B5EF4-FFF2-40B4-BE49-F238E27FC236}">
                <a16:creationId xmlns:a16="http://schemas.microsoft.com/office/drawing/2014/main" id="{CBBBCBC6-9AB9-6D43-9340-4F2450E5F3C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76399" y="307459"/>
            <a:ext cx="6307667" cy="4528581"/>
          </a:xfrm>
          <a:prstGeom prst="rect">
            <a:avLst/>
          </a:prstGeom>
        </p:spPr>
      </p:pic>
    </p:spTree>
    <p:extLst>
      <p:ext uri="{BB962C8B-B14F-4D97-AF65-F5344CB8AC3E}">
        <p14:creationId xmlns:p14="http://schemas.microsoft.com/office/powerpoint/2010/main" val="2344813729"/>
      </p:ext>
    </p:extLst>
  </p:cSld>
  <p:clrMapOvr>
    <a:masterClrMapping/>
  </p:clrMapOvr>
  <p:transition spd="med" advTm="13323"/>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8E17-E588-5B46-8F06-285DC8E8436C}"/>
              </a:ext>
            </a:extLst>
          </p:cNvPr>
          <p:cNvSpPr>
            <a:spLocks noGrp="1"/>
          </p:cNvSpPr>
          <p:nvPr>
            <p:ph type="title"/>
          </p:nvPr>
        </p:nvSpPr>
        <p:spPr>
          <a:xfrm>
            <a:off x="669728" y="133945"/>
            <a:ext cx="5857682" cy="1138535"/>
          </a:xfrm>
        </p:spPr>
        <p:txBody>
          <a:bodyPr/>
          <a:lstStyle/>
          <a:p>
            <a:r>
              <a:rPr lang="en-US" dirty="0"/>
              <a:t>“Darwinism”</a:t>
            </a:r>
          </a:p>
        </p:txBody>
      </p:sp>
      <p:sp>
        <p:nvSpPr>
          <p:cNvPr id="3" name="Text Placeholder 2">
            <a:extLst>
              <a:ext uri="{FF2B5EF4-FFF2-40B4-BE49-F238E27FC236}">
                <a16:creationId xmlns:a16="http://schemas.microsoft.com/office/drawing/2014/main" id="{E1589FA5-3D5C-774B-A5CA-98AC3DB86C45}"/>
              </a:ext>
            </a:extLst>
          </p:cNvPr>
          <p:cNvSpPr>
            <a:spLocks noGrp="1"/>
          </p:cNvSpPr>
          <p:nvPr>
            <p:ph type="body" idx="1"/>
          </p:nvPr>
        </p:nvSpPr>
        <p:spPr>
          <a:xfrm>
            <a:off x="669728" y="1366242"/>
            <a:ext cx="4225830" cy="3315146"/>
          </a:xfrm>
        </p:spPr>
        <p:txBody>
          <a:bodyPr>
            <a:normAutofit/>
          </a:bodyPr>
          <a:lstStyle/>
          <a:p>
            <a:r>
              <a:rPr lang="en-US" sz="2400" dirty="0"/>
              <a:t>Survival of the fittest</a:t>
            </a:r>
          </a:p>
          <a:p>
            <a:r>
              <a:rPr lang="en-US" sz="2400" dirty="0"/>
              <a:t>Life is a winner-takes-all, zero sum game</a:t>
            </a:r>
          </a:p>
        </p:txBody>
      </p:sp>
      <p:pic>
        <p:nvPicPr>
          <p:cNvPr id="6" name="Picture 5" descr="a picture of Charles Darwin">
            <a:extLst>
              <a:ext uri="{FF2B5EF4-FFF2-40B4-BE49-F238E27FC236}">
                <a16:creationId xmlns:a16="http://schemas.microsoft.com/office/drawing/2014/main" id="{6D1F0DB9-E0B6-4044-91C1-C61C4007A6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9782" y="0"/>
            <a:ext cx="3174218" cy="2132678"/>
          </a:xfrm>
          <a:prstGeom prst="rect">
            <a:avLst/>
          </a:prstGeom>
        </p:spPr>
      </p:pic>
      <p:pic>
        <p:nvPicPr>
          <p:cNvPr id="5" name="Picture 8" descr="Book entitled Digital Darwinism">
            <a:hlinkClick r:id="rId4"/>
            <a:extLst>
              <a:ext uri="{FF2B5EF4-FFF2-40B4-BE49-F238E27FC236}">
                <a16:creationId xmlns:a16="http://schemas.microsoft.com/office/drawing/2014/main" id="{2224296A-BEDB-254B-932B-14565E2A13C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46386" y="2132678"/>
            <a:ext cx="1814245" cy="28332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Wolves fighting">
            <a:hlinkClick r:id="rId6"/>
            <a:extLst>
              <a:ext uri="{FF2B5EF4-FFF2-40B4-BE49-F238E27FC236}">
                <a16:creationId xmlns:a16="http://schemas.microsoft.com/office/drawing/2014/main" id="{FE5F1500-677D-4E4F-8966-3D1A60FB6D70}"/>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26003" y="3405158"/>
            <a:ext cx="2720383" cy="1407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573636"/>
      </p:ext>
    </p:extLst>
  </p:cSld>
  <p:clrMapOvr>
    <a:masterClrMapping/>
  </p:clrMapOvr>
  <p:transition spd="med" advTm="14354"/>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58C91-3721-284B-A107-97838A0EF9A8}"/>
              </a:ext>
            </a:extLst>
          </p:cNvPr>
          <p:cNvSpPr>
            <a:spLocks noGrp="1"/>
          </p:cNvSpPr>
          <p:nvPr>
            <p:ph type="title"/>
          </p:nvPr>
        </p:nvSpPr>
        <p:spPr/>
        <p:txBody>
          <a:bodyPr/>
          <a:lstStyle/>
          <a:p>
            <a:r>
              <a:rPr lang="en-US" dirty="0"/>
              <a:t>Diversification</a:t>
            </a:r>
          </a:p>
        </p:txBody>
      </p:sp>
      <p:sp>
        <p:nvSpPr>
          <p:cNvPr id="3" name="Text Placeholder 2">
            <a:extLst>
              <a:ext uri="{FF2B5EF4-FFF2-40B4-BE49-F238E27FC236}">
                <a16:creationId xmlns:a16="http://schemas.microsoft.com/office/drawing/2014/main" id="{E0DE0512-0582-2341-A263-EA8065659D19}"/>
              </a:ext>
            </a:extLst>
          </p:cNvPr>
          <p:cNvSpPr>
            <a:spLocks noGrp="1"/>
          </p:cNvSpPr>
          <p:nvPr>
            <p:ph type="body" idx="1"/>
          </p:nvPr>
        </p:nvSpPr>
        <p:spPr>
          <a:xfrm>
            <a:off x="669728" y="1366242"/>
            <a:ext cx="4342540" cy="3315146"/>
          </a:xfrm>
        </p:spPr>
        <p:txBody>
          <a:bodyPr/>
          <a:lstStyle/>
          <a:p>
            <a:r>
              <a:rPr lang="en-US" dirty="0"/>
              <a:t>Fuel of evolutionary advance</a:t>
            </a:r>
          </a:p>
          <a:p>
            <a:r>
              <a:rPr lang="en-US" dirty="0"/>
              <a:t>Expansion of evolutionary choices</a:t>
            </a:r>
          </a:p>
        </p:txBody>
      </p:sp>
      <p:pic>
        <p:nvPicPr>
          <p:cNvPr id="1026" name="Picture 2" descr="A variety of hummingbirds.">
            <a:extLst>
              <a:ext uri="{FF2B5EF4-FFF2-40B4-BE49-F238E27FC236}">
                <a16:creationId xmlns:a16="http://schemas.microsoft.com/office/drawing/2014/main" id="{7516886D-0973-D74B-A470-5A057891BA6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09671" y="1185697"/>
            <a:ext cx="2364601" cy="3315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290346"/>
      </p:ext>
    </p:extLst>
  </p:cSld>
  <p:clrMapOvr>
    <a:masterClrMapping/>
  </p:clrMapOvr>
  <p:transition spd="med" advTm="11786"/>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8E17-E588-5B46-8F06-285DC8E8436C}"/>
              </a:ext>
            </a:extLst>
          </p:cNvPr>
          <p:cNvSpPr>
            <a:spLocks noGrp="1"/>
          </p:cNvSpPr>
          <p:nvPr>
            <p:ph type="title"/>
          </p:nvPr>
        </p:nvSpPr>
        <p:spPr/>
        <p:txBody>
          <a:bodyPr/>
          <a:lstStyle/>
          <a:p>
            <a:r>
              <a:rPr lang="en-US" dirty="0"/>
              <a:t>Darwinism reconsidered… </a:t>
            </a:r>
          </a:p>
        </p:txBody>
      </p:sp>
      <p:sp>
        <p:nvSpPr>
          <p:cNvPr id="3" name="Text Placeholder 2">
            <a:extLst>
              <a:ext uri="{FF2B5EF4-FFF2-40B4-BE49-F238E27FC236}">
                <a16:creationId xmlns:a16="http://schemas.microsoft.com/office/drawing/2014/main" id="{E1589FA5-3D5C-774B-A5CA-98AC3DB86C45}"/>
              </a:ext>
            </a:extLst>
          </p:cNvPr>
          <p:cNvSpPr>
            <a:spLocks noGrp="1"/>
          </p:cNvSpPr>
          <p:nvPr>
            <p:ph type="body" idx="1"/>
          </p:nvPr>
        </p:nvSpPr>
        <p:spPr>
          <a:xfrm>
            <a:off x="669727" y="1366242"/>
            <a:ext cx="4833605" cy="3315146"/>
          </a:xfrm>
        </p:spPr>
        <p:txBody>
          <a:bodyPr>
            <a:normAutofit/>
          </a:bodyPr>
          <a:lstStyle/>
          <a:p>
            <a:r>
              <a:rPr lang="en-US" sz="2400" dirty="0"/>
              <a:t>Relaxed selection offers greater genetic choice and leads to human advances (e.g., language)</a:t>
            </a:r>
          </a:p>
          <a:p>
            <a:r>
              <a:rPr lang="en-US" sz="2400" dirty="0"/>
              <a:t>We advance during collaboration across diversity</a:t>
            </a:r>
          </a:p>
          <a:p>
            <a:r>
              <a:rPr lang="en-US" sz="2400" dirty="0"/>
              <a:t>Predators are less adaptive</a:t>
            </a:r>
          </a:p>
        </p:txBody>
      </p:sp>
      <p:pic>
        <p:nvPicPr>
          <p:cNvPr id="4" name="Picture 3" descr="Terrence Deacon's book Symbolic Species">
            <a:extLst>
              <a:ext uri="{FF2B5EF4-FFF2-40B4-BE49-F238E27FC236}">
                <a16:creationId xmlns:a16="http://schemas.microsoft.com/office/drawing/2014/main" id="{37E03DFE-E8EE-0E42-840C-C2A0715141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3936" y="1366242"/>
            <a:ext cx="2368091" cy="3581986"/>
          </a:xfrm>
          <a:prstGeom prst="rect">
            <a:avLst/>
          </a:prstGeom>
        </p:spPr>
      </p:pic>
    </p:spTree>
    <p:extLst>
      <p:ext uri="{BB962C8B-B14F-4D97-AF65-F5344CB8AC3E}">
        <p14:creationId xmlns:p14="http://schemas.microsoft.com/office/powerpoint/2010/main" val="2627911411"/>
      </p:ext>
    </p:extLst>
  </p:cSld>
  <p:clrMapOvr>
    <a:masterClrMapping/>
  </p:clrMapOvr>
  <p:transition spd="med" advTm="26934"/>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B4168-997D-0C43-A53D-258F76479FD6}"/>
              </a:ext>
            </a:extLst>
          </p:cNvPr>
          <p:cNvSpPr>
            <a:spLocks noGrp="1"/>
          </p:cNvSpPr>
          <p:nvPr>
            <p:ph type="title"/>
          </p:nvPr>
        </p:nvSpPr>
        <p:spPr/>
        <p:txBody>
          <a:bodyPr/>
          <a:lstStyle/>
          <a:p>
            <a:r>
              <a:rPr lang="en-US" dirty="0"/>
              <a:t>Who is the fittest?</a:t>
            </a:r>
          </a:p>
        </p:txBody>
      </p:sp>
      <p:sp>
        <p:nvSpPr>
          <p:cNvPr id="3" name="Text Placeholder 2">
            <a:extLst>
              <a:ext uri="{FF2B5EF4-FFF2-40B4-BE49-F238E27FC236}">
                <a16:creationId xmlns:a16="http://schemas.microsoft.com/office/drawing/2014/main" id="{A0CD0200-4A23-1145-8677-E4D8A4051E06}"/>
              </a:ext>
            </a:extLst>
          </p:cNvPr>
          <p:cNvSpPr>
            <a:spLocks noGrp="1"/>
          </p:cNvSpPr>
          <p:nvPr>
            <p:ph type="body" idx="1"/>
          </p:nvPr>
        </p:nvSpPr>
        <p:spPr>
          <a:xfrm>
            <a:off x="669727" y="1684569"/>
            <a:ext cx="3602566" cy="2227032"/>
          </a:xfrm>
        </p:spPr>
        <p:txBody>
          <a:bodyPr/>
          <a:lstStyle/>
          <a:p>
            <a:r>
              <a:rPr lang="en-US" dirty="0"/>
              <a:t>Not the comfortable or complacent</a:t>
            </a:r>
          </a:p>
          <a:p>
            <a:r>
              <a:rPr lang="en-US" dirty="0"/>
              <a:t>Not those with wealth and power</a:t>
            </a:r>
          </a:p>
        </p:txBody>
      </p:sp>
      <p:pic>
        <p:nvPicPr>
          <p:cNvPr id="2050" name="Picture 2" descr="flowers emerging from a crack in concrete">
            <a:extLst>
              <a:ext uri="{FF2B5EF4-FFF2-40B4-BE49-F238E27FC236}">
                <a16:creationId xmlns:a16="http://schemas.microsoft.com/office/drawing/2014/main" id="{86B6C2DB-3C11-CD44-A409-8F98D5EFA9D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91324" y="1272480"/>
            <a:ext cx="3602567" cy="3602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904943"/>
      </p:ext>
    </p:extLst>
  </p:cSld>
  <p:clrMapOvr>
    <a:masterClrMapping/>
  </p:clrMapOvr>
  <p:transition spd="med" advTm="12759"/>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D9D3D-8E1D-A345-A427-ABA1273A00D5}"/>
              </a:ext>
            </a:extLst>
          </p:cNvPr>
          <p:cNvSpPr>
            <a:spLocks noGrp="1"/>
          </p:cNvSpPr>
          <p:nvPr>
            <p:ph type="title"/>
          </p:nvPr>
        </p:nvSpPr>
        <p:spPr/>
        <p:txBody>
          <a:bodyPr>
            <a:normAutofit fontScale="90000"/>
          </a:bodyPr>
          <a:lstStyle/>
          <a:p>
            <a:r>
              <a:rPr lang="en-US" dirty="0"/>
              <a:t>Why do we need vulnerability and fragility to survive?</a:t>
            </a:r>
          </a:p>
        </p:txBody>
      </p:sp>
      <p:sp>
        <p:nvSpPr>
          <p:cNvPr id="3" name="Text Placeholder 2">
            <a:extLst>
              <a:ext uri="{FF2B5EF4-FFF2-40B4-BE49-F238E27FC236}">
                <a16:creationId xmlns:a16="http://schemas.microsoft.com/office/drawing/2014/main" id="{A97D0A4C-6BC8-5B45-B8E0-2DC585BB56C3}"/>
              </a:ext>
            </a:extLst>
          </p:cNvPr>
          <p:cNvSpPr>
            <a:spLocks noGrp="1"/>
          </p:cNvSpPr>
          <p:nvPr>
            <p:ph type="body" idx="1"/>
          </p:nvPr>
        </p:nvSpPr>
        <p:spPr>
          <a:xfrm>
            <a:off x="669727" y="1557866"/>
            <a:ext cx="7804547" cy="3123521"/>
          </a:xfrm>
        </p:spPr>
        <p:txBody>
          <a:bodyPr/>
          <a:lstStyle/>
          <a:p>
            <a:r>
              <a:rPr lang="en-US" dirty="0"/>
              <a:t>Compels us to create a system that will work for us when we are vulnerable </a:t>
            </a:r>
          </a:p>
          <a:p>
            <a:r>
              <a:rPr lang="en-US" dirty="0"/>
              <a:t>Helps us to survive the next storm</a:t>
            </a:r>
          </a:p>
          <a:p>
            <a:r>
              <a:rPr lang="en-US" dirty="0"/>
              <a:t>Perfect monocultures won’t survive</a:t>
            </a:r>
          </a:p>
          <a:p>
            <a:r>
              <a:rPr lang="en-US" dirty="0"/>
              <a:t>Social Darwinism will leave us without adaptive choices or safety nets</a:t>
            </a:r>
          </a:p>
        </p:txBody>
      </p:sp>
    </p:spTree>
    <p:extLst>
      <p:ext uri="{BB962C8B-B14F-4D97-AF65-F5344CB8AC3E}">
        <p14:creationId xmlns:p14="http://schemas.microsoft.com/office/powerpoint/2010/main" val="936862925"/>
      </p:ext>
    </p:extLst>
  </p:cSld>
  <p:clrMapOvr>
    <a:masterClrMapping/>
  </p:clrMapOvr>
  <p:transition spd="med" advTm="24243"/>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5084A-38C7-A94D-A939-DA01E5117697}"/>
              </a:ext>
            </a:extLst>
          </p:cNvPr>
          <p:cNvSpPr>
            <a:spLocks noGrp="1"/>
          </p:cNvSpPr>
          <p:nvPr>
            <p:ph type="title"/>
          </p:nvPr>
        </p:nvSpPr>
        <p:spPr/>
        <p:txBody>
          <a:bodyPr/>
          <a:lstStyle/>
          <a:p>
            <a:r>
              <a:rPr lang="en-US" dirty="0"/>
              <a:t>None of us are safe until all of us are safe</a:t>
            </a:r>
          </a:p>
        </p:txBody>
      </p:sp>
      <p:pic>
        <p:nvPicPr>
          <p:cNvPr id="3" name="Picture 1" descr="A world map showing occurance of COVID-19">
            <a:extLst>
              <a:ext uri="{FF2B5EF4-FFF2-40B4-BE49-F238E27FC236}">
                <a16:creationId xmlns:a16="http://schemas.microsoft.com/office/drawing/2014/main" id="{30BB5F7D-9FD6-6048-A9DC-96D6AAE68E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5628" y="3442395"/>
            <a:ext cx="3053442" cy="155400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number of tents on a city sidwalk.">
            <a:extLst>
              <a:ext uri="{FF2B5EF4-FFF2-40B4-BE49-F238E27FC236}">
                <a16:creationId xmlns:a16="http://schemas.microsoft.com/office/drawing/2014/main" id="{C3977E34-7876-2B48-BE32-3A800ECCC8C8}"/>
              </a:ext>
            </a:extLst>
          </p:cNvPr>
          <p:cNvPicPr>
            <a:picLocks noChangeAspect="1"/>
          </p:cNvPicPr>
          <p:nvPr/>
        </p:nvPicPr>
        <p:blipFill>
          <a:blip r:embed="rId4"/>
          <a:stretch>
            <a:fillRect/>
          </a:stretch>
        </p:blipFill>
        <p:spPr>
          <a:xfrm>
            <a:off x="244931" y="196156"/>
            <a:ext cx="2675467" cy="1504950"/>
          </a:xfrm>
          <a:prstGeom prst="rect">
            <a:avLst/>
          </a:prstGeom>
        </p:spPr>
      </p:pic>
      <p:pic>
        <p:nvPicPr>
          <p:cNvPr id="5" name="Picture 4" descr="A protest sign held by a protester saying 31 dead iin 3 weeks">
            <a:extLst>
              <a:ext uri="{FF2B5EF4-FFF2-40B4-BE49-F238E27FC236}">
                <a16:creationId xmlns:a16="http://schemas.microsoft.com/office/drawing/2014/main" id="{5AE6E6B8-0A87-4B41-B8B9-ED68CBC12BAB}"/>
              </a:ext>
            </a:extLst>
          </p:cNvPr>
          <p:cNvPicPr>
            <a:picLocks noChangeAspect="1"/>
          </p:cNvPicPr>
          <p:nvPr/>
        </p:nvPicPr>
        <p:blipFill>
          <a:blip r:embed="rId5"/>
          <a:stretch>
            <a:fillRect/>
          </a:stretch>
        </p:blipFill>
        <p:spPr>
          <a:xfrm>
            <a:off x="7030655" y="79204"/>
            <a:ext cx="1868414" cy="1259061"/>
          </a:xfrm>
          <a:prstGeom prst="rect">
            <a:avLst/>
          </a:prstGeom>
        </p:spPr>
      </p:pic>
      <p:pic>
        <p:nvPicPr>
          <p:cNvPr id="6" name="Picture 5" descr="A field of provisional grave markers.">
            <a:extLst>
              <a:ext uri="{FF2B5EF4-FFF2-40B4-BE49-F238E27FC236}">
                <a16:creationId xmlns:a16="http://schemas.microsoft.com/office/drawing/2014/main" id="{D37AA18E-3FAF-1A49-BACA-E20B5AD12159}"/>
              </a:ext>
            </a:extLst>
          </p:cNvPr>
          <p:cNvPicPr>
            <a:picLocks noChangeAspect="1"/>
          </p:cNvPicPr>
          <p:nvPr/>
        </p:nvPicPr>
        <p:blipFill>
          <a:blip r:embed="rId6"/>
          <a:stretch>
            <a:fillRect/>
          </a:stretch>
        </p:blipFill>
        <p:spPr>
          <a:xfrm>
            <a:off x="5289397" y="335408"/>
            <a:ext cx="1868414" cy="1226446"/>
          </a:xfrm>
          <a:prstGeom prst="rect">
            <a:avLst/>
          </a:prstGeom>
        </p:spPr>
      </p:pic>
    </p:spTree>
    <p:extLst>
      <p:ext uri="{BB962C8B-B14F-4D97-AF65-F5344CB8AC3E}">
        <p14:creationId xmlns:p14="http://schemas.microsoft.com/office/powerpoint/2010/main" val="1111517390"/>
      </p:ext>
    </p:extLst>
  </p:cSld>
  <p:clrMapOvr>
    <a:masterClrMapping/>
  </p:clrMapOvr>
  <p:transition spd="med" advTm="9312"/>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E373A-F4E3-9449-8104-B7C10582FAEE}"/>
              </a:ext>
            </a:extLst>
          </p:cNvPr>
          <p:cNvSpPr>
            <a:spLocks noGrp="1"/>
          </p:cNvSpPr>
          <p:nvPr>
            <p:ph type="title"/>
          </p:nvPr>
        </p:nvSpPr>
        <p:spPr/>
        <p:txBody>
          <a:bodyPr/>
          <a:lstStyle/>
          <a:p>
            <a:r>
              <a:rPr lang="en-US" dirty="0"/>
              <a:t>This is not the last crisis..</a:t>
            </a:r>
          </a:p>
        </p:txBody>
      </p:sp>
    </p:spTree>
    <p:extLst>
      <p:ext uri="{BB962C8B-B14F-4D97-AF65-F5344CB8AC3E}">
        <p14:creationId xmlns:p14="http://schemas.microsoft.com/office/powerpoint/2010/main" val="245670581"/>
      </p:ext>
    </p:extLst>
  </p:cSld>
  <p:clrMapOvr>
    <a:masterClrMapping/>
  </p:clrMapOvr>
  <p:transition spd="med" advTm="5366"/>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of a starburst">
            <a:extLst>
              <a:ext uri="{FF2B5EF4-FFF2-40B4-BE49-F238E27FC236}">
                <a16:creationId xmlns:a16="http://schemas.microsoft.com/office/drawing/2014/main" id="{0381B198-DA24-0342-A9CA-2DE310495E3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06240" y="305395"/>
            <a:ext cx="4801020" cy="2972377"/>
          </a:xfrm>
          <a:prstGeom prst="rect">
            <a:avLst/>
          </a:prstGeom>
        </p:spPr>
      </p:pic>
      <p:sp>
        <p:nvSpPr>
          <p:cNvPr id="163" name="Unlearning to Include &amp; Innovate"/>
          <p:cNvSpPr txBox="1">
            <a:spLocks noGrp="1"/>
          </p:cNvSpPr>
          <p:nvPr>
            <p:ph type="ctrTitle"/>
          </p:nvPr>
        </p:nvSpPr>
        <p:spPr>
          <a:xfrm>
            <a:off x="345257" y="305396"/>
            <a:ext cx="4801021" cy="2568434"/>
          </a:xfrm>
          <a:prstGeom prst="rect">
            <a:avLst/>
          </a:prstGeom>
        </p:spPr>
        <p:txBody>
          <a:bodyPr>
            <a:normAutofit/>
          </a:bodyPr>
          <a:lstStyle>
            <a:lvl1pPr algn="l"/>
          </a:lstStyle>
          <a:p>
            <a:r>
              <a:rPr lang="en-CA" dirty="0"/>
              <a:t>Unearthed Infrastructure &amp; the Jagged Edges</a:t>
            </a:r>
          </a:p>
        </p:txBody>
      </p:sp>
      <p:sp>
        <p:nvSpPr>
          <p:cNvPr id="164" name="Jutta Treviranus…"/>
          <p:cNvSpPr txBox="1">
            <a:spLocks noGrp="1"/>
          </p:cNvSpPr>
          <p:nvPr>
            <p:ph type="subTitle" sz="quarter" idx="1"/>
          </p:nvPr>
        </p:nvSpPr>
        <p:spPr>
          <a:xfrm>
            <a:off x="1812727" y="3603129"/>
            <a:ext cx="5518547" cy="1234976"/>
          </a:xfrm>
          <a:prstGeom prst="rect">
            <a:avLst/>
          </a:prstGeom>
        </p:spPr>
        <p:txBody>
          <a:bodyPr>
            <a:normAutofit fontScale="47500" lnSpcReduction="20000"/>
          </a:bodyPr>
          <a:lstStyle/>
          <a:p>
            <a:pPr defTabSz="283404">
              <a:defRPr sz="3404"/>
            </a:pPr>
            <a:r>
              <a:rPr dirty="0"/>
              <a:t>Jutta Treviranus</a:t>
            </a:r>
          </a:p>
          <a:p>
            <a:pPr defTabSz="283404">
              <a:defRPr sz="3404"/>
            </a:pPr>
            <a:r>
              <a:rPr dirty="0"/>
              <a:t>Inclusive Design Research Centre</a:t>
            </a:r>
            <a:endParaRPr lang="en-CA" dirty="0"/>
          </a:p>
          <a:p>
            <a:pPr defTabSz="283404">
              <a:defRPr sz="3404"/>
            </a:pPr>
            <a:endParaRPr lang="en-CA" dirty="0"/>
          </a:p>
          <a:p>
            <a:pPr defTabSz="283404">
              <a:defRPr sz="3404"/>
            </a:pPr>
            <a:r>
              <a:rPr lang="en-CA" dirty="0">
                <a:solidFill>
                  <a:schemeClr val="accent4"/>
                </a:solidFill>
                <a:hlinkClick r:id="rId4">
                  <a:extLst>
                    <a:ext uri="{A12FA001-AC4F-418D-AE19-62706E023703}">
                      <ahyp:hlinkClr xmlns:ahyp="http://schemas.microsoft.com/office/drawing/2018/hyperlinkcolor" val="tx"/>
                    </a:ext>
                  </a:extLst>
                </a:hlinkClick>
              </a:rPr>
              <a:t>Attribution-NonCommercial 4.0 International License</a:t>
            </a:r>
            <a:endParaRPr lang="en-CA" dirty="0">
              <a:solidFill>
                <a:schemeClr val="accent4"/>
              </a:solidFill>
            </a:endParaRPr>
          </a:p>
          <a:p>
            <a:pPr defTabSz="283404">
              <a:defRPr sz="3404"/>
            </a:pPr>
            <a:endParaRPr dirty="0"/>
          </a:p>
        </p:txBody>
      </p:sp>
    </p:spTree>
  </p:cSld>
  <p:clrMapOvr>
    <a:masterClrMapping/>
  </p:clrMapOvr>
  <p:transition spd="med" advTm="14144"/>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76B95-18B8-D545-92F0-2DACC2DC81CC}"/>
              </a:ext>
            </a:extLst>
          </p:cNvPr>
          <p:cNvSpPr>
            <a:spLocks noGrp="1"/>
          </p:cNvSpPr>
          <p:nvPr>
            <p:ph type="title"/>
          </p:nvPr>
        </p:nvSpPr>
        <p:spPr/>
        <p:txBody>
          <a:bodyPr>
            <a:normAutofit fontScale="90000"/>
          </a:bodyPr>
          <a:lstStyle/>
          <a:p>
            <a:r>
              <a:rPr lang="en-US" dirty="0"/>
              <a:t>Complex Adaptive system in accelerating flux…</a:t>
            </a:r>
          </a:p>
        </p:txBody>
      </p:sp>
      <p:sp>
        <p:nvSpPr>
          <p:cNvPr id="3" name="Text Placeholder 2">
            <a:extLst>
              <a:ext uri="{FF2B5EF4-FFF2-40B4-BE49-F238E27FC236}">
                <a16:creationId xmlns:a16="http://schemas.microsoft.com/office/drawing/2014/main" id="{283F2E65-6DBD-5843-82D4-98E36CFCF60E}"/>
              </a:ext>
            </a:extLst>
          </p:cNvPr>
          <p:cNvSpPr>
            <a:spLocks noGrp="1"/>
          </p:cNvSpPr>
          <p:nvPr>
            <p:ph type="body" idx="1"/>
          </p:nvPr>
        </p:nvSpPr>
        <p:spPr>
          <a:xfrm>
            <a:off x="669728" y="1710266"/>
            <a:ext cx="5448044" cy="2971121"/>
          </a:xfrm>
        </p:spPr>
        <p:txBody>
          <a:bodyPr/>
          <a:lstStyle/>
          <a:p>
            <a:r>
              <a:rPr lang="en-US" dirty="0"/>
              <a:t>Entangled and complexly connected</a:t>
            </a:r>
          </a:p>
          <a:p>
            <a:r>
              <a:rPr lang="en-US" dirty="0"/>
              <a:t>Rife with feedback loops</a:t>
            </a:r>
          </a:p>
          <a:p>
            <a:r>
              <a:rPr lang="en-US" dirty="0"/>
              <a:t>Viral</a:t>
            </a:r>
          </a:p>
          <a:p>
            <a:r>
              <a:rPr lang="en-US" dirty="0"/>
              <a:t>Not just complicated or amenable to engineering</a:t>
            </a:r>
          </a:p>
        </p:txBody>
      </p:sp>
      <p:pic>
        <p:nvPicPr>
          <p:cNvPr id="4" name="Picture 3" descr="People wearing masks with diving stock market display in background.">
            <a:extLst>
              <a:ext uri="{FF2B5EF4-FFF2-40B4-BE49-F238E27FC236}">
                <a16:creationId xmlns:a16="http://schemas.microsoft.com/office/drawing/2014/main" id="{78CB636B-0EF4-DB4A-AB52-BA42907CF3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06102" y="3419204"/>
            <a:ext cx="2242457" cy="1262183"/>
          </a:xfrm>
          <a:prstGeom prst="rect">
            <a:avLst/>
          </a:prstGeom>
        </p:spPr>
      </p:pic>
      <p:pic>
        <p:nvPicPr>
          <p:cNvPr id="7" name="Picture 6" descr="A complex adaptive system illustration.">
            <a:extLst>
              <a:ext uri="{FF2B5EF4-FFF2-40B4-BE49-F238E27FC236}">
                <a16:creationId xmlns:a16="http://schemas.microsoft.com/office/drawing/2014/main" id="{D43C0B0B-DEBC-2A4A-9149-1DC42DE039F0}"/>
              </a:ext>
            </a:extLst>
          </p:cNvPr>
          <p:cNvPicPr>
            <a:picLocks noChangeAspect="1"/>
          </p:cNvPicPr>
          <p:nvPr/>
        </p:nvPicPr>
        <p:blipFill>
          <a:blip r:embed="rId4"/>
          <a:stretch>
            <a:fillRect/>
          </a:stretch>
        </p:blipFill>
        <p:spPr>
          <a:xfrm rot="5400000">
            <a:off x="5937248" y="1936750"/>
            <a:ext cx="4296834" cy="2116667"/>
          </a:xfrm>
          <a:prstGeom prst="rect">
            <a:avLst/>
          </a:prstGeom>
        </p:spPr>
      </p:pic>
    </p:spTree>
    <p:extLst>
      <p:ext uri="{BB962C8B-B14F-4D97-AF65-F5344CB8AC3E}">
        <p14:creationId xmlns:p14="http://schemas.microsoft.com/office/powerpoint/2010/main" val="992093891"/>
      </p:ext>
    </p:extLst>
  </p:cSld>
  <p:clrMapOvr>
    <a:masterClrMapping/>
  </p:clrMapOvr>
  <p:transition spd="med" advTm="1873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84A17-FFBC-8B45-ADFB-4CD5A3CDECC7}"/>
              </a:ext>
            </a:extLst>
          </p:cNvPr>
          <p:cNvSpPr>
            <a:spLocks noGrp="1"/>
          </p:cNvSpPr>
          <p:nvPr>
            <p:ph type="title"/>
          </p:nvPr>
        </p:nvSpPr>
        <p:spPr/>
        <p:txBody>
          <a:bodyPr/>
          <a:lstStyle/>
          <a:p>
            <a:r>
              <a:rPr lang="en-US" dirty="0"/>
              <a:t>Stuck on Local Optima</a:t>
            </a:r>
          </a:p>
        </p:txBody>
      </p:sp>
      <p:sp>
        <p:nvSpPr>
          <p:cNvPr id="3" name="Text Placeholder 2">
            <a:extLst>
              <a:ext uri="{FF2B5EF4-FFF2-40B4-BE49-F238E27FC236}">
                <a16:creationId xmlns:a16="http://schemas.microsoft.com/office/drawing/2014/main" id="{E7BB26BF-5C3E-0B45-8C61-F1800B31D39C}"/>
              </a:ext>
            </a:extLst>
          </p:cNvPr>
          <p:cNvSpPr>
            <a:spLocks noGrp="1"/>
          </p:cNvSpPr>
          <p:nvPr>
            <p:ph type="body" idx="1"/>
          </p:nvPr>
        </p:nvSpPr>
        <p:spPr>
          <a:xfrm>
            <a:off x="669728" y="1366242"/>
            <a:ext cx="2666140" cy="3315146"/>
          </a:xfrm>
        </p:spPr>
        <p:txBody>
          <a:bodyPr/>
          <a:lstStyle/>
          <a:p>
            <a:r>
              <a:rPr lang="en-US" dirty="0"/>
              <a:t>Hill climbing</a:t>
            </a:r>
          </a:p>
          <a:p>
            <a:r>
              <a:rPr lang="en-US" dirty="0"/>
              <a:t>Optimizing the patterns of the past</a:t>
            </a:r>
          </a:p>
          <a:p>
            <a:r>
              <a:rPr lang="en-US" dirty="0"/>
              <a:t>Erosion on the slope</a:t>
            </a:r>
          </a:p>
        </p:txBody>
      </p:sp>
      <p:pic>
        <p:nvPicPr>
          <p:cNvPr id="4" name="Picture 3" descr="A diagram showing a complex terrain with a local and global optima and a path to the global optima.">
            <a:extLst>
              <a:ext uri="{FF2B5EF4-FFF2-40B4-BE49-F238E27FC236}">
                <a16:creationId xmlns:a16="http://schemas.microsoft.com/office/drawing/2014/main" id="{F5A6A19B-C23F-CE44-BA19-B6DBCAAF36E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08420" y="1366242"/>
            <a:ext cx="4799427" cy="3315146"/>
          </a:xfrm>
          <a:prstGeom prst="rect">
            <a:avLst/>
          </a:prstGeom>
        </p:spPr>
      </p:pic>
    </p:spTree>
    <p:extLst>
      <p:ext uri="{BB962C8B-B14F-4D97-AF65-F5344CB8AC3E}">
        <p14:creationId xmlns:p14="http://schemas.microsoft.com/office/powerpoint/2010/main" val="1218695342"/>
      </p:ext>
    </p:extLst>
  </p:cSld>
  <p:clrMapOvr>
    <a:masterClrMapping/>
  </p:clrMapOvr>
  <p:transition spd="med" advTm="28122"/>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84A17-FFBC-8B45-ADFB-4CD5A3CDECC7}"/>
              </a:ext>
            </a:extLst>
          </p:cNvPr>
          <p:cNvSpPr>
            <a:spLocks noGrp="1"/>
          </p:cNvSpPr>
          <p:nvPr>
            <p:ph type="title"/>
          </p:nvPr>
        </p:nvSpPr>
        <p:spPr/>
        <p:txBody>
          <a:bodyPr/>
          <a:lstStyle/>
          <a:p>
            <a:r>
              <a:rPr lang="en-US" dirty="0"/>
              <a:t>Finding Global Optima</a:t>
            </a:r>
          </a:p>
        </p:txBody>
      </p:sp>
      <p:sp>
        <p:nvSpPr>
          <p:cNvPr id="3" name="Text Placeholder 2">
            <a:extLst>
              <a:ext uri="{FF2B5EF4-FFF2-40B4-BE49-F238E27FC236}">
                <a16:creationId xmlns:a16="http://schemas.microsoft.com/office/drawing/2014/main" id="{E7BB26BF-5C3E-0B45-8C61-F1800B31D39C}"/>
              </a:ext>
            </a:extLst>
          </p:cNvPr>
          <p:cNvSpPr>
            <a:spLocks noGrp="1"/>
          </p:cNvSpPr>
          <p:nvPr>
            <p:ph type="body" idx="1"/>
          </p:nvPr>
        </p:nvSpPr>
        <p:spPr>
          <a:xfrm>
            <a:off x="669728" y="1366242"/>
            <a:ext cx="2666140" cy="3315146"/>
          </a:xfrm>
        </p:spPr>
        <p:txBody>
          <a:bodyPr/>
          <a:lstStyle/>
          <a:p>
            <a:r>
              <a:rPr lang="en-US" sz="2400" dirty="0"/>
              <a:t>People closest to bottom are more diverse</a:t>
            </a:r>
          </a:p>
          <a:p>
            <a:r>
              <a:rPr lang="en-US" sz="2400" dirty="0"/>
              <a:t>Less invested in the past</a:t>
            </a:r>
          </a:p>
        </p:txBody>
      </p:sp>
      <p:pic>
        <p:nvPicPr>
          <p:cNvPr id="4" name="Picture 3" descr="A diagram showing a complex terrain with a local and global optima and a path to the global optima.">
            <a:extLst>
              <a:ext uri="{FF2B5EF4-FFF2-40B4-BE49-F238E27FC236}">
                <a16:creationId xmlns:a16="http://schemas.microsoft.com/office/drawing/2014/main" id="{F5A6A19B-C23F-CE44-BA19-B6DBCAAF36E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08420" y="1366242"/>
            <a:ext cx="4799427" cy="3315146"/>
          </a:xfrm>
          <a:prstGeom prst="rect">
            <a:avLst/>
          </a:prstGeom>
        </p:spPr>
      </p:pic>
    </p:spTree>
    <p:extLst>
      <p:ext uri="{BB962C8B-B14F-4D97-AF65-F5344CB8AC3E}">
        <p14:creationId xmlns:p14="http://schemas.microsoft.com/office/powerpoint/2010/main" val="1099569586"/>
      </p:ext>
    </p:extLst>
  </p:cSld>
  <p:clrMapOvr>
    <a:masterClrMapping/>
  </p:clrMapOvr>
  <p:transition spd="med" advTm="28375"/>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7139-AA4D-2D45-A821-E6A8034EB6C8}"/>
              </a:ext>
            </a:extLst>
          </p:cNvPr>
          <p:cNvSpPr>
            <a:spLocks noGrp="1"/>
          </p:cNvSpPr>
          <p:nvPr>
            <p:ph type="title"/>
          </p:nvPr>
        </p:nvSpPr>
        <p:spPr/>
        <p:txBody>
          <a:bodyPr>
            <a:normAutofit fontScale="90000"/>
          </a:bodyPr>
          <a:lstStyle/>
          <a:p>
            <a:r>
              <a:rPr lang="en-US" dirty="0"/>
              <a:t>Maladaptive responses to crisis..</a:t>
            </a:r>
          </a:p>
        </p:txBody>
      </p:sp>
      <p:sp>
        <p:nvSpPr>
          <p:cNvPr id="3" name="Text Placeholder 2">
            <a:extLst>
              <a:ext uri="{FF2B5EF4-FFF2-40B4-BE49-F238E27FC236}">
                <a16:creationId xmlns:a16="http://schemas.microsoft.com/office/drawing/2014/main" id="{4339B4E0-0048-2444-B2B5-C2AE7A0B5300}"/>
              </a:ext>
            </a:extLst>
          </p:cNvPr>
          <p:cNvSpPr>
            <a:spLocks noGrp="1"/>
          </p:cNvSpPr>
          <p:nvPr>
            <p:ph type="body" idx="1"/>
          </p:nvPr>
        </p:nvSpPr>
        <p:spPr/>
        <p:txBody>
          <a:bodyPr/>
          <a:lstStyle/>
          <a:p>
            <a:r>
              <a:rPr lang="en-US" dirty="0"/>
              <a:t>Paralysis</a:t>
            </a:r>
          </a:p>
          <a:p>
            <a:r>
              <a:rPr lang="en-US" dirty="0"/>
              <a:t>Determined entrenchment</a:t>
            </a:r>
          </a:p>
          <a:p>
            <a:r>
              <a:rPr lang="en-US" dirty="0"/>
              <a:t>Make Faustian bargains with more powerful forces</a:t>
            </a:r>
          </a:p>
        </p:txBody>
      </p:sp>
    </p:spTree>
    <p:extLst>
      <p:ext uri="{BB962C8B-B14F-4D97-AF65-F5344CB8AC3E}">
        <p14:creationId xmlns:p14="http://schemas.microsoft.com/office/powerpoint/2010/main" val="671308054"/>
      </p:ext>
    </p:extLst>
  </p:cSld>
  <p:clrMapOvr>
    <a:masterClrMapping/>
  </p:clrMapOvr>
  <p:transition spd="med" advTm="21704"/>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6F7BD-BF59-B847-B3B6-763A6A3BB8F4}"/>
              </a:ext>
            </a:extLst>
          </p:cNvPr>
          <p:cNvSpPr>
            <a:spLocks noGrp="1"/>
          </p:cNvSpPr>
          <p:nvPr>
            <p:ph type="title"/>
          </p:nvPr>
        </p:nvSpPr>
        <p:spPr/>
        <p:txBody>
          <a:bodyPr/>
          <a:lstStyle/>
          <a:p>
            <a:r>
              <a:rPr lang="en-US" dirty="0"/>
              <a:t>Adaptive responses</a:t>
            </a:r>
          </a:p>
        </p:txBody>
      </p:sp>
      <p:sp>
        <p:nvSpPr>
          <p:cNvPr id="3" name="Text Placeholder 2">
            <a:extLst>
              <a:ext uri="{FF2B5EF4-FFF2-40B4-BE49-F238E27FC236}">
                <a16:creationId xmlns:a16="http://schemas.microsoft.com/office/drawing/2014/main" id="{39FBF91C-2F7B-E848-A2B4-C58D8008F3EA}"/>
              </a:ext>
            </a:extLst>
          </p:cNvPr>
          <p:cNvSpPr>
            <a:spLocks noGrp="1"/>
          </p:cNvSpPr>
          <p:nvPr>
            <p:ph type="body" idx="1"/>
          </p:nvPr>
        </p:nvSpPr>
        <p:spPr>
          <a:xfrm>
            <a:off x="669727" y="1366241"/>
            <a:ext cx="7804547" cy="3643313"/>
          </a:xfrm>
        </p:spPr>
        <p:txBody>
          <a:bodyPr/>
          <a:lstStyle/>
          <a:p>
            <a:pPr>
              <a:spcBef>
                <a:spcPts val="1015"/>
              </a:spcBef>
            </a:pPr>
            <a:r>
              <a:rPr lang="en-US" dirty="0"/>
              <a:t>Social cohesion</a:t>
            </a:r>
          </a:p>
          <a:p>
            <a:pPr>
              <a:spcBef>
                <a:spcPts val="1015"/>
              </a:spcBef>
            </a:pPr>
            <a:r>
              <a:rPr lang="en-US" dirty="0"/>
              <a:t>Prioritize the most vulnerable</a:t>
            </a:r>
          </a:p>
          <a:p>
            <a:pPr>
              <a:spcBef>
                <a:spcPts val="1015"/>
              </a:spcBef>
            </a:pPr>
            <a:r>
              <a:rPr lang="en-US" dirty="0"/>
              <a:t>Include the greatest diversity of perspectives</a:t>
            </a:r>
          </a:p>
          <a:p>
            <a:pPr>
              <a:spcBef>
                <a:spcPts val="1015"/>
              </a:spcBef>
            </a:pPr>
            <a:r>
              <a:rPr lang="en-US" dirty="0"/>
              <a:t>Listen to people who understand survival and resourcefulness</a:t>
            </a:r>
          </a:p>
          <a:p>
            <a:pPr>
              <a:spcBef>
                <a:spcPts val="1015"/>
              </a:spcBef>
            </a:pPr>
            <a:r>
              <a:rPr lang="en-US" dirty="0"/>
              <a:t>Stop repeating old patterns</a:t>
            </a:r>
          </a:p>
          <a:p>
            <a:pPr>
              <a:spcBef>
                <a:spcPts val="1015"/>
              </a:spcBef>
            </a:pPr>
            <a:r>
              <a:rPr lang="en-US" dirty="0"/>
              <a:t>Take only what is essential and move</a:t>
            </a:r>
          </a:p>
        </p:txBody>
      </p:sp>
    </p:spTree>
    <p:extLst>
      <p:ext uri="{BB962C8B-B14F-4D97-AF65-F5344CB8AC3E}">
        <p14:creationId xmlns:p14="http://schemas.microsoft.com/office/powerpoint/2010/main" val="1220574190"/>
      </p:ext>
    </p:extLst>
  </p:cSld>
  <p:clrMapOvr>
    <a:masterClrMapping/>
  </p:clrMapOvr>
  <p:transition spd="med" advTm="2158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omas Friedman Graph showing exponential growh of technical adaptability and linear growth of human adaptability. ">
            <a:extLst>
              <a:ext uri="{FF2B5EF4-FFF2-40B4-BE49-F238E27FC236}">
                <a16:creationId xmlns:a16="http://schemas.microsoft.com/office/drawing/2014/main" id="{69B6594E-3CEF-F54A-9D28-3AEE260ED4A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82153" y="1320204"/>
            <a:ext cx="5379694" cy="3823296"/>
          </a:xfrm>
          <a:prstGeom prst="rect">
            <a:avLst/>
          </a:prstGeom>
        </p:spPr>
      </p:pic>
      <p:sp>
        <p:nvSpPr>
          <p:cNvPr id="2" name="Title 1">
            <a:extLst>
              <a:ext uri="{FF2B5EF4-FFF2-40B4-BE49-F238E27FC236}">
                <a16:creationId xmlns:a16="http://schemas.microsoft.com/office/drawing/2014/main" id="{C750D13C-F363-6B43-A495-3C25BBB549DC}"/>
              </a:ext>
            </a:extLst>
          </p:cNvPr>
          <p:cNvSpPr>
            <a:spLocks noGrp="1"/>
          </p:cNvSpPr>
          <p:nvPr>
            <p:ph type="title"/>
          </p:nvPr>
        </p:nvSpPr>
        <p:spPr>
          <a:xfrm>
            <a:off x="892969" y="152401"/>
            <a:ext cx="7358063" cy="928254"/>
          </a:xfrm>
        </p:spPr>
        <p:txBody>
          <a:bodyPr>
            <a:normAutofit fontScale="90000"/>
          </a:bodyPr>
          <a:lstStyle/>
          <a:p>
            <a:r>
              <a:rPr lang="en-US" dirty="0"/>
              <a:t>Technology &amp; human adaptability</a:t>
            </a:r>
          </a:p>
        </p:txBody>
      </p:sp>
    </p:spTree>
    <p:extLst>
      <p:ext uri="{BB962C8B-B14F-4D97-AF65-F5344CB8AC3E}">
        <p14:creationId xmlns:p14="http://schemas.microsoft.com/office/powerpoint/2010/main" val="468922954"/>
      </p:ext>
    </p:extLst>
  </p:cSld>
  <p:clrMapOvr>
    <a:masterClrMapping/>
  </p:clrMapOvr>
  <p:transition spd="med" advTm="1279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5BC55-CCE3-F942-8B7D-0F78D778BF0A}"/>
              </a:ext>
            </a:extLst>
          </p:cNvPr>
          <p:cNvSpPr>
            <a:spLocks noGrp="1"/>
          </p:cNvSpPr>
          <p:nvPr>
            <p:ph type="title"/>
          </p:nvPr>
        </p:nvSpPr>
        <p:spPr/>
        <p:txBody>
          <a:bodyPr>
            <a:normAutofit/>
          </a:bodyPr>
          <a:lstStyle/>
          <a:p>
            <a:r>
              <a:rPr lang="en-US" dirty="0"/>
              <a:t>Impeding human adaptability?</a:t>
            </a:r>
          </a:p>
        </p:txBody>
      </p:sp>
      <p:sp>
        <p:nvSpPr>
          <p:cNvPr id="3" name="Text Placeholder 2">
            <a:extLst>
              <a:ext uri="{FF2B5EF4-FFF2-40B4-BE49-F238E27FC236}">
                <a16:creationId xmlns:a16="http://schemas.microsoft.com/office/drawing/2014/main" id="{33E89F42-2381-C94B-89E5-A8110F8AD530}"/>
              </a:ext>
            </a:extLst>
          </p:cNvPr>
          <p:cNvSpPr>
            <a:spLocks noGrp="1"/>
          </p:cNvSpPr>
          <p:nvPr>
            <p:ph type="body" idx="1"/>
          </p:nvPr>
        </p:nvSpPr>
        <p:spPr>
          <a:xfrm>
            <a:off x="889252" y="1382141"/>
            <a:ext cx="3682748" cy="3314714"/>
          </a:xfrm>
        </p:spPr>
        <p:txBody>
          <a:bodyPr>
            <a:normAutofit fontScale="70000" lnSpcReduction="20000"/>
          </a:bodyPr>
          <a:lstStyle/>
          <a:p>
            <a:pPr marL="323057" indent="-321469">
              <a:spcBef>
                <a:spcPts val="949"/>
              </a:spcBef>
              <a:buFont typeface="Arial" panose="020B0604020202020204" pitchFamily="34" charset="0"/>
              <a:buChar char="•"/>
            </a:pPr>
            <a:r>
              <a:rPr lang="en-US" dirty="0"/>
              <a:t>Cushioning from dissonance and diversity</a:t>
            </a:r>
          </a:p>
          <a:p>
            <a:pPr marL="323057" indent="-321469">
              <a:spcBef>
                <a:spcPts val="949"/>
              </a:spcBef>
              <a:buFont typeface="Arial" panose="020B0604020202020204" pitchFamily="34" charset="0"/>
              <a:buChar char="•"/>
            </a:pPr>
            <a:r>
              <a:rPr lang="en-US" dirty="0"/>
              <a:t>Recommender systems – “people like you”</a:t>
            </a:r>
          </a:p>
          <a:p>
            <a:pPr marL="323057" indent="-321469">
              <a:spcBef>
                <a:spcPts val="949"/>
              </a:spcBef>
              <a:buFont typeface="Arial" panose="020B0604020202020204" pitchFamily="34" charset="0"/>
              <a:buChar char="•"/>
            </a:pPr>
            <a:r>
              <a:rPr lang="en-US" dirty="0"/>
              <a:t>Search engine optimization</a:t>
            </a:r>
          </a:p>
          <a:p>
            <a:pPr marL="323057" indent="-321469">
              <a:spcBef>
                <a:spcPts val="949"/>
              </a:spcBef>
              <a:buFont typeface="Arial" panose="020B0604020202020204" pitchFamily="34" charset="0"/>
              <a:buChar char="•"/>
            </a:pPr>
            <a:r>
              <a:rPr lang="en-US" dirty="0"/>
              <a:t>Popularity bubble </a:t>
            </a:r>
          </a:p>
          <a:p>
            <a:pPr marL="323057" indent="-321469">
              <a:spcBef>
                <a:spcPts val="949"/>
              </a:spcBef>
              <a:buFont typeface="Arial" panose="020B0604020202020204" pitchFamily="34" charset="0"/>
              <a:buChar char="•"/>
            </a:pPr>
            <a:r>
              <a:rPr lang="en-US" dirty="0"/>
              <a:t>UX conventions and technical lock-in</a:t>
            </a:r>
          </a:p>
          <a:p>
            <a:pPr marL="323057" indent="-321469">
              <a:spcBef>
                <a:spcPts val="949"/>
              </a:spcBef>
              <a:buFont typeface="Arial" panose="020B0604020202020204" pitchFamily="34" charset="0"/>
              <a:buChar char="•"/>
            </a:pPr>
            <a:r>
              <a:rPr lang="en-US" dirty="0"/>
              <a:t>“Smart Compose”</a:t>
            </a:r>
          </a:p>
          <a:p>
            <a:pPr marL="323057" indent="-321469">
              <a:spcBef>
                <a:spcPts val="949"/>
              </a:spcBef>
              <a:buFont typeface="Arial" panose="020B0604020202020204" pitchFamily="34" charset="0"/>
              <a:buChar char="•"/>
            </a:pPr>
            <a:r>
              <a:rPr lang="en-US" dirty="0"/>
              <a:t>Evidence-based decisions</a:t>
            </a:r>
          </a:p>
        </p:txBody>
      </p:sp>
      <p:pic>
        <p:nvPicPr>
          <p:cNvPr id="4" name="Picture 3" descr="Picture of recommender site with top picks.">
            <a:extLst>
              <a:ext uri="{FF2B5EF4-FFF2-40B4-BE49-F238E27FC236}">
                <a16:creationId xmlns:a16="http://schemas.microsoft.com/office/drawing/2014/main" id="{A6299AE3-F1D4-064F-951A-657435DA0F4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10933" y="1366399"/>
            <a:ext cx="2906235" cy="1004459"/>
          </a:xfrm>
          <a:prstGeom prst="rect">
            <a:avLst/>
          </a:prstGeom>
        </p:spPr>
      </p:pic>
      <p:pic>
        <p:nvPicPr>
          <p:cNvPr id="5" name="Picture 4" descr="Google SEO graph going up.">
            <a:extLst>
              <a:ext uri="{FF2B5EF4-FFF2-40B4-BE49-F238E27FC236}">
                <a16:creationId xmlns:a16="http://schemas.microsoft.com/office/drawing/2014/main" id="{9C111B06-642E-D74E-80D3-CBA5263C7B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58822" y="2778407"/>
            <a:ext cx="1197469" cy="884285"/>
          </a:xfrm>
          <a:prstGeom prst="rect">
            <a:avLst/>
          </a:prstGeom>
        </p:spPr>
      </p:pic>
      <p:pic>
        <p:nvPicPr>
          <p:cNvPr id="6" name="Picture 2" descr="facebook suggestion">
            <a:extLst>
              <a:ext uri="{FF2B5EF4-FFF2-40B4-BE49-F238E27FC236}">
                <a16:creationId xmlns:a16="http://schemas.microsoft.com/office/drawing/2014/main" id="{748E92D2-9DBD-CB44-ABCB-1C3E8FB6D9D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67869" y="2370858"/>
            <a:ext cx="2330253" cy="11126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GPS display">
            <a:extLst>
              <a:ext uri="{FF2B5EF4-FFF2-40B4-BE49-F238E27FC236}">
                <a16:creationId xmlns:a16="http://schemas.microsoft.com/office/drawing/2014/main" id="{653AF665-512B-1E43-8C72-575D0081B1D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39596" y="3984689"/>
            <a:ext cx="1064726" cy="529015"/>
          </a:xfrm>
          <a:prstGeom prst="rect">
            <a:avLst/>
          </a:prstGeom>
        </p:spPr>
      </p:pic>
      <p:pic>
        <p:nvPicPr>
          <p:cNvPr id="9" name="Picture 8" descr="like and dislike icon">
            <a:extLst>
              <a:ext uri="{FF2B5EF4-FFF2-40B4-BE49-F238E27FC236}">
                <a16:creationId xmlns:a16="http://schemas.microsoft.com/office/drawing/2014/main" id="{8F36EC5C-F8EA-3843-B0E5-B6DD64B916E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88142" y="3680004"/>
            <a:ext cx="917405" cy="609372"/>
          </a:xfrm>
          <a:prstGeom prst="rect">
            <a:avLst/>
          </a:prstGeom>
        </p:spPr>
      </p:pic>
    </p:spTree>
    <p:extLst>
      <p:ext uri="{BB962C8B-B14F-4D97-AF65-F5344CB8AC3E}">
        <p14:creationId xmlns:p14="http://schemas.microsoft.com/office/powerpoint/2010/main" val="1134829806"/>
      </p:ext>
    </p:extLst>
  </p:cSld>
  <p:clrMapOvr>
    <a:masterClrMapping/>
  </p:clrMapOvr>
  <p:transition spd="med" advTm="6542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B3B19-B912-8648-A935-E8E5A805FCAE}"/>
              </a:ext>
            </a:extLst>
          </p:cNvPr>
          <p:cNvSpPr>
            <a:spLocks noGrp="1"/>
          </p:cNvSpPr>
          <p:nvPr>
            <p:ph type="title"/>
          </p:nvPr>
        </p:nvSpPr>
        <p:spPr>
          <a:xfrm>
            <a:off x="503503" y="397240"/>
            <a:ext cx="7358063" cy="1363827"/>
          </a:xfrm>
        </p:spPr>
        <p:txBody>
          <a:bodyPr>
            <a:normAutofit fontScale="90000"/>
          </a:bodyPr>
          <a:lstStyle/>
          <a:p>
            <a:r>
              <a:rPr lang="en-US" dirty="0"/>
              <a:t>One experience of </a:t>
            </a:r>
            <a:br>
              <a:rPr lang="en-US" dirty="0"/>
            </a:br>
            <a:r>
              <a:rPr lang="en-US" dirty="0"/>
              <a:t>deep rooted problems</a:t>
            </a:r>
          </a:p>
        </p:txBody>
      </p:sp>
      <p:pic>
        <p:nvPicPr>
          <p:cNvPr id="3" name="Picture 2" descr="A complex and entangled root system">
            <a:extLst>
              <a:ext uri="{FF2B5EF4-FFF2-40B4-BE49-F238E27FC236}">
                <a16:creationId xmlns:a16="http://schemas.microsoft.com/office/drawing/2014/main" id="{A18D7FA7-6FB4-7A49-83D4-8BE022C67B08}"/>
              </a:ext>
            </a:extLst>
          </p:cNvPr>
          <p:cNvPicPr>
            <a:picLocks noChangeAspect="1"/>
          </p:cNvPicPr>
          <p:nvPr/>
        </p:nvPicPr>
        <p:blipFill>
          <a:blip r:embed="rId3"/>
          <a:stretch>
            <a:fillRect/>
          </a:stretch>
        </p:blipFill>
        <p:spPr>
          <a:xfrm>
            <a:off x="892969" y="1878882"/>
            <a:ext cx="7358062" cy="2867378"/>
          </a:xfrm>
          <a:prstGeom prst="rect">
            <a:avLst/>
          </a:prstGeom>
        </p:spPr>
      </p:pic>
    </p:spTree>
    <p:extLst>
      <p:ext uri="{BB962C8B-B14F-4D97-AF65-F5344CB8AC3E}">
        <p14:creationId xmlns:p14="http://schemas.microsoft.com/office/powerpoint/2010/main" val="1086289321"/>
      </p:ext>
    </p:extLst>
  </p:cSld>
  <p:clrMapOvr>
    <a:masterClrMapping/>
  </p:clrMapOvr>
  <p:transition spd="med" advTm="7511"/>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9663D-A90D-6743-86CE-346901C48E66}"/>
              </a:ext>
            </a:extLst>
          </p:cNvPr>
          <p:cNvSpPr>
            <a:spLocks noGrp="1"/>
          </p:cNvSpPr>
          <p:nvPr>
            <p:ph type="title"/>
          </p:nvPr>
        </p:nvSpPr>
        <p:spPr/>
        <p:txBody>
          <a:bodyPr/>
          <a:lstStyle/>
          <a:p>
            <a:r>
              <a:rPr lang="en-US" dirty="0"/>
              <a:t>Bill C-7 and MAID</a:t>
            </a:r>
          </a:p>
        </p:txBody>
      </p:sp>
      <p:sp>
        <p:nvSpPr>
          <p:cNvPr id="3" name="Text Placeholder 2">
            <a:extLst>
              <a:ext uri="{FF2B5EF4-FFF2-40B4-BE49-F238E27FC236}">
                <a16:creationId xmlns:a16="http://schemas.microsoft.com/office/drawing/2014/main" id="{7D815D45-0E84-F449-A08C-6320898DE0EA}"/>
              </a:ext>
            </a:extLst>
          </p:cNvPr>
          <p:cNvSpPr>
            <a:spLocks noGrp="1"/>
          </p:cNvSpPr>
          <p:nvPr>
            <p:ph type="body" idx="1"/>
          </p:nvPr>
        </p:nvSpPr>
        <p:spPr/>
        <p:txBody>
          <a:bodyPr/>
          <a:lstStyle/>
          <a:p>
            <a:r>
              <a:rPr lang="en-US" dirty="0"/>
              <a:t>Reasonably foreseeable death requirement removed from medical assistance in dying legislation</a:t>
            </a:r>
          </a:p>
          <a:p>
            <a:r>
              <a:rPr lang="en-US" dirty="0"/>
              <a:t>MAID as an alternative not only to a painful death but a painful life – “disabling medical conditions”</a:t>
            </a:r>
          </a:p>
        </p:txBody>
      </p:sp>
    </p:spTree>
    <p:extLst>
      <p:ext uri="{BB962C8B-B14F-4D97-AF65-F5344CB8AC3E}">
        <p14:creationId xmlns:p14="http://schemas.microsoft.com/office/powerpoint/2010/main" val="2568057428"/>
      </p:ext>
    </p:extLst>
  </p:cSld>
  <p:clrMapOvr>
    <a:masterClrMapping/>
  </p:clrMapOvr>
  <p:transition spd="med" advTm="30855"/>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1EED-2B89-C947-BA7A-149361FB5F3B}"/>
              </a:ext>
            </a:extLst>
          </p:cNvPr>
          <p:cNvSpPr>
            <a:spLocks noGrp="1"/>
          </p:cNvSpPr>
          <p:nvPr>
            <p:ph type="title"/>
          </p:nvPr>
        </p:nvSpPr>
        <p:spPr/>
        <p:txBody>
          <a:bodyPr/>
          <a:lstStyle/>
          <a:p>
            <a:r>
              <a:rPr lang="en-US" dirty="0"/>
              <a:t>Vulnerable Persons Secretariat</a:t>
            </a:r>
          </a:p>
        </p:txBody>
      </p:sp>
      <p:sp>
        <p:nvSpPr>
          <p:cNvPr id="3" name="Text Placeholder 2">
            <a:extLst>
              <a:ext uri="{FF2B5EF4-FFF2-40B4-BE49-F238E27FC236}">
                <a16:creationId xmlns:a16="http://schemas.microsoft.com/office/drawing/2014/main" id="{363022D8-EACF-9241-A620-F8EE612FC1CE}"/>
              </a:ext>
            </a:extLst>
          </p:cNvPr>
          <p:cNvSpPr>
            <a:spLocks noGrp="1"/>
          </p:cNvSpPr>
          <p:nvPr>
            <p:ph type="body" idx="1"/>
          </p:nvPr>
        </p:nvSpPr>
        <p:spPr/>
        <p:txBody>
          <a:bodyPr/>
          <a:lstStyle/>
          <a:p>
            <a:r>
              <a:rPr lang="en-US" dirty="0"/>
              <a:t>Offer to end a life that has been made unlivable – promoted as self-determination and dignity</a:t>
            </a:r>
          </a:p>
          <a:p>
            <a:r>
              <a:rPr lang="en-US" dirty="0"/>
              <a:t>Reduces the impetus to provide supports to make a life worth living – dignity in life, not just in death</a:t>
            </a:r>
          </a:p>
          <a:p>
            <a:r>
              <a:rPr lang="en-US" dirty="0"/>
              <a:t>Devalue certain lives </a:t>
            </a:r>
          </a:p>
        </p:txBody>
      </p:sp>
    </p:spTree>
    <p:extLst>
      <p:ext uri="{BB962C8B-B14F-4D97-AF65-F5344CB8AC3E}">
        <p14:creationId xmlns:p14="http://schemas.microsoft.com/office/powerpoint/2010/main" val="129137258"/>
      </p:ext>
    </p:extLst>
  </p:cSld>
  <p:clrMapOvr>
    <a:masterClrMapping/>
  </p:clrMapOvr>
  <p:transition spd="med" advTm="4518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5F048-49E2-7145-BC69-A9AA06321865}"/>
              </a:ext>
            </a:extLst>
          </p:cNvPr>
          <p:cNvSpPr>
            <a:spLocks noGrp="1"/>
          </p:cNvSpPr>
          <p:nvPr>
            <p:ph type="title"/>
          </p:nvPr>
        </p:nvSpPr>
        <p:spPr>
          <a:xfrm>
            <a:off x="449624" y="2670924"/>
            <a:ext cx="7358063" cy="1741289"/>
          </a:xfrm>
        </p:spPr>
        <p:txBody>
          <a:bodyPr>
            <a:normAutofit fontScale="90000"/>
          </a:bodyPr>
          <a:lstStyle/>
          <a:p>
            <a:r>
              <a:rPr lang="en-US" dirty="0"/>
              <a:t>What is the opportunity in the midst of tragedy &amp; disruption?</a:t>
            </a:r>
          </a:p>
        </p:txBody>
      </p:sp>
      <p:pic>
        <p:nvPicPr>
          <p:cNvPr id="3" name="Picture 2" descr="stormy sky with silver lining">
            <a:extLst>
              <a:ext uri="{FF2B5EF4-FFF2-40B4-BE49-F238E27FC236}">
                <a16:creationId xmlns:a16="http://schemas.microsoft.com/office/drawing/2014/main" id="{E073237A-A2BE-3249-AC50-AD17E2200061}"/>
              </a:ext>
            </a:extLst>
          </p:cNvPr>
          <p:cNvPicPr>
            <a:picLocks noChangeAspect="1"/>
          </p:cNvPicPr>
          <p:nvPr/>
        </p:nvPicPr>
        <p:blipFill>
          <a:blip r:embed="rId3"/>
          <a:stretch>
            <a:fillRect/>
          </a:stretch>
        </p:blipFill>
        <p:spPr>
          <a:xfrm>
            <a:off x="3505200" y="0"/>
            <a:ext cx="5638800" cy="2960370"/>
          </a:xfrm>
          <a:prstGeom prst="rect">
            <a:avLst/>
          </a:prstGeom>
        </p:spPr>
      </p:pic>
    </p:spTree>
    <p:extLst>
      <p:ext uri="{BB962C8B-B14F-4D97-AF65-F5344CB8AC3E}">
        <p14:creationId xmlns:p14="http://schemas.microsoft.com/office/powerpoint/2010/main" val="2161908848"/>
      </p:ext>
    </p:extLst>
  </p:cSld>
  <p:clrMapOvr>
    <a:masterClrMapping/>
  </p:clrMapOvr>
  <p:transition spd="med" advTm="8684"/>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95F33-8D4C-404A-B488-B928D276B902}"/>
              </a:ext>
            </a:extLst>
          </p:cNvPr>
          <p:cNvSpPr>
            <a:spLocks noGrp="1"/>
          </p:cNvSpPr>
          <p:nvPr>
            <p:ph type="title"/>
          </p:nvPr>
        </p:nvSpPr>
        <p:spPr/>
        <p:txBody>
          <a:bodyPr/>
          <a:lstStyle/>
          <a:p>
            <a:r>
              <a:rPr lang="en-US" dirty="0"/>
              <a:t>“Show us the data, </a:t>
            </a:r>
            <a:br>
              <a:rPr lang="en-US" dirty="0"/>
            </a:br>
            <a:r>
              <a:rPr lang="en-US" dirty="0"/>
              <a:t>bring us the evidence”</a:t>
            </a:r>
          </a:p>
        </p:txBody>
      </p:sp>
    </p:spTree>
    <p:extLst>
      <p:ext uri="{BB962C8B-B14F-4D97-AF65-F5344CB8AC3E}">
        <p14:creationId xmlns:p14="http://schemas.microsoft.com/office/powerpoint/2010/main" val="2920295233"/>
      </p:ext>
    </p:extLst>
  </p:cSld>
  <p:clrMapOvr>
    <a:masterClrMapping/>
  </p:clrMapOvr>
  <p:transition spd="med" advTm="1474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983E6-AB71-4F4C-B2FF-842783F9A482}"/>
              </a:ext>
            </a:extLst>
          </p:cNvPr>
          <p:cNvSpPr>
            <a:spLocks noGrp="1"/>
          </p:cNvSpPr>
          <p:nvPr>
            <p:ph type="title"/>
          </p:nvPr>
        </p:nvSpPr>
        <p:spPr/>
        <p:txBody>
          <a:bodyPr>
            <a:normAutofit fontScale="90000"/>
          </a:bodyPr>
          <a:lstStyle/>
          <a:p>
            <a:r>
              <a:rPr lang="en-US" dirty="0"/>
              <a:t>What qualifies as truth and evidence?</a:t>
            </a:r>
          </a:p>
        </p:txBody>
      </p:sp>
      <p:sp>
        <p:nvSpPr>
          <p:cNvPr id="3" name="Text Placeholder 2">
            <a:extLst>
              <a:ext uri="{FF2B5EF4-FFF2-40B4-BE49-F238E27FC236}">
                <a16:creationId xmlns:a16="http://schemas.microsoft.com/office/drawing/2014/main" id="{52B283A3-DAF0-9F49-8D96-DF00D8AB1217}"/>
              </a:ext>
            </a:extLst>
          </p:cNvPr>
          <p:cNvSpPr>
            <a:spLocks noGrp="1"/>
          </p:cNvSpPr>
          <p:nvPr>
            <p:ph type="body" idx="1"/>
          </p:nvPr>
        </p:nvSpPr>
        <p:spPr/>
        <p:txBody>
          <a:bodyPr/>
          <a:lstStyle/>
          <a:p>
            <a:r>
              <a:rPr lang="en-US" dirty="0"/>
              <a:t>Survey of 300,000 Canadians</a:t>
            </a:r>
          </a:p>
          <a:p>
            <a:r>
              <a:rPr lang="en-US" dirty="0"/>
              <a:t>Perspective of the stigmatized minority that feels the greatest impact</a:t>
            </a:r>
          </a:p>
          <a:p>
            <a:r>
              <a:rPr lang="en-US" dirty="0"/>
              <a:t>Quantified data vs. anecdotal stories</a:t>
            </a:r>
          </a:p>
        </p:txBody>
      </p:sp>
    </p:spTree>
    <p:extLst>
      <p:ext uri="{BB962C8B-B14F-4D97-AF65-F5344CB8AC3E}">
        <p14:creationId xmlns:p14="http://schemas.microsoft.com/office/powerpoint/2010/main" val="4142962988"/>
      </p:ext>
    </p:extLst>
  </p:cSld>
  <p:clrMapOvr>
    <a:masterClrMapping/>
  </p:clrMapOvr>
  <p:transition spd="med" advTm="46187"/>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351E3-AD0F-3245-AF10-55CD7A0023C3}"/>
              </a:ext>
            </a:extLst>
          </p:cNvPr>
          <p:cNvSpPr>
            <a:spLocks noGrp="1"/>
          </p:cNvSpPr>
          <p:nvPr>
            <p:ph type="title"/>
          </p:nvPr>
        </p:nvSpPr>
        <p:spPr>
          <a:xfrm>
            <a:off x="558800" y="342169"/>
            <a:ext cx="4951583" cy="4421413"/>
          </a:xfrm>
        </p:spPr>
        <p:txBody>
          <a:bodyPr>
            <a:normAutofit fontScale="90000"/>
          </a:bodyPr>
          <a:lstStyle/>
          <a:p>
            <a:pPr algn="l"/>
            <a:r>
              <a:rPr lang="en-US" sz="3797" dirty="0"/>
              <a:t>We equate evidence with majority, repeatability and statistical probability, …</a:t>
            </a:r>
            <a:br>
              <a:rPr lang="en-US" sz="3797" dirty="0"/>
            </a:br>
            <a:br>
              <a:rPr lang="en-US" sz="3797" dirty="0"/>
            </a:br>
            <a:r>
              <a:rPr lang="en-US" sz="3797" dirty="0"/>
              <a:t>If you are not like the average, probability is wrong</a:t>
            </a:r>
          </a:p>
        </p:txBody>
      </p:sp>
      <p:pic>
        <p:nvPicPr>
          <p:cNvPr id="4" name="Picture 3" descr="A protester holding a sign saying: &quot;What do we want? Evidence Based Science When do we want it? After Peer Review. &quot;">
            <a:extLst>
              <a:ext uri="{FF2B5EF4-FFF2-40B4-BE49-F238E27FC236}">
                <a16:creationId xmlns:a16="http://schemas.microsoft.com/office/drawing/2014/main" id="{1D3CA9AD-4E7C-7F4B-B9EB-2198034C762C}"/>
              </a:ext>
            </a:extLst>
          </p:cNvPr>
          <p:cNvPicPr>
            <a:picLocks noChangeAspect="1"/>
          </p:cNvPicPr>
          <p:nvPr/>
        </p:nvPicPr>
        <p:blipFill>
          <a:blip r:embed="rId2"/>
          <a:stretch>
            <a:fillRect/>
          </a:stretch>
        </p:blipFill>
        <p:spPr>
          <a:xfrm>
            <a:off x="5860369" y="864477"/>
            <a:ext cx="2724831" cy="1532717"/>
          </a:xfrm>
          <a:prstGeom prst="rect">
            <a:avLst/>
          </a:prstGeom>
        </p:spPr>
      </p:pic>
    </p:spTree>
    <p:extLst>
      <p:ext uri="{BB962C8B-B14F-4D97-AF65-F5344CB8AC3E}">
        <p14:creationId xmlns:p14="http://schemas.microsoft.com/office/powerpoint/2010/main" val="941008074"/>
      </p:ext>
    </p:extLst>
  </p:cSld>
  <p:clrMapOvr>
    <a:masterClrMapping/>
  </p:clrMapOvr>
  <p:transition spd="med" advTm="12389"/>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AF119-5196-AC47-9EED-FBD2D4C2EABA}"/>
              </a:ext>
            </a:extLst>
          </p:cNvPr>
          <p:cNvSpPr>
            <a:spLocks noGrp="1"/>
          </p:cNvSpPr>
          <p:nvPr>
            <p:ph type="title"/>
          </p:nvPr>
        </p:nvSpPr>
        <p:spPr>
          <a:xfrm>
            <a:off x="406400" y="128587"/>
            <a:ext cx="4706739" cy="4548783"/>
          </a:xfrm>
        </p:spPr>
        <p:txBody>
          <a:bodyPr>
            <a:noAutofit/>
          </a:bodyPr>
          <a:lstStyle/>
          <a:p>
            <a:pPr algn="l"/>
            <a:r>
              <a:rPr lang="en-US" sz="2847" dirty="0"/>
              <a:t>We equate impact with a single measure for a large homogeneous number</a:t>
            </a:r>
            <a:br>
              <a:rPr lang="en-US" sz="2847" dirty="0"/>
            </a:br>
            <a:br>
              <a:rPr lang="en-US" sz="2847" dirty="0"/>
            </a:br>
            <a:r>
              <a:rPr lang="en-US" sz="2847" dirty="0"/>
              <a:t>What about heterogeneous groups that need different measures?</a:t>
            </a:r>
          </a:p>
        </p:txBody>
      </p:sp>
      <p:pic>
        <p:nvPicPr>
          <p:cNvPr id="9218" name="Picture 2" descr="An infographic showing academic impact plus societal impact. ">
            <a:hlinkClick r:id="rId3"/>
            <a:extLst>
              <a:ext uri="{FF2B5EF4-FFF2-40B4-BE49-F238E27FC236}">
                <a16:creationId xmlns:a16="http://schemas.microsoft.com/office/drawing/2014/main" id="{66A782D9-A175-1342-A266-8492AAB638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8871" y="1302395"/>
            <a:ext cx="3530219" cy="2045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075126"/>
      </p:ext>
    </p:extLst>
  </p:cSld>
  <p:clrMapOvr>
    <a:masterClrMapping/>
  </p:clrMapOvr>
  <p:transition spd="med" advTm="14969"/>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502024" y="438809"/>
            <a:ext cx="8283387" cy="1086618"/>
          </a:xfrm>
          <a:prstGeom prst="rect">
            <a:avLst/>
          </a:prstGeom>
        </p:spPr>
        <p:txBody>
          <a:bodyPr>
            <a:normAutofit fontScale="90000"/>
          </a:bodyPr>
          <a:lstStyle>
            <a:lvl1pPr algn="l">
              <a:defRPr sz="7600"/>
            </a:lvl1pPr>
          </a:lstStyle>
          <a:p>
            <a:r>
              <a:rPr lang="en-CA" sz="6000" dirty="0"/>
              <a:t>Our human starburst</a:t>
            </a:r>
            <a:r>
              <a:rPr dirty="0"/>
              <a:t>…</a:t>
            </a:r>
          </a:p>
        </p:txBody>
      </p:sp>
      <p:pic>
        <p:nvPicPr>
          <p:cNvPr id="297" name="Picture 2" descr="A multi-variate scatterplot showing a normal distribution with a dense set of dots in the middle and about 20% of the dots in the periphery."/>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87294" y="1525427"/>
            <a:ext cx="3512846" cy="3479161"/>
          </a:xfrm>
          <a:prstGeom prst="rect">
            <a:avLst/>
          </a:prstGeom>
          <a:ln w="12700">
            <a:miter lim="400000"/>
          </a:ln>
        </p:spPr>
      </p:pic>
    </p:spTree>
    <p:extLst>
      <p:ext uri="{BB962C8B-B14F-4D97-AF65-F5344CB8AC3E}">
        <p14:creationId xmlns:p14="http://schemas.microsoft.com/office/powerpoint/2010/main" val="1022843694"/>
      </p:ext>
    </p:extLst>
  </p:cSld>
  <p:clrMapOvr>
    <a:masterClrMapping/>
  </p:clrMapOvr>
  <p:transition spd="med" advTm="39639"/>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Title 1"/>
          <p:cNvSpPr txBox="1">
            <a:spLocks noGrp="1"/>
          </p:cNvSpPr>
          <p:nvPr>
            <p:ph type="title"/>
          </p:nvPr>
        </p:nvSpPr>
        <p:spPr>
          <a:xfrm>
            <a:off x="555812" y="623969"/>
            <a:ext cx="7548282" cy="727329"/>
          </a:xfrm>
          <a:prstGeom prst="rect">
            <a:avLst/>
          </a:prstGeom>
        </p:spPr>
        <p:txBody>
          <a:bodyPr>
            <a:noAutofit/>
          </a:bodyPr>
          <a:lstStyle>
            <a:lvl1pPr algn="l">
              <a:defRPr sz="7600"/>
            </a:lvl1pPr>
          </a:lstStyle>
          <a:p>
            <a:r>
              <a:rPr sz="5400" dirty="0"/>
              <a:t>Difference…</a:t>
            </a:r>
          </a:p>
        </p:txBody>
      </p:sp>
      <p:pic>
        <p:nvPicPr>
          <p:cNvPr id="300" name="Picture 2" descr="A mutlivariate scatterpolot showing that the data points in the middle are closer together and the data points at the periphery are further apart or more different from each other. "/>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96465" y="1521227"/>
            <a:ext cx="3466975" cy="3438322"/>
          </a:xfrm>
          <a:prstGeom prst="rect">
            <a:avLst/>
          </a:prstGeom>
          <a:ln w="12700">
            <a:miter lim="400000"/>
          </a:ln>
        </p:spPr>
      </p:pic>
    </p:spTree>
    <p:extLst>
      <p:ext uri="{BB962C8B-B14F-4D97-AF65-F5344CB8AC3E}">
        <p14:creationId xmlns:p14="http://schemas.microsoft.com/office/powerpoint/2010/main" val="3926006052"/>
      </p:ext>
    </p:extLst>
  </p:cSld>
  <p:clrMapOvr>
    <a:masterClrMapping/>
  </p:clrMapOvr>
  <p:transition spd="med" advTm="14796"/>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FF3E6-FC9C-2B4F-8834-0135F1EF4DE9}"/>
              </a:ext>
            </a:extLst>
          </p:cNvPr>
          <p:cNvSpPr>
            <a:spLocks noGrp="1"/>
          </p:cNvSpPr>
          <p:nvPr>
            <p:ph type="title"/>
          </p:nvPr>
        </p:nvSpPr>
        <p:spPr/>
        <p:txBody>
          <a:bodyPr>
            <a:normAutofit fontScale="90000"/>
          </a:bodyPr>
          <a:lstStyle/>
          <a:p>
            <a:r>
              <a:rPr lang="en-US" dirty="0"/>
              <a:t>The only common characteristic of disability is sufficient difference from the norm that things are not designed for you</a:t>
            </a:r>
          </a:p>
        </p:txBody>
      </p:sp>
    </p:spTree>
    <p:extLst>
      <p:ext uri="{BB962C8B-B14F-4D97-AF65-F5344CB8AC3E}">
        <p14:creationId xmlns:p14="http://schemas.microsoft.com/office/powerpoint/2010/main" val="2438119341"/>
      </p:ext>
    </p:extLst>
  </p:cSld>
  <p:clrMapOvr>
    <a:masterClrMapping/>
  </p:clrMapOvr>
  <p:transition spd="med" advTm="18026"/>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 name="Picture 2" descr="A multivariate scatterplot showing that design works for the middle, is difficult to use further from the middle and doesn't work at the ed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81459" y="1"/>
            <a:ext cx="5181082" cy="5143499"/>
          </a:xfrm>
          <a:prstGeom prst="rect">
            <a:avLst/>
          </a:prstGeom>
          <a:ln w="12700">
            <a:miter lim="400000"/>
          </a:ln>
        </p:spPr>
      </p:pic>
    </p:spTree>
    <p:extLst>
      <p:ext uri="{BB962C8B-B14F-4D97-AF65-F5344CB8AC3E}">
        <p14:creationId xmlns:p14="http://schemas.microsoft.com/office/powerpoint/2010/main" val="3002869162"/>
      </p:ext>
    </p:extLst>
  </p:cSld>
  <p:clrMapOvr>
    <a:masterClrMapping/>
  </p:clrMapOvr>
  <p:transition spd="med" advTm="39126"/>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ulti-variate scatterplot showing that predictions are highly accurate for the middle, inaccurate as you move from the middle and wrong at the edge.">
            <a:extLst>
              <a:ext uri="{FF2B5EF4-FFF2-40B4-BE49-F238E27FC236}">
                <a16:creationId xmlns:a16="http://schemas.microsoft.com/office/drawing/2014/main" id="{DAB94B9B-0550-D242-9573-96FD5DB0CB9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80105" y="0"/>
            <a:ext cx="5183789" cy="5143500"/>
          </a:xfrm>
          <a:prstGeom prst="rect">
            <a:avLst/>
          </a:prstGeom>
        </p:spPr>
      </p:pic>
    </p:spTree>
    <p:extLst>
      <p:ext uri="{BB962C8B-B14F-4D97-AF65-F5344CB8AC3E}">
        <p14:creationId xmlns:p14="http://schemas.microsoft.com/office/powerpoint/2010/main" val="4251444638"/>
      </p:ext>
    </p:extLst>
  </p:cSld>
  <p:clrMapOvr>
    <a:masterClrMapping/>
  </p:clrMapOvr>
  <p:transition spd="med" advTm="18293"/>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2F856-5B1D-B249-86C6-30BE5CCCA64F}"/>
              </a:ext>
            </a:extLst>
          </p:cNvPr>
          <p:cNvSpPr>
            <a:spLocks noGrp="1"/>
          </p:cNvSpPr>
          <p:nvPr>
            <p:ph type="title"/>
          </p:nvPr>
        </p:nvSpPr>
        <p:spPr/>
        <p:txBody>
          <a:bodyPr/>
          <a:lstStyle/>
          <a:p>
            <a:r>
              <a:rPr lang="en-US" dirty="0"/>
              <a:t>Who Counts?</a:t>
            </a:r>
          </a:p>
        </p:txBody>
      </p:sp>
    </p:spTree>
    <p:extLst>
      <p:ext uri="{BB962C8B-B14F-4D97-AF65-F5344CB8AC3E}">
        <p14:creationId xmlns:p14="http://schemas.microsoft.com/office/powerpoint/2010/main" val="3628514854"/>
      </p:ext>
    </p:extLst>
  </p:cSld>
  <p:clrMapOvr>
    <a:masterClrMapping/>
  </p:clrMapOvr>
  <p:transition spd="med" advTm="7796"/>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E137F-C791-8841-81DF-9A084E3F7A3C}"/>
              </a:ext>
            </a:extLst>
          </p:cNvPr>
          <p:cNvSpPr>
            <a:spLocks noGrp="1"/>
          </p:cNvSpPr>
          <p:nvPr>
            <p:ph type="title"/>
          </p:nvPr>
        </p:nvSpPr>
        <p:spPr/>
        <p:txBody>
          <a:bodyPr/>
          <a:lstStyle/>
          <a:p>
            <a:r>
              <a:rPr lang="en-US" dirty="0"/>
              <a:t>Put into question …</a:t>
            </a:r>
          </a:p>
        </p:txBody>
      </p:sp>
      <p:sp>
        <p:nvSpPr>
          <p:cNvPr id="3" name="Text Placeholder 2">
            <a:extLst>
              <a:ext uri="{FF2B5EF4-FFF2-40B4-BE49-F238E27FC236}">
                <a16:creationId xmlns:a16="http://schemas.microsoft.com/office/drawing/2014/main" id="{9A07B991-C066-B042-9740-1F9656350664}"/>
              </a:ext>
            </a:extLst>
          </p:cNvPr>
          <p:cNvSpPr>
            <a:spLocks noGrp="1"/>
          </p:cNvSpPr>
          <p:nvPr>
            <p:ph type="body" idx="1"/>
          </p:nvPr>
        </p:nvSpPr>
        <p:spPr/>
        <p:txBody>
          <a:bodyPr/>
          <a:lstStyle/>
          <a:p>
            <a:r>
              <a:rPr lang="en-US" dirty="0"/>
              <a:t>What has value?</a:t>
            </a:r>
          </a:p>
          <a:p>
            <a:r>
              <a:rPr lang="en-US" dirty="0"/>
              <a:t>How we know what is true?</a:t>
            </a:r>
          </a:p>
          <a:p>
            <a:r>
              <a:rPr lang="en-US" dirty="0"/>
              <a:t>Who participates in decisions?</a:t>
            </a:r>
          </a:p>
          <a:p>
            <a:r>
              <a:rPr lang="en-US" dirty="0"/>
              <a:t>Who we design things for?</a:t>
            </a:r>
          </a:p>
          <a:p>
            <a:r>
              <a:rPr lang="en-US" dirty="0"/>
              <a:t>Who benefits our society?</a:t>
            </a:r>
          </a:p>
        </p:txBody>
      </p:sp>
      <p:pic>
        <p:nvPicPr>
          <p:cNvPr id="2050" name="Picture 2" descr="Disruption title with COVID-19 virus in background">
            <a:extLst>
              <a:ext uri="{FF2B5EF4-FFF2-40B4-BE49-F238E27FC236}">
                <a16:creationId xmlns:a16="http://schemas.microsoft.com/office/drawing/2014/main" id="{A7ABF12E-3610-1741-8B3B-3E9B708D3B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3344" y="2316383"/>
            <a:ext cx="2681969" cy="178797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igns too express gratitude to front line workers..">
            <a:hlinkClick r:id="rId4"/>
            <a:extLst>
              <a:ext uri="{FF2B5EF4-FFF2-40B4-BE49-F238E27FC236}">
                <a16:creationId xmlns:a16="http://schemas.microsoft.com/office/drawing/2014/main" id="{A9D66D12-46BF-0841-8B21-F9F79B9C9A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5832" y="1230765"/>
            <a:ext cx="2681969" cy="1340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273750"/>
      </p:ext>
    </p:extLst>
  </p:cSld>
  <p:clrMapOvr>
    <a:masterClrMapping/>
  </p:clrMapOvr>
  <p:transition spd="med" advTm="15323"/>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showing the increasing disparity between the 80% in the middle and the 20% at the edge, affecting design, products, knowledge, truth and evidence, education, work and democracy. ">
            <a:extLst>
              <a:ext uri="{FF2B5EF4-FFF2-40B4-BE49-F238E27FC236}">
                <a16:creationId xmlns:a16="http://schemas.microsoft.com/office/drawing/2014/main" id="{9138A119-AC59-8841-8418-428B38675CC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4143" y="0"/>
            <a:ext cx="8595714" cy="5143500"/>
          </a:xfrm>
          <a:prstGeom prst="rect">
            <a:avLst/>
          </a:prstGeom>
        </p:spPr>
      </p:pic>
    </p:spTree>
    <p:extLst>
      <p:ext uri="{BB962C8B-B14F-4D97-AF65-F5344CB8AC3E}">
        <p14:creationId xmlns:p14="http://schemas.microsoft.com/office/powerpoint/2010/main" val="206237789"/>
      </p:ext>
    </p:extLst>
  </p:cSld>
  <p:clrMapOvr>
    <a:masterClrMapping/>
  </p:clrMapOvr>
  <p:transition spd="med" advTm="96501"/>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3533F-96DB-974C-8DE9-6CD7F5D0CF47}"/>
              </a:ext>
            </a:extLst>
          </p:cNvPr>
          <p:cNvSpPr>
            <a:spLocks noGrp="1"/>
          </p:cNvSpPr>
          <p:nvPr>
            <p:ph type="title"/>
          </p:nvPr>
        </p:nvSpPr>
        <p:spPr/>
        <p:txBody>
          <a:bodyPr>
            <a:normAutofit fontScale="90000"/>
          </a:bodyPr>
          <a:lstStyle/>
          <a:p>
            <a:r>
              <a:rPr lang="en-US" dirty="0"/>
              <a:t>The trivial needs of the majority vs. the critical needs of the few</a:t>
            </a:r>
          </a:p>
        </p:txBody>
      </p:sp>
    </p:spTree>
    <p:extLst>
      <p:ext uri="{BB962C8B-B14F-4D97-AF65-F5344CB8AC3E}">
        <p14:creationId xmlns:p14="http://schemas.microsoft.com/office/powerpoint/2010/main" val="1218016630"/>
      </p:ext>
    </p:extLst>
  </p:cSld>
  <p:clrMapOvr>
    <a:masterClrMapping/>
  </p:clrMapOvr>
  <p:transition spd="med" advTm="14899"/>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68991-C6EE-B544-8B7E-B2A95CD616EE}"/>
              </a:ext>
            </a:extLst>
          </p:cNvPr>
          <p:cNvSpPr>
            <a:spLocks noGrp="1"/>
          </p:cNvSpPr>
          <p:nvPr>
            <p:ph type="title"/>
          </p:nvPr>
        </p:nvSpPr>
        <p:spPr/>
        <p:txBody>
          <a:bodyPr/>
          <a:lstStyle/>
          <a:p>
            <a:r>
              <a:rPr lang="en-US" dirty="0"/>
              <a:t>Academia &amp; Minority Research</a:t>
            </a:r>
          </a:p>
        </p:txBody>
      </p:sp>
      <p:sp>
        <p:nvSpPr>
          <p:cNvPr id="3" name="Text Placeholder 2">
            <a:extLst>
              <a:ext uri="{FF2B5EF4-FFF2-40B4-BE49-F238E27FC236}">
                <a16:creationId xmlns:a16="http://schemas.microsoft.com/office/drawing/2014/main" id="{2A53E7C0-11B5-0A49-A0C6-AABFAFAD4C57}"/>
              </a:ext>
            </a:extLst>
          </p:cNvPr>
          <p:cNvSpPr>
            <a:spLocks noGrp="1"/>
          </p:cNvSpPr>
          <p:nvPr>
            <p:ph type="body" idx="1"/>
          </p:nvPr>
        </p:nvSpPr>
        <p:spPr/>
        <p:txBody>
          <a:bodyPr/>
          <a:lstStyle/>
          <a:p>
            <a:pPr>
              <a:spcBef>
                <a:spcPts val="1015"/>
              </a:spcBef>
            </a:pPr>
            <a:r>
              <a:rPr lang="en-US" dirty="0"/>
              <a:t>Publishing in high impact journals, peer review</a:t>
            </a:r>
          </a:p>
          <a:p>
            <a:pPr>
              <a:spcBef>
                <a:spcPts val="1015"/>
              </a:spcBef>
            </a:pPr>
            <a:r>
              <a:rPr lang="en-US" dirty="0"/>
              <a:t>Citation rates and the popularity echo-chamber</a:t>
            </a:r>
          </a:p>
          <a:p>
            <a:pPr>
              <a:spcBef>
                <a:spcPts val="1015"/>
              </a:spcBef>
            </a:pPr>
            <a:r>
              <a:rPr lang="en-US" dirty="0"/>
              <a:t>Researcher Impact factor</a:t>
            </a:r>
          </a:p>
          <a:p>
            <a:pPr>
              <a:spcBef>
                <a:spcPts val="1015"/>
              </a:spcBef>
            </a:pPr>
            <a:r>
              <a:rPr lang="en-US" dirty="0"/>
              <a:t>Tenure, Promotion</a:t>
            </a:r>
          </a:p>
          <a:p>
            <a:pPr>
              <a:spcBef>
                <a:spcPts val="1015"/>
              </a:spcBef>
            </a:pPr>
            <a:r>
              <a:rPr lang="en-US" dirty="0"/>
              <a:t>Research funding &amp; peer review</a:t>
            </a:r>
          </a:p>
        </p:txBody>
      </p:sp>
      <p:pic>
        <p:nvPicPr>
          <p:cNvPr id="4" name="Picture 3" descr="A staircase spiralling down.">
            <a:extLst>
              <a:ext uri="{FF2B5EF4-FFF2-40B4-BE49-F238E27FC236}">
                <a16:creationId xmlns:a16="http://schemas.microsoft.com/office/drawing/2014/main" id="{6A0B9233-CE6A-E24C-B499-EA406E25F2FD}"/>
              </a:ext>
            </a:extLst>
          </p:cNvPr>
          <p:cNvPicPr>
            <a:picLocks noChangeAspect="1"/>
          </p:cNvPicPr>
          <p:nvPr/>
        </p:nvPicPr>
        <p:blipFill>
          <a:blip r:embed="rId2"/>
          <a:stretch>
            <a:fillRect/>
          </a:stretch>
        </p:blipFill>
        <p:spPr>
          <a:xfrm>
            <a:off x="6085364" y="2826326"/>
            <a:ext cx="2912382" cy="2067791"/>
          </a:xfrm>
          <a:prstGeom prst="rect">
            <a:avLst/>
          </a:prstGeom>
        </p:spPr>
      </p:pic>
    </p:spTree>
    <p:extLst>
      <p:ext uri="{BB962C8B-B14F-4D97-AF65-F5344CB8AC3E}">
        <p14:creationId xmlns:p14="http://schemas.microsoft.com/office/powerpoint/2010/main" val="2944304588"/>
      </p:ext>
    </p:extLst>
  </p:cSld>
  <p:clrMapOvr>
    <a:masterClrMapping/>
  </p:clrMapOvr>
  <p:transition spd="med" advTm="93047"/>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itle 1"/>
          <p:cNvSpPr txBox="1">
            <a:spLocks noGrp="1"/>
          </p:cNvSpPr>
          <p:nvPr>
            <p:ph type="title"/>
          </p:nvPr>
        </p:nvSpPr>
        <p:spPr>
          <a:xfrm>
            <a:off x="531629" y="1943881"/>
            <a:ext cx="7974418" cy="1255738"/>
          </a:xfrm>
          <a:prstGeom prst="rect">
            <a:avLst/>
          </a:prstGeom>
        </p:spPr>
        <p:txBody>
          <a:bodyPr/>
          <a:lstStyle/>
          <a:p>
            <a:r>
              <a:t>Alice and the unexpected…</a:t>
            </a:r>
          </a:p>
        </p:txBody>
      </p:sp>
      <p:pic>
        <p:nvPicPr>
          <p:cNvPr id="184" name="Picture 3" descr="A simulated view of an intersection with various vehicle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56695" y="213421"/>
            <a:ext cx="2235178" cy="1730460"/>
          </a:xfrm>
          <a:prstGeom prst="rect">
            <a:avLst/>
          </a:prstGeom>
          <a:ln w="12700">
            <a:miter lim="400000"/>
          </a:ln>
        </p:spPr>
      </p:pic>
      <p:pic>
        <p:nvPicPr>
          <p:cNvPr id="185" name="Picture 4" descr="Someone pushing their wheelchair backwards with their feet and legs. "/>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2871" y="3199618"/>
            <a:ext cx="1738623" cy="1511397"/>
          </a:xfrm>
          <a:prstGeom prst="rect">
            <a:avLst/>
          </a:prstGeom>
          <a:ln w="12700">
            <a:miter lim="400000"/>
          </a:ln>
        </p:spPr>
      </p:pic>
    </p:spTree>
    <p:extLst>
      <p:ext uri="{BB962C8B-B14F-4D97-AF65-F5344CB8AC3E}">
        <p14:creationId xmlns:p14="http://schemas.microsoft.com/office/powerpoint/2010/main" val="4256290990"/>
      </p:ext>
    </p:extLst>
  </p:cSld>
  <p:clrMapOvr>
    <a:masterClrMapping/>
  </p:clrMapOvr>
  <p:transition spd="med" advTm="87504"/>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itle 1"/>
          <p:cNvSpPr txBox="1">
            <a:spLocks noGrp="1"/>
          </p:cNvSpPr>
          <p:nvPr>
            <p:ph type="title"/>
          </p:nvPr>
        </p:nvSpPr>
        <p:spPr>
          <a:xfrm>
            <a:off x="331514" y="2157484"/>
            <a:ext cx="4853461" cy="1644534"/>
          </a:xfrm>
          <a:prstGeom prst="rect">
            <a:avLst/>
          </a:prstGeom>
        </p:spPr>
        <p:txBody>
          <a:bodyPr/>
          <a:lstStyle/>
          <a:p>
            <a:r>
              <a:t>Smarter is not always better…</a:t>
            </a:r>
          </a:p>
        </p:txBody>
      </p:sp>
      <p:pic>
        <p:nvPicPr>
          <p:cNvPr id="188" name="Picture 2" descr="A square with many people in wheelchair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27116" y="1358517"/>
            <a:ext cx="3786890" cy="2460536"/>
          </a:xfrm>
          <a:prstGeom prst="rect">
            <a:avLst/>
          </a:prstGeom>
          <a:ln w="12700">
            <a:miter lim="400000"/>
          </a:ln>
        </p:spPr>
      </p:pic>
      <p:pic>
        <p:nvPicPr>
          <p:cNvPr id="4" name="Picture 3" descr="More data. Smarter decisions.">
            <a:extLst>
              <a:ext uri="{FF2B5EF4-FFF2-40B4-BE49-F238E27FC236}">
                <a16:creationId xmlns:a16="http://schemas.microsoft.com/office/drawing/2014/main" id="{80A3754E-C7C5-D249-8381-93CBA6E247B6}"/>
              </a:ext>
            </a:extLst>
          </p:cNvPr>
          <p:cNvPicPr>
            <a:picLocks noChangeAspect="1"/>
          </p:cNvPicPr>
          <p:nvPr/>
        </p:nvPicPr>
        <p:blipFill rotWithShape="1">
          <a:blip r:embed="rId4"/>
          <a:srcRect b="8819"/>
          <a:stretch/>
        </p:blipFill>
        <p:spPr>
          <a:xfrm>
            <a:off x="2855742" y="199532"/>
            <a:ext cx="3942749" cy="2022206"/>
          </a:xfrm>
          <a:prstGeom prst="rect">
            <a:avLst/>
          </a:prstGeom>
        </p:spPr>
      </p:pic>
      <p:pic>
        <p:nvPicPr>
          <p:cNvPr id="10" name="Picture 2" descr="a shape of an arrow consisting of fish with on fish swimming the opposite direction">
            <a:extLst>
              <a:ext uri="{FF2B5EF4-FFF2-40B4-BE49-F238E27FC236}">
                <a16:creationId xmlns:a16="http://schemas.microsoft.com/office/drawing/2014/main" id="{E5C1DDDB-889E-864A-B97D-65F058F217C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15104" y="3732301"/>
            <a:ext cx="2769871" cy="1369702"/>
          </a:xfrm>
          <a:prstGeom prst="rect">
            <a:avLst/>
          </a:prstGeom>
          <a:ln w="12700">
            <a:miter lim="400000"/>
          </a:ln>
        </p:spPr>
      </p:pic>
    </p:spTree>
    <p:extLst>
      <p:ext uri="{BB962C8B-B14F-4D97-AF65-F5344CB8AC3E}">
        <p14:creationId xmlns:p14="http://schemas.microsoft.com/office/powerpoint/2010/main" val="450889559"/>
      </p:ext>
    </p:extLst>
  </p:cSld>
  <p:clrMapOvr>
    <a:masterClrMapping/>
  </p:clrMapOvr>
  <p:transition spd="med" advTm="2169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C52B1-4593-1A44-9C2F-D1B84970AD6F}"/>
              </a:ext>
            </a:extLst>
          </p:cNvPr>
          <p:cNvSpPr>
            <a:spLocks noGrp="1"/>
          </p:cNvSpPr>
          <p:nvPr>
            <p:ph type="title"/>
          </p:nvPr>
        </p:nvSpPr>
        <p:spPr>
          <a:xfrm>
            <a:off x="669727" y="257513"/>
            <a:ext cx="7804547" cy="1138535"/>
          </a:xfrm>
        </p:spPr>
        <p:txBody>
          <a:bodyPr>
            <a:normAutofit fontScale="90000"/>
          </a:bodyPr>
          <a:lstStyle/>
          <a:p>
            <a:r>
              <a:rPr lang="en-US" dirty="0"/>
              <a:t>Problem predates artificial intelligence</a:t>
            </a:r>
          </a:p>
        </p:txBody>
      </p:sp>
      <p:sp>
        <p:nvSpPr>
          <p:cNvPr id="3" name="Text Placeholder 2">
            <a:extLst>
              <a:ext uri="{FF2B5EF4-FFF2-40B4-BE49-F238E27FC236}">
                <a16:creationId xmlns:a16="http://schemas.microsoft.com/office/drawing/2014/main" id="{C0D98242-EC8D-A74D-8408-89E84C9C5A45}"/>
              </a:ext>
            </a:extLst>
          </p:cNvPr>
          <p:cNvSpPr>
            <a:spLocks noGrp="1"/>
          </p:cNvSpPr>
          <p:nvPr>
            <p:ph type="body" idx="1"/>
          </p:nvPr>
        </p:nvSpPr>
        <p:spPr>
          <a:xfrm>
            <a:off x="669727" y="1791730"/>
            <a:ext cx="3612713" cy="2889658"/>
          </a:xfrm>
        </p:spPr>
        <p:txBody>
          <a:bodyPr/>
          <a:lstStyle/>
          <a:p>
            <a:r>
              <a:rPr lang="en-US" sz="2000" dirty="0"/>
              <a:t>AI only amplifies and automates existing patterns</a:t>
            </a:r>
          </a:p>
          <a:p>
            <a:r>
              <a:rPr lang="en-US" sz="2000" dirty="0"/>
              <a:t>Probabilistic reasoning &amp; statistical analysis</a:t>
            </a:r>
          </a:p>
          <a:p>
            <a:r>
              <a:rPr lang="en-US" sz="2000" dirty="0"/>
              <a:t>Linear logic models</a:t>
            </a:r>
          </a:p>
          <a:p>
            <a:r>
              <a:rPr lang="en-US" sz="2000" dirty="0"/>
              <a:t>Reducing diversity, complexity, and variability</a:t>
            </a:r>
          </a:p>
        </p:txBody>
      </p:sp>
      <p:pic>
        <p:nvPicPr>
          <p:cNvPr id="8" name="Image" descr="A stamp showing Quetelet">
            <a:extLst>
              <a:ext uri="{FF2B5EF4-FFF2-40B4-BE49-F238E27FC236}">
                <a16:creationId xmlns:a16="http://schemas.microsoft.com/office/drawing/2014/main" id="{80C018EC-7CD2-9D4A-9EB7-CE97D6FDD5BE}"/>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709095" y="145376"/>
            <a:ext cx="1252024" cy="1769356"/>
          </a:xfrm>
          <a:prstGeom prst="rect">
            <a:avLst/>
          </a:prstGeom>
          <a:ln w="12700">
            <a:miter lim="400000"/>
          </a:ln>
        </p:spPr>
      </p:pic>
      <p:pic>
        <p:nvPicPr>
          <p:cNvPr id="9" name="pasted-movie.gif" descr="a diagram showing average heights at specific ages">
            <a:extLst>
              <a:ext uri="{FF2B5EF4-FFF2-40B4-BE49-F238E27FC236}">
                <a16:creationId xmlns:a16="http://schemas.microsoft.com/office/drawing/2014/main" id="{7741AFF3-00EC-D949-8042-5305554BF4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0272" y="1484897"/>
            <a:ext cx="2577324" cy="1815094"/>
          </a:xfrm>
          <a:prstGeom prst="rect">
            <a:avLst/>
          </a:prstGeom>
          <a:ln w="12700">
            <a:miter lim="400000"/>
          </a:ln>
        </p:spPr>
      </p:pic>
      <p:pic>
        <p:nvPicPr>
          <p:cNvPr id="10" name="Image" descr="An 18th century article showing human deviations">
            <a:extLst>
              <a:ext uri="{FF2B5EF4-FFF2-40B4-BE49-F238E27FC236}">
                <a16:creationId xmlns:a16="http://schemas.microsoft.com/office/drawing/2014/main" id="{02EB4D3B-4A43-394C-94D0-6931A41E63C1}"/>
              </a:ext>
            </a:extLst>
          </p:cNvPr>
          <p:cNvPicPr>
            <a:picLocks noChangeAspect="1"/>
          </p:cNvPicPr>
          <p:nvPr/>
        </p:nvPicPr>
        <p:blipFill>
          <a:blip r:embed="rId5"/>
          <a:stretch>
            <a:fillRect/>
          </a:stretch>
        </p:blipFill>
        <p:spPr>
          <a:xfrm>
            <a:off x="6872919" y="2222796"/>
            <a:ext cx="1750831" cy="2920704"/>
          </a:xfrm>
          <a:prstGeom prst="rect">
            <a:avLst/>
          </a:prstGeom>
          <a:ln w="12700">
            <a:miter lim="400000"/>
          </a:ln>
        </p:spPr>
      </p:pic>
      <p:pic>
        <p:nvPicPr>
          <p:cNvPr id="11" name="Image" descr="A bell curve with genetic worth plotted">
            <a:extLst>
              <a:ext uri="{FF2B5EF4-FFF2-40B4-BE49-F238E27FC236}">
                <a16:creationId xmlns:a16="http://schemas.microsoft.com/office/drawing/2014/main" id="{1DE952C8-439F-6A4F-B7C3-D6978A88000C}"/>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572000" y="2771687"/>
            <a:ext cx="2577325" cy="2327287"/>
          </a:xfrm>
          <a:prstGeom prst="rect">
            <a:avLst/>
          </a:prstGeom>
          <a:ln w="12700">
            <a:miter lim="400000"/>
          </a:ln>
        </p:spPr>
      </p:pic>
    </p:spTree>
    <p:extLst>
      <p:ext uri="{BB962C8B-B14F-4D97-AF65-F5344CB8AC3E}">
        <p14:creationId xmlns:p14="http://schemas.microsoft.com/office/powerpoint/2010/main" val="718217904"/>
      </p:ext>
    </p:extLst>
  </p:cSld>
  <p:clrMapOvr>
    <a:masterClrMapping/>
  </p:clrMapOvr>
  <p:transition spd="med" advTm="2858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showing that designing only for the 80% leads to mass production, communication, marketing, popularity push and decreases innovation. ">
            <a:extLst>
              <a:ext uri="{FF2B5EF4-FFF2-40B4-BE49-F238E27FC236}">
                <a16:creationId xmlns:a16="http://schemas.microsoft.com/office/drawing/2014/main" id="{BAE19A2E-DD1A-6A4D-BB4A-EF1C8194DD2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66411" y="345961"/>
            <a:ext cx="5211178" cy="4797539"/>
          </a:xfrm>
          <a:prstGeom prst="rect">
            <a:avLst/>
          </a:prstGeom>
        </p:spPr>
      </p:pic>
    </p:spTree>
    <p:extLst>
      <p:ext uri="{BB962C8B-B14F-4D97-AF65-F5344CB8AC3E}">
        <p14:creationId xmlns:p14="http://schemas.microsoft.com/office/powerpoint/2010/main" val="2573979377"/>
      </p:ext>
    </p:extLst>
  </p:cSld>
  <p:clrMapOvr>
    <a:masterClrMapping/>
  </p:clrMapOvr>
  <p:transition spd="med" advTm="43861"/>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 name="Image" descr="An image showing a person dropping out of the 80% anytime, when least expected, with the greatest probability. "/>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748649" y="315323"/>
            <a:ext cx="3412032" cy="4720041"/>
          </a:xfrm>
          <a:prstGeom prst="rect">
            <a:avLst/>
          </a:prstGeom>
          <a:ln w="12700">
            <a:miter lim="400000"/>
          </a:ln>
        </p:spPr>
      </p:pic>
    </p:spTree>
    <p:extLst>
      <p:ext uri="{BB962C8B-B14F-4D97-AF65-F5344CB8AC3E}">
        <p14:creationId xmlns:p14="http://schemas.microsoft.com/office/powerpoint/2010/main" val="1367471776"/>
      </p:ext>
    </p:extLst>
  </p:cSld>
  <p:clrMapOvr>
    <a:masterClrMapping/>
  </p:clrMapOvr>
  <p:transition spd="med" advTm="13408"/>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E609B-6BF1-6948-B0AB-CED0DF91A222}"/>
              </a:ext>
            </a:extLst>
          </p:cNvPr>
          <p:cNvSpPr>
            <a:spLocks noGrp="1"/>
          </p:cNvSpPr>
          <p:nvPr>
            <p:ph type="title"/>
          </p:nvPr>
        </p:nvSpPr>
        <p:spPr>
          <a:xfrm>
            <a:off x="275131" y="366576"/>
            <a:ext cx="7358063" cy="1116235"/>
          </a:xfrm>
        </p:spPr>
        <p:txBody>
          <a:bodyPr>
            <a:normAutofit/>
          </a:bodyPr>
          <a:lstStyle/>
          <a:p>
            <a:r>
              <a:rPr lang="en-US" dirty="0"/>
              <a:t>The view from the edge</a:t>
            </a:r>
          </a:p>
        </p:txBody>
      </p:sp>
      <p:pic>
        <p:nvPicPr>
          <p:cNvPr id="3" name="Picture 2" descr="A starburst, or multivariate scatterplot showing that innovation and weak signals are at the edges. ">
            <a:extLst>
              <a:ext uri="{FF2B5EF4-FFF2-40B4-BE49-F238E27FC236}">
                <a16:creationId xmlns:a16="http://schemas.microsoft.com/office/drawing/2014/main" id="{F244B754-7BB4-D54A-AE68-701B651FE50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47734" y="1646474"/>
            <a:ext cx="3469514" cy="3444109"/>
          </a:xfrm>
          <a:prstGeom prst="rect">
            <a:avLst/>
          </a:prstGeom>
        </p:spPr>
      </p:pic>
    </p:spTree>
    <p:extLst>
      <p:ext uri="{BB962C8B-B14F-4D97-AF65-F5344CB8AC3E}">
        <p14:creationId xmlns:p14="http://schemas.microsoft.com/office/powerpoint/2010/main" val="2448745909"/>
      </p:ext>
    </p:extLst>
  </p:cSld>
  <p:clrMapOvr>
    <a:masterClrMapping/>
  </p:clrMapOvr>
  <p:transition spd="med" advTm="3352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multi-variate scatterplot showing that the needs of the middle have room to change if the design encompasses the edges.">
            <a:extLst>
              <a:ext uri="{FF2B5EF4-FFF2-40B4-BE49-F238E27FC236}">
                <a16:creationId xmlns:a16="http://schemas.microsoft.com/office/drawing/2014/main" id="{FC08A3C0-FA52-044D-A384-6C2FD2F6E73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15067" y="33539"/>
            <a:ext cx="5063066" cy="5025995"/>
          </a:xfrm>
          <a:prstGeom prst="rect">
            <a:avLst/>
          </a:prstGeom>
        </p:spPr>
      </p:pic>
    </p:spTree>
    <p:extLst>
      <p:ext uri="{BB962C8B-B14F-4D97-AF65-F5344CB8AC3E}">
        <p14:creationId xmlns:p14="http://schemas.microsoft.com/office/powerpoint/2010/main" val="803586364"/>
      </p:ext>
    </p:extLst>
  </p:cSld>
  <p:clrMapOvr>
    <a:masterClrMapping/>
  </p:clrMapOvr>
  <p:transition spd="med" advTm="25382"/>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F0B3F-58F9-1042-AEC1-4586BB30C950}"/>
              </a:ext>
            </a:extLst>
          </p:cNvPr>
          <p:cNvSpPr>
            <a:spLocks noGrp="1"/>
          </p:cNvSpPr>
          <p:nvPr>
            <p:ph type="title"/>
          </p:nvPr>
        </p:nvSpPr>
        <p:spPr>
          <a:xfrm>
            <a:off x="390710" y="465048"/>
            <a:ext cx="5988319" cy="4678451"/>
          </a:xfrm>
        </p:spPr>
        <p:txBody>
          <a:bodyPr>
            <a:normAutofit fontScale="90000"/>
          </a:bodyPr>
          <a:lstStyle/>
          <a:p>
            <a:pPr algn="l"/>
            <a:r>
              <a:rPr lang="en-US" sz="3600" dirty="0"/>
              <a:t>Crisis</a:t>
            </a:r>
            <a:r>
              <a:rPr lang="en-US" sz="2700" dirty="0"/>
              <a:t>: </a:t>
            </a:r>
            <a:br>
              <a:rPr lang="en-US" sz="3600" dirty="0"/>
            </a:br>
            <a:r>
              <a:rPr lang="en-US" sz="3600" dirty="0"/>
              <a:t>crossroads or decisive point</a:t>
            </a:r>
            <a:br>
              <a:rPr lang="en-US" sz="3600" dirty="0"/>
            </a:br>
            <a:br>
              <a:rPr lang="en-US" sz="3600" dirty="0"/>
            </a:br>
            <a:r>
              <a:rPr lang="en-US" sz="3600" dirty="0"/>
              <a:t>Emergency: </a:t>
            </a:r>
            <a:br>
              <a:rPr lang="en-US" sz="3600" dirty="0"/>
            </a:br>
            <a:r>
              <a:rPr lang="en-US" sz="3600" dirty="0"/>
              <a:t>emergence or to emerge, arise and bring to light</a:t>
            </a:r>
            <a:br>
              <a:rPr lang="en-US" sz="3600" dirty="0"/>
            </a:br>
            <a:br>
              <a:rPr lang="en-US" sz="3600" dirty="0"/>
            </a:br>
            <a:r>
              <a:rPr lang="en-US" sz="3600" dirty="0"/>
              <a:t>Catastrophe:</a:t>
            </a:r>
            <a:br>
              <a:rPr lang="en-US" sz="3600" dirty="0"/>
            </a:br>
            <a:r>
              <a:rPr lang="en-US" sz="3600" dirty="0"/>
              <a:t>Sudden overturning</a:t>
            </a:r>
            <a:br>
              <a:rPr lang="en-US" dirty="0"/>
            </a:br>
            <a:endParaRPr lang="en-US" dirty="0"/>
          </a:p>
        </p:txBody>
      </p:sp>
      <p:pic>
        <p:nvPicPr>
          <p:cNvPr id="3" name="Picture 2" descr="People wearing masks with diving stock market display in background.">
            <a:extLst>
              <a:ext uri="{FF2B5EF4-FFF2-40B4-BE49-F238E27FC236}">
                <a16:creationId xmlns:a16="http://schemas.microsoft.com/office/drawing/2014/main" id="{10BEFD99-67FB-2145-894F-A38F0E1F7C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50339" y="152400"/>
            <a:ext cx="3093661" cy="1741289"/>
          </a:xfrm>
          <a:prstGeom prst="rect">
            <a:avLst/>
          </a:prstGeom>
        </p:spPr>
      </p:pic>
      <p:pic>
        <p:nvPicPr>
          <p:cNvPr id="4" name="Picture 3" descr="Picture of COVID-19 virus">
            <a:extLst>
              <a:ext uri="{FF2B5EF4-FFF2-40B4-BE49-F238E27FC236}">
                <a16:creationId xmlns:a16="http://schemas.microsoft.com/office/drawing/2014/main" id="{DD871E49-B400-744D-9C78-7B7077F05D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029" y="1714634"/>
            <a:ext cx="2712720" cy="1803959"/>
          </a:xfrm>
          <a:prstGeom prst="rect">
            <a:avLst/>
          </a:prstGeom>
        </p:spPr>
      </p:pic>
      <p:pic>
        <p:nvPicPr>
          <p:cNvPr id="5" name="Picture 2" descr="Yemen and COVID-19: 'A perfect storm' for catastrophe, experts ...">
            <a:extLst>
              <a:ext uri="{FF2B5EF4-FFF2-40B4-BE49-F238E27FC236}">
                <a16:creationId xmlns:a16="http://schemas.microsoft.com/office/drawing/2014/main" id="{CFCE8624-1C90-A342-A9EC-F9662D3FC66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7192" y="3249812"/>
            <a:ext cx="2779776" cy="156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6792965"/>
      </p:ext>
    </p:extLst>
  </p:cSld>
  <p:clrMapOvr>
    <a:masterClrMapping/>
  </p:clrMapOvr>
  <p:transition spd="med" advTm="29806"/>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1DBDE-6E73-5640-9CCA-D62BB6CB8E60}"/>
              </a:ext>
            </a:extLst>
          </p:cNvPr>
          <p:cNvSpPr>
            <a:spLocks noGrp="1"/>
          </p:cNvSpPr>
          <p:nvPr>
            <p:ph type="title"/>
          </p:nvPr>
        </p:nvSpPr>
        <p:spPr/>
        <p:txBody>
          <a:bodyPr>
            <a:normAutofit fontScale="90000"/>
          </a:bodyPr>
          <a:lstStyle/>
          <a:p>
            <a:r>
              <a:rPr lang="en-US" dirty="0"/>
              <a:t>Upend hierarchy of compromise</a:t>
            </a:r>
          </a:p>
        </p:txBody>
      </p:sp>
      <p:sp>
        <p:nvSpPr>
          <p:cNvPr id="3" name="Text Placeholder 2">
            <a:extLst>
              <a:ext uri="{FF2B5EF4-FFF2-40B4-BE49-F238E27FC236}">
                <a16:creationId xmlns:a16="http://schemas.microsoft.com/office/drawing/2014/main" id="{8283C6C1-B7BD-3544-AFCF-9EDC9C8E4950}"/>
              </a:ext>
            </a:extLst>
          </p:cNvPr>
          <p:cNvSpPr>
            <a:spLocks noGrp="1"/>
          </p:cNvSpPr>
          <p:nvPr>
            <p:ph type="body" idx="1"/>
          </p:nvPr>
        </p:nvSpPr>
        <p:spPr/>
        <p:txBody>
          <a:bodyPr/>
          <a:lstStyle/>
          <a:p>
            <a:r>
              <a:rPr lang="en-US" dirty="0"/>
              <a:t>“Be happy with…”</a:t>
            </a:r>
          </a:p>
          <a:p>
            <a:r>
              <a:rPr lang="en-US" dirty="0"/>
              <a:t>Disability constrains adaptability, the compromise costs are greater</a:t>
            </a:r>
          </a:p>
        </p:txBody>
      </p:sp>
    </p:spTree>
    <p:extLst>
      <p:ext uri="{BB962C8B-B14F-4D97-AF65-F5344CB8AC3E}">
        <p14:creationId xmlns:p14="http://schemas.microsoft.com/office/powerpoint/2010/main" val="3828349721"/>
      </p:ext>
    </p:extLst>
  </p:cSld>
  <p:clrMapOvr>
    <a:masterClrMapping/>
  </p:clrMapOvr>
  <p:transition spd="med" advTm="26161"/>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AC715-BE99-DC48-9CFC-A8C53EA0D75F}"/>
              </a:ext>
            </a:extLst>
          </p:cNvPr>
          <p:cNvSpPr>
            <a:spLocks noGrp="1"/>
          </p:cNvSpPr>
          <p:nvPr>
            <p:ph type="title"/>
          </p:nvPr>
        </p:nvSpPr>
        <p:spPr/>
        <p:txBody>
          <a:bodyPr>
            <a:normAutofit fontScale="90000"/>
          </a:bodyPr>
          <a:lstStyle/>
          <a:p>
            <a:r>
              <a:rPr lang="en-US" dirty="0"/>
              <a:t>Upend hierarchy of justification</a:t>
            </a:r>
          </a:p>
        </p:txBody>
      </p:sp>
      <p:sp>
        <p:nvSpPr>
          <p:cNvPr id="3" name="Text Placeholder 2">
            <a:extLst>
              <a:ext uri="{FF2B5EF4-FFF2-40B4-BE49-F238E27FC236}">
                <a16:creationId xmlns:a16="http://schemas.microsoft.com/office/drawing/2014/main" id="{781FB3AC-BE4A-3846-882A-802CE2980CFE}"/>
              </a:ext>
            </a:extLst>
          </p:cNvPr>
          <p:cNvSpPr>
            <a:spLocks noGrp="1"/>
          </p:cNvSpPr>
          <p:nvPr>
            <p:ph type="body" idx="1"/>
          </p:nvPr>
        </p:nvSpPr>
        <p:spPr/>
        <p:txBody>
          <a:bodyPr/>
          <a:lstStyle/>
          <a:p>
            <a:r>
              <a:rPr lang="en-US" dirty="0"/>
              <a:t>Excluded have the largest burden of justification for change</a:t>
            </a:r>
          </a:p>
          <a:p>
            <a:r>
              <a:rPr lang="en-US" dirty="0"/>
              <a:t>Included can rely on “that’s just the way we do things, this is our standard procedure”</a:t>
            </a:r>
          </a:p>
          <a:p>
            <a:r>
              <a:rPr lang="en-US" dirty="0"/>
              <a:t>Progress during disruption &amp; leapfrogging </a:t>
            </a:r>
          </a:p>
        </p:txBody>
      </p:sp>
    </p:spTree>
    <p:extLst>
      <p:ext uri="{BB962C8B-B14F-4D97-AF65-F5344CB8AC3E}">
        <p14:creationId xmlns:p14="http://schemas.microsoft.com/office/powerpoint/2010/main" val="1294633698"/>
      </p:ext>
    </p:extLst>
  </p:cSld>
  <p:clrMapOvr>
    <a:masterClrMapping/>
  </p:clrMapOvr>
  <p:transition spd="med" advTm="15103"/>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 name="image2.tif" descr="An illustration of a cobr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67302" y="158773"/>
            <a:ext cx="3896672" cy="2192915"/>
          </a:xfrm>
          <a:prstGeom prst="rect">
            <a:avLst/>
          </a:prstGeom>
          <a:ln w="12700">
            <a:miter lim="400000"/>
          </a:ln>
        </p:spPr>
      </p:pic>
      <p:sp>
        <p:nvSpPr>
          <p:cNvPr id="381" name="Shape 384"/>
          <p:cNvSpPr txBox="1">
            <a:spLocks noGrp="1"/>
          </p:cNvSpPr>
          <p:nvPr>
            <p:ph type="title"/>
          </p:nvPr>
        </p:nvSpPr>
        <p:spPr>
          <a:xfrm>
            <a:off x="406074" y="158773"/>
            <a:ext cx="4661227" cy="882627"/>
          </a:xfrm>
          <a:prstGeom prst="rect">
            <a:avLst/>
          </a:prstGeom>
        </p:spPr>
        <p:txBody>
          <a:bodyPr>
            <a:normAutofit fontScale="90000"/>
          </a:bodyPr>
          <a:lstStyle>
            <a:lvl1pPr>
              <a:defRPr>
                <a:solidFill>
                  <a:srgbClr val="000000"/>
                </a:solidFill>
              </a:defRPr>
            </a:lvl1pPr>
          </a:lstStyle>
          <a:p>
            <a:r>
              <a:rPr lang="en-CA" dirty="0">
                <a:solidFill>
                  <a:schemeClr val="tx1"/>
                </a:solidFill>
              </a:rPr>
              <a:t>Watch out for </a:t>
            </a:r>
            <a:br>
              <a:rPr lang="en-CA" dirty="0">
                <a:solidFill>
                  <a:schemeClr val="tx1"/>
                </a:solidFill>
              </a:rPr>
            </a:br>
            <a:r>
              <a:rPr lang="en-CA" dirty="0">
                <a:solidFill>
                  <a:schemeClr val="tx1"/>
                </a:solidFill>
              </a:rPr>
              <a:t>Cobra Effects</a:t>
            </a:r>
            <a:endParaRPr dirty="0">
              <a:solidFill>
                <a:schemeClr val="tx1"/>
              </a:solidFill>
            </a:endParaRPr>
          </a:p>
        </p:txBody>
      </p:sp>
      <p:sp>
        <p:nvSpPr>
          <p:cNvPr id="382" name="Shape 385"/>
          <p:cNvSpPr txBox="1">
            <a:spLocks noGrp="1"/>
          </p:cNvSpPr>
          <p:nvPr>
            <p:ph type="body" sz="quarter" idx="1"/>
          </p:nvPr>
        </p:nvSpPr>
        <p:spPr>
          <a:xfrm>
            <a:off x="406075" y="1151515"/>
            <a:ext cx="5317392" cy="3606800"/>
          </a:xfrm>
          <a:prstGeom prst="rect">
            <a:avLst/>
          </a:prstGeom>
        </p:spPr>
        <p:txBody>
          <a:bodyPr/>
          <a:lstStyle>
            <a:lvl1pPr marL="466164" indent="-466164">
              <a:buSzPct val="75000"/>
              <a:buFont typeface="Helvetica Neue"/>
              <a:buChar char="•"/>
              <a:defRPr>
                <a:solidFill>
                  <a:srgbClr val="000000"/>
                </a:solidFill>
              </a:defRPr>
            </a:lvl1pPr>
          </a:lstStyle>
          <a:p>
            <a:r>
              <a:rPr dirty="0">
                <a:solidFill>
                  <a:schemeClr val="tx1"/>
                </a:solidFill>
              </a:rPr>
              <a:t>unintended consequences of  over</a:t>
            </a:r>
            <a:r>
              <a:rPr lang="en-CA" dirty="0">
                <a:solidFill>
                  <a:schemeClr val="tx1"/>
                </a:solidFill>
              </a:rPr>
              <a:t>-</a:t>
            </a:r>
            <a:r>
              <a:rPr dirty="0">
                <a:solidFill>
                  <a:schemeClr val="tx1"/>
                </a:solidFill>
              </a:rPr>
              <a:t>simplistic “solutions” to complex problems</a:t>
            </a:r>
            <a:endParaRPr lang="en-CA" dirty="0">
              <a:solidFill>
                <a:schemeClr val="tx1"/>
              </a:solidFill>
            </a:endParaRPr>
          </a:p>
          <a:p>
            <a:endParaRPr lang="en-CA" dirty="0">
              <a:solidFill>
                <a:schemeClr val="tx1"/>
              </a:solidFill>
            </a:endParaRPr>
          </a:p>
          <a:p>
            <a:r>
              <a:rPr lang="en-CA" dirty="0">
                <a:solidFill>
                  <a:schemeClr val="tx1"/>
                </a:solidFill>
              </a:rPr>
              <a:t>linear thinking</a:t>
            </a:r>
          </a:p>
          <a:p>
            <a:endParaRPr lang="en-CA" dirty="0">
              <a:solidFill>
                <a:schemeClr val="tx1"/>
              </a:solidFill>
            </a:endParaRPr>
          </a:p>
          <a:p>
            <a:r>
              <a:rPr lang="en-CA" dirty="0">
                <a:solidFill>
                  <a:schemeClr val="tx1"/>
                </a:solidFill>
              </a:rPr>
              <a:t>the rut of mono-causality</a:t>
            </a:r>
          </a:p>
          <a:p>
            <a:endParaRPr lang="en-CA" dirty="0">
              <a:solidFill>
                <a:schemeClr val="tx1"/>
              </a:solidFill>
            </a:endParaRPr>
          </a:p>
          <a:p>
            <a:r>
              <a:rPr lang="en-CA" dirty="0">
                <a:solidFill>
                  <a:schemeClr val="tx1"/>
                </a:solidFill>
              </a:rPr>
              <a:t>Not considering the complex adaptive system we live in</a:t>
            </a:r>
          </a:p>
          <a:p>
            <a:endParaRPr lang="en-CA" dirty="0">
              <a:solidFill>
                <a:schemeClr val="tx1"/>
              </a:solidFill>
            </a:endParaRPr>
          </a:p>
          <a:p>
            <a:pPr marL="0" indent="0">
              <a:buNone/>
            </a:pPr>
            <a:endParaRPr lang="en-CA" dirty="0">
              <a:solidFill>
                <a:schemeClr val="tx1"/>
              </a:solidFill>
            </a:endParaRPr>
          </a:p>
          <a:p>
            <a:endParaRPr lang="en-CA" dirty="0">
              <a:solidFill>
                <a:schemeClr val="tx1"/>
              </a:solidFill>
            </a:endParaRPr>
          </a:p>
          <a:p>
            <a:pPr marL="0" indent="0">
              <a:buNone/>
            </a:pPr>
            <a:endParaRPr lang="en-CA" dirty="0">
              <a:solidFill>
                <a:schemeClr val="tx1"/>
              </a:solidFill>
            </a:endParaRPr>
          </a:p>
          <a:p>
            <a:endParaRPr dirty="0">
              <a:solidFill>
                <a:schemeClr val="tx1"/>
              </a:solidFill>
            </a:endParaRPr>
          </a:p>
        </p:txBody>
      </p:sp>
    </p:spTree>
    <p:extLst>
      <p:ext uri="{BB962C8B-B14F-4D97-AF65-F5344CB8AC3E}">
        <p14:creationId xmlns:p14="http://schemas.microsoft.com/office/powerpoint/2010/main" val="909090568"/>
      </p:ext>
    </p:extLst>
  </p:cSld>
  <p:clrMapOvr>
    <a:masterClrMapping/>
  </p:clrMapOvr>
  <p:transition spd="med" advTm="19489"/>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EB3A-EFB8-B644-B7AA-49B060B7F509}"/>
              </a:ext>
            </a:extLst>
          </p:cNvPr>
          <p:cNvSpPr>
            <a:spLocks noGrp="1"/>
          </p:cNvSpPr>
          <p:nvPr>
            <p:ph type="title"/>
          </p:nvPr>
        </p:nvSpPr>
        <p:spPr>
          <a:xfrm>
            <a:off x="238060" y="255366"/>
            <a:ext cx="7556111" cy="1741289"/>
          </a:xfrm>
        </p:spPr>
        <p:txBody>
          <a:bodyPr/>
          <a:lstStyle/>
          <a:p>
            <a:r>
              <a:rPr lang="en-US" dirty="0"/>
              <a:t>The divisiveness of labels, categories, and hierarchies.</a:t>
            </a:r>
          </a:p>
        </p:txBody>
      </p:sp>
      <p:pic>
        <p:nvPicPr>
          <p:cNvPr id="3" name="Picture 4" descr="The multivariate scatterplot or starburst with bounded groupings or clustered marked off. ">
            <a:extLst>
              <a:ext uri="{FF2B5EF4-FFF2-40B4-BE49-F238E27FC236}">
                <a16:creationId xmlns:a16="http://schemas.microsoft.com/office/drawing/2014/main" id="{DDB560FA-54D6-7441-830C-87BEC41C5F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4671" y="1996654"/>
            <a:ext cx="3185655" cy="3091032"/>
          </a:xfrm>
          <a:prstGeom prst="rect">
            <a:avLst/>
          </a:prstGeom>
          <a:ln w="12700">
            <a:miter lim="400000"/>
          </a:ln>
        </p:spPr>
      </p:pic>
      <p:pic>
        <p:nvPicPr>
          <p:cNvPr id="5" name="Picture 2" descr="A picture of an individual in a wheelchair stranded at the edge of a playing field. ">
            <a:extLst>
              <a:ext uri="{FF2B5EF4-FFF2-40B4-BE49-F238E27FC236}">
                <a16:creationId xmlns:a16="http://schemas.microsoft.com/office/drawing/2014/main" id="{ABBF4256-42C3-B643-A811-127672CC4E3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3454" y="3146846"/>
            <a:ext cx="2513914" cy="1413125"/>
          </a:xfrm>
          <a:prstGeom prst="rect">
            <a:avLst/>
          </a:prstGeom>
          <a:ln w="12700">
            <a:miter lim="400000"/>
          </a:ln>
        </p:spPr>
      </p:pic>
    </p:spTree>
    <p:extLst>
      <p:ext uri="{BB962C8B-B14F-4D97-AF65-F5344CB8AC3E}">
        <p14:creationId xmlns:p14="http://schemas.microsoft.com/office/powerpoint/2010/main" val="3151909594"/>
      </p:ext>
    </p:extLst>
  </p:cSld>
  <p:clrMapOvr>
    <a:masterClrMapping/>
  </p:clrMapOvr>
  <p:transition spd="med" advTm="40463"/>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Inclusive Design.."/>
          <p:cNvSpPr txBox="1">
            <a:spLocks noGrp="1"/>
          </p:cNvSpPr>
          <p:nvPr>
            <p:ph type="title"/>
          </p:nvPr>
        </p:nvSpPr>
        <p:spPr>
          <a:xfrm>
            <a:off x="424544" y="259519"/>
            <a:ext cx="3852778" cy="647947"/>
          </a:xfrm>
          <a:prstGeom prst="rect">
            <a:avLst/>
          </a:prstGeom>
        </p:spPr>
        <p:txBody>
          <a:bodyPr/>
          <a:lstStyle/>
          <a:p>
            <a:r>
              <a:rPr dirty="0"/>
              <a:t>Inclusive Design..</a:t>
            </a:r>
          </a:p>
        </p:txBody>
      </p:sp>
      <p:sp>
        <p:nvSpPr>
          <p:cNvPr id="369" name="One-size-fits-one - recognizing diversity…"/>
          <p:cNvSpPr txBox="1">
            <a:spLocks noGrp="1"/>
          </p:cNvSpPr>
          <p:nvPr>
            <p:ph type="body" sz="quarter" idx="1"/>
          </p:nvPr>
        </p:nvSpPr>
        <p:spPr>
          <a:xfrm>
            <a:off x="424543" y="1338943"/>
            <a:ext cx="3911379" cy="3341914"/>
          </a:xfrm>
          <a:prstGeom prst="rect">
            <a:avLst/>
          </a:prstGeom>
        </p:spPr>
        <p:txBody>
          <a:bodyPr/>
          <a:lstStyle/>
          <a:p>
            <a:pPr defTabSz="624026">
              <a:defRPr sz="3094"/>
            </a:pPr>
            <a:r>
              <a:rPr sz="2000" dirty="0"/>
              <a:t>One-size-fits-one - recognizing diversity, integrated, self-knowledge</a:t>
            </a:r>
          </a:p>
          <a:p>
            <a:pPr defTabSz="624026">
              <a:defRPr sz="3094"/>
            </a:pPr>
            <a:endParaRPr sz="2000" dirty="0"/>
          </a:p>
          <a:p>
            <a:pPr defTabSz="624026">
              <a:defRPr sz="3094"/>
            </a:pPr>
            <a:r>
              <a:rPr sz="2000" dirty="0"/>
              <a:t>Inclusive process – co-design – diverse team- “who is missing?”</a:t>
            </a:r>
          </a:p>
          <a:p>
            <a:pPr defTabSz="624026">
              <a:defRPr sz="3094"/>
            </a:pPr>
            <a:endParaRPr sz="2000" dirty="0"/>
          </a:p>
          <a:p>
            <a:pPr defTabSz="624026">
              <a:defRPr sz="3094"/>
            </a:pPr>
            <a:r>
              <a:rPr sz="2000" dirty="0"/>
              <a:t>Benefit-for-all - intervention in complex adaptive system</a:t>
            </a:r>
          </a:p>
        </p:txBody>
      </p:sp>
      <p:pic>
        <p:nvPicPr>
          <p:cNvPr id="370" name="pasted-image.pdf" descr="A graphic showing the three dimensions of inclusive design described in the text of the slide.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59430" y="259518"/>
            <a:ext cx="4537847" cy="4072995"/>
          </a:xfrm>
          <a:prstGeom prst="rect">
            <a:avLst/>
          </a:prstGeom>
          <a:ln w="12700">
            <a:miter lim="400000"/>
          </a:ln>
        </p:spPr>
      </p:pic>
    </p:spTree>
    <p:extLst>
      <p:ext uri="{BB962C8B-B14F-4D97-AF65-F5344CB8AC3E}">
        <p14:creationId xmlns:p14="http://schemas.microsoft.com/office/powerpoint/2010/main" val="4071366431"/>
      </p:ext>
    </p:extLst>
  </p:cSld>
  <p:clrMapOvr>
    <a:masterClrMapping/>
  </p:clrMapOvr>
  <p:transition spd="med" advTm="118461"/>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63A94-C2A2-874A-9C73-8312C1213FA7}"/>
              </a:ext>
            </a:extLst>
          </p:cNvPr>
          <p:cNvSpPr>
            <a:spLocks noGrp="1"/>
          </p:cNvSpPr>
          <p:nvPr>
            <p:ph type="title"/>
          </p:nvPr>
        </p:nvSpPr>
        <p:spPr/>
        <p:txBody>
          <a:bodyPr>
            <a:normAutofit fontScale="90000"/>
          </a:bodyPr>
          <a:lstStyle/>
          <a:p>
            <a:r>
              <a:rPr lang="en-US" dirty="0"/>
              <a:t>The Virtuous Tornado and the Design Squiggle</a:t>
            </a:r>
          </a:p>
        </p:txBody>
      </p:sp>
      <p:pic>
        <p:nvPicPr>
          <p:cNvPr id="1026" name="Picture 2" descr="The Design Squiggle used to show the process of Design Thinking">
            <a:hlinkClick r:id="rId3"/>
            <a:extLst>
              <a:ext uri="{FF2B5EF4-FFF2-40B4-BE49-F238E27FC236}">
                <a16:creationId xmlns:a16="http://schemas.microsoft.com/office/drawing/2014/main" id="{DC07081C-FED9-0F4B-B8C9-39CA32C9671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57700" y="1524000"/>
            <a:ext cx="4542312" cy="244928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Picture 2" descr="Graphic of a virtuous tornado non-linear logic model with multiple iterations of co-design, development, implmentation, evaluation and refinement culminating in more inclusive, adaptable, innovative, resilient and accessiblle design. ">
            <a:extLst>
              <a:ext uri="{FF2B5EF4-FFF2-40B4-BE49-F238E27FC236}">
                <a16:creationId xmlns:a16="http://schemas.microsoft.com/office/drawing/2014/main" id="{A47E8C21-4B0A-FD4D-910E-495877B9E6E3}"/>
              </a:ext>
            </a:extLst>
          </p:cNvPr>
          <p:cNvGrpSpPr/>
          <p:nvPr/>
        </p:nvGrpSpPr>
        <p:grpSpPr>
          <a:xfrm>
            <a:off x="334488" y="1524000"/>
            <a:ext cx="3938155" cy="3485555"/>
            <a:chOff x="0" y="0"/>
            <a:chExt cx="6366989" cy="6171127"/>
          </a:xfrm>
        </p:grpSpPr>
        <p:sp>
          <p:nvSpPr>
            <p:cNvPr id="6" name="Rectangle">
              <a:extLst>
                <a:ext uri="{FF2B5EF4-FFF2-40B4-BE49-F238E27FC236}">
                  <a16:creationId xmlns:a16="http://schemas.microsoft.com/office/drawing/2014/main" id="{3B7F16D1-ACCC-0D4B-BD7E-EBC85B5C6257}"/>
                </a:ext>
              </a:extLst>
            </p:cNvPr>
            <p:cNvSpPr/>
            <p:nvPr/>
          </p:nvSpPr>
          <p:spPr>
            <a:xfrm>
              <a:off x="0" y="0"/>
              <a:ext cx="6366990" cy="6171128"/>
            </a:xfrm>
            <a:prstGeom prst="rect">
              <a:avLst/>
            </a:prstGeom>
            <a:solidFill>
              <a:srgbClr val="F2F2F2"/>
            </a:solidFill>
            <a:ln w="12700" cap="flat">
              <a:noFill/>
              <a:miter lim="400000"/>
            </a:ln>
            <a:effectLst/>
          </p:spPr>
          <p:txBody>
            <a:bodyPr wrap="square" lIns="24110" tIns="24110" rIns="24110" bIns="24110" numCol="1" anchor="ctr">
              <a:noAutofit/>
            </a:bodyPr>
            <a:lstStyle/>
            <a:p>
              <a:pPr algn="l" defTabSz="482163">
                <a:defRPr sz="1800" b="0">
                  <a:solidFill>
                    <a:srgbClr val="000000"/>
                  </a:solidFill>
                  <a:latin typeface="Century Gothic"/>
                  <a:ea typeface="Century Gothic"/>
                  <a:cs typeface="Century Gothic"/>
                  <a:sym typeface="Century Gothic"/>
                </a:defRPr>
              </a:pPr>
              <a:endParaRPr sz="949"/>
            </a:p>
          </p:txBody>
        </p:sp>
        <p:pic>
          <p:nvPicPr>
            <p:cNvPr id="7" name="image49.png" descr="image49.png">
              <a:extLst>
                <a:ext uri="{FF2B5EF4-FFF2-40B4-BE49-F238E27FC236}">
                  <a16:creationId xmlns:a16="http://schemas.microsoft.com/office/drawing/2014/main" id="{A437DDA1-DB26-6541-B3D3-2F0DAE64ECA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6366990" cy="6171128"/>
            </a:xfrm>
            <a:prstGeom prst="rect">
              <a:avLst/>
            </a:prstGeom>
            <a:ln w="12700" cap="flat">
              <a:noFill/>
              <a:miter lim="400000"/>
            </a:ln>
            <a:effectLst/>
          </p:spPr>
        </p:pic>
      </p:grpSp>
    </p:spTree>
    <p:extLst>
      <p:ext uri="{BB962C8B-B14F-4D97-AF65-F5344CB8AC3E}">
        <p14:creationId xmlns:p14="http://schemas.microsoft.com/office/powerpoint/2010/main" val="2066167645"/>
      </p:ext>
    </p:extLst>
  </p:cSld>
  <p:clrMapOvr>
    <a:masterClrMapping/>
  </p:clrMapOvr>
  <p:transition spd="med" advTm="35471"/>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Title 2"/>
          <p:cNvSpPr txBox="1">
            <a:spLocks noGrp="1"/>
          </p:cNvSpPr>
          <p:nvPr>
            <p:ph type="title"/>
          </p:nvPr>
        </p:nvSpPr>
        <p:spPr>
          <a:xfrm>
            <a:off x="393895" y="511444"/>
            <a:ext cx="8525022" cy="867190"/>
          </a:xfrm>
          <a:prstGeom prst="rect">
            <a:avLst/>
          </a:prstGeom>
        </p:spPr>
        <p:txBody>
          <a:bodyPr/>
          <a:lstStyle/>
          <a:p>
            <a:r>
              <a:rPr lang="en-US" dirty="0"/>
              <a:t>What about cost?</a:t>
            </a:r>
            <a:r>
              <a:rPr lang="en-CA" dirty="0"/>
              <a:t>..</a:t>
            </a:r>
            <a:endParaRPr dirty="0"/>
          </a:p>
        </p:txBody>
      </p:sp>
      <p:grpSp>
        <p:nvGrpSpPr>
          <p:cNvPr id="360" name="Picture 6" descr="Two graphs showing that including the edge at the start saves money over the long run and leads to greater longevity than planning only for the 80%."/>
          <p:cNvGrpSpPr/>
          <p:nvPr/>
        </p:nvGrpSpPr>
        <p:grpSpPr>
          <a:xfrm>
            <a:off x="984738" y="1603717"/>
            <a:ext cx="7272997" cy="3179298"/>
            <a:chOff x="0" y="0"/>
            <a:chExt cx="11858325" cy="4432931"/>
          </a:xfrm>
        </p:grpSpPr>
        <p:sp>
          <p:nvSpPr>
            <p:cNvPr id="358" name="Rectangle"/>
            <p:cNvSpPr/>
            <p:nvPr/>
          </p:nvSpPr>
          <p:spPr>
            <a:xfrm>
              <a:off x="0" y="0"/>
              <a:ext cx="11858325" cy="4432932"/>
            </a:xfrm>
            <a:prstGeom prst="rect">
              <a:avLst/>
            </a:prstGeom>
            <a:solidFill>
              <a:srgbClr val="FFFFFF"/>
            </a:solidFill>
            <a:ln w="12700" cap="flat">
              <a:noFill/>
              <a:miter lim="400000"/>
            </a:ln>
            <a:effectLst/>
          </p:spPr>
          <p:txBody>
            <a:bodyPr wrap="square" lIns="25717" tIns="25717" rIns="25717" bIns="25717" numCol="1" anchor="ctr">
              <a:noAutofit/>
            </a:bodyPr>
            <a:lstStyle/>
            <a:p>
              <a:pPr algn="l" defTabSz="685743">
                <a:defRPr b="0">
                  <a:solidFill>
                    <a:srgbClr val="000000"/>
                  </a:solidFill>
                  <a:latin typeface="Century Gothic"/>
                  <a:ea typeface="Century Gothic"/>
                  <a:cs typeface="Century Gothic"/>
                  <a:sym typeface="Century Gothic"/>
                </a:defRPr>
              </a:pPr>
              <a:endParaRPr sz="794"/>
            </a:p>
          </p:txBody>
        </p:sp>
        <p:pic>
          <p:nvPicPr>
            <p:cNvPr id="359" name="image20.tif" descr="image20.ti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1858325" cy="4432932"/>
            </a:xfrm>
            <a:prstGeom prst="rect">
              <a:avLst/>
            </a:prstGeom>
            <a:ln w="12700" cap="flat">
              <a:noFill/>
              <a:miter lim="400000"/>
            </a:ln>
            <a:effectLst/>
          </p:spPr>
        </p:pic>
      </p:grpSp>
    </p:spTree>
    <p:extLst>
      <p:ext uri="{BB962C8B-B14F-4D97-AF65-F5344CB8AC3E}">
        <p14:creationId xmlns:p14="http://schemas.microsoft.com/office/powerpoint/2010/main" val="1873715743"/>
      </p:ext>
    </p:extLst>
  </p:cSld>
  <p:clrMapOvr>
    <a:masterClrMapping/>
  </p:clrMapOvr>
  <p:transition spd="med" advTm="35365"/>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EF12-CA14-9548-ABE8-980E755C2C00}"/>
              </a:ext>
            </a:extLst>
          </p:cNvPr>
          <p:cNvSpPr>
            <a:spLocks noGrp="1"/>
          </p:cNvSpPr>
          <p:nvPr>
            <p:ph type="title"/>
          </p:nvPr>
        </p:nvSpPr>
        <p:spPr/>
        <p:txBody>
          <a:bodyPr>
            <a:normAutofit fontScale="90000"/>
          </a:bodyPr>
          <a:lstStyle/>
          <a:p>
            <a:r>
              <a:rPr lang="en-US" dirty="0"/>
              <a:t>When we value the vulnerable edge of our human scatterplot..</a:t>
            </a:r>
          </a:p>
        </p:txBody>
      </p:sp>
      <p:sp>
        <p:nvSpPr>
          <p:cNvPr id="3" name="Text Placeholder 2">
            <a:extLst>
              <a:ext uri="{FF2B5EF4-FFF2-40B4-BE49-F238E27FC236}">
                <a16:creationId xmlns:a16="http://schemas.microsoft.com/office/drawing/2014/main" id="{93B981DF-A481-AC42-8498-CC8A57BF2943}"/>
              </a:ext>
            </a:extLst>
          </p:cNvPr>
          <p:cNvSpPr>
            <a:spLocks noGrp="1"/>
          </p:cNvSpPr>
          <p:nvPr>
            <p:ph type="body" idx="1"/>
          </p:nvPr>
        </p:nvSpPr>
        <p:spPr/>
        <p:txBody>
          <a:bodyPr/>
          <a:lstStyle/>
          <a:p>
            <a:pPr>
              <a:spcBef>
                <a:spcPts val="600"/>
              </a:spcBef>
            </a:pPr>
            <a:r>
              <a:rPr lang="en-US" sz="2400" dirty="0"/>
              <a:t>Adapt to change &amp; respond to the unexpected</a:t>
            </a:r>
          </a:p>
          <a:p>
            <a:pPr>
              <a:spcBef>
                <a:spcPts val="600"/>
              </a:spcBef>
            </a:pPr>
            <a:r>
              <a:rPr lang="en-US" sz="2400" dirty="0"/>
              <a:t>Detect risk</a:t>
            </a:r>
          </a:p>
          <a:p>
            <a:pPr>
              <a:spcBef>
                <a:spcPts val="600"/>
              </a:spcBef>
            </a:pPr>
            <a:r>
              <a:rPr lang="en-US" sz="2400" dirty="0"/>
              <a:t>Respond to inevitable change and transfer of context</a:t>
            </a:r>
          </a:p>
          <a:p>
            <a:pPr>
              <a:spcBef>
                <a:spcPts val="600"/>
              </a:spcBef>
            </a:pPr>
            <a:r>
              <a:rPr lang="en-US" sz="2400" dirty="0"/>
              <a:t>Results in greater dynamic resilience &amp; longevity</a:t>
            </a:r>
          </a:p>
          <a:p>
            <a:pPr>
              <a:spcBef>
                <a:spcPts val="600"/>
              </a:spcBef>
            </a:pPr>
            <a:r>
              <a:rPr lang="en-US" sz="2400" dirty="0"/>
              <a:t>Will reduce disparity</a:t>
            </a:r>
          </a:p>
          <a:p>
            <a:pPr>
              <a:spcBef>
                <a:spcPts val="600"/>
              </a:spcBef>
            </a:pPr>
            <a:r>
              <a:rPr lang="en-US" sz="2400" dirty="0"/>
              <a:t>May hold the key to our survival</a:t>
            </a:r>
          </a:p>
        </p:txBody>
      </p:sp>
    </p:spTree>
    <p:extLst>
      <p:ext uri="{BB962C8B-B14F-4D97-AF65-F5344CB8AC3E}">
        <p14:creationId xmlns:p14="http://schemas.microsoft.com/office/powerpoint/2010/main" val="3675811808"/>
      </p:ext>
    </p:extLst>
  </p:cSld>
  <p:clrMapOvr>
    <a:masterClrMapping/>
  </p:clrMapOvr>
  <p:transition spd="med" advTm="33708"/>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8285D-5050-A546-9043-26F48CD179CA}"/>
              </a:ext>
            </a:extLst>
          </p:cNvPr>
          <p:cNvSpPr>
            <a:spLocks noGrp="1"/>
          </p:cNvSpPr>
          <p:nvPr>
            <p:ph type="title"/>
          </p:nvPr>
        </p:nvSpPr>
        <p:spPr/>
        <p:txBody>
          <a:bodyPr/>
          <a:lstStyle/>
          <a:p>
            <a:r>
              <a:rPr lang="en-US" dirty="0"/>
              <a:t>Implications for </a:t>
            </a:r>
            <a:br>
              <a:rPr lang="en-US" dirty="0"/>
            </a:br>
            <a:r>
              <a:rPr lang="en-US" dirty="0"/>
              <a:t>Scholars Portal</a:t>
            </a:r>
          </a:p>
        </p:txBody>
      </p:sp>
    </p:spTree>
    <p:extLst>
      <p:ext uri="{BB962C8B-B14F-4D97-AF65-F5344CB8AC3E}">
        <p14:creationId xmlns:p14="http://schemas.microsoft.com/office/powerpoint/2010/main" val="1776883888"/>
      </p:ext>
    </p:extLst>
  </p:cSld>
  <p:clrMapOvr>
    <a:masterClrMapping/>
  </p:clrMapOvr>
  <p:transition spd="med" advTm="9774"/>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84A17-FFBC-8B45-ADFB-4CD5A3CDECC7}"/>
              </a:ext>
            </a:extLst>
          </p:cNvPr>
          <p:cNvSpPr>
            <a:spLocks noGrp="1"/>
          </p:cNvSpPr>
          <p:nvPr>
            <p:ph type="title"/>
          </p:nvPr>
        </p:nvSpPr>
        <p:spPr/>
        <p:txBody>
          <a:bodyPr>
            <a:normAutofit fontScale="90000"/>
          </a:bodyPr>
          <a:lstStyle/>
          <a:p>
            <a:r>
              <a:rPr lang="en-US" dirty="0"/>
              <a:t>Designed to be Change Resistant</a:t>
            </a:r>
          </a:p>
        </p:txBody>
      </p:sp>
      <p:sp>
        <p:nvSpPr>
          <p:cNvPr id="3" name="Text Placeholder 2">
            <a:extLst>
              <a:ext uri="{FF2B5EF4-FFF2-40B4-BE49-F238E27FC236}">
                <a16:creationId xmlns:a16="http://schemas.microsoft.com/office/drawing/2014/main" id="{E7BB26BF-5C3E-0B45-8C61-F1800B31D39C}"/>
              </a:ext>
            </a:extLst>
          </p:cNvPr>
          <p:cNvSpPr>
            <a:spLocks noGrp="1"/>
          </p:cNvSpPr>
          <p:nvPr>
            <p:ph type="body" idx="1"/>
          </p:nvPr>
        </p:nvSpPr>
        <p:spPr>
          <a:xfrm>
            <a:off x="669728" y="1366242"/>
            <a:ext cx="6306806" cy="3315146"/>
          </a:xfrm>
        </p:spPr>
        <p:txBody>
          <a:bodyPr/>
          <a:lstStyle/>
          <a:p>
            <a:r>
              <a:rPr lang="en-US" sz="2400" dirty="0"/>
              <a:t>Strongholds against parochialism and superstition</a:t>
            </a:r>
          </a:p>
          <a:p>
            <a:r>
              <a:rPr lang="en-US" sz="2400" dirty="0"/>
              <a:t>Built to resist transitory political forces and whims of popular ideologies</a:t>
            </a:r>
          </a:p>
          <a:p>
            <a:r>
              <a:rPr lang="en-US" sz="2400" dirty="0"/>
              <a:t>Protected silos of expertise</a:t>
            </a:r>
          </a:p>
          <a:p>
            <a:r>
              <a:rPr lang="en-US" sz="2400" dirty="0"/>
              <a:t>Defend accepted values and proven knowledge from upstarts and peerless notions</a:t>
            </a:r>
          </a:p>
        </p:txBody>
      </p:sp>
      <p:pic>
        <p:nvPicPr>
          <p:cNvPr id="4" name="pasted-image.tiff" descr="A woodcut print showing early universities">
            <a:extLst>
              <a:ext uri="{FF2B5EF4-FFF2-40B4-BE49-F238E27FC236}">
                <a16:creationId xmlns:a16="http://schemas.microsoft.com/office/drawing/2014/main" id="{1E2A7FAF-3684-894F-B65A-B381B2182F9A}"/>
              </a:ext>
            </a:extLst>
          </p:cNvPr>
          <p:cNvPicPr>
            <a:picLocks noChangeAspect="1"/>
          </p:cNvPicPr>
          <p:nvPr/>
        </p:nvPicPr>
        <p:blipFill>
          <a:blip r:embed="rId3"/>
          <a:stretch>
            <a:fillRect/>
          </a:stretch>
        </p:blipFill>
        <p:spPr>
          <a:xfrm>
            <a:off x="6314945" y="2593825"/>
            <a:ext cx="2829055" cy="2181325"/>
          </a:xfrm>
          <a:prstGeom prst="rect">
            <a:avLst/>
          </a:prstGeom>
          <a:ln w="12700">
            <a:miter lim="400000"/>
          </a:ln>
        </p:spPr>
      </p:pic>
    </p:spTree>
    <p:extLst>
      <p:ext uri="{BB962C8B-B14F-4D97-AF65-F5344CB8AC3E}">
        <p14:creationId xmlns:p14="http://schemas.microsoft.com/office/powerpoint/2010/main" val="591891914"/>
      </p:ext>
    </p:extLst>
  </p:cSld>
  <p:clrMapOvr>
    <a:masterClrMapping/>
  </p:clrMapOvr>
  <p:transition spd="med" advTm="58237"/>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FEF2B99-9B7C-9744-8305-5C72A4924A35}"/>
              </a:ext>
            </a:extLst>
          </p:cNvPr>
          <p:cNvSpPr>
            <a:spLocks noGrp="1"/>
          </p:cNvSpPr>
          <p:nvPr>
            <p:ph type="body" idx="1"/>
          </p:nvPr>
        </p:nvSpPr>
        <p:spPr/>
        <p:txBody>
          <a:bodyPr/>
          <a:lstStyle/>
          <a:p>
            <a:r>
              <a:rPr lang="en-US" dirty="0"/>
              <a:t>What really matters</a:t>
            </a:r>
          </a:p>
          <a:p>
            <a:r>
              <a:rPr lang="en-US" dirty="0"/>
              <a:t>What is really possible </a:t>
            </a:r>
          </a:p>
          <a:p>
            <a:r>
              <a:rPr lang="en-US" dirty="0"/>
              <a:t>What is required of us</a:t>
            </a:r>
          </a:p>
          <a:p>
            <a:r>
              <a:rPr lang="en-US" dirty="0"/>
              <a:t>The value of life and what makes a life worth living</a:t>
            </a:r>
          </a:p>
        </p:txBody>
      </p:sp>
      <p:pic>
        <p:nvPicPr>
          <p:cNvPr id="5" name="Picture 4" descr="Red cross sign saying &quot; Look out for each other.&quot;">
            <a:extLst>
              <a:ext uri="{FF2B5EF4-FFF2-40B4-BE49-F238E27FC236}">
                <a16:creationId xmlns:a16="http://schemas.microsoft.com/office/drawing/2014/main" id="{9538D303-353A-934C-9D4C-013560FF8561}"/>
              </a:ext>
            </a:extLst>
          </p:cNvPr>
          <p:cNvPicPr>
            <a:picLocks noChangeAspect="1"/>
          </p:cNvPicPr>
          <p:nvPr/>
        </p:nvPicPr>
        <p:blipFill>
          <a:blip r:embed="rId2"/>
          <a:stretch>
            <a:fillRect/>
          </a:stretch>
        </p:blipFill>
        <p:spPr>
          <a:xfrm>
            <a:off x="5148944" y="2192604"/>
            <a:ext cx="2198914" cy="1234478"/>
          </a:xfrm>
          <a:prstGeom prst="rect">
            <a:avLst/>
          </a:prstGeom>
        </p:spPr>
      </p:pic>
      <p:sp>
        <p:nvSpPr>
          <p:cNvPr id="2" name="Title 1">
            <a:extLst>
              <a:ext uri="{FF2B5EF4-FFF2-40B4-BE49-F238E27FC236}">
                <a16:creationId xmlns:a16="http://schemas.microsoft.com/office/drawing/2014/main" id="{2D00AF53-4678-3A43-A96A-A04CBB0EA55F}"/>
              </a:ext>
            </a:extLst>
          </p:cNvPr>
          <p:cNvSpPr>
            <a:spLocks noGrp="1"/>
          </p:cNvSpPr>
          <p:nvPr>
            <p:ph type="title"/>
          </p:nvPr>
        </p:nvSpPr>
        <p:spPr/>
        <p:txBody>
          <a:bodyPr>
            <a:normAutofit fontScale="90000"/>
          </a:bodyPr>
          <a:lstStyle/>
          <a:p>
            <a:r>
              <a:rPr lang="en-US" dirty="0"/>
              <a:t>What emerges (aka Emergency) </a:t>
            </a:r>
          </a:p>
        </p:txBody>
      </p:sp>
      <p:pic>
        <p:nvPicPr>
          <p:cNvPr id="4" name="Picture 3" descr="A montage of COVID images with Stay Home in bold white letters overlaying them.">
            <a:extLst>
              <a:ext uri="{FF2B5EF4-FFF2-40B4-BE49-F238E27FC236}">
                <a16:creationId xmlns:a16="http://schemas.microsoft.com/office/drawing/2014/main" id="{E6C1E4E5-3709-C74D-B26E-BF1521CAA3EA}"/>
              </a:ext>
            </a:extLst>
          </p:cNvPr>
          <p:cNvPicPr>
            <a:picLocks noChangeAspect="1"/>
          </p:cNvPicPr>
          <p:nvPr/>
        </p:nvPicPr>
        <p:blipFill>
          <a:blip r:embed="rId3"/>
          <a:stretch>
            <a:fillRect/>
          </a:stretch>
        </p:blipFill>
        <p:spPr>
          <a:xfrm>
            <a:off x="6999515" y="1054069"/>
            <a:ext cx="2092191" cy="1921329"/>
          </a:xfrm>
          <a:prstGeom prst="rect">
            <a:avLst/>
          </a:prstGeom>
        </p:spPr>
      </p:pic>
    </p:spTree>
    <p:extLst>
      <p:ext uri="{BB962C8B-B14F-4D97-AF65-F5344CB8AC3E}">
        <p14:creationId xmlns:p14="http://schemas.microsoft.com/office/powerpoint/2010/main" val="3270284679"/>
      </p:ext>
    </p:extLst>
  </p:cSld>
  <p:clrMapOvr>
    <a:masterClrMapping/>
  </p:clrMapOvr>
  <p:transition spd="med" advTm="17076"/>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7AFA7-CAD4-8741-8AF3-2F3EE8FA9B2B}"/>
              </a:ext>
            </a:extLst>
          </p:cNvPr>
          <p:cNvSpPr>
            <a:spLocks noGrp="1"/>
          </p:cNvSpPr>
          <p:nvPr>
            <p:ph type="title"/>
          </p:nvPr>
        </p:nvSpPr>
        <p:spPr/>
        <p:txBody>
          <a:bodyPr/>
          <a:lstStyle/>
          <a:p>
            <a:r>
              <a:rPr lang="en-US" dirty="0"/>
              <a:t>Scholars Portal</a:t>
            </a:r>
          </a:p>
        </p:txBody>
      </p:sp>
      <p:sp>
        <p:nvSpPr>
          <p:cNvPr id="3" name="Text Placeholder 2">
            <a:extLst>
              <a:ext uri="{FF2B5EF4-FFF2-40B4-BE49-F238E27FC236}">
                <a16:creationId xmlns:a16="http://schemas.microsoft.com/office/drawing/2014/main" id="{225EC705-0090-3948-86D6-2BDD43EAF2C5}"/>
              </a:ext>
            </a:extLst>
          </p:cNvPr>
          <p:cNvSpPr>
            <a:spLocks noGrp="1"/>
          </p:cNvSpPr>
          <p:nvPr>
            <p:ph type="body" idx="1"/>
          </p:nvPr>
        </p:nvSpPr>
        <p:spPr/>
        <p:txBody>
          <a:bodyPr/>
          <a:lstStyle/>
          <a:p>
            <a:r>
              <a:rPr lang="en-US" dirty="0"/>
              <a:t>Sharing across institutions</a:t>
            </a:r>
          </a:p>
          <a:p>
            <a:r>
              <a:rPr lang="en-US" dirty="0"/>
              <a:t>Supporting open access</a:t>
            </a:r>
          </a:p>
          <a:p>
            <a:r>
              <a:rPr lang="en-US" dirty="0"/>
              <a:t>Attending to accessibility</a:t>
            </a:r>
          </a:p>
          <a:p>
            <a:r>
              <a:rPr lang="en-US" dirty="0"/>
              <a:t>What’s next?</a:t>
            </a:r>
          </a:p>
          <a:p>
            <a:endParaRPr lang="en-US" dirty="0"/>
          </a:p>
        </p:txBody>
      </p:sp>
    </p:spTree>
    <p:extLst>
      <p:ext uri="{BB962C8B-B14F-4D97-AF65-F5344CB8AC3E}">
        <p14:creationId xmlns:p14="http://schemas.microsoft.com/office/powerpoint/2010/main" val="524272654"/>
      </p:ext>
    </p:extLst>
  </p:cSld>
  <p:clrMapOvr>
    <a:masterClrMapping/>
  </p:clrMapOvr>
  <p:transition spd="med" advTm="15601"/>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Continuing the conversation:"/>
          <p:cNvSpPr txBox="1">
            <a:spLocks noGrp="1"/>
          </p:cNvSpPr>
          <p:nvPr>
            <p:ph type="title"/>
          </p:nvPr>
        </p:nvSpPr>
        <p:spPr>
          <a:xfrm>
            <a:off x="669727" y="133945"/>
            <a:ext cx="7804547" cy="1694855"/>
          </a:xfrm>
          <a:prstGeom prst="rect">
            <a:avLst/>
          </a:prstGeom>
        </p:spPr>
        <p:txBody>
          <a:bodyPr>
            <a:normAutofit/>
          </a:bodyPr>
          <a:lstStyle>
            <a:lvl1pPr defTabSz="484886">
              <a:defRPr sz="6640"/>
            </a:lvl1pPr>
          </a:lstStyle>
          <a:p>
            <a:r>
              <a:rPr sz="4000" dirty="0"/>
              <a:t>Continuing the conversation:</a:t>
            </a:r>
          </a:p>
        </p:txBody>
      </p:sp>
      <p:sp>
        <p:nvSpPr>
          <p:cNvPr id="464" name="https://idrc.ocadu.ca…"/>
          <p:cNvSpPr txBox="1">
            <a:spLocks noGrp="1"/>
          </p:cNvSpPr>
          <p:nvPr>
            <p:ph type="body" idx="1"/>
          </p:nvPr>
        </p:nvSpPr>
        <p:spPr>
          <a:prstGeom prst="rect">
            <a:avLst/>
          </a:prstGeom>
        </p:spPr>
        <p:txBody>
          <a:bodyPr>
            <a:normAutofit/>
          </a:bodyPr>
          <a:lstStyle/>
          <a:p>
            <a:r>
              <a:rPr sz="2400" u="sng" dirty="0">
                <a:solidFill>
                  <a:srgbClr val="FFFF00"/>
                </a:solidFill>
                <a:hlinkClick r:id="rId2">
                  <a:extLst>
                    <a:ext uri="{A12FA001-AC4F-418D-AE19-62706E023703}">
                      <ahyp:hlinkClr xmlns:ahyp="http://schemas.microsoft.com/office/drawing/2018/hyperlinkcolor" val="tx"/>
                    </a:ext>
                  </a:extLst>
                </a:hlinkClick>
              </a:rPr>
              <a:t>https://idrc.ocadu.ca</a:t>
            </a:r>
          </a:p>
          <a:p>
            <a:r>
              <a:rPr sz="2400" u="sng" dirty="0">
                <a:solidFill>
                  <a:srgbClr val="FFFF00"/>
                </a:solidFill>
                <a:hlinkClick r:id="rId3">
                  <a:extLst>
                    <a:ext uri="{A12FA001-AC4F-418D-AE19-62706E023703}">
                      <ahyp:hlinkClr xmlns:ahyp="http://schemas.microsoft.com/office/drawing/2018/hyperlinkcolor" val="tx"/>
                    </a:ext>
                  </a:extLst>
                </a:hlinkClick>
              </a:rPr>
              <a:t>https://inclusive</a:t>
            </a:r>
            <a:r>
              <a:rPr sz="2400" u="sng" dirty="0">
                <a:solidFill>
                  <a:srgbClr val="FFFF00"/>
                </a:solidFill>
                <a:hlinkClick r:id="rId4">
                  <a:extLst>
                    <a:ext uri="{A12FA001-AC4F-418D-AE19-62706E023703}">
                      <ahyp:hlinkClr xmlns:ahyp="http://schemas.microsoft.com/office/drawing/2018/hyperlinkcolor" val="tx"/>
                    </a:ext>
                  </a:extLst>
                </a:hlinkClick>
              </a:rPr>
              <a:t>design.ca</a:t>
            </a:r>
          </a:p>
          <a:p>
            <a:r>
              <a:rPr sz="2400" dirty="0"/>
              <a:t>@juttatrevira</a:t>
            </a:r>
          </a:p>
          <a:p>
            <a:r>
              <a:rPr sz="2400" dirty="0"/>
              <a:t>https://medium.com/@jutta.trevira</a:t>
            </a:r>
          </a:p>
        </p:txBody>
      </p:sp>
    </p:spTree>
    <p:extLst>
      <p:ext uri="{BB962C8B-B14F-4D97-AF65-F5344CB8AC3E}">
        <p14:creationId xmlns:p14="http://schemas.microsoft.com/office/powerpoint/2010/main" val="4197590779"/>
      </p:ext>
    </p:extLst>
  </p:cSld>
  <p:clrMapOvr>
    <a:masterClrMapping/>
  </p:clrMapOvr>
  <p:transition spd="med" advTm="6375"/>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9098455"/>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73399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A8C33-2C3C-D34B-990F-33A6D3444D49}"/>
              </a:ext>
            </a:extLst>
          </p:cNvPr>
          <p:cNvSpPr>
            <a:spLocks noGrp="1"/>
          </p:cNvSpPr>
          <p:nvPr>
            <p:ph type="title"/>
          </p:nvPr>
        </p:nvSpPr>
        <p:spPr/>
        <p:txBody>
          <a:bodyPr/>
          <a:lstStyle/>
          <a:p>
            <a:r>
              <a:rPr lang="en-US" dirty="0"/>
              <a:t>Overturning (aka Catastrophe) </a:t>
            </a:r>
          </a:p>
        </p:txBody>
      </p:sp>
      <p:sp>
        <p:nvSpPr>
          <p:cNvPr id="3" name="Text Placeholder 2">
            <a:extLst>
              <a:ext uri="{FF2B5EF4-FFF2-40B4-BE49-F238E27FC236}">
                <a16:creationId xmlns:a16="http://schemas.microsoft.com/office/drawing/2014/main" id="{561E85A5-6A19-E84B-B3C1-B5D722DD0C02}"/>
              </a:ext>
            </a:extLst>
          </p:cNvPr>
          <p:cNvSpPr>
            <a:spLocks noGrp="1"/>
          </p:cNvSpPr>
          <p:nvPr>
            <p:ph type="body" idx="1"/>
          </p:nvPr>
        </p:nvSpPr>
        <p:spPr/>
        <p:txBody>
          <a:bodyPr/>
          <a:lstStyle/>
          <a:p>
            <a:r>
              <a:rPr lang="en-US" dirty="0"/>
              <a:t>What and who is valued</a:t>
            </a:r>
          </a:p>
          <a:p>
            <a:r>
              <a:rPr lang="en-US" dirty="0"/>
              <a:t>Conventions</a:t>
            </a:r>
          </a:p>
          <a:p>
            <a:r>
              <a:rPr lang="en-US" dirty="0"/>
              <a:t>Assumptions and presumptions</a:t>
            </a:r>
          </a:p>
        </p:txBody>
      </p:sp>
      <p:pic>
        <p:nvPicPr>
          <p:cNvPr id="4" name="Picture 3" descr="A homemade sign saying: Thank you Front Line and essential workers.">
            <a:extLst>
              <a:ext uri="{FF2B5EF4-FFF2-40B4-BE49-F238E27FC236}">
                <a16:creationId xmlns:a16="http://schemas.microsoft.com/office/drawing/2014/main" id="{5EFBF411-EFA1-ED4D-9565-93A68A2F1A95}"/>
              </a:ext>
            </a:extLst>
          </p:cNvPr>
          <p:cNvPicPr>
            <a:picLocks noChangeAspect="1"/>
          </p:cNvPicPr>
          <p:nvPr/>
        </p:nvPicPr>
        <p:blipFill>
          <a:blip r:embed="rId2"/>
          <a:stretch>
            <a:fillRect/>
          </a:stretch>
        </p:blipFill>
        <p:spPr>
          <a:xfrm>
            <a:off x="6404202" y="1142999"/>
            <a:ext cx="2273753" cy="3031671"/>
          </a:xfrm>
          <a:prstGeom prst="rect">
            <a:avLst/>
          </a:prstGeom>
        </p:spPr>
      </p:pic>
    </p:spTree>
    <p:extLst>
      <p:ext uri="{BB962C8B-B14F-4D97-AF65-F5344CB8AC3E}">
        <p14:creationId xmlns:p14="http://schemas.microsoft.com/office/powerpoint/2010/main" val="1454329881"/>
      </p:ext>
    </p:extLst>
  </p:cSld>
  <p:clrMapOvr>
    <a:masterClrMapping/>
  </p:clrMapOvr>
  <p:transition spd="med" advTm="19932"/>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AF73-2B2C-5C4B-BBAE-3F2E07BBF29E}"/>
              </a:ext>
            </a:extLst>
          </p:cNvPr>
          <p:cNvSpPr>
            <a:spLocks noGrp="1"/>
          </p:cNvSpPr>
          <p:nvPr>
            <p:ph type="title"/>
          </p:nvPr>
        </p:nvSpPr>
        <p:spPr/>
        <p:txBody>
          <a:bodyPr/>
          <a:lstStyle/>
          <a:p>
            <a:r>
              <a:rPr lang="en-US" dirty="0"/>
              <a:t>Turning point (aka Crisis)</a:t>
            </a:r>
          </a:p>
        </p:txBody>
      </p:sp>
      <p:sp>
        <p:nvSpPr>
          <p:cNvPr id="3" name="Text Placeholder 2">
            <a:extLst>
              <a:ext uri="{FF2B5EF4-FFF2-40B4-BE49-F238E27FC236}">
                <a16:creationId xmlns:a16="http://schemas.microsoft.com/office/drawing/2014/main" id="{1BD689F9-F060-7543-AB0E-996D54EF9299}"/>
              </a:ext>
            </a:extLst>
          </p:cNvPr>
          <p:cNvSpPr>
            <a:spLocks noGrp="1"/>
          </p:cNvSpPr>
          <p:nvPr>
            <p:ph type="body" idx="1"/>
          </p:nvPr>
        </p:nvSpPr>
        <p:spPr>
          <a:xfrm>
            <a:off x="669727" y="1366242"/>
            <a:ext cx="7018006" cy="3315146"/>
          </a:xfrm>
        </p:spPr>
        <p:txBody>
          <a:bodyPr/>
          <a:lstStyle/>
          <a:p>
            <a:r>
              <a:rPr lang="en-US" dirty="0"/>
              <a:t>Window of opportunity</a:t>
            </a:r>
          </a:p>
          <a:p>
            <a:r>
              <a:rPr lang="en-US" dirty="0"/>
              <a:t>Conflict between returning to the status quo and making profound changes </a:t>
            </a:r>
          </a:p>
          <a:p>
            <a:r>
              <a:rPr lang="en-US" dirty="0"/>
              <a:t>Pursue change in ways that seemed impossible</a:t>
            </a:r>
          </a:p>
          <a:p>
            <a:r>
              <a:rPr lang="en-US" dirty="0"/>
              <a:t>Best and worst possibilities</a:t>
            </a:r>
          </a:p>
        </p:txBody>
      </p:sp>
      <p:pic>
        <p:nvPicPr>
          <p:cNvPr id="4" name="Picture 3" descr="a roadway branching in two directions">
            <a:extLst>
              <a:ext uri="{FF2B5EF4-FFF2-40B4-BE49-F238E27FC236}">
                <a16:creationId xmlns:a16="http://schemas.microsoft.com/office/drawing/2014/main" id="{278A6AEF-B5A6-0646-B3E6-35CDC6696ACA}"/>
              </a:ext>
            </a:extLst>
          </p:cNvPr>
          <p:cNvPicPr>
            <a:picLocks noChangeAspect="1"/>
          </p:cNvPicPr>
          <p:nvPr/>
        </p:nvPicPr>
        <p:blipFill>
          <a:blip r:embed="rId2"/>
          <a:stretch>
            <a:fillRect/>
          </a:stretch>
        </p:blipFill>
        <p:spPr>
          <a:xfrm>
            <a:off x="7429500" y="2175114"/>
            <a:ext cx="1422400" cy="1422400"/>
          </a:xfrm>
          <a:prstGeom prst="rect">
            <a:avLst/>
          </a:prstGeom>
        </p:spPr>
      </p:pic>
    </p:spTree>
    <p:extLst>
      <p:ext uri="{BB962C8B-B14F-4D97-AF65-F5344CB8AC3E}">
        <p14:creationId xmlns:p14="http://schemas.microsoft.com/office/powerpoint/2010/main" val="1152957781"/>
      </p:ext>
    </p:extLst>
  </p:cSld>
  <p:clrMapOvr>
    <a:masterClrMapping/>
  </p:clrMapOvr>
  <p:transition spd="med" advTm="29579"/>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ingle Corner Rectangle 4">
            <a:extLst>
              <a:ext uri="{FF2B5EF4-FFF2-40B4-BE49-F238E27FC236}">
                <a16:creationId xmlns:a16="http://schemas.microsoft.com/office/drawing/2014/main" id="{85158A4A-BDBF-FE47-8B61-2EA3B3474E0B}"/>
              </a:ext>
            </a:extLst>
          </p:cNvPr>
          <p:cNvSpPr/>
          <p:nvPr/>
        </p:nvSpPr>
        <p:spPr>
          <a:xfrm>
            <a:off x="669726" y="1164771"/>
            <a:ext cx="3749874" cy="3668486"/>
          </a:xfrm>
          <a:prstGeom prst="round1Rect">
            <a:avLst/>
          </a:prstGeom>
          <a:solidFill>
            <a:schemeClr val="accent2">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6" name="Round Same Side Corner Rectangle 5">
            <a:extLst>
              <a:ext uri="{FF2B5EF4-FFF2-40B4-BE49-F238E27FC236}">
                <a16:creationId xmlns:a16="http://schemas.microsoft.com/office/drawing/2014/main" id="{A8139272-6CF1-AD4E-B5AD-9B0CDD885AC1}"/>
              </a:ext>
            </a:extLst>
          </p:cNvPr>
          <p:cNvSpPr/>
          <p:nvPr/>
        </p:nvSpPr>
        <p:spPr>
          <a:xfrm>
            <a:off x="4571999" y="1117600"/>
            <a:ext cx="4054672" cy="3668486"/>
          </a:xfrm>
          <a:prstGeom prst="round2Same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2" name="Title 1">
            <a:extLst>
              <a:ext uri="{FF2B5EF4-FFF2-40B4-BE49-F238E27FC236}">
                <a16:creationId xmlns:a16="http://schemas.microsoft.com/office/drawing/2014/main" id="{C1AE91E2-0796-614F-A0D8-C5A6AE5B2E01}"/>
              </a:ext>
            </a:extLst>
          </p:cNvPr>
          <p:cNvSpPr>
            <a:spLocks noGrp="1"/>
          </p:cNvSpPr>
          <p:nvPr>
            <p:ph type="title"/>
          </p:nvPr>
        </p:nvSpPr>
        <p:spPr/>
        <p:txBody>
          <a:bodyPr/>
          <a:lstStyle/>
          <a:p>
            <a:r>
              <a:rPr lang="en-US" dirty="0"/>
              <a:t>Tension between…</a:t>
            </a:r>
          </a:p>
        </p:txBody>
      </p:sp>
      <p:sp>
        <p:nvSpPr>
          <p:cNvPr id="3" name="Text Placeholder 2">
            <a:extLst>
              <a:ext uri="{FF2B5EF4-FFF2-40B4-BE49-F238E27FC236}">
                <a16:creationId xmlns:a16="http://schemas.microsoft.com/office/drawing/2014/main" id="{78DD4509-B0EF-3647-9940-98877A15EA70}"/>
              </a:ext>
            </a:extLst>
          </p:cNvPr>
          <p:cNvSpPr>
            <a:spLocks noGrp="1"/>
          </p:cNvSpPr>
          <p:nvPr>
            <p:ph type="body" idx="1"/>
          </p:nvPr>
        </p:nvSpPr>
        <p:spPr>
          <a:xfrm>
            <a:off x="669726" y="1272480"/>
            <a:ext cx="3902273" cy="3315146"/>
          </a:xfrm>
        </p:spPr>
        <p:txBody>
          <a:bodyPr/>
          <a:lstStyle/>
          <a:p>
            <a:r>
              <a:rPr lang="en-US" dirty="0">
                <a:solidFill>
                  <a:schemeClr val="accent4">
                    <a:lumMod val="20000"/>
                    <a:lumOff val="80000"/>
                  </a:schemeClr>
                </a:solidFill>
              </a:rPr>
              <a:t>Awareness that we are all connected</a:t>
            </a:r>
          </a:p>
          <a:p>
            <a:r>
              <a:rPr lang="en-US" dirty="0">
                <a:solidFill>
                  <a:schemeClr val="accent4">
                    <a:lumMod val="20000"/>
                    <a:lumOff val="80000"/>
                  </a:schemeClr>
                </a:solidFill>
              </a:rPr>
              <a:t>Consider all the consequences of our decisions</a:t>
            </a:r>
          </a:p>
          <a:p>
            <a:r>
              <a:rPr lang="en-US" dirty="0">
                <a:solidFill>
                  <a:schemeClr val="accent4">
                    <a:lumMod val="20000"/>
                    <a:lumOff val="80000"/>
                  </a:schemeClr>
                </a:solidFill>
              </a:rPr>
              <a:t>Acts of kindness</a:t>
            </a:r>
          </a:p>
        </p:txBody>
      </p:sp>
      <p:sp>
        <p:nvSpPr>
          <p:cNvPr id="4" name="Rectangle 3">
            <a:extLst>
              <a:ext uri="{FF2B5EF4-FFF2-40B4-BE49-F238E27FC236}">
                <a16:creationId xmlns:a16="http://schemas.microsoft.com/office/drawing/2014/main" id="{AD65AC05-76A4-514D-B50C-7A74D39D017B}"/>
              </a:ext>
            </a:extLst>
          </p:cNvPr>
          <p:cNvSpPr/>
          <p:nvPr/>
        </p:nvSpPr>
        <p:spPr>
          <a:xfrm>
            <a:off x="4571999" y="1437336"/>
            <a:ext cx="3902273" cy="2985433"/>
          </a:xfrm>
          <a:prstGeom prst="rect">
            <a:avLst/>
          </a:prstGeom>
        </p:spPr>
        <p:txBody>
          <a:bodyPr wrap="square">
            <a:spAutoFit/>
          </a:bodyPr>
          <a:lstStyle/>
          <a:p>
            <a:pPr marL="457200" indent="-457200" algn="l">
              <a:spcAft>
                <a:spcPts val="1200"/>
              </a:spcAft>
              <a:buFont typeface="Arial" panose="020B0604020202020204" pitchFamily="34" charset="0"/>
              <a:buChar char="•"/>
            </a:pPr>
            <a:r>
              <a:rPr lang="en-US" sz="2800" b="0" dirty="0">
                <a:solidFill>
                  <a:schemeClr val="accent2">
                    <a:lumMod val="20000"/>
                    <a:lumOff val="80000"/>
                  </a:schemeClr>
                </a:solidFill>
              </a:rPr>
              <a:t>“Freedom” as no limit to self-interest</a:t>
            </a:r>
          </a:p>
          <a:p>
            <a:pPr marL="457200" indent="-457200" algn="l">
              <a:spcAft>
                <a:spcPts val="1200"/>
              </a:spcAft>
              <a:buFont typeface="Arial" panose="020B0604020202020204" pitchFamily="34" charset="0"/>
              <a:buChar char="•"/>
            </a:pPr>
            <a:r>
              <a:rPr lang="en-US" sz="2800" b="0" dirty="0">
                <a:solidFill>
                  <a:schemeClr val="accent2">
                    <a:lumMod val="20000"/>
                    <a:lumOff val="80000"/>
                  </a:schemeClr>
                </a:solidFill>
              </a:rPr>
              <a:t>Pick and choose values, facts and rules</a:t>
            </a:r>
          </a:p>
          <a:p>
            <a:pPr marL="457200" indent="-457200" algn="l">
              <a:spcAft>
                <a:spcPts val="1200"/>
              </a:spcAft>
              <a:buFont typeface="Arial" panose="020B0604020202020204" pitchFamily="34" charset="0"/>
              <a:buChar char="•"/>
            </a:pPr>
            <a:r>
              <a:rPr lang="en-US" sz="2800" b="0" dirty="0">
                <a:solidFill>
                  <a:schemeClr val="accent2">
                    <a:lumMod val="20000"/>
                    <a:lumOff val="80000"/>
                  </a:schemeClr>
                </a:solidFill>
              </a:rPr>
              <a:t>Power grab</a:t>
            </a:r>
          </a:p>
        </p:txBody>
      </p:sp>
    </p:spTree>
    <p:extLst>
      <p:ext uri="{BB962C8B-B14F-4D97-AF65-F5344CB8AC3E}">
        <p14:creationId xmlns:p14="http://schemas.microsoft.com/office/powerpoint/2010/main" val="758509546"/>
      </p:ext>
    </p:extLst>
  </p:cSld>
  <p:clrMapOvr>
    <a:masterClrMapping/>
  </p:clrMapOvr>
  <p:transition spd="med" advTm="37343"/>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63063</TotalTime>
  <Words>2124</Words>
  <Application>Microsoft Macintosh PowerPoint</Application>
  <PresentationFormat>On-screen Show (16:9)</PresentationFormat>
  <Paragraphs>217</Paragraphs>
  <Slides>63</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63</vt:i4>
      </vt:variant>
    </vt:vector>
  </HeadingPairs>
  <TitlesOfParts>
    <vt:vector size="70" baseType="lpstr">
      <vt:lpstr>Arial</vt:lpstr>
      <vt:lpstr>Calibri</vt:lpstr>
      <vt:lpstr>Century Gothic</vt:lpstr>
      <vt:lpstr>Helvetica Neue</vt:lpstr>
      <vt:lpstr>Helvetica Neue Light</vt:lpstr>
      <vt:lpstr>Helvetica Neue Medium</vt:lpstr>
      <vt:lpstr>Black</vt:lpstr>
      <vt:lpstr>PowerPoint Presentation</vt:lpstr>
      <vt:lpstr>Unearthed Infrastructure &amp; the Jagged Edges</vt:lpstr>
      <vt:lpstr>What is the opportunity in the midst of tragedy &amp; disruption?</vt:lpstr>
      <vt:lpstr>Put into question …</vt:lpstr>
      <vt:lpstr>Crisis:  crossroads or decisive point  Emergency:  emergence or to emerge, arise and bring to light  Catastrophe: Sudden overturning </vt:lpstr>
      <vt:lpstr>What emerges (aka Emergency) </vt:lpstr>
      <vt:lpstr>Overturning (aka Catastrophe) </vt:lpstr>
      <vt:lpstr>Turning point (aka Crisis)</vt:lpstr>
      <vt:lpstr>Tension between…</vt:lpstr>
      <vt:lpstr>Dissolving the status quo</vt:lpstr>
      <vt:lpstr>The wrong turns during pandemic…</vt:lpstr>
      <vt:lpstr>PowerPoint Presentation</vt:lpstr>
      <vt:lpstr>“Darwinism”</vt:lpstr>
      <vt:lpstr>Diversification</vt:lpstr>
      <vt:lpstr>Darwinism reconsidered… </vt:lpstr>
      <vt:lpstr>Who is the fittest?</vt:lpstr>
      <vt:lpstr>Why do we need vulnerability and fragility to survive?</vt:lpstr>
      <vt:lpstr>None of us are safe until all of us are safe</vt:lpstr>
      <vt:lpstr>This is not the last crisis..</vt:lpstr>
      <vt:lpstr>Complex Adaptive system in accelerating flux…</vt:lpstr>
      <vt:lpstr>Stuck on Local Optima</vt:lpstr>
      <vt:lpstr>Finding Global Optima</vt:lpstr>
      <vt:lpstr>Maladaptive responses to crisis..</vt:lpstr>
      <vt:lpstr>Adaptive responses</vt:lpstr>
      <vt:lpstr>Technology &amp; human adaptability</vt:lpstr>
      <vt:lpstr>Impeding human adaptability?</vt:lpstr>
      <vt:lpstr>One experience of  deep rooted problems</vt:lpstr>
      <vt:lpstr>Bill C-7 and MAID</vt:lpstr>
      <vt:lpstr>Vulnerable Persons Secretariat</vt:lpstr>
      <vt:lpstr>“Show us the data,  bring us the evidence”</vt:lpstr>
      <vt:lpstr>What qualifies as truth and evidence?</vt:lpstr>
      <vt:lpstr>We equate evidence with majority, repeatability and statistical probability, …  If you are not like the average, probability is wrong</vt:lpstr>
      <vt:lpstr>We equate impact with a single measure for a large homogeneous number  What about heterogeneous groups that need different measures?</vt:lpstr>
      <vt:lpstr>Our human starburst…</vt:lpstr>
      <vt:lpstr>Difference…</vt:lpstr>
      <vt:lpstr>The only common characteristic of disability is sufficient difference from the norm that things are not designed for you</vt:lpstr>
      <vt:lpstr>PowerPoint Presentation</vt:lpstr>
      <vt:lpstr>PowerPoint Presentation</vt:lpstr>
      <vt:lpstr>Who Counts?</vt:lpstr>
      <vt:lpstr>PowerPoint Presentation</vt:lpstr>
      <vt:lpstr>The trivial needs of the majority vs. the critical needs of the few</vt:lpstr>
      <vt:lpstr>Academia &amp; Minority Research</vt:lpstr>
      <vt:lpstr>Alice and the unexpected…</vt:lpstr>
      <vt:lpstr>Smarter is not always better…</vt:lpstr>
      <vt:lpstr>Problem predates artificial intelligence</vt:lpstr>
      <vt:lpstr>PowerPoint Presentation</vt:lpstr>
      <vt:lpstr>PowerPoint Presentation</vt:lpstr>
      <vt:lpstr>The view from the edge</vt:lpstr>
      <vt:lpstr>PowerPoint Presentation</vt:lpstr>
      <vt:lpstr>Upend hierarchy of compromise</vt:lpstr>
      <vt:lpstr>Upend hierarchy of justification</vt:lpstr>
      <vt:lpstr>Watch out for  Cobra Effects</vt:lpstr>
      <vt:lpstr>The divisiveness of labels, categories, and hierarchies.</vt:lpstr>
      <vt:lpstr>Inclusive Design..</vt:lpstr>
      <vt:lpstr>The Virtuous Tornado and the Design Squiggle</vt:lpstr>
      <vt:lpstr>What about cost?..</vt:lpstr>
      <vt:lpstr>When we value the vulnerable edge of our human scatterplot..</vt:lpstr>
      <vt:lpstr>Implications for  Scholars Portal</vt:lpstr>
      <vt:lpstr>Designed to be Change Resistant</vt:lpstr>
      <vt:lpstr>Scholars Portal</vt:lpstr>
      <vt:lpstr>Continuing the conversation: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Unlearning to Include &amp; Innovate</dc:title>
  <cp:lastModifiedBy>Jutta Treviranus</cp:lastModifiedBy>
  <cp:revision>294</cp:revision>
  <dcterms:modified xsi:type="dcterms:W3CDTF">2021-05-17T20:06:39Z</dcterms:modified>
</cp:coreProperties>
</file>