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74" r:id="rId19"/>
    <p:sldId id="275" r:id="rId2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619"/>
    <p:restoredTop sz="69048"/>
  </p:normalViewPr>
  <p:slideViewPr>
    <p:cSldViewPr snapToGrid="0" snapToObjects="1">
      <p:cViewPr varScale="1">
        <p:scale>
          <a:sx n="110" d="100"/>
          <a:sy n="110" d="100"/>
        </p:scale>
        <p:origin x="192" y="24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B00F88-C19C-2B48-AFC0-CB0A384B3F8D}" type="datetimeFigureOut">
              <a:rPr lang="en-US" smtClean="0"/>
              <a:t>5/5/21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0695C-F6BF-9A4A-AD8F-9728E93831A6}" type="slidenum">
              <a:rPr lang="en-US" smtClean="0"/>
              <a:t>‹#›</a:t>
            </a:fld>
            <a:endParaRPr lang="en-US"/>
          </a:p>
        </p:txBody>
      </p:sp>
    </p:spTree>
    <p:extLst>
      <p:ext uri="{BB962C8B-B14F-4D97-AF65-F5344CB8AC3E}">
        <p14:creationId xmlns:p14="http://schemas.microsoft.com/office/powerpoint/2010/main" val="429581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lobus.org/"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coretrustseal.org/"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Good morning everyone, my name is Amber </a:t>
            </a:r>
            <a:r>
              <a:rPr lang="en-US" dirty="0" err="1"/>
              <a:t>Leahey</a:t>
            </a:r>
            <a:r>
              <a:rPr lang="en-US" dirty="0"/>
              <a:t> and I work on a few Scholars Portal data services including </a:t>
            </a:r>
            <a:r>
              <a:rPr lang="en-US" dirty="0" err="1"/>
              <a:t>Dataverse</a:t>
            </a:r>
            <a:r>
              <a:rPr lang="en-US" dirty="0"/>
              <a:t>, ODESI and Scholars </a:t>
            </a:r>
            <a:r>
              <a:rPr lang="en-US" dirty="0" err="1"/>
              <a:t>GeoPortal</a:t>
            </a:r>
            <a:r>
              <a:rPr lang="en-US" dirty="0"/>
              <a:t>. I would like to talk to you today about </a:t>
            </a:r>
            <a:r>
              <a:rPr lang="en-US" dirty="0" err="1"/>
              <a:t>Dataverse</a:t>
            </a:r>
            <a:r>
              <a:rPr lang="en-US" dirty="0"/>
              <a:t> at SP, a research data repository that supports the work of academic libraries as long-term stewards of research data in Canada. I’ve put together this presentation to provide some representative numbers and figures to help tell the story of </a:t>
            </a:r>
            <a:r>
              <a:rPr lang="en-US" dirty="0" err="1"/>
              <a:t>Dataverse’s</a:t>
            </a:r>
            <a:r>
              <a:rPr lang="en-US" dirty="0"/>
              <a:t> year in review. </a:t>
            </a:r>
          </a:p>
        </p:txBody>
      </p:sp>
      <p:sp>
        <p:nvSpPr>
          <p:cNvPr id="4" name="Slide Number Placeholder 3"/>
          <p:cNvSpPr>
            <a:spLocks noGrp="1"/>
          </p:cNvSpPr>
          <p:nvPr>
            <p:ph type="sldNum" sz="quarter" idx="10"/>
          </p:nvPr>
        </p:nvSpPr>
        <p:spPr/>
        <p:txBody>
          <a:bodyPr/>
          <a:lstStyle/>
          <a:p>
            <a:fld id="{8CF0695C-F6BF-9A4A-AD8F-9728E93831A6}" type="slidenum">
              <a:rPr lang="en-US" smtClean="0"/>
              <a:t>1</a:t>
            </a:fld>
            <a:endParaRPr lang="en-US"/>
          </a:p>
        </p:txBody>
      </p:sp>
    </p:spTree>
    <p:extLst>
      <p:ext uri="{BB962C8B-B14F-4D97-AF65-F5344CB8AC3E}">
        <p14:creationId xmlns:p14="http://schemas.microsoft.com/office/powerpoint/2010/main" val="142602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year we saw over 1000 new datasets deposited, from across a range of institutions and disciplines. </a:t>
            </a:r>
          </a:p>
        </p:txBody>
      </p:sp>
      <p:sp>
        <p:nvSpPr>
          <p:cNvPr id="4" name="Slide Number Placeholder 3"/>
          <p:cNvSpPr>
            <a:spLocks noGrp="1"/>
          </p:cNvSpPr>
          <p:nvPr>
            <p:ph type="sldNum" sz="quarter" idx="5"/>
          </p:nvPr>
        </p:nvSpPr>
        <p:spPr/>
        <p:txBody>
          <a:bodyPr/>
          <a:lstStyle/>
          <a:p>
            <a:fld id="{8CF0695C-F6BF-9A4A-AD8F-9728E93831A6}" type="slidenum">
              <a:rPr lang="en-US" smtClean="0"/>
              <a:t>10</a:t>
            </a:fld>
            <a:endParaRPr lang="en-US"/>
          </a:p>
        </p:txBody>
      </p:sp>
    </p:spTree>
    <p:extLst>
      <p:ext uri="{BB962C8B-B14F-4D97-AF65-F5344CB8AC3E}">
        <p14:creationId xmlns:p14="http://schemas.microsoft.com/office/powerpoint/2010/main" val="29105276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This year, SP staff developed </a:t>
            </a:r>
            <a:r>
              <a:rPr lang="en-CA" sz="1200" b="0" i="0" u="none" strike="noStrike" kern="1200" dirty="0">
                <a:solidFill>
                  <a:schemeClr val="tx1"/>
                </a:solidFill>
                <a:effectLst/>
                <a:latin typeface="+mn-lt"/>
                <a:ea typeface="+mn-ea"/>
                <a:cs typeface="+mn-cs"/>
              </a:rPr>
              <a:t>and released the Data Curation Tool, an open-source Data Documentation Initiative (DDI) metadata application that allows for enhanced metadata tagging for tabular data formats (SPSS, CSV, Excel) in </a:t>
            </a:r>
            <a:r>
              <a:rPr lang="en-CA" sz="1200" b="0" i="0" u="none" strike="noStrike" kern="1200" dirty="0" err="1">
                <a:solidFill>
                  <a:schemeClr val="tx1"/>
                </a:solidFill>
                <a:effectLst/>
                <a:latin typeface="+mn-lt"/>
                <a:ea typeface="+mn-ea"/>
                <a:cs typeface="+mn-cs"/>
              </a:rPr>
              <a:t>Dataverse</a:t>
            </a:r>
            <a:r>
              <a:rPr lang="en-CA" sz="1200" b="0" i="0" u="none" strike="noStrike" kern="1200" dirty="0">
                <a:solidFill>
                  <a:schemeClr val="tx1"/>
                </a:solidFill>
                <a:effectLst/>
                <a:latin typeface="+mn-lt"/>
                <a:ea typeface="+mn-ea"/>
                <a:cs typeface="+mn-cs"/>
              </a:rPr>
              <a:t> to support variable descriptions that can aid with data reproducibility and reuse. No more ambiguous column headers! </a:t>
            </a:r>
            <a:r>
              <a:rPr lang="en-CA" sz="1200" b="0" i="0" u="none" strike="noStrike" kern="1200" dirty="0">
                <a:solidFill>
                  <a:schemeClr val="tx1"/>
                </a:solidFill>
                <a:effectLst/>
                <a:latin typeface="+mn-lt"/>
                <a:ea typeface="+mn-ea"/>
                <a:cs typeface="+mn-cs"/>
                <a:sym typeface="Wingdings" pitchFamily="2" charset="2"/>
              </a:rPr>
              <a:t>This tool also supports the creation of DDI compliant codebooks that can be exported from </a:t>
            </a:r>
            <a:r>
              <a:rPr lang="en-CA" sz="1200" b="0" i="0" u="none" strike="noStrike" kern="1200" dirty="0" err="1">
                <a:solidFill>
                  <a:schemeClr val="tx1"/>
                </a:solidFill>
                <a:effectLst/>
                <a:latin typeface="+mn-lt"/>
                <a:ea typeface="+mn-ea"/>
                <a:cs typeface="+mn-cs"/>
                <a:sym typeface="Wingdings" pitchFamily="2" charset="2"/>
              </a:rPr>
              <a:t>Dataverse</a:t>
            </a:r>
            <a:r>
              <a:rPr lang="en-CA" sz="1200" b="0" i="0" u="none" strike="noStrike" kern="1200" dirty="0">
                <a:solidFill>
                  <a:schemeClr val="tx1"/>
                </a:solidFill>
                <a:effectLst/>
                <a:latin typeface="+mn-lt"/>
                <a:ea typeface="+mn-ea"/>
                <a:cs typeface="+mn-cs"/>
                <a:sym typeface="Wingdings" pitchFamily="2" charset="2"/>
              </a:rPr>
              <a:t> in human-readable HTML format for saving as a PDF and reusing alongside data files. </a:t>
            </a:r>
            <a:endParaRPr lang="en-CA"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CF0695C-F6BF-9A4A-AD8F-9728E93831A6}" type="slidenum">
              <a:rPr lang="en-US" smtClean="0"/>
              <a:t>11</a:t>
            </a:fld>
            <a:endParaRPr lang="en-US"/>
          </a:p>
        </p:txBody>
      </p:sp>
    </p:spTree>
    <p:extLst>
      <p:ext uri="{BB962C8B-B14F-4D97-AF65-F5344CB8AC3E}">
        <p14:creationId xmlns:p14="http://schemas.microsoft.com/office/powerpoint/2010/main" val="1420025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milestone for </a:t>
            </a:r>
            <a:r>
              <a:rPr lang="en-US" dirty="0" err="1"/>
              <a:t>Dataverse</a:t>
            </a:r>
            <a:r>
              <a:rPr lang="en-US" dirty="0"/>
              <a:t> this year, SP staff released a major version upgrade (2.0) of the Data Explorer tool, another open source DDI based metadata application that supports end-users with tabular data exploration, summary statistics, and online analysis. This version offers an updated look and feel, new cross tabulation and weighting functionality, and enhanced usability and reuse of Data Curation Tool generated metadata descriptions and fields. We are adding on to </a:t>
            </a:r>
            <a:r>
              <a:rPr lang="en-US" dirty="0" err="1"/>
              <a:t>Dataverse</a:t>
            </a:r>
            <a:r>
              <a:rPr lang="en-US" dirty="0"/>
              <a:t> to support standards-based metadata for making data FAIR – findable, accessible, interoperable, and reusable. </a:t>
            </a:r>
          </a:p>
        </p:txBody>
      </p:sp>
      <p:sp>
        <p:nvSpPr>
          <p:cNvPr id="4" name="Slide Number Placeholder 3"/>
          <p:cNvSpPr>
            <a:spLocks noGrp="1"/>
          </p:cNvSpPr>
          <p:nvPr>
            <p:ph type="sldNum" sz="quarter" idx="5"/>
          </p:nvPr>
        </p:nvSpPr>
        <p:spPr/>
        <p:txBody>
          <a:bodyPr/>
          <a:lstStyle/>
          <a:p>
            <a:fld id="{8CF0695C-F6BF-9A4A-AD8F-9728E93831A6}" type="slidenum">
              <a:rPr lang="en-US" smtClean="0"/>
              <a:t>12</a:t>
            </a:fld>
            <a:endParaRPr lang="en-US"/>
          </a:p>
        </p:txBody>
      </p:sp>
    </p:spTree>
    <p:extLst>
      <p:ext uri="{BB962C8B-B14F-4D97-AF65-F5344CB8AC3E}">
        <p14:creationId xmlns:p14="http://schemas.microsoft.com/office/powerpoint/2010/main" val="1304085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focus area for us this year was around making </a:t>
            </a:r>
            <a:r>
              <a:rPr lang="en-US" dirty="0" err="1"/>
              <a:t>Dataverse</a:t>
            </a:r>
            <a:r>
              <a:rPr lang="en-US" dirty="0"/>
              <a:t> more accessible. This year we made many improvements, more than 10 if we had to quantify, to address accessibility in areas relating to adding descriptive text to images and logos throughout the platform, improved </a:t>
            </a:r>
            <a:r>
              <a:rPr lang="en-US" dirty="0" err="1"/>
              <a:t>colour</a:t>
            </a:r>
            <a:r>
              <a:rPr lang="en-US" dirty="0"/>
              <a:t> contrasting, and text and heading structure to better support those with visual disabilities. </a:t>
            </a:r>
          </a:p>
        </p:txBody>
      </p:sp>
      <p:sp>
        <p:nvSpPr>
          <p:cNvPr id="4" name="Slide Number Placeholder 3"/>
          <p:cNvSpPr>
            <a:spLocks noGrp="1"/>
          </p:cNvSpPr>
          <p:nvPr>
            <p:ph type="sldNum" sz="quarter" idx="5"/>
          </p:nvPr>
        </p:nvSpPr>
        <p:spPr/>
        <p:txBody>
          <a:bodyPr/>
          <a:lstStyle/>
          <a:p>
            <a:fld id="{8CF0695C-F6BF-9A4A-AD8F-9728E93831A6}" type="slidenum">
              <a:rPr lang="en-US" smtClean="0"/>
              <a:t>13</a:t>
            </a:fld>
            <a:endParaRPr lang="en-US"/>
          </a:p>
        </p:txBody>
      </p:sp>
    </p:spTree>
    <p:extLst>
      <p:ext uri="{BB962C8B-B14F-4D97-AF65-F5344CB8AC3E}">
        <p14:creationId xmlns:p14="http://schemas.microsoft.com/office/powerpoint/2010/main" val="42383386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3633 – the number of datasets harvested and indexed in the Federated Research Data Repository Discovery Service. FRDR provides an open and reusable metadata database for research data in Canada, harvesting from over 70 Canadian data repositories. Recently, FRDR became a reusable </a:t>
            </a:r>
            <a:r>
              <a:rPr lang="en-US" dirty="0" err="1"/>
              <a:t>Proquest</a:t>
            </a:r>
            <a:r>
              <a:rPr lang="en-US" dirty="0"/>
              <a:t> Central Discovery Index (CDI) collection, available for integration in the library catalog. Together libraries are experimenting with bringing research data into the library collections, supporting researchers with data discovery and access.  </a:t>
            </a:r>
          </a:p>
        </p:txBody>
      </p:sp>
      <p:sp>
        <p:nvSpPr>
          <p:cNvPr id="4" name="Slide Number Placeholder 3"/>
          <p:cNvSpPr>
            <a:spLocks noGrp="1"/>
          </p:cNvSpPr>
          <p:nvPr>
            <p:ph type="sldNum" sz="quarter" idx="5"/>
          </p:nvPr>
        </p:nvSpPr>
        <p:spPr/>
        <p:txBody>
          <a:bodyPr/>
          <a:lstStyle/>
          <a:p>
            <a:fld id="{8CF0695C-F6BF-9A4A-AD8F-9728E93831A6}" type="slidenum">
              <a:rPr lang="en-US" smtClean="0"/>
              <a:t>14</a:t>
            </a:fld>
            <a:endParaRPr lang="en-US"/>
          </a:p>
        </p:txBody>
      </p:sp>
    </p:spTree>
    <p:extLst>
      <p:ext uri="{BB962C8B-B14F-4D97-AF65-F5344CB8AC3E}">
        <p14:creationId xmlns:p14="http://schemas.microsoft.com/office/powerpoint/2010/main" val="5267707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6213 – the number of </a:t>
            </a:r>
            <a:r>
              <a:rPr lang="en-US" dirty="0" err="1"/>
              <a:t>Dataverse</a:t>
            </a:r>
            <a:r>
              <a:rPr lang="en-US" dirty="0"/>
              <a:t> files enhanced in </a:t>
            </a:r>
            <a:r>
              <a:rPr lang="en-US" dirty="0" err="1"/>
              <a:t>Geodisy</a:t>
            </a:r>
            <a:r>
              <a:rPr lang="en-US" dirty="0"/>
              <a:t>. </a:t>
            </a:r>
            <a:r>
              <a:rPr lang="en-US" dirty="0" err="1"/>
              <a:t>Geodisy</a:t>
            </a:r>
            <a:r>
              <a:rPr lang="en-US" dirty="0"/>
              <a:t> is a national geospatial data discovery and search tool connected to the FRDR discovery service. It regularly harvests content from </a:t>
            </a:r>
            <a:r>
              <a:rPr lang="en-US" dirty="0" err="1"/>
              <a:t>Dataverse</a:t>
            </a:r>
            <a:r>
              <a:rPr lang="en-US" dirty="0"/>
              <a:t> and indexes research data that contains geographic metadata including place names and enhances the record with a geographic bounding box for map-based discovery. For open geospatial data in </a:t>
            </a:r>
            <a:r>
              <a:rPr lang="en-US" dirty="0" err="1"/>
              <a:t>Dataverse</a:t>
            </a:r>
            <a:r>
              <a:rPr lang="en-US" dirty="0"/>
              <a:t>, data are also harvested and enhanced to provide online map visualization and geospatial preview. Moving forward, we will be evaluating ways to provide enhanced feedback within </a:t>
            </a:r>
            <a:r>
              <a:rPr lang="en-US" dirty="0" err="1"/>
              <a:t>Dataverse</a:t>
            </a:r>
            <a:r>
              <a:rPr lang="en-US" dirty="0"/>
              <a:t> to further connect these two national infrastructures. </a:t>
            </a:r>
          </a:p>
        </p:txBody>
      </p:sp>
      <p:sp>
        <p:nvSpPr>
          <p:cNvPr id="4" name="Slide Number Placeholder 3"/>
          <p:cNvSpPr>
            <a:spLocks noGrp="1"/>
          </p:cNvSpPr>
          <p:nvPr>
            <p:ph type="sldNum" sz="quarter" idx="5"/>
          </p:nvPr>
        </p:nvSpPr>
        <p:spPr/>
        <p:txBody>
          <a:bodyPr/>
          <a:lstStyle/>
          <a:p>
            <a:fld id="{8CF0695C-F6BF-9A4A-AD8F-9728E93831A6}" type="slidenum">
              <a:rPr lang="en-US" smtClean="0"/>
              <a:t>15</a:t>
            </a:fld>
            <a:endParaRPr lang="en-US"/>
          </a:p>
        </p:txBody>
      </p:sp>
    </p:spTree>
    <p:extLst>
      <p:ext uri="{BB962C8B-B14F-4D97-AF65-F5344CB8AC3E}">
        <p14:creationId xmlns:p14="http://schemas.microsoft.com/office/powerpoint/2010/main" val="3129098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3 – the number of copies stored in the OLRC. </a:t>
            </a:r>
            <a:r>
              <a:rPr lang="en-CA" dirty="0" err="1"/>
              <a:t>Dataverse</a:t>
            </a:r>
            <a:r>
              <a:rPr lang="en-CA" dirty="0"/>
              <a:t> will migrate to new </a:t>
            </a:r>
            <a:r>
              <a:rPr lang="en-CA" sz="1200" b="0" i="0" u="none" strike="noStrike" kern="1200" dirty="0">
                <a:solidFill>
                  <a:schemeClr val="tx1"/>
                </a:solidFill>
                <a:effectLst/>
                <a:latin typeface="+mn-lt"/>
                <a:ea typeface="+mn-ea"/>
                <a:cs typeface="+mn-cs"/>
              </a:rPr>
              <a:t>storage this year, storage that is integrated with the Ontario Library Research Cloud (OLRC), a collaborative and geographically distributed cloud storage infrastructure hosted and managed by Scholars Portal. This will connect the service to storage that can easily expand to meet member needs.</a:t>
            </a:r>
            <a:endParaRPr lang="en-CA" b="0" dirty="0">
              <a:effectLst/>
            </a:endParaRPr>
          </a:p>
          <a:p>
            <a:br>
              <a:rPr lang="en-CA" dirty="0"/>
            </a:br>
            <a:br>
              <a:rPr lang="en-CA" dirty="0"/>
            </a:br>
            <a:endParaRPr lang="en-US" dirty="0"/>
          </a:p>
        </p:txBody>
      </p:sp>
      <p:sp>
        <p:nvSpPr>
          <p:cNvPr id="4" name="Slide Number Placeholder 3"/>
          <p:cNvSpPr>
            <a:spLocks noGrp="1"/>
          </p:cNvSpPr>
          <p:nvPr>
            <p:ph type="sldNum" sz="quarter" idx="5"/>
          </p:nvPr>
        </p:nvSpPr>
        <p:spPr/>
        <p:txBody>
          <a:bodyPr/>
          <a:lstStyle/>
          <a:p>
            <a:fld id="{8CF0695C-F6BF-9A4A-AD8F-9728E93831A6}" type="slidenum">
              <a:rPr lang="en-US" smtClean="0"/>
              <a:t>16</a:t>
            </a:fld>
            <a:endParaRPr lang="en-US"/>
          </a:p>
        </p:txBody>
      </p:sp>
    </p:spTree>
    <p:extLst>
      <p:ext uri="{BB962C8B-B14F-4D97-AF65-F5344CB8AC3E}">
        <p14:creationId xmlns:p14="http://schemas.microsoft.com/office/powerpoint/2010/main" val="16470253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CA" sz="1200" b="1" i="0" u="none" strike="noStrike" kern="1200" dirty="0">
                <a:solidFill>
                  <a:schemeClr val="tx1"/>
                </a:solidFill>
                <a:effectLst/>
                <a:latin typeface="+mn-lt"/>
                <a:ea typeface="+mn-ea"/>
                <a:cs typeface="+mn-cs"/>
              </a:rPr>
              <a:t>100GB file upload test using the new Globus upload and download integration</a:t>
            </a:r>
          </a:p>
          <a:p>
            <a:pPr rtl="0"/>
            <a:r>
              <a:rPr lang="en-CA" sz="1200" b="1" i="0" u="none" strike="noStrike" kern="1200" dirty="0">
                <a:solidFill>
                  <a:schemeClr val="tx1"/>
                </a:solidFill>
                <a:effectLst/>
                <a:latin typeface="+mn-lt"/>
                <a:ea typeface="+mn-ea"/>
                <a:cs typeface="+mn-cs"/>
              </a:rPr>
              <a:t>Globus Integration</a:t>
            </a:r>
            <a:endParaRPr lang="en-CA" b="0" dirty="0">
              <a:effectLst/>
            </a:endParaRPr>
          </a:p>
          <a:p>
            <a:pPr rtl="0"/>
            <a:r>
              <a:rPr lang="en-CA" sz="1200" b="0" i="0" u="sng" strike="noStrike" kern="1200" dirty="0">
                <a:solidFill>
                  <a:schemeClr val="tx1"/>
                </a:solidFill>
                <a:effectLst/>
                <a:latin typeface="+mn-lt"/>
                <a:ea typeface="+mn-ea"/>
                <a:cs typeface="+mn-cs"/>
                <a:hlinkClick r:id="rId3"/>
              </a:rPr>
              <a:t>Globus</a:t>
            </a:r>
            <a:r>
              <a:rPr lang="en-CA" sz="1200" b="0" i="0" u="none" strike="noStrike" kern="1200" dirty="0">
                <a:solidFill>
                  <a:schemeClr val="tx1"/>
                </a:solidFill>
                <a:effectLst/>
                <a:latin typeface="+mn-lt"/>
                <a:ea typeface="+mn-ea"/>
                <a:cs typeface="+mn-cs"/>
              </a:rPr>
              <a:t> is a file transfer tool with roots in the supercomputing community that supports the secure transfer of large datasets beyond what is possible using normal web protocols such as HTTP.  Globus is part of the current national computing infrastructure supported by Compute Canada and implemented in the Portage FRDR service. This year, SP staff will release a new version of </a:t>
            </a:r>
            <a:r>
              <a:rPr lang="en-CA" sz="1200" b="0" i="0" u="none" strike="noStrike" kern="1200" dirty="0" err="1">
                <a:solidFill>
                  <a:schemeClr val="tx1"/>
                </a:solidFill>
                <a:effectLst/>
                <a:latin typeface="+mn-lt"/>
                <a:ea typeface="+mn-ea"/>
                <a:cs typeface="+mn-cs"/>
              </a:rPr>
              <a:t>Dataverse</a:t>
            </a:r>
            <a:r>
              <a:rPr lang="en-CA" sz="1200" b="0" i="0" u="none" strike="noStrike" kern="1200" dirty="0">
                <a:solidFill>
                  <a:schemeClr val="tx1"/>
                </a:solidFill>
                <a:effectLst/>
                <a:latin typeface="+mn-lt"/>
                <a:ea typeface="+mn-ea"/>
                <a:cs typeface="+mn-cs"/>
              </a:rPr>
              <a:t> with support for Globus.  Researchers will be able to upload large files and volumes with thousands of individual files to </a:t>
            </a:r>
            <a:r>
              <a:rPr lang="en-CA" sz="1200" b="0" i="0" u="none" strike="noStrike" kern="1200" dirty="0" err="1">
                <a:solidFill>
                  <a:schemeClr val="tx1"/>
                </a:solidFill>
                <a:effectLst/>
                <a:latin typeface="+mn-lt"/>
                <a:ea typeface="+mn-ea"/>
                <a:cs typeface="+mn-cs"/>
              </a:rPr>
              <a:t>Dataverse</a:t>
            </a:r>
            <a:r>
              <a:rPr lang="en-CA" sz="1200" b="0" i="0" u="none" strike="noStrike" kern="1200" dirty="0">
                <a:solidFill>
                  <a:schemeClr val="tx1"/>
                </a:solidFill>
                <a:effectLst/>
                <a:latin typeface="+mn-lt"/>
                <a:ea typeface="+mn-ea"/>
                <a:cs typeface="+mn-cs"/>
              </a:rPr>
              <a:t> from any desktop computer or departmental server running the free Globus client software. Testing will begin in summer 2021.  The integration of Globus and </a:t>
            </a:r>
            <a:r>
              <a:rPr lang="en-CA" sz="1200" b="0" i="0" u="none" strike="noStrike" kern="1200" dirty="0" err="1">
                <a:solidFill>
                  <a:schemeClr val="tx1"/>
                </a:solidFill>
                <a:effectLst/>
                <a:latin typeface="+mn-lt"/>
                <a:ea typeface="+mn-ea"/>
                <a:cs typeface="+mn-cs"/>
              </a:rPr>
              <a:t>Dataverse</a:t>
            </a:r>
            <a:r>
              <a:rPr lang="en-CA" sz="1200" b="0" i="0" u="none" strike="noStrike" kern="1200" dirty="0">
                <a:solidFill>
                  <a:schemeClr val="tx1"/>
                </a:solidFill>
                <a:effectLst/>
                <a:latin typeface="+mn-lt"/>
                <a:ea typeface="+mn-ea"/>
                <a:cs typeface="+mn-cs"/>
              </a:rPr>
              <a:t> is a development project of SP staff in collaboration with IQSS at Harvard University and it will become part of the core </a:t>
            </a:r>
            <a:r>
              <a:rPr lang="en-CA" sz="1200" b="0" i="0" u="none" strike="noStrike" kern="1200" dirty="0" err="1">
                <a:solidFill>
                  <a:schemeClr val="tx1"/>
                </a:solidFill>
                <a:effectLst/>
                <a:latin typeface="+mn-lt"/>
                <a:ea typeface="+mn-ea"/>
                <a:cs typeface="+mn-cs"/>
              </a:rPr>
              <a:t>Dataverse</a:t>
            </a:r>
            <a:r>
              <a:rPr lang="en-CA" sz="1200" b="0" i="0" u="none" strike="noStrike" kern="1200" dirty="0">
                <a:solidFill>
                  <a:schemeClr val="tx1"/>
                </a:solidFill>
                <a:effectLst/>
                <a:latin typeface="+mn-lt"/>
                <a:ea typeface="+mn-ea"/>
                <a:cs typeface="+mn-cs"/>
              </a:rPr>
              <a:t> code in future releases. </a:t>
            </a:r>
            <a:endParaRPr lang="en-CA" b="0" dirty="0">
              <a:effectLst/>
            </a:endParaRPr>
          </a:p>
          <a:p>
            <a:br>
              <a:rPr lang="en-CA" dirty="0"/>
            </a:br>
            <a:endParaRPr lang="en-US" dirty="0"/>
          </a:p>
        </p:txBody>
      </p:sp>
      <p:sp>
        <p:nvSpPr>
          <p:cNvPr id="4" name="Slide Number Placeholder 3"/>
          <p:cNvSpPr>
            <a:spLocks noGrp="1"/>
          </p:cNvSpPr>
          <p:nvPr>
            <p:ph type="sldNum" sz="quarter" idx="5"/>
          </p:nvPr>
        </p:nvSpPr>
        <p:spPr/>
        <p:txBody>
          <a:bodyPr/>
          <a:lstStyle/>
          <a:p>
            <a:fld id="{8CF0695C-F6BF-9A4A-AD8F-9728E93831A6}" type="slidenum">
              <a:rPr lang="en-US" smtClean="0"/>
              <a:t>17</a:t>
            </a:fld>
            <a:endParaRPr lang="en-US"/>
          </a:p>
        </p:txBody>
      </p:sp>
    </p:spTree>
    <p:extLst>
      <p:ext uri="{BB962C8B-B14F-4D97-AF65-F5344CB8AC3E}">
        <p14:creationId xmlns:p14="http://schemas.microsoft.com/office/powerpoint/2010/main" val="28798390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CA" sz="1200" b="1" i="0" u="none" strike="noStrike" kern="1200" dirty="0">
                <a:solidFill>
                  <a:schemeClr val="tx1"/>
                </a:solidFill>
                <a:effectLst/>
                <a:latin typeface="+mn-lt"/>
                <a:ea typeface="+mn-ea"/>
                <a:cs typeface="+mn-cs"/>
              </a:rPr>
              <a:t>10 – the number of </a:t>
            </a:r>
            <a:r>
              <a:rPr lang="en-CA" sz="1200" b="1" i="0" u="none" strike="noStrike" kern="1200" dirty="0" err="1">
                <a:solidFill>
                  <a:schemeClr val="tx1"/>
                </a:solidFill>
                <a:effectLst/>
                <a:latin typeface="+mn-lt"/>
                <a:ea typeface="+mn-ea"/>
                <a:cs typeface="+mn-cs"/>
              </a:rPr>
              <a:t>Dataverse</a:t>
            </a:r>
            <a:r>
              <a:rPr lang="en-CA" sz="1200" b="1" i="0" u="none" strike="noStrike" kern="1200" dirty="0">
                <a:solidFill>
                  <a:schemeClr val="tx1"/>
                </a:solidFill>
                <a:effectLst/>
                <a:latin typeface="+mn-lt"/>
                <a:ea typeface="+mn-ea"/>
                <a:cs typeface="+mn-cs"/>
              </a:rPr>
              <a:t> member institutions participating in the </a:t>
            </a:r>
            <a:r>
              <a:rPr lang="en-CA" sz="1200" b="1" i="0" u="none" strike="noStrike" kern="1200" dirty="0" err="1">
                <a:solidFill>
                  <a:schemeClr val="tx1"/>
                </a:solidFill>
                <a:effectLst/>
                <a:latin typeface="+mn-lt"/>
                <a:ea typeface="+mn-ea"/>
                <a:cs typeface="+mn-cs"/>
              </a:rPr>
              <a:t>CoreTrustSeal</a:t>
            </a:r>
            <a:r>
              <a:rPr lang="en-CA" sz="1200" b="1" i="0" u="none" strike="noStrike" kern="1200" dirty="0">
                <a:solidFill>
                  <a:schemeClr val="tx1"/>
                </a:solidFill>
                <a:effectLst/>
                <a:latin typeface="+mn-lt"/>
                <a:ea typeface="+mn-ea"/>
                <a:cs typeface="+mn-cs"/>
              </a:rPr>
              <a:t> Pilot with Portage/NDRIO – national RDM network </a:t>
            </a:r>
            <a:endParaRPr lang="en-CA" b="0" dirty="0">
              <a:effectLst/>
            </a:endParaRPr>
          </a:p>
          <a:p>
            <a:pPr rtl="0"/>
            <a:br>
              <a:rPr lang="en-CA" b="0" dirty="0">
                <a:effectLst/>
              </a:rPr>
            </a:br>
            <a:r>
              <a:rPr lang="en-CA" sz="1200" b="0" i="0" u="sng" strike="noStrike" kern="1200" dirty="0">
                <a:solidFill>
                  <a:schemeClr val="tx1"/>
                </a:solidFill>
                <a:effectLst/>
                <a:latin typeface="+mn-lt"/>
                <a:ea typeface="+mn-ea"/>
                <a:cs typeface="+mn-cs"/>
                <a:hlinkClick r:id="rId3"/>
              </a:rPr>
              <a:t>CoreTrustSeal</a:t>
            </a:r>
            <a:r>
              <a:rPr lang="en-CA" sz="1200" b="0" i="0" u="none" strike="noStrike" kern="1200" dirty="0">
                <a:solidFill>
                  <a:schemeClr val="tx1"/>
                </a:solidFill>
                <a:effectLst/>
                <a:latin typeface="+mn-lt"/>
                <a:ea typeface="+mn-ea"/>
                <a:cs typeface="+mn-cs"/>
              </a:rPr>
              <a:t> (CTS) is an internationally recognized standard for trustworthy certification of data repositories.  Unlike other trusted digital repository certification standards, CTS certification applies only to stewards of data collections rather than to aggregators of such collections. The approach SP staff are taking toward certification through this Portage program is to partner with institutional subscribers looking to secure certification of their local data collections.  We will provide support by documenting our management/preservation practices and policies for the shared infrastructure, hosting cohort support meetings, and providing templates to support institutional CTS applications.  In the future, once a </a:t>
            </a:r>
            <a:r>
              <a:rPr lang="en-CA" sz="1200" b="0" i="0" u="none" strike="noStrike" kern="1200" dirty="0" err="1">
                <a:solidFill>
                  <a:schemeClr val="tx1"/>
                </a:solidFill>
                <a:effectLst/>
                <a:latin typeface="+mn-lt"/>
                <a:ea typeface="+mn-ea"/>
                <a:cs typeface="+mn-cs"/>
              </a:rPr>
              <a:t>CoreTrustSeal</a:t>
            </a:r>
            <a:r>
              <a:rPr lang="en-CA" sz="1200" b="0" i="0" u="none" strike="noStrike" kern="1200" dirty="0">
                <a:solidFill>
                  <a:schemeClr val="tx1"/>
                </a:solidFill>
                <a:effectLst/>
                <a:latin typeface="+mn-lt"/>
                <a:ea typeface="+mn-ea"/>
                <a:cs typeface="+mn-cs"/>
              </a:rPr>
              <a:t> certification process is developed for aggregators, we will have an opportunity to secure certification for the repository service as a whole, if that is deemed worthwhile by members when it becomes available. </a:t>
            </a:r>
          </a:p>
          <a:p>
            <a:pPr rtl="0"/>
            <a:endParaRPr lang="en-CA" sz="1200" b="0" i="0" u="none" strike="noStrike" kern="1200" dirty="0">
              <a:solidFill>
                <a:schemeClr val="tx1"/>
              </a:solidFill>
              <a:effectLst/>
              <a:latin typeface="+mn-lt"/>
              <a:ea typeface="+mn-ea"/>
              <a:cs typeface="+mn-cs"/>
            </a:endParaRPr>
          </a:p>
          <a:p>
            <a:pPr rtl="0"/>
            <a:r>
              <a:rPr lang="en-CA" sz="1200" b="0" i="0" u="none" strike="noStrike" kern="1200" dirty="0">
                <a:solidFill>
                  <a:schemeClr val="tx1"/>
                </a:solidFill>
                <a:effectLst/>
                <a:latin typeface="+mn-lt"/>
                <a:ea typeface="+mn-ea"/>
                <a:cs typeface="+mn-cs"/>
              </a:rPr>
              <a:t>Moving forward, certification of the repository ensures libraries remain looked to as trusted stewards and partners in the preservation of research data in Canada. </a:t>
            </a:r>
            <a:endParaRPr lang="en-CA" b="0" dirty="0">
              <a:effectLst/>
            </a:endParaRPr>
          </a:p>
          <a:p>
            <a:br>
              <a:rPr lang="en-CA" dirty="0"/>
            </a:br>
            <a:endParaRPr lang="en-US" dirty="0"/>
          </a:p>
        </p:txBody>
      </p:sp>
      <p:sp>
        <p:nvSpPr>
          <p:cNvPr id="4" name="Slide Number Placeholder 3"/>
          <p:cNvSpPr>
            <a:spLocks noGrp="1"/>
          </p:cNvSpPr>
          <p:nvPr>
            <p:ph type="sldNum" sz="quarter" idx="5"/>
          </p:nvPr>
        </p:nvSpPr>
        <p:spPr/>
        <p:txBody>
          <a:bodyPr/>
          <a:lstStyle/>
          <a:p>
            <a:fld id="{8CF0695C-F6BF-9A4A-AD8F-9728E93831A6}" type="slidenum">
              <a:rPr lang="en-US" smtClean="0"/>
              <a:t>18</a:t>
            </a:fld>
            <a:endParaRPr lang="en-US"/>
          </a:p>
        </p:txBody>
      </p:sp>
    </p:spTree>
    <p:extLst>
      <p:ext uri="{BB962C8B-B14F-4D97-AF65-F5344CB8AC3E}">
        <p14:creationId xmlns:p14="http://schemas.microsoft.com/office/powerpoint/2010/main" val="38715293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are interested in learning more or have questions, please contact us! We would like to hear from you!</a:t>
            </a:r>
          </a:p>
        </p:txBody>
      </p:sp>
      <p:sp>
        <p:nvSpPr>
          <p:cNvPr id="4" name="Slide Number Placeholder 3"/>
          <p:cNvSpPr>
            <a:spLocks noGrp="1"/>
          </p:cNvSpPr>
          <p:nvPr>
            <p:ph type="sldNum" sz="quarter" idx="5"/>
          </p:nvPr>
        </p:nvSpPr>
        <p:spPr/>
        <p:txBody>
          <a:bodyPr/>
          <a:lstStyle/>
          <a:p>
            <a:fld id="{8CF0695C-F6BF-9A4A-AD8F-9728E93831A6}" type="slidenum">
              <a:rPr lang="en-US" smtClean="0"/>
              <a:t>19</a:t>
            </a:fld>
            <a:endParaRPr lang="en-US"/>
          </a:p>
        </p:txBody>
      </p:sp>
    </p:spTree>
    <p:extLst>
      <p:ext uri="{BB962C8B-B14F-4D97-AF65-F5344CB8AC3E}">
        <p14:creationId xmlns:p14="http://schemas.microsoft.com/office/powerpoint/2010/main" val="3224295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2012 -</a:t>
            </a:r>
          </a:p>
          <a:p>
            <a:r>
              <a:rPr lang="en-US" dirty="0"/>
              <a:t>This is the year </a:t>
            </a:r>
            <a:r>
              <a:rPr lang="en-US" dirty="0" err="1"/>
              <a:t>Dataverse</a:t>
            </a:r>
            <a:r>
              <a:rPr lang="en-US" dirty="0"/>
              <a:t> launched at OCUL Scholars Portal. </a:t>
            </a:r>
          </a:p>
          <a:p>
            <a:r>
              <a:rPr lang="en-US" dirty="0"/>
              <a:t>Initially the platform was provided as an experimental research data sharing platform that supported OCUL libraries, and researchers, with a space for sharing and learning more about RDM and </a:t>
            </a:r>
            <a:r>
              <a:rPr lang="en-US" dirty="0" err="1"/>
              <a:t>Dataverse</a:t>
            </a:r>
            <a:r>
              <a:rPr lang="en-US" dirty="0"/>
              <a:t>. We’ve learned a lot since then. Together we’ve learned about </a:t>
            </a:r>
            <a:r>
              <a:rPr lang="en-US" dirty="0" err="1"/>
              <a:t>Dataverse</a:t>
            </a:r>
            <a:r>
              <a:rPr lang="en-US" dirty="0"/>
              <a:t> platform migrations, repository internationalization, research data formats and preservation, APIs, data curation, data discovery, institutional repository services, national </a:t>
            </a:r>
            <a:r>
              <a:rPr lang="en-US" dirty="0" err="1"/>
              <a:t>Dataverse</a:t>
            </a:r>
            <a:r>
              <a:rPr lang="en-US" dirty="0"/>
              <a:t> community development, and so so much more. </a:t>
            </a:r>
          </a:p>
        </p:txBody>
      </p:sp>
      <p:sp>
        <p:nvSpPr>
          <p:cNvPr id="4" name="Slide Number Placeholder 3"/>
          <p:cNvSpPr>
            <a:spLocks noGrp="1"/>
          </p:cNvSpPr>
          <p:nvPr>
            <p:ph type="sldNum" sz="quarter" idx="5"/>
          </p:nvPr>
        </p:nvSpPr>
        <p:spPr/>
        <p:txBody>
          <a:bodyPr/>
          <a:lstStyle/>
          <a:p>
            <a:fld id="{8CF0695C-F6BF-9A4A-AD8F-9728E93831A6}" type="slidenum">
              <a:rPr lang="en-US" smtClean="0"/>
              <a:t>2</a:t>
            </a:fld>
            <a:endParaRPr lang="en-US"/>
          </a:p>
        </p:txBody>
      </p:sp>
    </p:spTree>
    <p:extLst>
      <p:ext uri="{BB962C8B-B14F-4D97-AF65-F5344CB8AC3E}">
        <p14:creationId xmlns:p14="http://schemas.microsoft.com/office/powerpoint/2010/main" val="2966377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2020 – </a:t>
            </a:r>
          </a:p>
          <a:p>
            <a:r>
              <a:rPr lang="en-US" dirty="0"/>
              <a:t>The inaugural year of the national </a:t>
            </a:r>
            <a:r>
              <a:rPr lang="en-US" dirty="0" err="1"/>
              <a:t>Dataverse</a:t>
            </a:r>
            <a:r>
              <a:rPr lang="en-US" dirty="0"/>
              <a:t> service!  In the years intervening since 2012, </a:t>
            </a:r>
            <a:r>
              <a:rPr lang="en-US" dirty="0" err="1"/>
              <a:t>Dataverse</a:t>
            </a:r>
            <a:r>
              <a:rPr lang="en-US" dirty="0"/>
              <a:t> has been adopted at many institutions across Canada as a repository to support institutional researchers with data sharing and access. The SP service was expanded in 2018 and has grown to include others from outside of OCUL, to which an agreement was made in early 2020 to establish </a:t>
            </a:r>
            <a:r>
              <a:rPr lang="en-US" dirty="0" err="1"/>
              <a:t>Dataverse</a:t>
            </a:r>
            <a:r>
              <a:rPr lang="en-US" dirty="0"/>
              <a:t> as a national service that is governed by academic libraries across Canada. </a:t>
            </a:r>
          </a:p>
        </p:txBody>
      </p:sp>
      <p:sp>
        <p:nvSpPr>
          <p:cNvPr id="4" name="Slide Number Placeholder 3"/>
          <p:cNvSpPr>
            <a:spLocks noGrp="1"/>
          </p:cNvSpPr>
          <p:nvPr>
            <p:ph type="sldNum" sz="quarter" idx="5"/>
          </p:nvPr>
        </p:nvSpPr>
        <p:spPr/>
        <p:txBody>
          <a:bodyPr/>
          <a:lstStyle/>
          <a:p>
            <a:fld id="{8CF0695C-F6BF-9A4A-AD8F-9728E93831A6}" type="slidenum">
              <a:rPr lang="en-US" smtClean="0"/>
              <a:t>3</a:t>
            </a:fld>
            <a:endParaRPr lang="en-US"/>
          </a:p>
        </p:txBody>
      </p:sp>
    </p:spTree>
    <p:extLst>
      <p:ext uri="{BB962C8B-B14F-4D97-AF65-F5344CB8AC3E}">
        <p14:creationId xmlns:p14="http://schemas.microsoft.com/office/powerpoint/2010/main" val="1220727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now 59 participating university libraries in the national consortium who are using the SP </a:t>
            </a:r>
            <a:r>
              <a:rPr lang="en-US" dirty="0" err="1"/>
              <a:t>Dataverse</a:t>
            </a:r>
            <a:r>
              <a:rPr lang="en-US" dirty="0"/>
              <a:t>. These institutions range in size and research focus, from small to large, from all regions across Canada. It’s been amazing to see what this initially OCUL initiative, has grown to support, and to see it be reused by others. </a:t>
            </a:r>
            <a:r>
              <a:rPr lang="en-US" dirty="0" err="1"/>
              <a:t>Dataverse</a:t>
            </a:r>
            <a:r>
              <a:rPr lang="en-US" dirty="0"/>
              <a:t> and the community of supports emerging around it, is helping to position libraries as long-term stewards of research data in Canada. </a:t>
            </a:r>
          </a:p>
        </p:txBody>
      </p:sp>
      <p:sp>
        <p:nvSpPr>
          <p:cNvPr id="4" name="Slide Number Placeholder 3"/>
          <p:cNvSpPr>
            <a:spLocks noGrp="1"/>
          </p:cNvSpPr>
          <p:nvPr>
            <p:ph type="sldNum" sz="quarter" idx="5"/>
          </p:nvPr>
        </p:nvSpPr>
        <p:spPr/>
        <p:txBody>
          <a:bodyPr/>
          <a:lstStyle/>
          <a:p>
            <a:fld id="{8CF0695C-F6BF-9A4A-AD8F-9728E93831A6}" type="slidenum">
              <a:rPr lang="en-US" smtClean="0"/>
              <a:t>4</a:t>
            </a:fld>
            <a:endParaRPr lang="en-US"/>
          </a:p>
        </p:txBody>
      </p:sp>
    </p:spTree>
    <p:extLst>
      <p:ext uri="{BB962C8B-B14F-4D97-AF65-F5344CB8AC3E}">
        <p14:creationId xmlns:p14="http://schemas.microsoft.com/office/powerpoint/2010/main" val="4107335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late fall of 2020, Scholars Portal staff upgraded the underlying </a:t>
            </a:r>
            <a:r>
              <a:rPr lang="en-US" dirty="0" err="1"/>
              <a:t>Dataverse</a:t>
            </a:r>
            <a:r>
              <a:rPr lang="en-US" dirty="0"/>
              <a:t> software to version 5.1.1. This major version upgrade included a move to Payara, the new backend application server for </a:t>
            </a:r>
            <a:r>
              <a:rPr lang="en-US" dirty="0" err="1"/>
              <a:t>Dataverse</a:t>
            </a:r>
            <a:r>
              <a:rPr lang="en-US" dirty="0"/>
              <a:t>, new dataset landing page navigation, enhanced metadata, file upload improvements, SP local customizations, and more. Moving forward, upgrades will be provided annually, to support regular updates and important features for the community. </a:t>
            </a:r>
          </a:p>
        </p:txBody>
      </p:sp>
      <p:sp>
        <p:nvSpPr>
          <p:cNvPr id="4" name="Slide Number Placeholder 3"/>
          <p:cNvSpPr>
            <a:spLocks noGrp="1"/>
          </p:cNvSpPr>
          <p:nvPr>
            <p:ph type="sldNum" sz="quarter" idx="5"/>
          </p:nvPr>
        </p:nvSpPr>
        <p:spPr/>
        <p:txBody>
          <a:bodyPr/>
          <a:lstStyle/>
          <a:p>
            <a:fld id="{8CF0695C-F6BF-9A4A-AD8F-9728E93831A6}" type="slidenum">
              <a:rPr lang="en-US" smtClean="0"/>
              <a:t>5</a:t>
            </a:fld>
            <a:endParaRPr lang="en-US"/>
          </a:p>
        </p:txBody>
      </p:sp>
    </p:spTree>
    <p:extLst>
      <p:ext uri="{BB962C8B-B14F-4D97-AF65-F5344CB8AC3E}">
        <p14:creationId xmlns:p14="http://schemas.microsoft.com/office/powerpoint/2010/main" val="3637563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Building on integrations developed during the 2019-2020 CANARIE funded project to develop </a:t>
            </a:r>
            <a:r>
              <a:rPr lang="en-US" dirty="0" err="1"/>
              <a:t>Dataverse</a:t>
            </a:r>
            <a:r>
              <a:rPr lang="en-US" dirty="0"/>
              <a:t> for the Canadian research community, </a:t>
            </a:r>
            <a:r>
              <a:rPr lang="en-US" dirty="0" err="1"/>
              <a:t>Dataverse</a:t>
            </a:r>
            <a:r>
              <a:rPr lang="en-US" dirty="0"/>
              <a:t> is now configured to work with the Canadian Access Federation’s Research &amp; Scholarship Entity Profile to support single sign on institutional account authentication and enable seamless access for researchers at institutions across Canada. This year we now have 20 institutions setup to use SSO in </a:t>
            </a:r>
            <a:r>
              <a:rPr lang="en-US" dirty="0" err="1"/>
              <a:t>Dataverse</a:t>
            </a:r>
            <a:r>
              <a:rPr lang="en-US" dirty="0"/>
              <a:t>. Think of all the new accounts/passwords we saved researchers from having to create!</a:t>
            </a:r>
          </a:p>
          <a:p>
            <a:endParaRPr lang="en-US" dirty="0"/>
          </a:p>
        </p:txBody>
      </p:sp>
      <p:sp>
        <p:nvSpPr>
          <p:cNvPr id="4" name="Slide Number Placeholder 3"/>
          <p:cNvSpPr>
            <a:spLocks noGrp="1"/>
          </p:cNvSpPr>
          <p:nvPr>
            <p:ph type="sldNum" sz="quarter" idx="5"/>
          </p:nvPr>
        </p:nvSpPr>
        <p:spPr/>
        <p:txBody>
          <a:bodyPr/>
          <a:lstStyle/>
          <a:p>
            <a:fld id="{8CF0695C-F6BF-9A4A-AD8F-9728E93831A6}" type="slidenum">
              <a:rPr lang="en-US" smtClean="0"/>
              <a:t>6</a:t>
            </a:fld>
            <a:endParaRPr lang="en-US"/>
          </a:p>
        </p:txBody>
      </p:sp>
    </p:spTree>
    <p:extLst>
      <p:ext uri="{BB962C8B-B14F-4D97-AF65-F5344CB8AC3E}">
        <p14:creationId xmlns:p14="http://schemas.microsoft.com/office/powerpoint/2010/main" val="561809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major part of this service aside from the technical repository infrastructure is developing a community of trained and engaged </a:t>
            </a:r>
            <a:r>
              <a:rPr lang="en-US" dirty="0" err="1"/>
              <a:t>Dataverse</a:t>
            </a:r>
            <a:r>
              <a:rPr lang="en-US" dirty="0"/>
              <a:t> and RDM experts to provide supports to researchers directly at local institutions. This year, our service support listserv received over 550 messages from libraries and researchers across Canada. This open support model, together with monthly community calls, encourages knowledge sharing and open community discussion that helps SP to stay informed and engaged with institutional contacts and admins. Strengthening this community presence supports the onboarding and training of new RDM library staff, community knowledge sharing and service expansion, and collaboration, as much as possible. </a:t>
            </a:r>
          </a:p>
        </p:txBody>
      </p:sp>
      <p:sp>
        <p:nvSpPr>
          <p:cNvPr id="4" name="Slide Number Placeholder 3"/>
          <p:cNvSpPr>
            <a:spLocks noGrp="1"/>
          </p:cNvSpPr>
          <p:nvPr>
            <p:ph type="sldNum" sz="quarter" idx="5"/>
          </p:nvPr>
        </p:nvSpPr>
        <p:spPr/>
        <p:txBody>
          <a:bodyPr/>
          <a:lstStyle/>
          <a:p>
            <a:fld id="{8CF0695C-F6BF-9A4A-AD8F-9728E93831A6}" type="slidenum">
              <a:rPr lang="en-US" smtClean="0"/>
              <a:t>7</a:t>
            </a:fld>
            <a:endParaRPr lang="en-US"/>
          </a:p>
        </p:txBody>
      </p:sp>
    </p:spTree>
    <p:extLst>
      <p:ext uri="{BB962C8B-B14F-4D97-AF65-F5344CB8AC3E}">
        <p14:creationId xmlns:p14="http://schemas.microsoft.com/office/powerpoint/2010/main" val="1134984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dirty="0">
                <a:solidFill>
                  <a:schemeClr val="tx1"/>
                </a:solidFill>
                <a:effectLst/>
                <a:latin typeface="+mn-lt"/>
                <a:ea typeface="+mn-ea"/>
                <a:cs typeface="+mn-cs"/>
              </a:rPr>
              <a:t>With funding support from Portage, the University of Toronto Libraries, on behalf of </a:t>
            </a:r>
            <a:r>
              <a:rPr lang="en-CA" sz="1200" b="0" i="0" u="none" strike="noStrike" kern="1200" dirty="0" err="1">
                <a:solidFill>
                  <a:schemeClr val="tx1"/>
                </a:solidFill>
                <a:effectLst/>
                <a:latin typeface="+mn-lt"/>
                <a:ea typeface="+mn-ea"/>
                <a:cs typeface="+mn-cs"/>
              </a:rPr>
              <a:t>Dataverse</a:t>
            </a:r>
            <a:r>
              <a:rPr lang="en-CA" sz="1200" b="0" i="0" u="none" strike="noStrike" kern="1200" dirty="0">
                <a:solidFill>
                  <a:schemeClr val="tx1"/>
                </a:solidFill>
                <a:effectLst/>
                <a:latin typeface="+mn-lt"/>
                <a:ea typeface="+mn-ea"/>
                <a:cs typeface="+mn-cs"/>
              </a:rPr>
              <a:t> consortium, purchased 300TB of storage in 2020 to expand the capacity of the repository and provide each institutional subscriber with a base amount of storage as part of each institution’s annual subscription fee. </a:t>
            </a:r>
            <a:endParaRPr lang="en-US" dirty="0"/>
          </a:p>
        </p:txBody>
      </p:sp>
      <p:sp>
        <p:nvSpPr>
          <p:cNvPr id="4" name="Slide Number Placeholder 3"/>
          <p:cNvSpPr>
            <a:spLocks noGrp="1"/>
          </p:cNvSpPr>
          <p:nvPr>
            <p:ph type="sldNum" sz="quarter" idx="5"/>
          </p:nvPr>
        </p:nvSpPr>
        <p:spPr/>
        <p:txBody>
          <a:bodyPr/>
          <a:lstStyle/>
          <a:p>
            <a:fld id="{8CF0695C-F6BF-9A4A-AD8F-9728E93831A6}" type="slidenum">
              <a:rPr lang="en-US" smtClean="0"/>
              <a:t>8</a:t>
            </a:fld>
            <a:endParaRPr lang="en-US"/>
          </a:p>
        </p:txBody>
      </p:sp>
    </p:spTree>
    <p:extLst>
      <p:ext uri="{BB962C8B-B14F-4D97-AF65-F5344CB8AC3E}">
        <p14:creationId xmlns:p14="http://schemas.microsoft.com/office/powerpoint/2010/main" val="33584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year we saw over 1100 new users sign up to use </a:t>
            </a:r>
            <a:r>
              <a:rPr lang="en-US" dirty="0" err="1"/>
              <a:t>Dataverse</a:t>
            </a:r>
            <a:r>
              <a:rPr lang="en-US" dirty="0"/>
              <a:t>, these users represent a diverse group of institutions, libraries, research projects, labs, departments and individual researchers from across Canada. </a:t>
            </a:r>
          </a:p>
        </p:txBody>
      </p:sp>
      <p:sp>
        <p:nvSpPr>
          <p:cNvPr id="4" name="Slide Number Placeholder 3"/>
          <p:cNvSpPr>
            <a:spLocks noGrp="1"/>
          </p:cNvSpPr>
          <p:nvPr>
            <p:ph type="sldNum" sz="quarter" idx="5"/>
          </p:nvPr>
        </p:nvSpPr>
        <p:spPr/>
        <p:txBody>
          <a:bodyPr/>
          <a:lstStyle/>
          <a:p>
            <a:fld id="{8CF0695C-F6BF-9A4A-AD8F-9728E93831A6}" type="slidenum">
              <a:rPr lang="en-US" smtClean="0"/>
              <a:t>9</a:t>
            </a:fld>
            <a:endParaRPr lang="en-US"/>
          </a:p>
        </p:txBody>
      </p:sp>
    </p:spTree>
    <p:extLst>
      <p:ext uri="{BB962C8B-B14F-4D97-AF65-F5344CB8AC3E}">
        <p14:creationId xmlns:p14="http://schemas.microsoft.com/office/powerpoint/2010/main" val="35235160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19CAB23F-35E7-4C6D-B19F-6C8F99859755}" type="datetime1">
              <a:rPr lang="en-US" smtClean="0"/>
              <a:t>5/5/21</a:t>
            </a:fld>
            <a:endParaRPr lang="en-US"/>
          </a:p>
        </p:txBody>
      </p:sp>
      <p:sp>
        <p:nvSpPr>
          <p:cNvPr id="5" name="Footer Placeholder 4"/>
          <p:cNvSpPr>
            <a:spLocks noGrp="1"/>
          </p:cNvSpPr>
          <p:nvPr>
            <p:ph type="ftr" sz="quarter" idx="11"/>
          </p:nvPr>
        </p:nvSpPr>
        <p:spPr/>
        <p:txBody>
          <a:bodyPr/>
          <a:lstStyle/>
          <a:p>
            <a:r>
              <a:rPr lang="en-US"/>
              <a:t>#SPDay21</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760698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775BF5-A91A-4B8C-9A78-BC0EF6AB7FCA}" type="datetime1">
              <a:rPr lang="en-US" smtClean="0"/>
              <a:t>5/5/21</a:t>
            </a:fld>
            <a:endParaRPr lang="en-US"/>
          </a:p>
        </p:txBody>
      </p:sp>
      <p:sp>
        <p:nvSpPr>
          <p:cNvPr id="5" name="Footer Placeholder 4"/>
          <p:cNvSpPr>
            <a:spLocks noGrp="1"/>
          </p:cNvSpPr>
          <p:nvPr>
            <p:ph type="ftr" sz="quarter" idx="11"/>
          </p:nvPr>
        </p:nvSpPr>
        <p:spPr/>
        <p:txBody>
          <a:bodyPr/>
          <a:lstStyle/>
          <a:p>
            <a:r>
              <a:rPr lang="en-US"/>
              <a:t>#SPDay21</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58745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1AFE813-7A96-4D19-8EB5-3962399DF4C9}" type="datetime1">
              <a:rPr lang="en-US" smtClean="0"/>
              <a:t>5/5/21</a:t>
            </a:fld>
            <a:endParaRPr lang="en-US"/>
          </a:p>
        </p:txBody>
      </p:sp>
      <p:sp>
        <p:nvSpPr>
          <p:cNvPr id="5" name="Footer Placeholder 4"/>
          <p:cNvSpPr>
            <a:spLocks noGrp="1"/>
          </p:cNvSpPr>
          <p:nvPr>
            <p:ph type="ftr" sz="quarter" idx="11"/>
          </p:nvPr>
        </p:nvSpPr>
        <p:spPr/>
        <p:txBody>
          <a:bodyPr/>
          <a:lstStyle/>
          <a:p>
            <a:r>
              <a:rPr lang="en-US"/>
              <a:t>#SPDay21</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9474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615D0CD4-DB9B-4F20-8895-1037DE4FBD0D}" type="datetime1">
              <a:rPr lang="en-US" smtClean="0"/>
              <a:t>5/5/21</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t>#SPDay21</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35E3D43A-218C-F949-8F1B-14CEAD21798F}" type="slidenum">
              <a:rPr lang="en-US" smtClean="0"/>
              <a:pPr/>
              <a:t>‹#›</a:t>
            </a:fld>
            <a:endParaRPr lang="en-US"/>
          </a:p>
        </p:txBody>
      </p:sp>
    </p:spTree>
    <p:extLst>
      <p:ext uri="{BB962C8B-B14F-4D97-AF65-F5344CB8AC3E}">
        <p14:creationId xmlns:p14="http://schemas.microsoft.com/office/powerpoint/2010/main" val="3336401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51447055-8C25-4A0C-B50B-F5E6CFB671D1}" type="datetime1">
              <a:rPr lang="en-US" smtClean="0"/>
              <a:t>5/5/21</a:t>
            </a:fld>
            <a:endParaRPr lang="en-US"/>
          </a:p>
        </p:txBody>
      </p:sp>
      <p:sp>
        <p:nvSpPr>
          <p:cNvPr id="5" name="Footer Placeholder 4"/>
          <p:cNvSpPr>
            <a:spLocks noGrp="1"/>
          </p:cNvSpPr>
          <p:nvPr>
            <p:ph type="ftr" sz="quarter" idx="11"/>
          </p:nvPr>
        </p:nvSpPr>
        <p:spPr/>
        <p:txBody>
          <a:bodyPr/>
          <a:lstStyle/>
          <a:p>
            <a:r>
              <a:rPr lang="en-US"/>
              <a:t>#SPDay21</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4148017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05BDC0A-0912-4503-8D5C-A84E0B9C84F3}" type="datetime1">
              <a:rPr lang="en-US" smtClean="0"/>
              <a:t>5/5/21</a:t>
            </a:fld>
            <a:endParaRPr lang="en-US"/>
          </a:p>
        </p:txBody>
      </p:sp>
      <p:sp>
        <p:nvSpPr>
          <p:cNvPr id="6" name="Footer Placeholder 5"/>
          <p:cNvSpPr>
            <a:spLocks noGrp="1"/>
          </p:cNvSpPr>
          <p:nvPr>
            <p:ph type="ftr" sz="quarter" idx="11"/>
          </p:nvPr>
        </p:nvSpPr>
        <p:spPr/>
        <p:txBody>
          <a:bodyPr/>
          <a:lstStyle/>
          <a:p>
            <a:r>
              <a:rPr lang="en-US"/>
              <a:t>#SPDay21</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4774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91B3255-474D-40A7-B9A1-CB02A8336D42}" type="datetime1">
              <a:rPr lang="en-US" smtClean="0"/>
              <a:t>5/5/21</a:t>
            </a:fld>
            <a:endParaRPr lang="en-US"/>
          </a:p>
        </p:txBody>
      </p:sp>
      <p:sp>
        <p:nvSpPr>
          <p:cNvPr id="8" name="Footer Placeholder 7"/>
          <p:cNvSpPr>
            <a:spLocks noGrp="1"/>
          </p:cNvSpPr>
          <p:nvPr>
            <p:ph type="ftr" sz="quarter" idx="11"/>
          </p:nvPr>
        </p:nvSpPr>
        <p:spPr/>
        <p:txBody>
          <a:bodyPr/>
          <a:lstStyle/>
          <a:p>
            <a:r>
              <a:rPr lang="en-US"/>
              <a:t>#SPDay21</a:t>
            </a:r>
          </a:p>
        </p:txBody>
      </p:sp>
      <p:sp>
        <p:nvSpPr>
          <p:cNvPr id="9" name="Slide Number Placeholder 8"/>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984983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4D2956B7-F97C-4B6E-B5FB-83A8808B7958}" type="datetime1">
              <a:rPr lang="en-US" smtClean="0"/>
              <a:t>5/5/21</a:t>
            </a:fld>
            <a:endParaRPr lang="en-US"/>
          </a:p>
        </p:txBody>
      </p:sp>
      <p:sp>
        <p:nvSpPr>
          <p:cNvPr id="4" name="Footer Placeholder 3"/>
          <p:cNvSpPr>
            <a:spLocks noGrp="1"/>
          </p:cNvSpPr>
          <p:nvPr>
            <p:ph type="ftr" sz="quarter" idx="11"/>
          </p:nvPr>
        </p:nvSpPr>
        <p:spPr/>
        <p:txBody>
          <a:bodyPr/>
          <a:lstStyle/>
          <a:p>
            <a:r>
              <a:rPr lang="en-US"/>
              <a:t>#SPDay21</a:t>
            </a:r>
          </a:p>
        </p:txBody>
      </p:sp>
      <p:sp>
        <p:nvSpPr>
          <p:cNvPr id="5" name="Slide Number Placeholder 4"/>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18622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0592FC-95F8-401C-91FC-AEDF85D8EB02}" type="datetime1">
              <a:rPr lang="en-US" smtClean="0"/>
              <a:t>5/5/21</a:t>
            </a:fld>
            <a:endParaRPr lang="en-US"/>
          </a:p>
        </p:txBody>
      </p:sp>
      <p:sp>
        <p:nvSpPr>
          <p:cNvPr id="3" name="Footer Placeholder 2"/>
          <p:cNvSpPr>
            <a:spLocks noGrp="1"/>
          </p:cNvSpPr>
          <p:nvPr>
            <p:ph type="ftr" sz="quarter" idx="11"/>
          </p:nvPr>
        </p:nvSpPr>
        <p:spPr/>
        <p:txBody>
          <a:bodyPr/>
          <a:lstStyle/>
          <a:p>
            <a:r>
              <a:rPr lang="en-US"/>
              <a:t>#SPDay21</a:t>
            </a:r>
          </a:p>
        </p:txBody>
      </p:sp>
      <p:sp>
        <p:nvSpPr>
          <p:cNvPr id="4" name="Slide Number Placeholder 3"/>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784790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82EE7E-5AD4-4B58-928D-CC4740B789B5}" type="datetime1">
              <a:rPr lang="en-US" smtClean="0"/>
              <a:t>5/5/21</a:t>
            </a:fld>
            <a:endParaRPr lang="en-US"/>
          </a:p>
        </p:txBody>
      </p:sp>
      <p:sp>
        <p:nvSpPr>
          <p:cNvPr id="6" name="Footer Placeholder 5"/>
          <p:cNvSpPr>
            <a:spLocks noGrp="1"/>
          </p:cNvSpPr>
          <p:nvPr>
            <p:ph type="ftr" sz="quarter" idx="11"/>
          </p:nvPr>
        </p:nvSpPr>
        <p:spPr/>
        <p:txBody>
          <a:bodyPr/>
          <a:lstStyle/>
          <a:p>
            <a:r>
              <a:rPr lang="en-US"/>
              <a:t>#SPDay21</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931171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4CC733F-DAF3-4C1E-9F4A-81B2773DB980}" type="datetime1">
              <a:rPr lang="en-US" smtClean="0"/>
              <a:t>5/5/21</a:t>
            </a:fld>
            <a:endParaRPr lang="en-US"/>
          </a:p>
        </p:txBody>
      </p:sp>
      <p:sp>
        <p:nvSpPr>
          <p:cNvPr id="6" name="Footer Placeholder 5"/>
          <p:cNvSpPr>
            <a:spLocks noGrp="1"/>
          </p:cNvSpPr>
          <p:nvPr>
            <p:ph type="ftr" sz="quarter" idx="11"/>
          </p:nvPr>
        </p:nvSpPr>
        <p:spPr/>
        <p:txBody>
          <a:bodyPr/>
          <a:lstStyle/>
          <a:p>
            <a:r>
              <a:rPr lang="en-US"/>
              <a:t>#SPDay21</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041342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5167"/>
            <a:ext cx="8229600" cy="76952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154062"/>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bg1"/>
                </a:solidFill>
              </a:defRPr>
            </a:lvl1pPr>
          </a:lstStyle>
          <a:p>
            <a:fld id="{8FD4B8B2-B3E3-497D-877D-5FC188AB7D19}" type="datetime1">
              <a:rPr lang="en-US" smtClean="0"/>
              <a:t>5/5/21</a:t>
            </a:fld>
            <a:endParaRPr lang="en-US"/>
          </a:p>
        </p:txBody>
      </p:sp>
      <p:sp>
        <p:nvSpPr>
          <p:cNvPr id="5" name="Footer Placeholder 4"/>
          <p:cNvSpPr>
            <a:spLocks noGrp="1"/>
          </p:cNvSpPr>
          <p:nvPr>
            <p:ph type="ftr" sz="quarter" idx="3"/>
          </p:nvPr>
        </p:nvSpPr>
        <p:spPr>
          <a:xfrm>
            <a:off x="2919340" y="4767263"/>
            <a:ext cx="2895600" cy="273844"/>
          </a:xfrm>
          <a:prstGeom prst="rect">
            <a:avLst/>
          </a:prstGeom>
        </p:spPr>
        <p:txBody>
          <a:bodyPr vert="horz" lIns="91440" tIns="45720" rIns="91440" bIns="45720" rtlCol="0" anchor="ctr"/>
          <a:lstStyle>
            <a:lvl1pPr algn="ctr">
              <a:defRPr sz="1200">
                <a:solidFill>
                  <a:schemeClr val="bg1"/>
                </a:solidFill>
              </a:defRPr>
            </a:lvl1pPr>
          </a:lstStyle>
          <a:p>
            <a:r>
              <a:rPr lang="en-US"/>
              <a:t>#SPDay21</a:t>
            </a:r>
          </a:p>
        </p:txBody>
      </p:sp>
      <p:sp>
        <p:nvSpPr>
          <p:cNvPr id="6" name="Slide Number Placeholder 5"/>
          <p:cNvSpPr>
            <a:spLocks noGrp="1"/>
          </p:cNvSpPr>
          <p:nvPr>
            <p:ph type="sldNum" sz="quarter" idx="4"/>
          </p:nvPr>
        </p:nvSpPr>
        <p:spPr>
          <a:xfrm>
            <a:off x="6122994" y="4767263"/>
            <a:ext cx="2133600" cy="273844"/>
          </a:xfrm>
          <a:prstGeom prst="rect">
            <a:avLst/>
          </a:prstGeom>
        </p:spPr>
        <p:txBody>
          <a:bodyPr vert="horz" lIns="91440" tIns="45720" rIns="91440" bIns="45720" rtlCol="0" anchor="ctr"/>
          <a:lstStyle>
            <a:lvl1pPr algn="r">
              <a:defRPr sz="1200">
                <a:solidFill>
                  <a:schemeClr val="bg1"/>
                </a:solidFill>
              </a:defRPr>
            </a:lvl1pPr>
          </a:lstStyle>
          <a:p>
            <a:fld id="{35E3D43A-218C-F949-8F1B-14CEAD21798F}" type="slidenum">
              <a:rPr lang="en-US" smtClean="0"/>
              <a:pPr/>
              <a:t>‹#›</a:t>
            </a:fld>
            <a:endParaRPr lang="en-US"/>
          </a:p>
        </p:txBody>
      </p:sp>
    </p:spTree>
    <p:extLst>
      <p:ext uri="{BB962C8B-B14F-4D97-AF65-F5344CB8AC3E}">
        <p14:creationId xmlns:p14="http://schemas.microsoft.com/office/powerpoint/2010/main" val="3856465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3600" b="1"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dataverse@scholarsportal.info"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73430EB-70DE-364A-8BED-C0A0765D05F9}"/>
              </a:ext>
            </a:extLst>
          </p:cNvPr>
          <p:cNvPicPr>
            <a:picLocks noChangeAspect="1"/>
          </p:cNvPicPr>
          <p:nvPr/>
        </p:nvPicPr>
        <p:blipFill>
          <a:blip r:embed="rId3"/>
          <a:stretch>
            <a:fillRect/>
          </a:stretch>
        </p:blipFill>
        <p:spPr>
          <a:xfrm>
            <a:off x="441251" y="947599"/>
            <a:ext cx="6090839" cy="700447"/>
          </a:xfrm>
          <a:prstGeom prst="rect">
            <a:avLst/>
          </a:prstGeom>
        </p:spPr>
      </p:pic>
      <p:sp>
        <p:nvSpPr>
          <p:cNvPr id="8" name="TextBox 7">
            <a:extLst>
              <a:ext uri="{FF2B5EF4-FFF2-40B4-BE49-F238E27FC236}">
                <a16:creationId xmlns:a16="http://schemas.microsoft.com/office/drawing/2014/main" id="{862DF657-7A1A-0D4A-87D5-7ED26EFC89CF}"/>
              </a:ext>
            </a:extLst>
          </p:cNvPr>
          <p:cNvSpPr txBox="1"/>
          <p:nvPr/>
        </p:nvSpPr>
        <p:spPr>
          <a:xfrm>
            <a:off x="345558" y="1828801"/>
            <a:ext cx="8196558" cy="2923877"/>
          </a:xfrm>
          <a:prstGeom prst="rect">
            <a:avLst/>
          </a:prstGeom>
          <a:noFill/>
        </p:spPr>
        <p:txBody>
          <a:bodyPr wrap="square" rtlCol="0">
            <a:spAutoFit/>
          </a:bodyPr>
          <a:lstStyle/>
          <a:p>
            <a:r>
              <a:rPr lang="en-US" sz="3200" dirty="0" err="1">
                <a:solidFill>
                  <a:schemeClr val="bg1"/>
                </a:solidFill>
              </a:rPr>
              <a:t>Dataverse</a:t>
            </a:r>
            <a:r>
              <a:rPr lang="en-US" sz="3200" dirty="0">
                <a:solidFill>
                  <a:schemeClr val="bg1"/>
                </a:solidFill>
              </a:rPr>
              <a:t> in numbers: A year in review</a:t>
            </a:r>
          </a:p>
          <a:p>
            <a:endParaRPr lang="en-US" sz="3200" dirty="0">
              <a:solidFill>
                <a:schemeClr val="bg1"/>
              </a:solidFill>
            </a:endParaRPr>
          </a:p>
          <a:p>
            <a:endParaRPr lang="en-US" sz="3200" dirty="0">
              <a:solidFill>
                <a:schemeClr val="bg1"/>
              </a:solidFill>
            </a:endParaRPr>
          </a:p>
          <a:p>
            <a:endParaRPr lang="en-US" sz="3200" dirty="0">
              <a:solidFill>
                <a:schemeClr val="bg1"/>
              </a:solidFill>
            </a:endParaRPr>
          </a:p>
          <a:p>
            <a:endParaRPr lang="en-US" sz="3200" dirty="0">
              <a:solidFill>
                <a:schemeClr val="bg1"/>
              </a:solidFill>
            </a:endParaRPr>
          </a:p>
          <a:p>
            <a:r>
              <a:rPr lang="en-US" sz="2400" dirty="0">
                <a:solidFill>
                  <a:schemeClr val="bg1"/>
                </a:solidFill>
              </a:rPr>
              <a:t>Amber </a:t>
            </a:r>
            <a:r>
              <a:rPr lang="en-US" sz="2400" dirty="0" err="1">
                <a:solidFill>
                  <a:schemeClr val="bg1"/>
                </a:solidFill>
              </a:rPr>
              <a:t>Leahey</a:t>
            </a:r>
            <a:r>
              <a:rPr lang="en-US" sz="2400" dirty="0">
                <a:solidFill>
                  <a:schemeClr val="bg1"/>
                </a:solidFill>
              </a:rPr>
              <a:t>, Data &amp; GIS Librarian</a:t>
            </a:r>
          </a:p>
        </p:txBody>
      </p:sp>
      <p:pic>
        <p:nvPicPr>
          <p:cNvPr id="3" name="Picture 2">
            <a:extLst>
              <a:ext uri="{FF2B5EF4-FFF2-40B4-BE49-F238E27FC236}">
                <a16:creationId xmlns:a16="http://schemas.microsoft.com/office/drawing/2014/main" id="{E1C0C492-7ECD-41B6-840C-F669EAD56524}"/>
              </a:ext>
            </a:extLst>
          </p:cNvPr>
          <p:cNvPicPr>
            <a:picLocks noChangeAspect="1"/>
          </p:cNvPicPr>
          <p:nvPr/>
        </p:nvPicPr>
        <p:blipFill>
          <a:blip r:embed="rId4"/>
          <a:stretch>
            <a:fillRect/>
          </a:stretch>
        </p:blipFill>
        <p:spPr>
          <a:xfrm>
            <a:off x="4876616" y="173567"/>
            <a:ext cx="4150762" cy="455770"/>
          </a:xfrm>
          <a:prstGeom prst="rect">
            <a:avLst/>
          </a:prstGeom>
        </p:spPr>
      </p:pic>
    </p:spTree>
    <p:extLst>
      <p:ext uri="{BB962C8B-B14F-4D97-AF65-F5344CB8AC3E}">
        <p14:creationId xmlns:p14="http://schemas.microsoft.com/office/powerpoint/2010/main" val="3054147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9312A-28A1-434B-BF42-AC9AEC9F9031}"/>
              </a:ext>
            </a:extLst>
          </p:cNvPr>
          <p:cNvSpPr>
            <a:spLocks noGrp="1"/>
          </p:cNvSpPr>
          <p:nvPr>
            <p:ph type="title"/>
          </p:nvPr>
        </p:nvSpPr>
        <p:spPr>
          <a:xfrm>
            <a:off x="1221128" y="1802221"/>
            <a:ext cx="8229600" cy="769529"/>
          </a:xfrm>
        </p:spPr>
        <p:txBody>
          <a:bodyPr>
            <a:normAutofit fontScale="90000"/>
          </a:bodyPr>
          <a:lstStyle/>
          <a:p>
            <a:r>
              <a:rPr lang="en-CA" dirty="0"/>
              <a:t>+1000</a:t>
            </a:r>
            <a:br>
              <a:rPr lang="en-CA" b="0" dirty="0"/>
            </a:br>
            <a:r>
              <a:rPr lang="en-CA" dirty="0"/>
              <a:t>(New deposits)</a:t>
            </a:r>
            <a:br>
              <a:rPr lang="en-CA" b="0" dirty="0"/>
            </a:br>
            <a:br>
              <a:rPr lang="en-CA" dirty="0"/>
            </a:br>
            <a:endParaRPr lang="en-US" dirty="0"/>
          </a:p>
        </p:txBody>
      </p:sp>
      <p:sp>
        <p:nvSpPr>
          <p:cNvPr id="4" name="Footer Placeholder 3">
            <a:extLst>
              <a:ext uri="{FF2B5EF4-FFF2-40B4-BE49-F238E27FC236}">
                <a16:creationId xmlns:a16="http://schemas.microsoft.com/office/drawing/2014/main" id="{22796B4A-A7F9-824E-803A-3A64A54893E0}"/>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532521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21F4E-5983-6F4E-A447-80B0B03FB852}"/>
              </a:ext>
            </a:extLst>
          </p:cNvPr>
          <p:cNvSpPr>
            <a:spLocks noGrp="1"/>
          </p:cNvSpPr>
          <p:nvPr>
            <p:ph type="title"/>
          </p:nvPr>
        </p:nvSpPr>
        <p:spPr>
          <a:xfrm>
            <a:off x="1157468" y="1802221"/>
            <a:ext cx="8229600" cy="769529"/>
          </a:xfrm>
        </p:spPr>
        <p:txBody>
          <a:bodyPr>
            <a:normAutofit fontScale="90000"/>
          </a:bodyPr>
          <a:lstStyle/>
          <a:p>
            <a:r>
              <a:rPr lang="en-CA" dirty="0"/>
              <a:t>1.0</a:t>
            </a:r>
            <a:br>
              <a:rPr lang="en-CA" b="0" dirty="0"/>
            </a:br>
            <a:r>
              <a:rPr lang="en-CA" dirty="0"/>
              <a:t>(Data Curation Tool release)</a:t>
            </a:r>
            <a:br>
              <a:rPr lang="en-CA" b="0" dirty="0"/>
            </a:br>
            <a:br>
              <a:rPr lang="en-CA" dirty="0"/>
            </a:br>
            <a:endParaRPr lang="en-US" dirty="0"/>
          </a:p>
        </p:txBody>
      </p:sp>
      <p:sp>
        <p:nvSpPr>
          <p:cNvPr id="4" name="Footer Placeholder 3">
            <a:extLst>
              <a:ext uri="{FF2B5EF4-FFF2-40B4-BE49-F238E27FC236}">
                <a16:creationId xmlns:a16="http://schemas.microsoft.com/office/drawing/2014/main" id="{B23E6AD0-CAED-394F-B923-AA9AA126E67D}"/>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1033789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347E9-057B-C94B-82FD-7480B7F6468C}"/>
              </a:ext>
            </a:extLst>
          </p:cNvPr>
          <p:cNvSpPr>
            <a:spLocks noGrp="1"/>
          </p:cNvSpPr>
          <p:nvPr>
            <p:ph type="title"/>
          </p:nvPr>
        </p:nvSpPr>
        <p:spPr>
          <a:xfrm>
            <a:off x="1122743" y="1802221"/>
            <a:ext cx="8229600" cy="769529"/>
          </a:xfrm>
        </p:spPr>
        <p:txBody>
          <a:bodyPr>
            <a:normAutofit fontScale="90000"/>
          </a:bodyPr>
          <a:lstStyle/>
          <a:p>
            <a:r>
              <a:rPr lang="en-CA" dirty="0"/>
              <a:t>2.0</a:t>
            </a:r>
            <a:br>
              <a:rPr lang="en-CA" b="0" dirty="0"/>
            </a:br>
            <a:r>
              <a:rPr lang="en-CA" dirty="0"/>
              <a:t>(Data Explorer release)</a:t>
            </a:r>
            <a:br>
              <a:rPr lang="en-CA" b="0" dirty="0"/>
            </a:br>
            <a:br>
              <a:rPr lang="en-CA" dirty="0"/>
            </a:br>
            <a:endParaRPr lang="en-US" dirty="0"/>
          </a:p>
        </p:txBody>
      </p:sp>
      <p:sp>
        <p:nvSpPr>
          <p:cNvPr id="4" name="Footer Placeholder 3">
            <a:extLst>
              <a:ext uri="{FF2B5EF4-FFF2-40B4-BE49-F238E27FC236}">
                <a16:creationId xmlns:a16="http://schemas.microsoft.com/office/drawing/2014/main" id="{88B7B26A-FCA9-0A45-96B7-960C25F21D7A}"/>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268389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48472-6E23-BE43-AE1D-EF364D4B1B68}"/>
              </a:ext>
            </a:extLst>
          </p:cNvPr>
          <p:cNvSpPr>
            <a:spLocks noGrp="1"/>
          </p:cNvSpPr>
          <p:nvPr>
            <p:ph type="title"/>
          </p:nvPr>
        </p:nvSpPr>
        <p:spPr>
          <a:xfrm>
            <a:off x="1093808" y="1802221"/>
            <a:ext cx="8229600" cy="769529"/>
          </a:xfrm>
        </p:spPr>
        <p:txBody>
          <a:bodyPr>
            <a:normAutofit fontScale="90000"/>
          </a:bodyPr>
          <a:lstStyle/>
          <a:p>
            <a:r>
              <a:rPr lang="en-CA" dirty="0"/>
              <a:t>+10</a:t>
            </a:r>
            <a:br>
              <a:rPr lang="en-CA" b="0" dirty="0"/>
            </a:br>
            <a:r>
              <a:rPr lang="en-CA" dirty="0"/>
              <a:t>(Accessibility improvements)</a:t>
            </a:r>
            <a:br>
              <a:rPr lang="en-CA" b="0" dirty="0"/>
            </a:br>
            <a:br>
              <a:rPr lang="en-CA" dirty="0"/>
            </a:br>
            <a:endParaRPr lang="en-US" dirty="0"/>
          </a:p>
        </p:txBody>
      </p:sp>
      <p:sp>
        <p:nvSpPr>
          <p:cNvPr id="4" name="Footer Placeholder 3">
            <a:extLst>
              <a:ext uri="{FF2B5EF4-FFF2-40B4-BE49-F238E27FC236}">
                <a16:creationId xmlns:a16="http://schemas.microsoft.com/office/drawing/2014/main" id="{57CB5EC5-54EA-3D4E-A1C7-FE42B76F5272}"/>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11507539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67E49-8437-2444-814F-06D9F9D628DC}"/>
              </a:ext>
            </a:extLst>
          </p:cNvPr>
          <p:cNvSpPr>
            <a:spLocks noGrp="1"/>
          </p:cNvSpPr>
          <p:nvPr>
            <p:ph type="title"/>
          </p:nvPr>
        </p:nvSpPr>
        <p:spPr>
          <a:xfrm>
            <a:off x="1140107" y="1802221"/>
            <a:ext cx="8229600" cy="769529"/>
          </a:xfrm>
        </p:spPr>
        <p:txBody>
          <a:bodyPr>
            <a:normAutofit fontScale="90000"/>
          </a:bodyPr>
          <a:lstStyle/>
          <a:p>
            <a:r>
              <a:rPr lang="en-CA" dirty="0"/>
              <a:t>3633</a:t>
            </a:r>
            <a:br>
              <a:rPr lang="en-CA" b="0" dirty="0"/>
            </a:br>
            <a:r>
              <a:rPr lang="en-CA" dirty="0"/>
              <a:t>(Datasets indexed in FRDR)</a:t>
            </a:r>
            <a:br>
              <a:rPr lang="en-CA" b="0" dirty="0"/>
            </a:br>
            <a:br>
              <a:rPr lang="en-CA" dirty="0"/>
            </a:br>
            <a:endParaRPr lang="en-US" dirty="0"/>
          </a:p>
        </p:txBody>
      </p:sp>
      <p:sp>
        <p:nvSpPr>
          <p:cNvPr id="4" name="Footer Placeholder 3">
            <a:extLst>
              <a:ext uri="{FF2B5EF4-FFF2-40B4-BE49-F238E27FC236}">
                <a16:creationId xmlns:a16="http://schemas.microsoft.com/office/drawing/2014/main" id="{42AB4230-BF6D-8F42-AE65-2DD6841E212E}"/>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1647771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6E305-5895-A842-8CC3-4DABA5B8BD02}"/>
              </a:ext>
            </a:extLst>
          </p:cNvPr>
          <p:cNvSpPr>
            <a:spLocks noGrp="1"/>
          </p:cNvSpPr>
          <p:nvPr>
            <p:ph type="title"/>
          </p:nvPr>
        </p:nvSpPr>
        <p:spPr>
          <a:xfrm>
            <a:off x="1053296" y="1687279"/>
            <a:ext cx="8229600" cy="769529"/>
          </a:xfrm>
        </p:spPr>
        <p:txBody>
          <a:bodyPr>
            <a:normAutofit fontScale="90000"/>
          </a:bodyPr>
          <a:lstStyle/>
          <a:p>
            <a:r>
              <a:rPr lang="en-CA" dirty="0"/>
              <a:t>6213</a:t>
            </a:r>
            <a:br>
              <a:rPr lang="en-CA" b="0" dirty="0"/>
            </a:br>
            <a:r>
              <a:rPr lang="en-CA" dirty="0"/>
              <a:t>(Files enhanced in </a:t>
            </a:r>
            <a:r>
              <a:rPr lang="en-CA" dirty="0" err="1"/>
              <a:t>Geodisy</a:t>
            </a:r>
            <a:r>
              <a:rPr lang="en-CA" dirty="0"/>
              <a:t>)</a:t>
            </a:r>
            <a:br>
              <a:rPr lang="en-CA" b="0" dirty="0"/>
            </a:br>
            <a:br>
              <a:rPr lang="en-CA" dirty="0"/>
            </a:br>
            <a:endParaRPr lang="en-US" dirty="0"/>
          </a:p>
        </p:txBody>
      </p:sp>
      <p:sp>
        <p:nvSpPr>
          <p:cNvPr id="4" name="Footer Placeholder 3">
            <a:extLst>
              <a:ext uri="{FF2B5EF4-FFF2-40B4-BE49-F238E27FC236}">
                <a16:creationId xmlns:a16="http://schemas.microsoft.com/office/drawing/2014/main" id="{3E5C99F1-584F-114F-9C1B-2B7BBE3559B9}"/>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2732263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53CC8-02E7-BA44-A7BF-74CFA9B38354}"/>
              </a:ext>
            </a:extLst>
          </p:cNvPr>
          <p:cNvSpPr>
            <a:spLocks noGrp="1"/>
          </p:cNvSpPr>
          <p:nvPr>
            <p:ph type="title"/>
          </p:nvPr>
        </p:nvSpPr>
        <p:spPr>
          <a:xfrm>
            <a:off x="1082233" y="1802221"/>
            <a:ext cx="8229600" cy="769529"/>
          </a:xfrm>
        </p:spPr>
        <p:txBody>
          <a:bodyPr>
            <a:normAutofit fontScale="90000"/>
          </a:bodyPr>
          <a:lstStyle/>
          <a:p>
            <a:r>
              <a:rPr lang="en-CA" dirty="0"/>
              <a:t>3</a:t>
            </a:r>
            <a:br>
              <a:rPr lang="en-CA" b="0" dirty="0"/>
            </a:br>
            <a:r>
              <a:rPr lang="en-CA" dirty="0"/>
              <a:t>(Copies stored in the OLRC)</a:t>
            </a:r>
            <a:br>
              <a:rPr lang="en-CA" b="0" dirty="0"/>
            </a:br>
            <a:br>
              <a:rPr lang="en-CA" dirty="0"/>
            </a:br>
            <a:endParaRPr lang="en-US" dirty="0"/>
          </a:p>
        </p:txBody>
      </p:sp>
      <p:sp>
        <p:nvSpPr>
          <p:cNvPr id="4" name="Footer Placeholder 3">
            <a:extLst>
              <a:ext uri="{FF2B5EF4-FFF2-40B4-BE49-F238E27FC236}">
                <a16:creationId xmlns:a16="http://schemas.microsoft.com/office/drawing/2014/main" id="{BD940253-FA6D-2B4F-B897-7C010C920108}"/>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342948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3FBEE-9084-6449-B12C-872E647C534D}"/>
              </a:ext>
            </a:extLst>
          </p:cNvPr>
          <p:cNvSpPr>
            <a:spLocks noGrp="1"/>
          </p:cNvSpPr>
          <p:nvPr>
            <p:ph type="title"/>
          </p:nvPr>
        </p:nvSpPr>
        <p:spPr>
          <a:xfrm>
            <a:off x="1209554" y="1999795"/>
            <a:ext cx="8229600" cy="769529"/>
          </a:xfrm>
        </p:spPr>
        <p:txBody>
          <a:bodyPr>
            <a:normAutofit fontScale="90000"/>
          </a:bodyPr>
          <a:lstStyle/>
          <a:p>
            <a:r>
              <a:rPr lang="en-CA" dirty="0"/>
              <a:t>100</a:t>
            </a:r>
            <a:br>
              <a:rPr lang="en-CA" b="0" dirty="0"/>
            </a:br>
            <a:r>
              <a:rPr lang="en-CA" dirty="0"/>
              <a:t>(File size (GB) upload test via Globus integration)</a:t>
            </a:r>
            <a:br>
              <a:rPr lang="en-CA" b="0" dirty="0"/>
            </a:br>
            <a:br>
              <a:rPr lang="en-CA" dirty="0"/>
            </a:br>
            <a:endParaRPr lang="en-US" dirty="0"/>
          </a:p>
        </p:txBody>
      </p:sp>
      <p:sp>
        <p:nvSpPr>
          <p:cNvPr id="4" name="Footer Placeholder 3">
            <a:extLst>
              <a:ext uri="{FF2B5EF4-FFF2-40B4-BE49-F238E27FC236}">
                <a16:creationId xmlns:a16="http://schemas.microsoft.com/office/drawing/2014/main" id="{B6930DC3-7A0E-694E-887A-05EC40909821}"/>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4173505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C4E69-799F-4341-83C8-33E48CFF4B85}"/>
              </a:ext>
            </a:extLst>
          </p:cNvPr>
          <p:cNvSpPr>
            <a:spLocks noGrp="1"/>
          </p:cNvSpPr>
          <p:nvPr>
            <p:ph type="title"/>
          </p:nvPr>
        </p:nvSpPr>
        <p:spPr>
          <a:xfrm>
            <a:off x="1221129" y="1802221"/>
            <a:ext cx="8229600" cy="769529"/>
          </a:xfrm>
        </p:spPr>
        <p:txBody>
          <a:bodyPr>
            <a:normAutofit fontScale="90000"/>
          </a:bodyPr>
          <a:lstStyle/>
          <a:p>
            <a:r>
              <a:rPr lang="en-CA" dirty="0"/>
              <a:t>10</a:t>
            </a:r>
            <a:br>
              <a:rPr lang="en-CA" b="0" dirty="0"/>
            </a:br>
            <a:r>
              <a:rPr lang="en-CA" dirty="0"/>
              <a:t>(Institutions in </a:t>
            </a:r>
            <a:r>
              <a:rPr lang="en-CA" dirty="0" err="1"/>
              <a:t>CoreTrustSeal</a:t>
            </a:r>
            <a:r>
              <a:rPr lang="en-CA" dirty="0"/>
              <a:t> Cohort)</a:t>
            </a:r>
            <a:br>
              <a:rPr lang="en-CA" b="0" dirty="0"/>
            </a:br>
            <a:br>
              <a:rPr lang="en-CA" dirty="0"/>
            </a:br>
            <a:endParaRPr lang="en-US" dirty="0"/>
          </a:p>
        </p:txBody>
      </p:sp>
      <p:sp>
        <p:nvSpPr>
          <p:cNvPr id="4" name="Footer Placeholder 3">
            <a:extLst>
              <a:ext uri="{FF2B5EF4-FFF2-40B4-BE49-F238E27FC236}">
                <a16:creationId xmlns:a16="http://schemas.microsoft.com/office/drawing/2014/main" id="{82F2BCD8-E4BD-CB43-A9A3-66105E3C71AA}"/>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4001358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C4FDC-FB88-034B-8052-61D3DF759C4E}"/>
              </a:ext>
            </a:extLst>
          </p:cNvPr>
          <p:cNvSpPr>
            <a:spLocks noGrp="1"/>
          </p:cNvSpPr>
          <p:nvPr>
            <p:ph type="title"/>
          </p:nvPr>
        </p:nvSpPr>
        <p:spPr/>
        <p:txBody>
          <a:bodyPr/>
          <a:lstStyle/>
          <a:p>
            <a:r>
              <a:rPr lang="en-US" dirty="0"/>
              <a:t>Interested in learning more?</a:t>
            </a:r>
          </a:p>
        </p:txBody>
      </p:sp>
      <p:sp>
        <p:nvSpPr>
          <p:cNvPr id="3" name="Content Placeholder 2">
            <a:extLst>
              <a:ext uri="{FF2B5EF4-FFF2-40B4-BE49-F238E27FC236}">
                <a16:creationId xmlns:a16="http://schemas.microsoft.com/office/drawing/2014/main" id="{2FD2A12A-DAFF-F34A-AC24-BA2FA2815014}"/>
              </a:ext>
            </a:extLst>
          </p:cNvPr>
          <p:cNvSpPr>
            <a:spLocks noGrp="1"/>
          </p:cNvSpPr>
          <p:nvPr>
            <p:ph idx="1"/>
          </p:nvPr>
        </p:nvSpPr>
        <p:spPr/>
        <p:txBody>
          <a:bodyPr/>
          <a:lstStyle/>
          <a:p>
            <a:pPr marL="0" indent="0">
              <a:buNone/>
            </a:pPr>
            <a:r>
              <a:rPr lang="en-US" dirty="0"/>
              <a:t>Contact us at </a:t>
            </a:r>
            <a:r>
              <a:rPr lang="en-US" dirty="0">
                <a:hlinkClick r:id="rId3">
                  <a:extLst>
                    <a:ext uri="{A12FA001-AC4F-418D-AE19-62706E023703}">
                      <ahyp:hlinkClr xmlns:ahyp="http://schemas.microsoft.com/office/drawing/2018/hyperlinkcolor" val="tx"/>
                    </a:ext>
                  </a:extLst>
                </a:hlinkClick>
              </a:rPr>
              <a:t>dataverse@scholarsportal.info</a:t>
            </a:r>
            <a:r>
              <a:rPr lang="en-US" dirty="0"/>
              <a:t> </a:t>
            </a:r>
          </a:p>
        </p:txBody>
      </p:sp>
      <p:sp>
        <p:nvSpPr>
          <p:cNvPr id="4" name="Footer Placeholder 3">
            <a:extLst>
              <a:ext uri="{FF2B5EF4-FFF2-40B4-BE49-F238E27FC236}">
                <a16:creationId xmlns:a16="http://schemas.microsoft.com/office/drawing/2014/main" id="{0DF4DA2B-09AA-6E41-9F92-718296AD6E94}"/>
              </a:ext>
            </a:extLst>
          </p:cNvPr>
          <p:cNvSpPr>
            <a:spLocks noGrp="1"/>
          </p:cNvSpPr>
          <p:nvPr>
            <p:ph type="ftr" sz="quarter" idx="11"/>
          </p:nvPr>
        </p:nvSpPr>
        <p:spPr/>
        <p:txBody>
          <a:bodyPr/>
          <a:lstStyle/>
          <a:p>
            <a:r>
              <a:rPr lang="en-US" dirty="0"/>
              <a:t>#SPDay21</a:t>
            </a:r>
          </a:p>
        </p:txBody>
      </p:sp>
    </p:spTree>
    <p:extLst>
      <p:ext uri="{BB962C8B-B14F-4D97-AF65-F5344CB8AC3E}">
        <p14:creationId xmlns:p14="http://schemas.microsoft.com/office/powerpoint/2010/main" val="1372314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7E9E9-3FA0-5240-BE71-859DFC4DC729}"/>
              </a:ext>
            </a:extLst>
          </p:cNvPr>
          <p:cNvSpPr>
            <a:spLocks noGrp="1"/>
          </p:cNvSpPr>
          <p:nvPr>
            <p:ph type="title"/>
          </p:nvPr>
        </p:nvSpPr>
        <p:spPr>
          <a:xfrm>
            <a:off x="1365813" y="2358610"/>
            <a:ext cx="10133635" cy="769529"/>
          </a:xfrm>
        </p:spPr>
        <p:txBody>
          <a:bodyPr>
            <a:normAutofit fontScale="90000"/>
          </a:bodyPr>
          <a:lstStyle/>
          <a:p>
            <a:r>
              <a:rPr lang="en-CA" dirty="0"/>
              <a:t>2012</a:t>
            </a:r>
            <a:br>
              <a:rPr lang="en-CA" b="0" dirty="0"/>
            </a:br>
            <a:r>
              <a:rPr lang="en-CA" dirty="0"/>
              <a:t>(Launch year)</a:t>
            </a:r>
            <a:br>
              <a:rPr lang="en-CA" b="0" dirty="0"/>
            </a:br>
            <a:br>
              <a:rPr lang="en-CA" dirty="0"/>
            </a:br>
            <a:endParaRPr lang="en-US" dirty="0"/>
          </a:p>
        </p:txBody>
      </p:sp>
      <p:sp>
        <p:nvSpPr>
          <p:cNvPr id="4" name="Footer Placeholder 3">
            <a:extLst>
              <a:ext uri="{FF2B5EF4-FFF2-40B4-BE49-F238E27FC236}">
                <a16:creationId xmlns:a16="http://schemas.microsoft.com/office/drawing/2014/main" id="{6793B11D-F449-47DC-A29D-CC506612BC90}"/>
              </a:ext>
            </a:extLst>
          </p:cNvPr>
          <p:cNvSpPr>
            <a:spLocks noGrp="1"/>
          </p:cNvSpPr>
          <p:nvPr>
            <p:ph type="ftr" sz="quarter" idx="11"/>
          </p:nvPr>
        </p:nvSpPr>
        <p:spPr/>
        <p:txBody>
          <a:bodyPr/>
          <a:lstStyle/>
          <a:p>
            <a:r>
              <a:rPr lang="en-US" sz="2000" dirty="0"/>
              <a:t>#SPDay21</a:t>
            </a:r>
          </a:p>
        </p:txBody>
      </p:sp>
    </p:spTree>
    <p:extLst>
      <p:ext uri="{BB962C8B-B14F-4D97-AF65-F5344CB8AC3E}">
        <p14:creationId xmlns:p14="http://schemas.microsoft.com/office/powerpoint/2010/main" val="3467386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8A208-1A62-F145-9038-FC7D2F19B83D}"/>
              </a:ext>
            </a:extLst>
          </p:cNvPr>
          <p:cNvSpPr>
            <a:spLocks noGrp="1"/>
          </p:cNvSpPr>
          <p:nvPr>
            <p:ph type="title"/>
          </p:nvPr>
        </p:nvSpPr>
        <p:spPr>
          <a:xfrm>
            <a:off x="1487347" y="2186985"/>
            <a:ext cx="8229600" cy="769529"/>
          </a:xfrm>
        </p:spPr>
        <p:txBody>
          <a:bodyPr>
            <a:normAutofit fontScale="90000"/>
          </a:bodyPr>
          <a:lstStyle/>
          <a:p>
            <a:r>
              <a:rPr lang="en-CA" dirty="0"/>
              <a:t>2020</a:t>
            </a:r>
            <a:br>
              <a:rPr lang="en-CA" b="0" dirty="0"/>
            </a:br>
            <a:r>
              <a:rPr lang="en-CA" dirty="0"/>
              <a:t>(Inaugural national service year)</a:t>
            </a:r>
            <a:br>
              <a:rPr lang="en-CA" b="0" dirty="0"/>
            </a:br>
            <a:br>
              <a:rPr lang="en-CA" dirty="0"/>
            </a:br>
            <a:endParaRPr lang="en-US" dirty="0"/>
          </a:p>
        </p:txBody>
      </p:sp>
      <p:sp>
        <p:nvSpPr>
          <p:cNvPr id="4" name="Footer Placeholder 3">
            <a:extLst>
              <a:ext uri="{FF2B5EF4-FFF2-40B4-BE49-F238E27FC236}">
                <a16:creationId xmlns:a16="http://schemas.microsoft.com/office/drawing/2014/main" id="{B2A57494-D26F-F54B-9C20-10BDDB6DEBC6}"/>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4249998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3263E-D9B1-2449-9DB7-3FA0AF0C34DA}"/>
              </a:ext>
            </a:extLst>
          </p:cNvPr>
          <p:cNvSpPr>
            <a:spLocks noGrp="1"/>
          </p:cNvSpPr>
          <p:nvPr>
            <p:ph type="title"/>
          </p:nvPr>
        </p:nvSpPr>
        <p:spPr>
          <a:xfrm>
            <a:off x="1221129" y="2370186"/>
            <a:ext cx="8229600" cy="769529"/>
          </a:xfrm>
        </p:spPr>
        <p:txBody>
          <a:bodyPr>
            <a:normAutofit fontScale="90000"/>
          </a:bodyPr>
          <a:lstStyle/>
          <a:p>
            <a:r>
              <a:rPr lang="en-CA" dirty="0"/>
              <a:t>59</a:t>
            </a:r>
            <a:br>
              <a:rPr lang="en-CA" b="0" dirty="0"/>
            </a:br>
            <a:r>
              <a:rPr lang="en-CA" dirty="0"/>
              <a:t>(Participating universities)</a:t>
            </a:r>
            <a:br>
              <a:rPr lang="en-CA" b="0" dirty="0"/>
            </a:br>
            <a:br>
              <a:rPr lang="en-CA" dirty="0"/>
            </a:br>
            <a:endParaRPr lang="en-US" dirty="0"/>
          </a:p>
        </p:txBody>
      </p:sp>
      <p:sp>
        <p:nvSpPr>
          <p:cNvPr id="4" name="Footer Placeholder 3">
            <a:extLst>
              <a:ext uri="{FF2B5EF4-FFF2-40B4-BE49-F238E27FC236}">
                <a16:creationId xmlns:a16="http://schemas.microsoft.com/office/drawing/2014/main" id="{4BDA1219-0314-9E46-A7D5-17B54297B035}"/>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2460751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A6E20-C399-E041-9F0A-144005A08BC4}"/>
              </a:ext>
            </a:extLst>
          </p:cNvPr>
          <p:cNvSpPr>
            <a:spLocks noGrp="1"/>
          </p:cNvSpPr>
          <p:nvPr>
            <p:ph type="title"/>
          </p:nvPr>
        </p:nvSpPr>
        <p:spPr>
          <a:xfrm>
            <a:off x="1221129" y="2069243"/>
            <a:ext cx="8229600" cy="769529"/>
          </a:xfrm>
        </p:spPr>
        <p:txBody>
          <a:bodyPr>
            <a:normAutofit fontScale="90000"/>
          </a:bodyPr>
          <a:lstStyle/>
          <a:p>
            <a:r>
              <a:rPr lang="en-CA" dirty="0"/>
              <a:t>5.1.1</a:t>
            </a:r>
            <a:br>
              <a:rPr lang="en-CA" b="0" dirty="0"/>
            </a:br>
            <a:r>
              <a:rPr lang="en-CA" dirty="0"/>
              <a:t>(Current version)</a:t>
            </a:r>
            <a:br>
              <a:rPr lang="en-CA" b="0" dirty="0"/>
            </a:br>
            <a:br>
              <a:rPr lang="en-CA" dirty="0"/>
            </a:br>
            <a:endParaRPr lang="en-US" dirty="0"/>
          </a:p>
        </p:txBody>
      </p:sp>
      <p:sp>
        <p:nvSpPr>
          <p:cNvPr id="4" name="Footer Placeholder 3">
            <a:extLst>
              <a:ext uri="{FF2B5EF4-FFF2-40B4-BE49-F238E27FC236}">
                <a16:creationId xmlns:a16="http://schemas.microsoft.com/office/drawing/2014/main" id="{D869A0B6-9C4B-9D46-A044-13C7E484C124}"/>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3588982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DBC87-9FEC-CE48-91C1-10A0933152F9}"/>
              </a:ext>
            </a:extLst>
          </p:cNvPr>
          <p:cNvSpPr>
            <a:spLocks noGrp="1"/>
          </p:cNvSpPr>
          <p:nvPr>
            <p:ph type="title"/>
          </p:nvPr>
        </p:nvSpPr>
        <p:spPr>
          <a:xfrm>
            <a:off x="1186405" y="1941921"/>
            <a:ext cx="8229600" cy="769529"/>
          </a:xfrm>
        </p:spPr>
        <p:txBody>
          <a:bodyPr>
            <a:normAutofit fontScale="90000"/>
          </a:bodyPr>
          <a:lstStyle/>
          <a:p>
            <a:r>
              <a:rPr lang="en-CA" dirty="0"/>
              <a:t>20</a:t>
            </a:r>
            <a:br>
              <a:rPr lang="en-CA" b="0" dirty="0"/>
            </a:br>
            <a:r>
              <a:rPr lang="en-CA" dirty="0"/>
              <a:t>(CAF R&amp;S registered institutions)</a:t>
            </a:r>
            <a:br>
              <a:rPr lang="en-CA" b="0" dirty="0"/>
            </a:br>
            <a:br>
              <a:rPr lang="en-CA" dirty="0"/>
            </a:br>
            <a:endParaRPr lang="en-US" dirty="0"/>
          </a:p>
        </p:txBody>
      </p:sp>
      <p:sp>
        <p:nvSpPr>
          <p:cNvPr id="4" name="Footer Placeholder 3">
            <a:extLst>
              <a:ext uri="{FF2B5EF4-FFF2-40B4-BE49-F238E27FC236}">
                <a16:creationId xmlns:a16="http://schemas.microsoft.com/office/drawing/2014/main" id="{3C8AE567-A844-A046-9CED-AB5D0E2FD98D}"/>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3624518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8B5CDC-5CEA-4646-9A4D-0658EEA52C11}"/>
              </a:ext>
            </a:extLst>
          </p:cNvPr>
          <p:cNvSpPr>
            <a:spLocks noGrp="1"/>
          </p:cNvSpPr>
          <p:nvPr>
            <p:ph type="title"/>
          </p:nvPr>
        </p:nvSpPr>
        <p:spPr>
          <a:xfrm>
            <a:off x="1221129" y="1918772"/>
            <a:ext cx="8229600" cy="769529"/>
          </a:xfrm>
        </p:spPr>
        <p:txBody>
          <a:bodyPr>
            <a:normAutofit fontScale="90000"/>
          </a:bodyPr>
          <a:lstStyle/>
          <a:p>
            <a:r>
              <a:rPr lang="en-CA" dirty="0"/>
              <a:t>550</a:t>
            </a:r>
            <a:br>
              <a:rPr lang="en-CA" b="0" dirty="0"/>
            </a:br>
            <a:r>
              <a:rPr lang="en-CA" dirty="0"/>
              <a:t>(Community messages)</a:t>
            </a:r>
            <a:br>
              <a:rPr lang="en-CA" b="0" dirty="0"/>
            </a:br>
            <a:br>
              <a:rPr lang="en-CA" dirty="0"/>
            </a:br>
            <a:endParaRPr lang="en-US" dirty="0"/>
          </a:p>
        </p:txBody>
      </p:sp>
      <p:sp>
        <p:nvSpPr>
          <p:cNvPr id="4" name="Footer Placeholder 3">
            <a:extLst>
              <a:ext uri="{FF2B5EF4-FFF2-40B4-BE49-F238E27FC236}">
                <a16:creationId xmlns:a16="http://schemas.microsoft.com/office/drawing/2014/main" id="{6521070B-E7F9-F147-B2B5-1FAFC9221FDC}"/>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3079974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8AA34-4DCD-1A48-8A0B-1A449E34098C}"/>
              </a:ext>
            </a:extLst>
          </p:cNvPr>
          <p:cNvSpPr>
            <a:spLocks noGrp="1"/>
          </p:cNvSpPr>
          <p:nvPr>
            <p:ph type="title"/>
          </p:nvPr>
        </p:nvSpPr>
        <p:spPr>
          <a:xfrm>
            <a:off x="1116957" y="1895623"/>
            <a:ext cx="8229600" cy="769529"/>
          </a:xfrm>
        </p:spPr>
        <p:txBody>
          <a:bodyPr>
            <a:normAutofit fontScale="90000"/>
          </a:bodyPr>
          <a:lstStyle/>
          <a:p>
            <a:r>
              <a:rPr lang="en-CA" dirty="0"/>
              <a:t>300</a:t>
            </a:r>
            <a:br>
              <a:rPr lang="en-CA" b="0" dirty="0"/>
            </a:br>
            <a:r>
              <a:rPr lang="en-CA" dirty="0"/>
              <a:t>(Storage (TB) acquired)</a:t>
            </a:r>
            <a:br>
              <a:rPr lang="en-CA" b="0" dirty="0"/>
            </a:br>
            <a:br>
              <a:rPr lang="en-CA" dirty="0"/>
            </a:br>
            <a:endParaRPr lang="en-US" dirty="0"/>
          </a:p>
        </p:txBody>
      </p:sp>
      <p:sp>
        <p:nvSpPr>
          <p:cNvPr id="4" name="Footer Placeholder 3">
            <a:extLst>
              <a:ext uri="{FF2B5EF4-FFF2-40B4-BE49-F238E27FC236}">
                <a16:creationId xmlns:a16="http://schemas.microsoft.com/office/drawing/2014/main" id="{88F19E3C-96DF-5F4E-B83F-BA637C02A63F}"/>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2730852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FD2F2-CAFD-A24C-8B48-29A038236448}"/>
              </a:ext>
            </a:extLst>
          </p:cNvPr>
          <p:cNvSpPr>
            <a:spLocks noGrp="1"/>
          </p:cNvSpPr>
          <p:nvPr>
            <p:ph type="title"/>
          </p:nvPr>
        </p:nvSpPr>
        <p:spPr>
          <a:xfrm>
            <a:off x="1348451" y="1802221"/>
            <a:ext cx="8229600" cy="769529"/>
          </a:xfrm>
        </p:spPr>
        <p:txBody>
          <a:bodyPr>
            <a:normAutofit fontScale="90000"/>
          </a:bodyPr>
          <a:lstStyle/>
          <a:p>
            <a:r>
              <a:rPr lang="en-CA" dirty="0"/>
              <a:t>+1100</a:t>
            </a:r>
            <a:br>
              <a:rPr lang="en-CA" b="0" dirty="0"/>
            </a:br>
            <a:r>
              <a:rPr lang="en-CA" dirty="0"/>
              <a:t>(New users)</a:t>
            </a:r>
            <a:br>
              <a:rPr lang="en-CA" b="0" dirty="0"/>
            </a:br>
            <a:br>
              <a:rPr lang="en-CA" dirty="0"/>
            </a:br>
            <a:endParaRPr lang="en-US" dirty="0"/>
          </a:p>
        </p:txBody>
      </p:sp>
      <p:sp>
        <p:nvSpPr>
          <p:cNvPr id="4" name="Footer Placeholder 3">
            <a:extLst>
              <a:ext uri="{FF2B5EF4-FFF2-40B4-BE49-F238E27FC236}">
                <a16:creationId xmlns:a16="http://schemas.microsoft.com/office/drawing/2014/main" id="{C90B835A-765C-8044-8212-CBF8B5B9112F}"/>
              </a:ext>
            </a:extLst>
          </p:cNvPr>
          <p:cNvSpPr>
            <a:spLocks noGrp="1"/>
          </p:cNvSpPr>
          <p:nvPr>
            <p:ph type="ftr" sz="quarter" idx="11"/>
          </p:nvPr>
        </p:nvSpPr>
        <p:spPr/>
        <p:txBody>
          <a:bodyPr/>
          <a:lstStyle/>
          <a:p>
            <a:r>
              <a:rPr lang="en-US"/>
              <a:t>#SPDay21</a:t>
            </a:r>
            <a:endParaRPr lang="en-US" dirty="0"/>
          </a:p>
        </p:txBody>
      </p:sp>
    </p:spTree>
    <p:extLst>
      <p:ext uri="{BB962C8B-B14F-4D97-AF65-F5344CB8AC3E}">
        <p14:creationId xmlns:p14="http://schemas.microsoft.com/office/powerpoint/2010/main" val="4253252704"/>
      </p:ext>
    </p:extLst>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2016</TotalTime>
  <Words>1860</Words>
  <Application>Microsoft Macintosh PowerPoint</Application>
  <PresentationFormat>On-screen Show (16:9)</PresentationFormat>
  <Paragraphs>92</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Century Gothic</vt:lpstr>
      <vt:lpstr>Office Theme</vt:lpstr>
      <vt:lpstr>PowerPoint Presentation</vt:lpstr>
      <vt:lpstr>2012 (Launch year)  </vt:lpstr>
      <vt:lpstr>2020 (Inaugural national service year)  </vt:lpstr>
      <vt:lpstr>59 (Participating universities)  </vt:lpstr>
      <vt:lpstr>5.1.1 (Current version)  </vt:lpstr>
      <vt:lpstr>20 (CAF R&amp;S registered institutions)  </vt:lpstr>
      <vt:lpstr>550 (Community messages)  </vt:lpstr>
      <vt:lpstr>300 (Storage (TB) acquired)  </vt:lpstr>
      <vt:lpstr>+1100 (New users)  </vt:lpstr>
      <vt:lpstr>+1000 (New deposits)  </vt:lpstr>
      <vt:lpstr>1.0 (Data Curation Tool release)  </vt:lpstr>
      <vt:lpstr>2.0 (Data Explorer release)  </vt:lpstr>
      <vt:lpstr>+10 (Accessibility improvements)  </vt:lpstr>
      <vt:lpstr>3633 (Datasets indexed in FRDR)  </vt:lpstr>
      <vt:lpstr>6213 (Files enhanced in Geodisy)  </vt:lpstr>
      <vt:lpstr>3 (Copies stored in the OLRC)  </vt:lpstr>
      <vt:lpstr>100 (File size (GB) upload test via Globus integration)  </vt:lpstr>
      <vt:lpstr>10 (Institutions in CoreTrustSeal Cohort)  </vt:lpstr>
      <vt:lpstr>Interested in learning more?</vt:lpstr>
    </vt:vector>
  </TitlesOfParts>
  <Company>OCUL SP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Bartek Kawula</dc:creator>
  <cp:lastModifiedBy>Amber Leahey</cp:lastModifiedBy>
  <cp:revision>41</cp:revision>
  <dcterms:created xsi:type="dcterms:W3CDTF">2015-05-15T14:32:32Z</dcterms:created>
  <dcterms:modified xsi:type="dcterms:W3CDTF">2021-05-06T19:44:17Z</dcterms:modified>
</cp:coreProperties>
</file>