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y="5143500" cx="9144000"/>
  <p:notesSz cx="6858000" cy="9144000"/>
  <p:embeddedFontLst>
    <p:embeddedFont>
      <p:font typeface="Century Gothic"/>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78FB028-65C8-47F2-B57F-54797508664B}">
  <a:tblStyle styleId="{678FB028-65C8-47F2-B57F-54797508664B}"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CenturyGothic-bold.fntdata"/><Relationship Id="rId14" Type="http://schemas.openxmlformats.org/officeDocument/2006/relationships/slide" Target="slides/slide7.xml"/><Relationship Id="rId36" Type="http://schemas.openxmlformats.org/officeDocument/2006/relationships/font" Target="fonts/CenturyGothic-regular.fntdata"/><Relationship Id="rId17" Type="http://schemas.openxmlformats.org/officeDocument/2006/relationships/slide" Target="slides/slide10.xml"/><Relationship Id="rId39" Type="http://schemas.openxmlformats.org/officeDocument/2006/relationships/font" Target="fonts/CenturyGothic-boldItalic.fntdata"/><Relationship Id="rId16" Type="http://schemas.openxmlformats.org/officeDocument/2006/relationships/slide" Target="slides/slide9.xml"/><Relationship Id="rId38" Type="http://schemas.openxmlformats.org/officeDocument/2006/relationships/font" Target="fonts/CenturyGothic-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d5b5976324_2_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gd5b5976324_2_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gd5b5976324_2_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d5b5976324_2_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gd5b5976324_2_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GB"/>
              <a:t>An HTTP PUT request is made</a:t>
            </a:r>
            <a:endParaRPr/>
          </a:p>
          <a:p>
            <a:pPr indent="0" lvl="0" marL="0" rtl="0" algn="l">
              <a:spcBef>
                <a:spcPts val="0"/>
              </a:spcBef>
              <a:spcAft>
                <a:spcPts val="0"/>
              </a:spcAft>
              <a:buClr>
                <a:schemeClr val="dk1"/>
              </a:buClr>
              <a:buSzPts val="1100"/>
              <a:buFont typeface="Arial"/>
              <a:buNone/>
            </a:pPr>
            <a:r>
              <a:rPr lang="en-GB"/>
              <a:t>The request hits one of the 3 proxy servers</a:t>
            </a:r>
            <a:endParaRPr/>
          </a:p>
          <a:p>
            <a:pPr indent="0" lvl="0" marL="0" rtl="0" algn="l">
              <a:spcBef>
                <a:spcPts val="0"/>
              </a:spcBef>
              <a:spcAft>
                <a:spcPts val="0"/>
              </a:spcAft>
              <a:buClr>
                <a:schemeClr val="dk1"/>
              </a:buClr>
              <a:buSzPts val="1100"/>
              <a:buFont typeface="Arial"/>
              <a:buNone/>
            </a:pPr>
            <a:r>
              <a:rPr lang="en-GB"/>
              <a:t>The object is encrypted, then handed off to 3 of the 5 nodes simultaneously</a:t>
            </a:r>
            <a:endParaRPr/>
          </a:p>
          <a:p>
            <a:pPr indent="0" lvl="0" marL="0" rtl="0" algn="l">
              <a:spcBef>
                <a:spcPts val="0"/>
              </a:spcBef>
              <a:spcAft>
                <a:spcPts val="0"/>
              </a:spcAft>
              <a:buClr>
                <a:schemeClr val="dk1"/>
              </a:buClr>
              <a:buSzPts val="1100"/>
              <a:buFont typeface="Arial"/>
              <a:buNone/>
            </a:pPr>
            <a:r>
              <a:rPr lang="en-GB"/>
              <a:t>The chosen 3 nodes store the object</a:t>
            </a:r>
            <a:endParaRPr/>
          </a:p>
          <a:p>
            <a:pPr indent="0" lvl="0" marL="0" rtl="0" algn="l">
              <a:spcBef>
                <a:spcPts val="0"/>
              </a:spcBef>
              <a:spcAft>
                <a:spcPts val="0"/>
              </a:spcAft>
              <a:buClr>
                <a:schemeClr val="dk1"/>
              </a:buClr>
              <a:buSzPts val="1100"/>
              <a:buFont typeface="Arial"/>
              <a:buNone/>
            </a:pPr>
            <a:r>
              <a:rPr lang="en-GB"/>
              <a:t>The integrity of the 3 copies are continuously checked for the rest of the object’s life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186" name="Google Shape;186;gd5b5976324_2_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d74976bba7_4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d74976bba7_4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So why are we talking about this today?</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Well, we’ve been running the OLRC now for 6 years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the hardware is starting to age, soon it will be out-of-warranty and we will be unable to renew the warranty</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it’s running Swift version Kilo, which is also 6 years old now.</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We’re running out of space!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d5b597632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d5b597632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We have now fully deployed and configured the next iteration of the OLRC, which we are dubbing “OLRC 2.0” and we have begun the very long process of migrating data from one to the other and reaching out to subscribing schools.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 have new everything, better storage, better performance.</a:t>
            </a:r>
            <a:endParaRPr/>
          </a:p>
          <a:p>
            <a:pPr indent="0" lvl="0" marL="0" rtl="0" algn="l">
              <a:spcBef>
                <a:spcPts val="0"/>
              </a:spcBef>
              <a:spcAft>
                <a:spcPts val="0"/>
              </a:spcAft>
              <a:buNone/>
            </a:pPr>
            <a:r>
              <a:rPr lang="en-GB"/>
              <a:t>More CPUs and more RAM means more throughput.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 have upgraded to the latest version of the OpenStack suite, Wallaby.</a:t>
            </a:r>
            <a:endParaRPr/>
          </a:p>
          <a:p>
            <a:pPr indent="0" lvl="0" marL="0" rtl="0" algn="l">
              <a:spcBef>
                <a:spcPts val="0"/>
              </a:spcBef>
              <a:spcAft>
                <a:spcPts val="0"/>
              </a:spcAft>
              <a:buNone/>
            </a:pPr>
            <a:r>
              <a:rPr lang="en-GB"/>
              <a:t>This allows us to take advantage of some of the great new features of OpenStack, which we’ll highlight in the coming slides.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we’re pleased to say that we now have testing and tooling in place to ensure that we no longer fall behind in the OpenStack version we’re running.</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d5b5976324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d5b5976324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image outlines the structure of the content in OLRC2. Each subscriber has its own domain that is managed by the domain administrator. Within that domain, you can have multiple projects, which can have different users assigned to them. Projects can have multiple containers within them, and the containers can have files and folders. Permissions, projects and containers can all be managed in the new Horizon dashboard.</a:t>
            </a:r>
            <a:endParaRPr strike="sngStrik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d3be93c80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d3be93c80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Horizon is the new web dashboard for the OLRC, which is a part of the OpenStack suite of tools. In Horizon, users can manage their user accounts, their projects, and can upload content. Horizon will be the replacement for the SwiftBrowser tool, which is gradually being sunset since it’s no longer maintained by the original developers. The SP team is working on adding features to the Horizon dashboard so it will do everything that users could originally do in SwiftBrowser.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d3be93c80b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d3be93c80b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is a screenshot of the Horizon interface which shows a user’s different containers. On the left menu there are options for managing the project and user accounts. In the middle column we can see a list of the user’s available containers, and more details about the selected container like the number of objects and their total size. On the right, we can see a list of the objects in the container, as well as their sizes and different download options.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d5b5976324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d5b5976324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 OLRC 2, users now also have the option to use DuraCloud to manage their content. </a:t>
            </a:r>
            <a:r>
              <a:rPr lang="en-GB">
                <a:solidFill>
                  <a:schemeClr val="dk1"/>
                </a:solidFill>
              </a:rPr>
              <a:t>DuraCloud is a preservation storage management software that sits on top of the OLRC.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It provides additional features for managing storage, including:</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GB">
                <a:solidFill>
                  <a:schemeClr val="dk1"/>
                </a:solidFill>
              </a:rPr>
              <a:t>Audit reports, which detail all interactions with objects;</a:t>
            </a:r>
            <a:endParaRPr>
              <a:solidFill>
                <a:schemeClr val="dk1"/>
              </a:solidFill>
            </a:endParaRPr>
          </a:p>
          <a:p>
            <a:pPr indent="-298450" lvl="0" marL="457200" rtl="0" algn="l">
              <a:spcBef>
                <a:spcPts val="0"/>
              </a:spcBef>
              <a:spcAft>
                <a:spcPts val="0"/>
              </a:spcAft>
              <a:buSzPts val="1100"/>
              <a:buChar char="●"/>
            </a:pPr>
            <a:r>
              <a:rPr lang="en-GB"/>
              <a:t>I</a:t>
            </a:r>
            <a:r>
              <a:rPr lang="en-GB"/>
              <a:t>ntegrity reports to ensure data has not suffered from bit rot;</a:t>
            </a:r>
            <a:endParaRPr/>
          </a:p>
          <a:p>
            <a:pPr indent="-298450" lvl="0" marL="457200" rtl="0" algn="l">
              <a:spcBef>
                <a:spcPts val="0"/>
              </a:spcBef>
              <a:spcAft>
                <a:spcPts val="0"/>
              </a:spcAft>
              <a:buSzPts val="1100"/>
              <a:buChar char="●"/>
            </a:pPr>
            <a:r>
              <a:rPr lang="en-GB"/>
              <a:t>Storage and usage reports;</a:t>
            </a:r>
            <a:endParaRPr/>
          </a:p>
          <a:p>
            <a:pPr indent="-298450" lvl="0" marL="457200" rtl="0" algn="l">
              <a:spcBef>
                <a:spcPts val="0"/>
              </a:spcBef>
              <a:spcAft>
                <a:spcPts val="0"/>
              </a:spcAft>
              <a:buSzPts val="1100"/>
              <a:buChar char="●"/>
            </a:pPr>
            <a:r>
              <a:rPr lang="en-GB"/>
              <a:t>Duplication to other object storage providers, such as Amazon’s S3, for users that want to back up their content in a secondary location;</a:t>
            </a:r>
            <a:endParaRPr/>
          </a:p>
          <a:p>
            <a:pPr indent="-298450" lvl="0" marL="457200" rtl="0" algn="l">
              <a:spcBef>
                <a:spcPts val="0"/>
              </a:spcBef>
              <a:spcAft>
                <a:spcPts val="0"/>
              </a:spcAft>
              <a:buSzPts val="1100"/>
              <a:buChar char="●"/>
            </a:pPr>
            <a:r>
              <a:rPr lang="en-GB"/>
              <a:t>And additional content transfer tools like the DuraCloud sync tool which can synchronize files from your machine directly to duracloud.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Duracloud integration was completed as part of a Canarie-funded grant project throughout 2019 and 2020. The project team worked to remove Duracloud’s dependencies on Amazon S3 storage and connect it to the OLRC.</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d5b5976324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d5b597632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One of the most exciting new features of the OLRC is its ability to emulate the popular S3 protocol. This is what Amazon’s object storage solution uses, and because it is so widely used, it is also widely supported by </a:t>
            </a:r>
            <a:r>
              <a:rPr lang="en-GB"/>
              <a:t>third-</a:t>
            </a:r>
            <a:r>
              <a:rPr lang="en-GB"/>
              <a:t>party applications.This means that you can potentially connect the OLRC to systems that are able to connect to S3 storage, which includes platforms like Archivematica, Islandora, </a:t>
            </a:r>
            <a:r>
              <a:rPr lang="en-GB">
                <a:solidFill>
                  <a:schemeClr val="dk1"/>
                </a:solidFill>
              </a:rPr>
              <a:t>Dataverse, </a:t>
            </a:r>
            <a:r>
              <a:rPr lang="en-GB"/>
              <a:t>and Omeka.</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At SP, we’re in the process of moving Dataverse over to using OLRC storage, and have successfully connected the two systems in a testing environment. We’re also testing Archivematica’s integration with the OLRC’s S3 protocol.</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d3be93c80b_1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d3be93c80b_1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Another interesting way that you can use the OLRC is to host static objects. This means that users can upload their files to the OLRC, and then make that container public. After some additional configuration by the SP team, users will have stable links that can be shared or used within other systems.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d3be93c80b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d3be93c80b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Next we’d like to share a few ways that schools are making use of the OLRC. We’d also like to thank Wayne Johnston at the University of Guelph, and Kevin Bowrin at Carleton University for sharing some of their use cases with us.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d74976bba7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d74976bba7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Read the slide.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Quite the mouthful, so let’s break that down.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d3be93c80b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d3be93c80b_1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Perhaps one of the most common use cases for the OLRC is as a backup storage location. At Carleton, they’ve used the OLRC for encrypted file system archives and database backups. At Guelph, they’ve used the OLRC to store archival copies of videos they’ve purchased. They also use the OLRC to store files for archiving faculty website projects, including WARC files, code, and discrete digital content like PDFs and images.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d3be93c80b_1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d3be93c80b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rPr>
              <a:t>Another use case for the OLRC is as a storage space for external partners. At Carleton, they provided dark storage for research projects. This means they didn’t need to manage their own local servers, which would have required working </a:t>
            </a:r>
            <a:r>
              <a:rPr lang="en-GB">
                <a:solidFill>
                  <a:schemeClr val="dk1"/>
                </a:solidFill>
              </a:rPr>
              <a:t>with</a:t>
            </a:r>
            <a:r>
              <a:rPr lang="en-GB">
                <a:solidFill>
                  <a:schemeClr val="dk1"/>
                </a:solidFill>
              </a:rPr>
              <a:t> their central IT group - providing access through the OLRC saved a lot of admin work for their library.</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rPr lang="en-GB">
                <a:solidFill>
                  <a:schemeClr val="dk1"/>
                </a:solidFill>
              </a:rPr>
              <a:t>In OLRC 1, this required contact SP to set up these projects. With OLRC 2, this workflow will be even easier because administrators can create </a:t>
            </a:r>
            <a:r>
              <a:rPr lang="en-GB">
                <a:solidFill>
                  <a:schemeClr val="dk1"/>
                </a:solidFill>
              </a:rPr>
              <a:t>their</a:t>
            </a:r>
            <a:r>
              <a:rPr lang="en-GB">
                <a:solidFill>
                  <a:schemeClr val="dk1"/>
                </a:solidFill>
              </a:rPr>
              <a:t> own projects and user accounts that can be directly shared with third-parties.</a:t>
            </a:r>
            <a:endParaRPr sz="1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d3be93c80b_1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d3be93c80b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OLRC can also be used to host and stream multimedia files like images, audio, or videos. At Guelph, they uploaded video files to the OLRC, and then provided direct video streaming from the OLRC that was restricted to a single class over the course of a semester. This was a use case that their local streaming service was not able to support.</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d3be93c80b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d3be93c80b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At SP, we use the OLRC to host several different websites. This includes websites for several of our services, including Dataverse, Permafrost, and Ask a Librarian. </a:t>
            </a:r>
            <a:r>
              <a:rPr lang="en-GB"/>
              <a:t>This is also where we host </a:t>
            </a:r>
            <a:r>
              <a:rPr lang="en-GB"/>
              <a:t>the website for the Historical Topographic Map Digitization project that was started by the OCUL Geo community in 2014.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solidFill>
                  <a:schemeClr val="dk1"/>
                </a:solidFill>
              </a:rPr>
              <a:t>These websites are built with the Hugo static website generator, and are made up primarily of HTML, CSS, JavaScript and image files. The website files are uploaded to a public OLRC container, and a URL is configured to work with the container. To update the site, files are uploaded to that same container.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GB"/>
              <a:t>In addition to the website being hosted on the OLRC, the Topographic Maps project also has tiled map images hosted in the OLRC. These images are displayed in Scholars GeoPortal whenever a user adds the map to the map viewer.</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d3be93c80b_1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d3be93c80b_1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At the University of Guelph, they provide library publishing services to journals which are hosted in Open Journal Systems. One of the journals that they host is Critical Studies in Improvisation, an open-access electronic journal on improvisation, community, and social practice. Each published issue is accompanied by a piece of music, which is uploaded to the OLRC and linked to in the issue on OJS.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d74976bba7_4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d74976bba7_4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So why use the OLRC for your object storage needs, instead of something like Amazon S3?</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By supporting the OLRC, you’re supporting community owned and developed infrastructure. Within OCUL, we have complete stewardship and ownership of the data. All of the data lives in Canada, and is transmitted over private Canadian networks. OLRC data never leaves those networks unless you want it to.</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Another key benefit of using the OLRC is the cost.</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d5b5976324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d5b5976324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is the latest pricing for the OLRC, which was approved this week by the OCUL directors. The base subscription rate is now down from $1600 to $1380. The rate of additional storage for 1TB has been reduced to $275, and there will be similar reductions at the 10 and 50 TB rates.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These rates will also apply to other services that are using the OLRC storage, and will be </a:t>
            </a:r>
            <a:r>
              <a:rPr lang="en-GB"/>
              <a:t>updated on the OLRC website soon</a:t>
            </a:r>
            <a:r>
              <a:rPr lang="en-GB"/>
              <a: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d74976bba7_4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d74976bba7_4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To give you a sense of how the OLRC pricing compares to a service like Amazon AWS, this table shows the annual cost per TB for different amounts of data. </a:t>
            </a:r>
            <a:r>
              <a:rPr lang="en-GB">
                <a:solidFill>
                  <a:schemeClr val="dk1"/>
                </a:solidFill>
              </a:rPr>
              <a:t>In the OLRC </a:t>
            </a:r>
            <a:r>
              <a:rPr lang="en-GB">
                <a:solidFill>
                  <a:schemeClr val="dk1"/>
                </a:solidFill>
              </a:rPr>
              <a:t>the price per TB goes down the more you use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AWS is also priced in US Dollars, so the prices can fluctuate significantly.</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Additionally, subscribers aren’t charged for data retrieval in the OLRC, but if you wanted to retrieve 10TB of data through AWS, you would be charged another $1000.</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OLRC serves over 100TB every month, so you can see how the cost of other cloud providers can quickly spiral out of control.</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d5b597632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d5b597632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That brings us to the end of our OLRC update - thanks for your attention! If you’d like to find out more about the OLRC, you can check out the service website at cloud.scholarsportal.info. If you’d like to contact the team, you can reach us at cloud@scholarsportal.info.</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d74976bba7_4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d74976bba7_4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object storage?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It might be helpful to talk about more traditional storage first.</a:t>
            </a:r>
            <a:endParaRPr/>
          </a:p>
          <a:p>
            <a:pPr indent="0" lvl="0" marL="0" rtl="0" algn="l">
              <a:spcBef>
                <a:spcPts val="0"/>
              </a:spcBef>
              <a:spcAft>
                <a:spcPts val="0"/>
              </a:spcAft>
              <a:buNone/>
            </a:pPr>
            <a:r>
              <a:rPr lang="en-GB"/>
              <a:t>We’ve all seen filesystem storage, where the data is accessed via the OS.</a:t>
            </a:r>
            <a:endParaRPr/>
          </a:p>
          <a:p>
            <a:pPr indent="0" lvl="0" marL="0" rtl="0" algn="l">
              <a:spcBef>
                <a:spcPts val="0"/>
              </a:spcBef>
              <a:spcAft>
                <a:spcPts val="0"/>
              </a:spcAft>
              <a:buNone/>
            </a:pPr>
            <a:r>
              <a:rPr lang="en-GB"/>
              <a:t>And this probably isn’t going away any time soon, and has served us well for decades.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But what about when we start talking about large amounts of really, really important data? The data that you as librarians curate, and know that if we were to lose that data, there’s no way it could ever be re-generated?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Well, we could use filesystem storage still, sure. As long as…</a:t>
            </a:r>
            <a:endParaRPr/>
          </a:p>
          <a:p>
            <a:pPr indent="0" lvl="0" marL="0" rtl="0" algn="l">
              <a:spcBef>
                <a:spcPts val="0"/>
              </a:spcBef>
              <a:spcAft>
                <a:spcPts val="0"/>
              </a:spcAft>
              <a:buNone/>
            </a:pPr>
            <a:r>
              <a:rPr lang="en-GB"/>
              <a:t>You have a very good backup strategy in place. And to set that up is often costly, complex, and time consuming. Not just in the setup, but also in the maintenance.</a:t>
            </a:r>
            <a:endParaRPr/>
          </a:p>
          <a:p>
            <a:pPr indent="0" lvl="0" marL="0" rtl="0" algn="l">
              <a:spcBef>
                <a:spcPts val="0"/>
              </a:spcBef>
              <a:spcAft>
                <a:spcPts val="0"/>
              </a:spcAft>
              <a:buNone/>
            </a:pPr>
            <a:r>
              <a:rPr lang="en-GB"/>
              <a:t>Needs constant monitoring. Did the backup last night succeed? Who is looking at the backup logs? Did we even set it up right?</a:t>
            </a:r>
            <a:endParaRPr/>
          </a:p>
          <a:p>
            <a:pPr indent="0" lvl="0" marL="0" rtl="0" algn="l">
              <a:spcBef>
                <a:spcPts val="0"/>
              </a:spcBef>
              <a:spcAft>
                <a:spcPts val="0"/>
              </a:spcAft>
              <a:buNone/>
            </a:pPr>
            <a:r>
              <a:rPr lang="en-GB"/>
              <a:t>And then there’s the delay in getting copies of that data off-site, so we know it’s truly safe. It can take </a:t>
            </a:r>
            <a:r>
              <a:rPr lang="en-GB"/>
              <a:t>hours, days or even weeks before that data is written and secured off-site.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it doesn’t scale very well.</a:t>
            </a:r>
            <a:endParaRPr/>
          </a:p>
          <a:p>
            <a:pPr indent="0" lvl="0" marL="0" rtl="0" algn="l">
              <a:spcBef>
                <a:spcPts val="0"/>
              </a:spcBef>
              <a:spcAft>
                <a:spcPts val="0"/>
              </a:spcAft>
              <a:buNone/>
            </a:pPr>
            <a:r>
              <a:rPr lang="en-GB"/>
              <a:t>What if a researcher turns up on your doorstep with a box of hard drives, and suddenly needs 50TB of data stored? Can we handle that? Where would it go? Can the backup system handle that? Not just in terms of capacity, but also in terms of the time it takes to copy that data from one place to another?</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d74976bba7_4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d74976bba7_4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So this is where object storage comes in.</a:t>
            </a:r>
            <a:endParaRPr/>
          </a:p>
          <a:p>
            <a:pPr indent="0" lvl="0" marL="0" rtl="0" algn="l">
              <a:spcBef>
                <a:spcPts val="0"/>
              </a:spcBef>
              <a:spcAft>
                <a:spcPts val="0"/>
              </a:spcAft>
              <a:buNone/>
            </a:pPr>
            <a:r>
              <a:rPr lang="en-GB">
                <a:solidFill>
                  <a:schemeClr val="dk1"/>
                </a:solidFill>
              </a:rPr>
              <a:t>Unlike a traditional filesystem, </a:t>
            </a:r>
            <a:r>
              <a:rPr lang="en-GB"/>
              <a:t>f</a:t>
            </a:r>
            <a:r>
              <a:rPr lang="en-GB"/>
              <a:t>iles have URLs, not filesystem paths, and the actual storage of the data is abstracted away from the user.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Files (which I will now start calling “objects”) are stored with HTTP PUT/POST requests, retrieved with HTTP GET requests, and deleted with HTTP DELETE requests.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this means that the data is accessible from anywhere. No need to mount a filesystem, or plug in a drive to gain access.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Redundancy is built-in. We don’t have to think about storing multiple copies of the data, because it writes multiple copies the moment an object is created.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it means you can build applications via the API, using standard HTTP, and run the application anywhere (on your laptop, in a data centre, in the cloud)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Amazon S3 is a great example of an object storage system. But the object storage system that the OLRC uses is called “Swift”.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d74976bba7_4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d74976bba7_4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So as I said, the OLRC is an object storage cluster, but more specifically, it is an OpenStack Swift cluster. So what is Swift?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Swift is s</a:t>
            </a:r>
            <a:r>
              <a:rPr lang="en-GB"/>
              <a:t>oftware to reliably store billions of objects distributed across standard hardware. There’s nothing special about the hardware. We run the OLRC on standard Dell servers and hard-drives.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It was originally a Rackspace project, that was open sourced in 2010</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 they have a new release every 6 months.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d74976bba7_4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d74976bba7_4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It is very VERY scalable. Can scale to multiple PBs of data, billions of objects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GB">
                <a:solidFill>
                  <a:schemeClr val="dk1"/>
                </a:solidFill>
              </a:rPr>
              <a:t>It has a shared-nothing infrastructure</a:t>
            </a:r>
            <a:endParaRPr>
              <a:solidFill>
                <a:schemeClr val="dk1"/>
              </a:solidFill>
            </a:endParaRPr>
          </a:p>
          <a:p>
            <a:pPr indent="0" lvl="0" marL="0" rtl="0" algn="l">
              <a:spcBef>
                <a:spcPts val="0"/>
              </a:spcBef>
              <a:spcAft>
                <a:spcPts val="0"/>
              </a:spcAft>
              <a:buNone/>
            </a:pPr>
            <a:r>
              <a:rPr lang="en-GB">
                <a:solidFill>
                  <a:schemeClr val="dk1"/>
                </a:solidFill>
              </a:rPr>
              <a:t>So there’s no central database</a:t>
            </a:r>
            <a:endParaRPr>
              <a:solidFill>
                <a:schemeClr val="dk1"/>
              </a:solidFill>
            </a:endParaRPr>
          </a:p>
          <a:p>
            <a:pPr indent="0" lvl="0" marL="0" rtl="0" algn="l">
              <a:spcBef>
                <a:spcPts val="0"/>
              </a:spcBef>
              <a:spcAft>
                <a:spcPts val="0"/>
              </a:spcAft>
              <a:buNone/>
            </a:pPr>
            <a:r>
              <a:rPr lang="en-GB">
                <a:solidFill>
                  <a:schemeClr val="dk1"/>
                </a:solidFill>
              </a:rPr>
              <a:t>If we need more space, all we have to do is add more disks, make Swift aware of the new disks, and it handles all of the re-shuffling of the data in the background.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d74976bba7_4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d74976bba7_4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If you want Swift to be highly redundant, it can be, and our implementation of it certainly is.</a:t>
            </a:r>
            <a:endParaRPr>
              <a:solidFill>
                <a:schemeClr val="dk1"/>
              </a:solidFill>
            </a:endParaRPr>
          </a:p>
          <a:p>
            <a:pPr indent="0" lvl="0" marL="0" rtl="0" algn="l">
              <a:spcBef>
                <a:spcPts val="0"/>
              </a:spcBef>
              <a:spcAft>
                <a:spcPts val="0"/>
              </a:spcAft>
              <a:buNone/>
            </a:pPr>
            <a:r>
              <a:rPr lang="en-GB">
                <a:solidFill>
                  <a:schemeClr val="dk1"/>
                </a:solidFill>
              </a:rPr>
              <a:t>We have 3 proxy nodes, which is where all requests come in and 5 storage nodes placed throughout Ontario, so there is no single point-of-failure.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d74976bba7_4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d74976bba7_4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And it’s highly durable. 3 copies of an object are written immediately. There is no delay between when the object is written, and when there are 3 copies at 3 different locations.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GB">
                <a:solidFill>
                  <a:schemeClr val="dk1"/>
                </a:solidFill>
              </a:rPr>
              <a:t>The integrity of those objects are then checked continuously for the entire lifetime of the object (until the object is deleted)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GB">
                <a:solidFill>
                  <a:schemeClr val="dk1"/>
                </a:solidFill>
              </a:rPr>
              <a:t>We can lose a disk, or even an entire node, without affecting access to the data. And if that disk or that node is unavailable for long enough, it will begin re-creating the copy that was lost to a different disk or a different node.</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d74976bba7_4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d74976bba7_4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And finally, what do we mean by geographically distributed?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Well, the storage nodes, where the data actually resides, are located in Toronto, York, Guelph Kingston and Ottawa.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56" name="Shape 56"/>
        <p:cNvGrpSpPr/>
        <p:nvPr/>
      </p:nvGrpSpPr>
      <p:grpSpPr>
        <a:xfrm>
          <a:off x="0" y="0"/>
          <a:ext cx="0" cy="0"/>
          <a:chOff x="0" y="0"/>
          <a:chExt cx="0" cy="0"/>
        </a:xfrm>
      </p:grpSpPr>
      <p:sp>
        <p:nvSpPr>
          <p:cNvPr id="57" name="Google Shape;57;p14"/>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4"/>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l">
              <a:spcBef>
                <a:spcPts val="640"/>
              </a:spcBef>
              <a:spcAft>
                <a:spcPts val="0"/>
              </a:spcAft>
              <a:buClr>
                <a:schemeClr val="lt1"/>
              </a:buClr>
              <a:buSzPts val="3200"/>
              <a:buNone/>
              <a:defRPr>
                <a:solidFill>
                  <a:schemeClr val="lt1"/>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59" name="Google Shape;59;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4"/>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bg>
      <p:bgPr>
        <a:blipFill>
          <a:blip r:embed="rId2">
            <a:alphaModFix/>
          </a:blip>
          <a:stretch>
            <a:fillRect/>
          </a:stretch>
        </a:blipFill>
      </p:bgPr>
    </p:bg>
    <p:spTree>
      <p:nvGrpSpPr>
        <p:cNvPr id="61" name="Shape 61"/>
        <p:cNvGrpSpPr/>
        <p:nvPr/>
      </p:nvGrpSpPr>
      <p:grpSpPr>
        <a:xfrm>
          <a:off x="0" y="0"/>
          <a:ext cx="0" cy="0"/>
          <a:chOff x="0" y="0"/>
          <a:chExt cx="0" cy="0"/>
        </a:xfrm>
      </p:grpSpPr>
      <p:sp>
        <p:nvSpPr>
          <p:cNvPr id="62" name="Google Shape;62;p15"/>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5"/>
          <p:cNvSpPr txBox="1"/>
          <p:nvPr>
            <p:ph idx="1" type="body"/>
          </p:nvPr>
        </p:nvSpPr>
        <p:spPr>
          <a:xfrm>
            <a:off x="457200" y="1154062"/>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lt1"/>
              </a:buClr>
              <a:buSzPts val="1800"/>
              <a:buChar char="•"/>
              <a:defRPr/>
            </a:lvl1pPr>
            <a:lvl2pPr indent="-342900" lvl="1" marL="914400" algn="l">
              <a:spcBef>
                <a:spcPts val="360"/>
              </a:spcBef>
              <a:spcAft>
                <a:spcPts val="0"/>
              </a:spcAft>
              <a:buClr>
                <a:schemeClr val="lt1"/>
              </a:buClr>
              <a:buSzPts val="1800"/>
              <a:buChar char="–"/>
              <a:defRPr/>
            </a:lvl2pPr>
            <a:lvl3pPr indent="-342900" lvl="2" marL="1371600" algn="l">
              <a:spcBef>
                <a:spcPts val="360"/>
              </a:spcBef>
              <a:spcAft>
                <a:spcPts val="0"/>
              </a:spcAft>
              <a:buClr>
                <a:schemeClr val="lt1"/>
              </a:buClr>
              <a:buSzPts val="1800"/>
              <a:buChar char="•"/>
              <a:defRPr/>
            </a:lvl3pPr>
            <a:lvl4pPr indent="-342900" lvl="3" marL="1828800" algn="l">
              <a:spcBef>
                <a:spcPts val="360"/>
              </a:spcBef>
              <a:spcAft>
                <a:spcPts val="0"/>
              </a:spcAft>
              <a:buClr>
                <a:schemeClr val="lt1"/>
              </a:buClr>
              <a:buSzPts val="1800"/>
              <a:buChar char="–"/>
              <a:defRPr/>
            </a:lvl4pPr>
            <a:lvl5pPr indent="-342900" lvl="4" marL="2286000" algn="l">
              <a:spcBef>
                <a:spcPts val="360"/>
              </a:spcBef>
              <a:spcAft>
                <a:spcPts val="0"/>
              </a:spcAft>
              <a:buClr>
                <a:schemeClr val="lt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4" name="Google Shape;64;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5"/>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lt1"/>
                </a:solidFill>
                <a:latin typeface="Century Gothic"/>
                <a:ea typeface="Century Gothic"/>
                <a:cs typeface="Century Gothic"/>
                <a:sym typeface="Century Gothic"/>
              </a:defRPr>
            </a:lvl1pPr>
            <a:lvl2pPr indent="0" lvl="1" marL="0" algn="r">
              <a:spcBef>
                <a:spcPts val="0"/>
              </a:spcBef>
              <a:buNone/>
              <a:defRPr sz="1200">
                <a:solidFill>
                  <a:schemeClr val="lt1"/>
                </a:solidFill>
                <a:latin typeface="Century Gothic"/>
                <a:ea typeface="Century Gothic"/>
                <a:cs typeface="Century Gothic"/>
                <a:sym typeface="Century Gothic"/>
              </a:defRPr>
            </a:lvl2pPr>
            <a:lvl3pPr indent="0" lvl="2" marL="0" algn="r">
              <a:spcBef>
                <a:spcPts val="0"/>
              </a:spcBef>
              <a:buNone/>
              <a:defRPr sz="1200">
                <a:solidFill>
                  <a:schemeClr val="lt1"/>
                </a:solidFill>
                <a:latin typeface="Century Gothic"/>
                <a:ea typeface="Century Gothic"/>
                <a:cs typeface="Century Gothic"/>
                <a:sym typeface="Century Gothic"/>
              </a:defRPr>
            </a:lvl3pPr>
            <a:lvl4pPr indent="0" lvl="3" marL="0" algn="r">
              <a:spcBef>
                <a:spcPts val="0"/>
              </a:spcBef>
              <a:buNone/>
              <a:defRPr sz="1200">
                <a:solidFill>
                  <a:schemeClr val="lt1"/>
                </a:solidFill>
                <a:latin typeface="Century Gothic"/>
                <a:ea typeface="Century Gothic"/>
                <a:cs typeface="Century Gothic"/>
                <a:sym typeface="Century Gothic"/>
              </a:defRPr>
            </a:lvl4pPr>
            <a:lvl5pPr indent="0" lvl="4" marL="0" algn="r">
              <a:spcBef>
                <a:spcPts val="0"/>
              </a:spcBef>
              <a:buNone/>
              <a:defRPr sz="1200">
                <a:solidFill>
                  <a:schemeClr val="lt1"/>
                </a:solidFill>
                <a:latin typeface="Century Gothic"/>
                <a:ea typeface="Century Gothic"/>
                <a:cs typeface="Century Gothic"/>
                <a:sym typeface="Century Gothic"/>
              </a:defRPr>
            </a:lvl5pPr>
            <a:lvl6pPr indent="0" lvl="5" marL="0" algn="r">
              <a:spcBef>
                <a:spcPts val="0"/>
              </a:spcBef>
              <a:buNone/>
              <a:defRPr sz="1200">
                <a:solidFill>
                  <a:schemeClr val="lt1"/>
                </a:solidFill>
                <a:latin typeface="Century Gothic"/>
                <a:ea typeface="Century Gothic"/>
                <a:cs typeface="Century Gothic"/>
                <a:sym typeface="Century Gothic"/>
              </a:defRPr>
            </a:lvl6pPr>
            <a:lvl7pPr indent="0" lvl="6" marL="0" algn="r">
              <a:spcBef>
                <a:spcPts val="0"/>
              </a:spcBef>
              <a:buNone/>
              <a:defRPr sz="1200">
                <a:solidFill>
                  <a:schemeClr val="lt1"/>
                </a:solidFill>
                <a:latin typeface="Century Gothic"/>
                <a:ea typeface="Century Gothic"/>
                <a:cs typeface="Century Gothic"/>
                <a:sym typeface="Century Gothic"/>
              </a:defRPr>
            </a:lvl7pPr>
            <a:lvl8pPr indent="0" lvl="7" marL="0" algn="r">
              <a:spcBef>
                <a:spcPts val="0"/>
              </a:spcBef>
              <a:buNone/>
              <a:defRPr sz="1200">
                <a:solidFill>
                  <a:schemeClr val="lt1"/>
                </a:solidFill>
                <a:latin typeface="Century Gothic"/>
                <a:ea typeface="Century Gothic"/>
                <a:cs typeface="Century Gothic"/>
                <a:sym typeface="Century Gothic"/>
              </a:defRPr>
            </a:lvl8pPr>
            <a:lvl9pPr indent="0" lvl="8" marL="0" algn="r">
              <a:spcBef>
                <a:spcPts val="0"/>
              </a:spcBef>
              <a:buNone/>
              <a:defRPr sz="1200">
                <a:solidFill>
                  <a:schemeClr val="l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6" name="Shape 66"/>
        <p:cNvGrpSpPr/>
        <p:nvPr/>
      </p:nvGrpSpPr>
      <p:grpSpPr>
        <a:xfrm>
          <a:off x="0" y="0"/>
          <a:ext cx="0" cy="0"/>
          <a:chOff x="0" y="0"/>
          <a:chExt cx="0" cy="0"/>
        </a:xfrm>
      </p:grpSpPr>
      <p:sp>
        <p:nvSpPr>
          <p:cNvPr id="67" name="Google Shape;67;p16"/>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lt1"/>
              </a:buClr>
              <a:buSzPts val="4000"/>
              <a:buFont typeface="Century Gothic"/>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6"/>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chemeClr val="lt1"/>
              </a:buClr>
              <a:buSzPts val="2000"/>
              <a:buNone/>
              <a:defRPr sz="2000">
                <a:solidFill>
                  <a:schemeClr val="lt1"/>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69" name="Google Shape;69;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6"/>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1" name="Shape 71"/>
        <p:cNvGrpSpPr/>
        <p:nvPr/>
      </p:nvGrpSpPr>
      <p:grpSpPr>
        <a:xfrm>
          <a:off x="0" y="0"/>
          <a:ext cx="0" cy="0"/>
          <a:chOff x="0" y="0"/>
          <a:chExt cx="0" cy="0"/>
        </a:xfrm>
      </p:grpSpPr>
      <p:sp>
        <p:nvSpPr>
          <p:cNvPr id="72" name="Google Shape;72;p17"/>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17"/>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lt1"/>
              </a:buClr>
              <a:buSzPts val="2800"/>
              <a:buChar char="•"/>
              <a:defRPr sz="2800"/>
            </a:lvl1pPr>
            <a:lvl2pPr indent="-381000" lvl="1" marL="914400" algn="l">
              <a:spcBef>
                <a:spcPts val="480"/>
              </a:spcBef>
              <a:spcAft>
                <a:spcPts val="0"/>
              </a:spcAft>
              <a:buClr>
                <a:schemeClr val="lt1"/>
              </a:buClr>
              <a:buSzPts val="2400"/>
              <a:buChar char="–"/>
              <a:defRPr sz="2400"/>
            </a:lvl2pPr>
            <a:lvl3pPr indent="-355600" lvl="2" marL="1371600" algn="l">
              <a:spcBef>
                <a:spcPts val="400"/>
              </a:spcBef>
              <a:spcAft>
                <a:spcPts val="0"/>
              </a:spcAft>
              <a:buClr>
                <a:schemeClr val="lt1"/>
              </a:buClr>
              <a:buSzPts val="2000"/>
              <a:buChar char="•"/>
              <a:defRPr sz="2000"/>
            </a:lvl3pPr>
            <a:lvl4pPr indent="-342900" lvl="3" marL="1828800" algn="l">
              <a:spcBef>
                <a:spcPts val="360"/>
              </a:spcBef>
              <a:spcAft>
                <a:spcPts val="0"/>
              </a:spcAft>
              <a:buClr>
                <a:schemeClr val="lt1"/>
              </a:buClr>
              <a:buSzPts val="1800"/>
              <a:buChar char="–"/>
              <a:defRPr sz="1800"/>
            </a:lvl4pPr>
            <a:lvl5pPr indent="-342900" lvl="4" marL="2286000" algn="l">
              <a:spcBef>
                <a:spcPts val="360"/>
              </a:spcBef>
              <a:spcAft>
                <a:spcPts val="0"/>
              </a:spcAft>
              <a:buClr>
                <a:schemeClr val="lt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74" name="Google Shape;74;p17"/>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lt1"/>
              </a:buClr>
              <a:buSzPts val="2800"/>
              <a:buChar char="•"/>
              <a:defRPr sz="2800"/>
            </a:lvl1pPr>
            <a:lvl2pPr indent="-381000" lvl="1" marL="914400" algn="l">
              <a:spcBef>
                <a:spcPts val="480"/>
              </a:spcBef>
              <a:spcAft>
                <a:spcPts val="0"/>
              </a:spcAft>
              <a:buClr>
                <a:schemeClr val="lt1"/>
              </a:buClr>
              <a:buSzPts val="2400"/>
              <a:buChar char="–"/>
              <a:defRPr sz="2400"/>
            </a:lvl2pPr>
            <a:lvl3pPr indent="-355600" lvl="2" marL="1371600" algn="l">
              <a:spcBef>
                <a:spcPts val="400"/>
              </a:spcBef>
              <a:spcAft>
                <a:spcPts val="0"/>
              </a:spcAft>
              <a:buClr>
                <a:schemeClr val="lt1"/>
              </a:buClr>
              <a:buSzPts val="2000"/>
              <a:buChar char="•"/>
              <a:defRPr sz="2000"/>
            </a:lvl3pPr>
            <a:lvl4pPr indent="-342900" lvl="3" marL="1828800" algn="l">
              <a:spcBef>
                <a:spcPts val="360"/>
              </a:spcBef>
              <a:spcAft>
                <a:spcPts val="0"/>
              </a:spcAft>
              <a:buClr>
                <a:schemeClr val="lt1"/>
              </a:buClr>
              <a:buSzPts val="1800"/>
              <a:buChar char="–"/>
              <a:defRPr sz="1800"/>
            </a:lvl4pPr>
            <a:lvl5pPr indent="-342900" lvl="4" marL="2286000" algn="l">
              <a:spcBef>
                <a:spcPts val="360"/>
              </a:spcBef>
              <a:spcAft>
                <a:spcPts val="0"/>
              </a:spcAft>
              <a:buClr>
                <a:schemeClr val="lt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75" name="Google Shape;75;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7"/>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7" name="Shape 77"/>
        <p:cNvGrpSpPr/>
        <p:nvPr/>
      </p:nvGrpSpPr>
      <p:grpSpPr>
        <a:xfrm>
          <a:off x="0" y="0"/>
          <a:ext cx="0" cy="0"/>
          <a:chOff x="0" y="0"/>
          <a:chExt cx="0" cy="0"/>
        </a:xfrm>
      </p:grpSpPr>
      <p:sp>
        <p:nvSpPr>
          <p:cNvPr id="78" name="Google Shape;78;p18"/>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3600"/>
              <a:buFont typeface="Century Gothic"/>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8"/>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lt1"/>
              </a:buClr>
              <a:buSzPts val="2400"/>
              <a:buNone/>
              <a:defRPr b="1" sz="2400"/>
            </a:lvl1pPr>
            <a:lvl2pPr indent="-228600" lvl="1" marL="914400" algn="l">
              <a:spcBef>
                <a:spcPts val="400"/>
              </a:spcBef>
              <a:spcAft>
                <a:spcPts val="0"/>
              </a:spcAft>
              <a:buClr>
                <a:schemeClr val="lt1"/>
              </a:buClr>
              <a:buSzPts val="2000"/>
              <a:buNone/>
              <a:defRPr b="1" sz="2000"/>
            </a:lvl2pPr>
            <a:lvl3pPr indent="-228600" lvl="2" marL="1371600" algn="l">
              <a:spcBef>
                <a:spcPts val="360"/>
              </a:spcBef>
              <a:spcAft>
                <a:spcPts val="0"/>
              </a:spcAft>
              <a:buClr>
                <a:schemeClr val="lt1"/>
              </a:buClr>
              <a:buSzPts val="1800"/>
              <a:buNone/>
              <a:defRPr b="1" sz="1800"/>
            </a:lvl3pPr>
            <a:lvl4pPr indent="-228600" lvl="3" marL="1828800" algn="l">
              <a:spcBef>
                <a:spcPts val="320"/>
              </a:spcBef>
              <a:spcAft>
                <a:spcPts val="0"/>
              </a:spcAft>
              <a:buClr>
                <a:schemeClr val="lt1"/>
              </a:buClr>
              <a:buSzPts val="1600"/>
              <a:buNone/>
              <a:defRPr b="1" sz="1600"/>
            </a:lvl4pPr>
            <a:lvl5pPr indent="-228600" lvl="4" marL="2286000" algn="l">
              <a:spcBef>
                <a:spcPts val="320"/>
              </a:spcBef>
              <a:spcAft>
                <a:spcPts val="0"/>
              </a:spcAft>
              <a:buClr>
                <a:schemeClr val="lt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0" name="Google Shape;80;p18"/>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lt1"/>
              </a:buClr>
              <a:buSzPts val="2400"/>
              <a:buChar char="•"/>
              <a:defRPr sz="2400"/>
            </a:lvl1pPr>
            <a:lvl2pPr indent="-355600" lvl="1" marL="914400" algn="l">
              <a:spcBef>
                <a:spcPts val="400"/>
              </a:spcBef>
              <a:spcAft>
                <a:spcPts val="0"/>
              </a:spcAft>
              <a:buClr>
                <a:schemeClr val="lt1"/>
              </a:buClr>
              <a:buSzPts val="2000"/>
              <a:buChar char="–"/>
              <a:defRPr sz="2000"/>
            </a:lvl2pPr>
            <a:lvl3pPr indent="-342900" lvl="2" marL="1371600" algn="l">
              <a:spcBef>
                <a:spcPts val="360"/>
              </a:spcBef>
              <a:spcAft>
                <a:spcPts val="0"/>
              </a:spcAft>
              <a:buClr>
                <a:schemeClr val="lt1"/>
              </a:buClr>
              <a:buSzPts val="1800"/>
              <a:buChar char="•"/>
              <a:defRPr sz="1800"/>
            </a:lvl3pPr>
            <a:lvl4pPr indent="-330200" lvl="3" marL="1828800" algn="l">
              <a:spcBef>
                <a:spcPts val="320"/>
              </a:spcBef>
              <a:spcAft>
                <a:spcPts val="0"/>
              </a:spcAft>
              <a:buClr>
                <a:schemeClr val="lt1"/>
              </a:buClr>
              <a:buSzPts val="1600"/>
              <a:buChar char="–"/>
              <a:defRPr sz="1600"/>
            </a:lvl4pPr>
            <a:lvl5pPr indent="-330200" lvl="4" marL="2286000" algn="l">
              <a:spcBef>
                <a:spcPts val="320"/>
              </a:spcBef>
              <a:spcAft>
                <a:spcPts val="0"/>
              </a:spcAft>
              <a:buClr>
                <a:schemeClr val="lt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1" name="Google Shape;81;p18"/>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lt1"/>
              </a:buClr>
              <a:buSzPts val="2400"/>
              <a:buNone/>
              <a:defRPr b="1" sz="2400"/>
            </a:lvl1pPr>
            <a:lvl2pPr indent="-228600" lvl="1" marL="914400" algn="l">
              <a:spcBef>
                <a:spcPts val="400"/>
              </a:spcBef>
              <a:spcAft>
                <a:spcPts val="0"/>
              </a:spcAft>
              <a:buClr>
                <a:schemeClr val="lt1"/>
              </a:buClr>
              <a:buSzPts val="2000"/>
              <a:buNone/>
              <a:defRPr b="1" sz="2000"/>
            </a:lvl2pPr>
            <a:lvl3pPr indent="-228600" lvl="2" marL="1371600" algn="l">
              <a:spcBef>
                <a:spcPts val="360"/>
              </a:spcBef>
              <a:spcAft>
                <a:spcPts val="0"/>
              </a:spcAft>
              <a:buClr>
                <a:schemeClr val="lt1"/>
              </a:buClr>
              <a:buSzPts val="1800"/>
              <a:buNone/>
              <a:defRPr b="1" sz="1800"/>
            </a:lvl3pPr>
            <a:lvl4pPr indent="-228600" lvl="3" marL="1828800" algn="l">
              <a:spcBef>
                <a:spcPts val="320"/>
              </a:spcBef>
              <a:spcAft>
                <a:spcPts val="0"/>
              </a:spcAft>
              <a:buClr>
                <a:schemeClr val="lt1"/>
              </a:buClr>
              <a:buSzPts val="1600"/>
              <a:buNone/>
              <a:defRPr b="1" sz="1600"/>
            </a:lvl4pPr>
            <a:lvl5pPr indent="-228600" lvl="4" marL="2286000" algn="l">
              <a:spcBef>
                <a:spcPts val="320"/>
              </a:spcBef>
              <a:spcAft>
                <a:spcPts val="0"/>
              </a:spcAft>
              <a:buClr>
                <a:schemeClr val="lt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2" name="Google Shape;82;p18"/>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lt1"/>
              </a:buClr>
              <a:buSzPts val="2400"/>
              <a:buChar char="•"/>
              <a:defRPr sz="2400"/>
            </a:lvl1pPr>
            <a:lvl2pPr indent="-355600" lvl="1" marL="914400" algn="l">
              <a:spcBef>
                <a:spcPts val="400"/>
              </a:spcBef>
              <a:spcAft>
                <a:spcPts val="0"/>
              </a:spcAft>
              <a:buClr>
                <a:schemeClr val="lt1"/>
              </a:buClr>
              <a:buSzPts val="2000"/>
              <a:buChar char="–"/>
              <a:defRPr sz="2000"/>
            </a:lvl2pPr>
            <a:lvl3pPr indent="-342900" lvl="2" marL="1371600" algn="l">
              <a:spcBef>
                <a:spcPts val="360"/>
              </a:spcBef>
              <a:spcAft>
                <a:spcPts val="0"/>
              </a:spcAft>
              <a:buClr>
                <a:schemeClr val="lt1"/>
              </a:buClr>
              <a:buSzPts val="1800"/>
              <a:buChar char="•"/>
              <a:defRPr sz="1800"/>
            </a:lvl3pPr>
            <a:lvl4pPr indent="-330200" lvl="3" marL="1828800" algn="l">
              <a:spcBef>
                <a:spcPts val="320"/>
              </a:spcBef>
              <a:spcAft>
                <a:spcPts val="0"/>
              </a:spcAft>
              <a:buClr>
                <a:schemeClr val="lt1"/>
              </a:buClr>
              <a:buSzPts val="1600"/>
              <a:buChar char="–"/>
              <a:defRPr sz="1600"/>
            </a:lvl4pPr>
            <a:lvl5pPr indent="-330200" lvl="4" marL="2286000" algn="l">
              <a:spcBef>
                <a:spcPts val="320"/>
              </a:spcBef>
              <a:spcAft>
                <a:spcPts val="0"/>
              </a:spcAft>
              <a:buClr>
                <a:schemeClr val="lt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3" name="Google Shape;83;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8"/>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8"/>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6" name="Shape 86"/>
        <p:cNvGrpSpPr/>
        <p:nvPr/>
      </p:nvGrpSpPr>
      <p:grpSpPr>
        <a:xfrm>
          <a:off x="0" y="0"/>
          <a:ext cx="0" cy="0"/>
          <a:chOff x="0" y="0"/>
          <a:chExt cx="0" cy="0"/>
        </a:xfrm>
      </p:grpSpPr>
      <p:sp>
        <p:nvSpPr>
          <p:cNvPr id="87" name="Google Shape;87;p19"/>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9"/>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9"/>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1" name="Shape 91"/>
        <p:cNvGrpSpPr/>
        <p:nvPr/>
      </p:nvGrpSpPr>
      <p:grpSpPr>
        <a:xfrm>
          <a:off x="0" y="0"/>
          <a:ext cx="0" cy="0"/>
          <a:chOff x="0" y="0"/>
          <a:chExt cx="0" cy="0"/>
        </a:xfrm>
      </p:grpSpPr>
      <p:sp>
        <p:nvSpPr>
          <p:cNvPr id="92" name="Google Shape;92;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20"/>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0"/>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5" name="Shape 95"/>
        <p:cNvGrpSpPr/>
        <p:nvPr/>
      </p:nvGrpSpPr>
      <p:grpSpPr>
        <a:xfrm>
          <a:off x="0" y="0"/>
          <a:ext cx="0" cy="0"/>
          <a:chOff x="0" y="0"/>
          <a:chExt cx="0" cy="0"/>
        </a:xfrm>
      </p:grpSpPr>
      <p:sp>
        <p:nvSpPr>
          <p:cNvPr id="96" name="Google Shape;96;p21"/>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1"/>
              </a:buClr>
              <a:buSzPts val="2000"/>
              <a:buFont typeface="Century Gothic"/>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21"/>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lt1"/>
              </a:buClr>
              <a:buSzPts val="3200"/>
              <a:buChar char="•"/>
              <a:defRPr sz="3200"/>
            </a:lvl1pPr>
            <a:lvl2pPr indent="-406400" lvl="1" marL="914400" algn="l">
              <a:spcBef>
                <a:spcPts val="560"/>
              </a:spcBef>
              <a:spcAft>
                <a:spcPts val="0"/>
              </a:spcAft>
              <a:buClr>
                <a:schemeClr val="lt1"/>
              </a:buClr>
              <a:buSzPts val="2800"/>
              <a:buChar char="–"/>
              <a:defRPr sz="2800"/>
            </a:lvl2pPr>
            <a:lvl3pPr indent="-381000" lvl="2" marL="1371600" algn="l">
              <a:spcBef>
                <a:spcPts val="480"/>
              </a:spcBef>
              <a:spcAft>
                <a:spcPts val="0"/>
              </a:spcAft>
              <a:buClr>
                <a:schemeClr val="lt1"/>
              </a:buClr>
              <a:buSzPts val="2400"/>
              <a:buChar char="•"/>
              <a:defRPr sz="2400"/>
            </a:lvl3pPr>
            <a:lvl4pPr indent="-355600" lvl="3" marL="1828800" algn="l">
              <a:spcBef>
                <a:spcPts val="400"/>
              </a:spcBef>
              <a:spcAft>
                <a:spcPts val="0"/>
              </a:spcAft>
              <a:buClr>
                <a:schemeClr val="lt1"/>
              </a:buClr>
              <a:buSzPts val="2000"/>
              <a:buChar char="–"/>
              <a:defRPr sz="2000"/>
            </a:lvl4pPr>
            <a:lvl5pPr indent="-355600" lvl="4" marL="2286000" algn="l">
              <a:spcBef>
                <a:spcPts val="400"/>
              </a:spcBef>
              <a:spcAft>
                <a:spcPts val="0"/>
              </a:spcAft>
              <a:buClr>
                <a:schemeClr val="lt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98" name="Google Shape;98;p21"/>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lt1"/>
              </a:buClr>
              <a:buSzPts val="1400"/>
              <a:buNone/>
              <a:defRPr sz="1400"/>
            </a:lvl1pPr>
            <a:lvl2pPr indent="-228600" lvl="1" marL="914400" algn="l">
              <a:spcBef>
                <a:spcPts val="240"/>
              </a:spcBef>
              <a:spcAft>
                <a:spcPts val="0"/>
              </a:spcAft>
              <a:buClr>
                <a:schemeClr val="lt1"/>
              </a:buClr>
              <a:buSzPts val="1200"/>
              <a:buNone/>
              <a:defRPr sz="1200"/>
            </a:lvl2pPr>
            <a:lvl3pPr indent="-228600" lvl="2" marL="1371600" algn="l">
              <a:spcBef>
                <a:spcPts val="200"/>
              </a:spcBef>
              <a:spcAft>
                <a:spcPts val="0"/>
              </a:spcAft>
              <a:buClr>
                <a:schemeClr val="lt1"/>
              </a:buClr>
              <a:buSzPts val="1000"/>
              <a:buNone/>
              <a:defRPr sz="1000"/>
            </a:lvl3pPr>
            <a:lvl4pPr indent="-228600" lvl="3" marL="1828800" algn="l">
              <a:spcBef>
                <a:spcPts val="180"/>
              </a:spcBef>
              <a:spcAft>
                <a:spcPts val="0"/>
              </a:spcAft>
              <a:buClr>
                <a:schemeClr val="lt1"/>
              </a:buClr>
              <a:buSzPts val="900"/>
              <a:buNone/>
              <a:defRPr sz="900"/>
            </a:lvl4pPr>
            <a:lvl5pPr indent="-228600" lvl="4" marL="2286000" algn="l">
              <a:spcBef>
                <a:spcPts val="180"/>
              </a:spcBef>
              <a:spcAft>
                <a:spcPts val="0"/>
              </a:spcAft>
              <a:buClr>
                <a:schemeClr val="lt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99" name="Google Shape;99;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1"/>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21"/>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2" name="Shape 102"/>
        <p:cNvGrpSpPr/>
        <p:nvPr/>
      </p:nvGrpSpPr>
      <p:grpSpPr>
        <a:xfrm>
          <a:off x="0" y="0"/>
          <a:ext cx="0" cy="0"/>
          <a:chOff x="0" y="0"/>
          <a:chExt cx="0" cy="0"/>
        </a:xfrm>
      </p:grpSpPr>
      <p:sp>
        <p:nvSpPr>
          <p:cNvPr id="103" name="Google Shape;103;p22"/>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1"/>
              </a:buClr>
              <a:buSzPts val="2000"/>
              <a:buFont typeface="Century Gothic"/>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22"/>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lt1"/>
              </a:buClr>
              <a:buSzPts val="3200"/>
              <a:buFont typeface="Arial"/>
              <a:buNone/>
              <a:defRPr b="0" i="0" sz="3200" u="none" cap="none" strike="noStrike">
                <a:solidFill>
                  <a:schemeClr val="lt1"/>
                </a:solidFill>
                <a:latin typeface="Century Gothic"/>
                <a:ea typeface="Century Gothic"/>
                <a:cs typeface="Century Gothic"/>
                <a:sym typeface="Century Gothic"/>
              </a:defRPr>
            </a:lvl1pPr>
            <a:lvl2pPr lvl="1" marR="0" rtl="0" algn="l">
              <a:spcBef>
                <a:spcPts val="560"/>
              </a:spcBef>
              <a:spcAft>
                <a:spcPts val="0"/>
              </a:spcAft>
              <a:buClr>
                <a:schemeClr val="lt1"/>
              </a:buClr>
              <a:buSzPts val="2800"/>
              <a:buFont typeface="Arial"/>
              <a:buNone/>
              <a:defRPr b="0" i="0" sz="2800" u="none" cap="none" strike="noStrike">
                <a:solidFill>
                  <a:schemeClr val="lt1"/>
                </a:solidFill>
                <a:latin typeface="Century Gothic"/>
                <a:ea typeface="Century Gothic"/>
                <a:cs typeface="Century Gothic"/>
                <a:sym typeface="Century Gothic"/>
              </a:defRPr>
            </a:lvl2pPr>
            <a:lvl3pPr lvl="2" marR="0" rtl="0" algn="l">
              <a:spcBef>
                <a:spcPts val="480"/>
              </a:spcBef>
              <a:spcAft>
                <a:spcPts val="0"/>
              </a:spcAft>
              <a:buClr>
                <a:schemeClr val="lt1"/>
              </a:buClr>
              <a:buSzPts val="2400"/>
              <a:buFont typeface="Arial"/>
              <a:buNone/>
              <a:defRPr b="0" i="0" sz="2400" u="none" cap="none" strike="noStrike">
                <a:solidFill>
                  <a:schemeClr val="lt1"/>
                </a:solidFill>
                <a:latin typeface="Century Gothic"/>
                <a:ea typeface="Century Gothic"/>
                <a:cs typeface="Century Gothic"/>
                <a:sym typeface="Century Gothic"/>
              </a:defRPr>
            </a:lvl3pPr>
            <a:lvl4pPr lvl="3" marR="0" rtl="0" algn="l">
              <a:spcBef>
                <a:spcPts val="400"/>
              </a:spcBef>
              <a:spcAft>
                <a:spcPts val="0"/>
              </a:spcAft>
              <a:buClr>
                <a:schemeClr val="lt1"/>
              </a:buClr>
              <a:buSzPts val="2000"/>
              <a:buFont typeface="Arial"/>
              <a:buNone/>
              <a:defRPr b="0" i="0" sz="2000" u="none" cap="none" strike="noStrike">
                <a:solidFill>
                  <a:schemeClr val="lt1"/>
                </a:solidFill>
                <a:latin typeface="Century Gothic"/>
                <a:ea typeface="Century Gothic"/>
                <a:cs typeface="Century Gothic"/>
                <a:sym typeface="Century Gothic"/>
              </a:defRPr>
            </a:lvl4pPr>
            <a:lvl5pPr lvl="4" marR="0" rtl="0" algn="l">
              <a:spcBef>
                <a:spcPts val="400"/>
              </a:spcBef>
              <a:spcAft>
                <a:spcPts val="0"/>
              </a:spcAft>
              <a:buClr>
                <a:schemeClr val="lt1"/>
              </a:buClr>
              <a:buSzPts val="2000"/>
              <a:buFont typeface="Arial"/>
              <a:buNone/>
              <a:defRPr b="0" i="0" sz="2000" u="none" cap="none" strike="noStrike">
                <a:solidFill>
                  <a:schemeClr val="lt1"/>
                </a:solidFill>
                <a:latin typeface="Century Gothic"/>
                <a:ea typeface="Century Gothic"/>
                <a:cs typeface="Century Gothic"/>
                <a:sym typeface="Century Gothic"/>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entury Gothic"/>
                <a:ea typeface="Century Gothic"/>
                <a:cs typeface="Century Gothic"/>
                <a:sym typeface="Century Gothic"/>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entury Gothic"/>
                <a:ea typeface="Century Gothic"/>
                <a:cs typeface="Century Gothic"/>
                <a:sym typeface="Century Gothic"/>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entury Gothic"/>
                <a:ea typeface="Century Gothic"/>
                <a:cs typeface="Century Gothic"/>
                <a:sym typeface="Century Gothic"/>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entury Gothic"/>
                <a:ea typeface="Century Gothic"/>
                <a:cs typeface="Century Gothic"/>
                <a:sym typeface="Century Gothic"/>
              </a:defRPr>
            </a:lvl9pPr>
          </a:lstStyle>
          <a:p/>
        </p:txBody>
      </p:sp>
      <p:sp>
        <p:nvSpPr>
          <p:cNvPr id="105" name="Google Shape;105;p22"/>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lt1"/>
              </a:buClr>
              <a:buSzPts val="1400"/>
              <a:buNone/>
              <a:defRPr sz="1400"/>
            </a:lvl1pPr>
            <a:lvl2pPr indent="-228600" lvl="1" marL="914400" algn="l">
              <a:spcBef>
                <a:spcPts val="240"/>
              </a:spcBef>
              <a:spcAft>
                <a:spcPts val="0"/>
              </a:spcAft>
              <a:buClr>
                <a:schemeClr val="lt1"/>
              </a:buClr>
              <a:buSzPts val="1200"/>
              <a:buNone/>
              <a:defRPr sz="1200"/>
            </a:lvl2pPr>
            <a:lvl3pPr indent="-228600" lvl="2" marL="1371600" algn="l">
              <a:spcBef>
                <a:spcPts val="200"/>
              </a:spcBef>
              <a:spcAft>
                <a:spcPts val="0"/>
              </a:spcAft>
              <a:buClr>
                <a:schemeClr val="lt1"/>
              </a:buClr>
              <a:buSzPts val="1000"/>
              <a:buNone/>
              <a:defRPr sz="1000"/>
            </a:lvl3pPr>
            <a:lvl4pPr indent="-228600" lvl="3" marL="1828800" algn="l">
              <a:spcBef>
                <a:spcPts val="180"/>
              </a:spcBef>
              <a:spcAft>
                <a:spcPts val="0"/>
              </a:spcAft>
              <a:buClr>
                <a:schemeClr val="lt1"/>
              </a:buClr>
              <a:buSzPts val="900"/>
              <a:buNone/>
              <a:defRPr sz="900"/>
            </a:lvl4pPr>
            <a:lvl5pPr indent="-228600" lvl="4" marL="2286000" algn="l">
              <a:spcBef>
                <a:spcPts val="180"/>
              </a:spcBef>
              <a:spcAft>
                <a:spcPts val="0"/>
              </a:spcAft>
              <a:buClr>
                <a:schemeClr val="lt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06" name="Google Shape;106;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22"/>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22"/>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9" name="Shape 109"/>
        <p:cNvGrpSpPr/>
        <p:nvPr/>
      </p:nvGrpSpPr>
      <p:grpSpPr>
        <a:xfrm>
          <a:off x="0" y="0"/>
          <a:ext cx="0" cy="0"/>
          <a:chOff x="0" y="0"/>
          <a:chExt cx="0" cy="0"/>
        </a:xfrm>
      </p:grpSpPr>
      <p:sp>
        <p:nvSpPr>
          <p:cNvPr id="110" name="Google Shape;110;p23"/>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1" name="Google Shape;111;p23"/>
          <p:cNvSpPr txBox="1"/>
          <p:nvPr>
            <p:ph idx="1" type="body"/>
          </p:nvPr>
        </p:nvSpPr>
        <p:spPr>
          <a:xfrm rot="5400000">
            <a:off x="2874764" y="-1263502"/>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lt1"/>
              </a:buClr>
              <a:buSzPts val="1800"/>
              <a:buChar char="•"/>
              <a:defRPr/>
            </a:lvl1pPr>
            <a:lvl2pPr indent="-342900" lvl="1" marL="914400" algn="l">
              <a:spcBef>
                <a:spcPts val="360"/>
              </a:spcBef>
              <a:spcAft>
                <a:spcPts val="0"/>
              </a:spcAft>
              <a:buClr>
                <a:schemeClr val="lt1"/>
              </a:buClr>
              <a:buSzPts val="1800"/>
              <a:buChar char="–"/>
              <a:defRPr/>
            </a:lvl2pPr>
            <a:lvl3pPr indent="-342900" lvl="2" marL="1371600" algn="l">
              <a:spcBef>
                <a:spcPts val="360"/>
              </a:spcBef>
              <a:spcAft>
                <a:spcPts val="0"/>
              </a:spcAft>
              <a:buClr>
                <a:schemeClr val="lt1"/>
              </a:buClr>
              <a:buSzPts val="1800"/>
              <a:buChar char="•"/>
              <a:defRPr/>
            </a:lvl3pPr>
            <a:lvl4pPr indent="-342900" lvl="3" marL="1828800" algn="l">
              <a:spcBef>
                <a:spcPts val="360"/>
              </a:spcBef>
              <a:spcAft>
                <a:spcPts val="0"/>
              </a:spcAft>
              <a:buClr>
                <a:schemeClr val="lt1"/>
              </a:buClr>
              <a:buSzPts val="1800"/>
              <a:buChar char="–"/>
              <a:defRPr/>
            </a:lvl4pPr>
            <a:lvl5pPr indent="-342900" lvl="4" marL="2286000" algn="l">
              <a:spcBef>
                <a:spcPts val="360"/>
              </a:spcBef>
              <a:spcAft>
                <a:spcPts val="0"/>
              </a:spcAft>
              <a:buClr>
                <a:schemeClr val="lt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2" name="Google Shape;112;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3"/>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23"/>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5" name="Shape 115"/>
        <p:cNvGrpSpPr/>
        <p:nvPr/>
      </p:nvGrpSpPr>
      <p:grpSpPr>
        <a:xfrm>
          <a:off x="0" y="0"/>
          <a:ext cx="0" cy="0"/>
          <a:chOff x="0" y="0"/>
          <a:chExt cx="0" cy="0"/>
        </a:xfrm>
      </p:grpSpPr>
      <p:sp>
        <p:nvSpPr>
          <p:cNvPr id="116" name="Google Shape;116;p24"/>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24"/>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lt1"/>
              </a:buClr>
              <a:buSzPts val="1800"/>
              <a:buChar char="•"/>
              <a:defRPr/>
            </a:lvl1pPr>
            <a:lvl2pPr indent="-342900" lvl="1" marL="914400" algn="l">
              <a:spcBef>
                <a:spcPts val="360"/>
              </a:spcBef>
              <a:spcAft>
                <a:spcPts val="0"/>
              </a:spcAft>
              <a:buClr>
                <a:schemeClr val="lt1"/>
              </a:buClr>
              <a:buSzPts val="1800"/>
              <a:buChar char="–"/>
              <a:defRPr/>
            </a:lvl2pPr>
            <a:lvl3pPr indent="-342900" lvl="2" marL="1371600" algn="l">
              <a:spcBef>
                <a:spcPts val="360"/>
              </a:spcBef>
              <a:spcAft>
                <a:spcPts val="0"/>
              </a:spcAft>
              <a:buClr>
                <a:schemeClr val="lt1"/>
              </a:buClr>
              <a:buSzPts val="1800"/>
              <a:buChar char="•"/>
              <a:defRPr/>
            </a:lvl3pPr>
            <a:lvl4pPr indent="-342900" lvl="3" marL="1828800" algn="l">
              <a:spcBef>
                <a:spcPts val="360"/>
              </a:spcBef>
              <a:spcAft>
                <a:spcPts val="0"/>
              </a:spcAft>
              <a:buClr>
                <a:schemeClr val="lt1"/>
              </a:buClr>
              <a:buSzPts val="1800"/>
              <a:buChar char="–"/>
              <a:defRPr/>
            </a:lvl4pPr>
            <a:lvl5pPr indent="-342900" lvl="4" marL="2286000" algn="l">
              <a:spcBef>
                <a:spcPts val="360"/>
              </a:spcBef>
              <a:spcAft>
                <a:spcPts val="0"/>
              </a:spcAft>
              <a:buClr>
                <a:schemeClr val="lt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8" name="Google Shape;118;p2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24"/>
          <p:cNvSpPr txBox="1"/>
          <p:nvPr>
            <p:ph idx="11" type="ftr"/>
          </p:nvPr>
        </p:nvSpPr>
        <p:spPr>
          <a:xfrm>
            <a:off x="291934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24"/>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lt1"/>
              </a:buClr>
              <a:buSzPts val="3600"/>
              <a:buFont typeface="Century Gothic"/>
              <a:buNone/>
              <a:defRPr b="1" i="0" sz="36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2" name="Google Shape;52;p13"/>
          <p:cNvSpPr txBox="1"/>
          <p:nvPr>
            <p:ph idx="1" type="body"/>
          </p:nvPr>
        </p:nvSpPr>
        <p:spPr>
          <a:xfrm>
            <a:off x="457200" y="1154062"/>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entury Gothic"/>
                <a:ea typeface="Century Gothic"/>
                <a:cs typeface="Century Gothic"/>
                <a:sym typeface="Century Gothic"/>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entury Gothic"/>
                <a:ea typeface="Century Gothic"/>
                <a:cs typeface="Century Gothic"/>
                <a:sym typeface="Century Gothic"/>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entury Gothic"/>
                <a:ea typeface="Century Gothic"/>
                <a:cs typeface="Century Gothic"/>
                <a:sym typeface="Century Gothic"/>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entury Gothic"/>
                <a:ea typeface="Century Gothic"/>
                <a:cs typeface="Century Gothic"/>
                <a:sym typeface="Century Gothic"/>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entury Gothic"/>
                <a:ea typeface="Century Gothic"/>
                <a:cs typeface="Century Gothic"/>
                <a:sym typeface="Century Gothic"/>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entury Gothic"/>
                <a:ea typeface="Century Gothic"/>
                <a:cs typeface="Century Gothic"/>
                <a:sym typeface="Century Gothic"/>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entury Gothic"/>
                <a:ea typeface="Century Gothic"/>
                <a:cs typeface="Century Gothic"/>
                <a:sym typeface="Century Gothic"/>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entury Gothic"/>
                <a:ea typeface="Century Gothic"/>
                <a:cs typeface="Century Gothic"/>
                <a:sym typeface="Century Gothic"/>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entury Gothic"/>
                <a:ea typeface="Century Gothic"/>
                <a:cs typeface="Century Gothic"/>
                <a:sym typeface="Century Gothic"/>
              </a:defRPr>
            </a:lvl9pPr>
          </a:lstStyle>
          <a:p/>
        </p:txBody>
      </p:sp>
      <p:sp>
        <p:nvSpPr>
          <p:cNvPr id="53" name="Google Shape;53;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54" name="Google Shape;54;p13"/>
          <p:cNvSpPr txBox="1"/>
          <p:nvPr>
            <p:ph idx="12" type="sldNum"/>
          </p:nvPr>
        </p:nvSpPr>
        <p:spPr>
          <a:xfrm>
            <a:off x="6122994"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entury Gothic"/>
                <a:ea typeface="Century Gothic"/>
                <a:cs typeface="Century Gothic"/>
                <a:sym typeface="Century Gothic"/>
              </a:defRPr>
            </a:lvl1pPr>
            <a:lvl2pPr indent="0" lvl="1" marL="0" marR="0" rtl="0" algn="r">
              <a:spcBef>
                <a:spcPts val="0"/>
              </a:spcBef>
              <a:buNone/>
              <a:defRPr b="0" i="0" sz="1200" u="none" cap="none" strike="noStrike">
                <a:solidFill>
                  <a:schemeClr val="lt1"/>
                </a:solidFill>
                <a:latin typeface="Century Gothic"/>
                <a:ea typeface="Century Gothic"/>
                <a:cs typeface="Century Gothic"/>
                <a:sym typeface="Century Gothic"/>
              </a:defRPr>
            </a:lvl2pPr>
            <a:lvl3pPr indent="0" lvl="2" marL="0" marR="0" rtl="0" algn="r">
              <a:spcBef>
                <a:spcPts val="0"/>
              </a:spcBef>
              <a:buNone/>
              <a:defRPr b="0" i="0" sz="1200" u="none" cap="none" strike="noStrike">
                <a:solidFill>
                  <a:schemeClr val="lt1"/>
                </a:solidFill>
                <a:latin typeface="Century Gothic"/>
                <a:ea typeface="Century Gothic"/>
                <a:cs typeface="Century Gothic"/>
                <a:sym typeface="Century Gothic"/>
              </a:defRPr>
            </a:lvl3pPr>
            <a:lvl4pPr indent="0" lvl="3" marL="0" marR="0" rtl="0" algn="r">
              <a:spcBef>
                <a:spcPts val="0"/>
              </a:spcBef>
              <a:buNone/>
              <a:defRPr b="0" i="0" sz="1200" u="none" cap="none" strike="noStrike">
                <a:solidFill>
                  <a:schemeClr val="lt1"/>
                </a:solidFill>
                <a:latin typeface="Century Gothic"/>
                <a:ea typeface="Century Gothic"/>
                <a:cs typeface="Century Gothic"/>
                <a:sym typeface="Century Gothic"/>
              </a:defRPr>
            </a:lvl4pPr>
            <a:lvl5pPr indent="0" lvl="4" marL="0" marR="0" rtl="0" algn="r">
              <a:spcBef>
                <a:spcPts val="0"/>
              </a:spcBef>
              <a:buNone/>
              <a:defRPr b="0" i="0" sz="1200" u="none" cap="none" strike="noStrike">
                <a:solidFill>
                  <a:schemeClr val="lt1"/>
                </a:solidFill>
                <a:latin typeface="Century Gothic"/>
                <a:ea typeface="Century Gothic"/>
                <a:cs typeface="Century Gothic"/>
                <a:sym typeface="Century Gothic"/>
              </a:defRPr>
            </a:lvl5pPr>
            <a:lvl6pPr indent="0" lvl="5" marL="0" marR="0" rtl="0" algn="r">
              <a:spcBef>
                <a:spcPts val="0"/>
              </a:spcBef>
              <a:buNone/>
              <a:defRPr b="0" i="0" sz="1200" u="none" cap="none" strike="noStrike">
                <a:solidFill>
                  <a:schemeClr val="lt1"/>
                </a:solidFill>
                <a:latin typeface="Century Gothic"/>
                <a:ea typeface="Century Gothic"/>
                <a:cs typeface="Century Gothic"/>
                <a:sym typeface="Century Gothic"/>
              </a:defRPr>
            </a:lvl6pPr>
            <a:lvl7pPr indent="0" lvl="6" marL="0" marR="0" rtl="0" algn="r">
              <a:spcBef>
                <a:spcPts val="0"/>
              </a:spcBef>
              <a:buNone/>
              <a:defRPr b="0" i="0" sz="1200" u="none" cap="none" strike="noStrike">
                <a:solidFill>
                  <a:schemeClr val="lt1"/>
                </a:solidFill>
                <a:latin typeface="Century Gothic"/>
                <a:ea typeface="Century Gothic"/>
                <a:cs typeface="Century Gothic"/>
                <a:sym typeface="Century Gothic"/>
              </a:defRPr>
            </a:lvl7pPr>
            <a:lvl8pPr indent="0" lvl="7" marL="0" marR="0" rtl="0" algn="r">
              <a:spcBef>
                <a:spcPts val="0"/>
              </a:spcBef>
              <a:buNone/>
              <a:defRPr b="0" i="0" sz="1200" u="none" cap="none" strike="noStrike">
                <a:solidFill>
                  <a:schemeClr val="lt1"/>
                </a:solidFill>
                <a:latin typeface="Century Gothic"/>
                <a:ea typeface="Century Gothic"/>
                <a:cs typeface="Century Gothic"/>
                <a:sym typeface="Century Gothic"/>
              </a:defRPr>
            </a:lvl8pPr>
            <a:lvl9pPr indent="0" lvl="8" marL="0" marR="0" rtl="0" algn="r">
              <a:spcBef>
                <a:spcPts val="0"/>
              </a:spcBef>
              <a:buNone/>
              <a:defRPr b="0" i="0" sz="1200" u="none" cap="none" strike="noStrike">
                <a:solidFill>
                  <a:schemeClr val="l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GB"/>
              <a:t>‹#›</a:t>
            </a:fld>
            <a:endParaRPr/>
          </a:p>
        </p:txBody>
      </p:sp>
      <p:sp>
        <p:nvSpPr>
          <p:cNvPr id="55" name="Google Shape;55;p13"/>
          <p:cNvSpPr txBox="1"/>
          <p:nvPr/>
        </p:nvSpPr>
        <p:spPr>
          <a:xfrm>
            <a:off x="3794700" y="4704088"/>
            <a:ext cx="1554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chemeClr val="lt1"/>
                </a:solidFill>
                <a:latin typeface="Century Gothic"/>
                <a:ea typeface="Century Gothic"/>
                <a:cs typeface="Century Gothic"/>
                <a:sym typeface="Century Gothic"/>
              </a:rPr>
              <a:t>#SPDay21</a:t>
            </a:r>
            <a:endParaRPr>
              <a:solidFill>
                <a:schemeClr val="lt1"/>
              </a:solidFill>
              <a:latin typeface="Century Gothic"/>
              <a:ea typeface="Century Gothic"/>
              <a:cs typeface="Century Gothic"/>
              <a:sym typeface="Century Gothic"/>
            </a:endParaRPr>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7.png"/><Relationship Id="rId7" Type="http://schemas.openxmlformats.org/officeDocument/2006/relationships/image" Target="../media/image6.png"/><Relationship Id="rId8"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hyperlink" Target="https://ocul.on.ca/topomaps/" TargetMode="Externa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hyperlink" Target="https://www.criticalimprov.com/index.php/csieci/vol13splash" TargetMode="Externa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hyperlink" Target="https://cloud.scholarsportal.info" TargetMode="External"/><Relationship Id="rId4" Type="http://schemas.openxmlformats.org/officeDocument/2006/relationships/hyperlink" Target="mailto:cloud@scholarsportal.inf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5"/>
          <p:cNvSpPr txBox="1"/>
          <p:nvPr/>
        </p:nvSpPr>
        <p:spPr>
          <a:xfrm>
            <a:off x="441250" y="2853700"/>
            <a:ext cx="72303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3600">
                <a:solidFill>
                  <a:schemeClr val="lt1"/>
                </a:solidFill>
                <a:latin typeface="Century Gothic"/>
                <a:ea typeface="Century Gothic"/>
                <a:cs typeface="Century Gothic"/>
                <a:sym typeface="Century Gothic"/>
              </a:rPr>
              <a:t>ONTARIO LIBRARY RESEARCH CLOUD</a:t>
            </a:r>
            <a:endParaRPr b="1" sz="3600"/>
          </a:p>
        </p:txBody>
      </p:sp>
      <p:sp>
        <p:nvSpPr>
          <p:cNvPr id="127" name="Google Shape;127;p25"/>
          <p:cNvSpPr txBox="1"/>
          <p:nvPr/>
        </p:nvSpPr>
        <p:spPr>
          <a:xfrm>
            <a:off x="441258" y="2356338"/>
            <a:ext cx="4784700" cy="430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2200">
                <a:solidFill>
                  <a:schemeClr val="lt1"/>
                </a:solidFill>
                <a:latin typeface="Century Gothic"/>
                <a:ea typeface="Century Gothic"/>
                <a:cs typeface="Century Gothic"/>
                <a:sym typeface="Century Gothic"/>
              </a:rPr>
              <a:t>Andy Foster &amp; Kaitlin Newson</a:t>
            </a:r>
            <a:endParaRPr sz="400"/>
          </a:p>
        </p:txBody>
      </p:sp>
      <p:pic>
        <p:nvPicPr>
          <p:cNvPr id="128" name="Google Shape;128;p25"/>
          <p:cNvPicPr preferRelativeResize="0"/>
          <p:nvPr/>
        </p:nvPicPr>
        <p:blipFill>
          <a:blip r:embed="rId3">
            <a:alphaModFix/>
          </a:blip>
          <a:stretch>
            <a:fillRect/>
          </a:stretch>
        </p:blipFill>
        <p:spPr>
          <a:xfrm>
            <a:off x="5640625" y="118700"/>
            <a:ext cx="3410100" cy="375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4"/>
          <p:cNvSpPr txBox="1"/>
          <p:nvPr>
            <p:ph type="title"/>
          </p:nvPr>
        </p:nvSpPr>
        <p:spPr>
          <a:xfrm>
            <a:off x="457200" y="275167"/>
            <a:ext cx="8229600" cy="769529"/>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lt1"/>
              </a:buClr>
              <a:buSzPts val="3600"/>
              <a:buFont typeface="Century Gothic"/>
              <a:buNone/>
            </a:pPr>
            <a:r>
              <a:rPr lang="en-GB"/>
              <a:t>How objects are written</a:t>
            </a:r>
            <a:endParaRPr/>
          </a:p>
        </p:txBody>
      </p:sp>
      <p:sp>
        <p:nvSpPr>
          <p:cNvPr id="189" name="Google Shape;189;p34"/>
          <p:cNvSpPr txBox="1"/>
          <p:nvPr>
            <p:ph idx="1" type="body"/>
          </p:nvPr>
        </p:nvSpPr>
        <p:spPr>
          <a:xfrm>
            <a:off x="457200" y="1374802"/>
            <a:ext cx="8229600" cy="2952000"/>
          </a:xfrm>
          <a:prstGeom prst="rect">
            <a:avLst/>
          </a:prstGeom>
          <a:noFill/>
          <a:ln>
            <a:noFill/>
          </a:ln>
        </p:spPr>
        <p:txBody>
          <a:bodyPr anchorCtr="0" anchor="t" bIns="45700" lIns="91425" spcFirstLastPara="1" rIns="91425" wrap="square" tIns="45700">
            <a:noAutofit/>
          </a:bodyPr>
          <a:lstStyle/>
          <a:p>
            <a:pPr indent="-419100" lvl="0" marL="457200" rtl="0" algn="l">
              <a:lnSpc>
                <a:spcPct val="115000"/>
              </a:lnSpc>
              <a:spcBef>
                <a:spcPts val="0"/>
              </a:spcBef>
              <a:spcAft>
                <a:spcPts val="0"/>
              </a:spcAft>
              <a:buSzPts val="3000"/>
              <a:buChar char="•"/>
            </a:pPr>
            <a:r>
              <a:rPr lang="en-GB" sz="3000"/>
              <a:t>HTTP PUT</a:t>
            </a:r>
            <a:endParaRPr sz="3000"/>
          </a:p>
          <a:p>
            <a:pPr indent="-419100" lvl="0" marL="457200" rtl="0" algn="l">
              <a:lnSpc>
                <a:spcPct val="115000"/>
              </a:lnSpc>
              <a:spcBef>
                <a:spcPts val="0"/>
              </a:spcBef>
              <a:spcAft>
                <a:spcPts val="0"/>
              </a:spcAft>
              <a:buSzPts val="3000"/>
              <a:buChar char="•"/>
            </a:pPr>
            <a:r>
              <a:rPr lang="en-GB" sz="3000"/>
              <a:t>Proxy</a:t>
            </a:r>
            <a:endParaRPr sz="3000"/>
          </a:p>
          <a:p>
            <a:pPr indent="-419100" lvl="0" marL="457200" rtl="0" algn="l">
              <a:lnSpc>
                <a:spcPct val="115000"/>
              </a:lnSpc>
              <a:spcBef>
                <a:spcPts val="0"/>
              </a:spcBef>
              <a:spcAft>
                <a:spcPts val="0"/>
              </a:spcAft>
              <a:buSzPts val="3000"/>
              <a:buChar char="•"/>
            </a:pPr>
            <a:r>
              <a:rPr lang="en-GB" sz="3000"/>
              <a:t>Encryption</a:t>
            </a:r>
            <a:endParaRPr sz="3000"/>
          </a:p>
          <a:p>
            <a:pPr indent="-419100" lvl="0" marL="457200" rtl="0" algn="l">
              <a:lnSpc>
                <a:spcPct val="115000"/>
              </a:lnSpc>
              <a:spcBef>
                <a:spcPts val="0"/>
              </a:spcBef>
              <a:spcAft>
                <a:spcPts val="0"/>
              </a:spcAft>
              <a:buSzPts val="3000"/>
              <a:buChar char="•"/>
            </a:pPr>
            <a:r>
              <a:rPr lang="en-GB" sz="3000"/>
              <a:t>Handoff to storage</a:t>
            </a:r>
            <a:endParaRPr sz="3000"/>
          </a:p>
          <a:p>
            <a:pPr indent="-419100" lvl="0" marL="457200" rtl="0" algn="l">
              <a:lnSpc>
                <a:spcPct val="115000"/>
              </a:lnSpc>
              <a:spcBef>
                <a:spcPts val="0"/>
              </a:spcBef>
              <a:spcAft>
                <a:spcPts val="0"/>
              </a:spcAft>
              <a:buSzPts val="3000"/>
              <a:buChar char="•"/>
            </a:pPr>
            <a:r>
              <a:rPr lang="en-GB" sz="3000"/>
              <a:t>Integrity</a:t>
            </a:r>
            <a:endParaRPr sz="30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0" st="0"/>
                                            </p:txEl>
                                          </p:spTgt>
                                        </p:tgtEl>
                                        <p:attrNameLst>
                                          <p:attrName>style.visibility</p:attrName>
                                        </p:attrNameLst>
                                      </p:cBhvr>
                                      <p:to>
                                        <p:strVal val="visible"/>
                                      </p:to>
                                    </p:set>
                                    <p:animEffect filter="fade" transition="in">
                                      <p:cBhvr>
                                        <p:cTn dur="1000"/>
                                        <p:tgtEl>
                                          <p:spTgt spid="18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1" st="1"/>
                                            </p:txEl>
                                          </p:spTgt>
                                        </p:tgtEl>
                                        <p:attrNameLst>
                                          <p:attrName>style.visibility</p:attrName>
                                        </p:attrNameLst>
                                      </p:cBhvr>
                                      <p:to>
                                        <p:strVal val="visible"/>
                                      </p:to>
                                    </p:set>
                                    <p:animEffect filter="fade" transition="in">
                                      <p:cBhvr>
                                        <p:cTn dur="1000"/>
                                        <p:tgtEl>
                                          <p:spTgt spid="18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2" st="2"/>
                                            </p:txEl>
                                          </p:spTgt>
                                        </p:tgtEl>
                                        <p:attrNameLst>
                                          <p:attrName>style.visibility</p:attrName>
                                        </p:attrNameLst>
                                      </p:cBhvr>
                                      <p:to>
                                        <p:strVal val="visible"/>
                                      </p:to>
                                    </p:set>
                                    <p:animEffect filter="fade" transition="in">
                                      <p:cBhvr>
                                        <p:cTn dur="1000"/>
                                        <p:tgtEl>
                                          <p:spTgt spid="18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3" st="3"/>
                                            </p:txEl>
                                          </p:spTgt>
                                        </p:tgtEl>
                                        <p:attrNameLst>
                                          <p:attrName>style.visibility</p:attrName>
                                        </p:attrNameLst>
                                      </p:cBhvr>
                                      <p:to>
                                        <p:strVal val="visible"/>
                                      </p:to>
                                    </p:set>
                                    <p:animEffect filter="fade" transition="in">
                                      <p:cBhvr>
                                        <p:cTn dur="1000"/>
                                        <p:tgtEl>
                                          <p:spTgt spid="18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4" st="4"/>
                                            </p:txEl>
                                          </p:spTgt>
                                        </p:tgtEl>
                                        <p:attrNameLst>
                                          <p:attrName>style.visibility</p:attrName>
                                        </p:attrNameLst>
                                      </p:cBhvr>
                                      <p:to>
                                        <p:strVal val="visible"/>
                                      </p:to>
                                    </p:set>
                                    <p:animEffect filter="fade" transition="in">
                                      <p:cBhvr>
                                        <p:cTn dur="1000"/>
                                        <p:tgtEl>
                                          <p:spTgt spid="189">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5"/>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OLRC to date</a:t>
            </a:r>
            <a:endParaRPr/>
          </a:p>
        </p:txBody>
      </p:sp>
      <p:sp>
        <p:nvSpPr>
          <p:cNvPr id="195" name="Google Shape;195;p35"/>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In operation for 6 years</a:t>
            </a:r>
            <a:endParaRPr/>
          </a:p>
          <a:p>
            <a:pPr indent="-342900" lvl="0" marL="457200" rtl="0" algn="l">
              <a:spcBef>
                <a:spcPts val="0"/>
              </a:spcBef>
              <a:spcAft>
                <a:spcPts val="0"/>
              </a:spcAft>
              <a:buSzPts val="1800"/>
              <a:buChar char="•"/>
            </a:pPr>
            <a:r>
              <a:rPr lang="en-GB"/>
              <a:t>Hardware is ageing</a:t>
            </a:r>
            <a:endParaRPr/>
          </a:p>
          <a:p>
            <a:pPr indent="-342900" lvl="0" marL="457200" rtl="0" algn="l">
              <a:spcBef>
                <a:spcPts val="0"/>
              </a:spcBef>
              <a:spcAft>
                <a:spcPts val="0"/>
              </a:spcAft>
              <a:buSzPts val="1800"/>
              <a:buChar char="•"/>
            </a:pPr>
            <a:r>
              <a:rPr lang="en-GB"/>
              <a:t>Swift version Kilo (April 2015)</a:t>
            </a:r>
            <a:endParaRPr/>
          </a:p>
          <a:p>
            <a:pPr indent="-342900" lvl="0" marL="457200" rtl="0" algn="l">
              <a:spcBef>
                <a:spcPts val="0"/>
              </a:spcBef>
              <a:spcAft>
                <a:spcPts val="0"/>
              </a:spcAft>
              <a:buSzPts val="1800"/>
              <a:buChar char="•"/>
            </a:pPr>
            <a:r>
              <a:rPr lang="en-GB"/>
              <a:t>260TB of 320TB used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xEl>
                                              <p:pRg end="0" st="0"/>
                                            </p:txEl>
                                          </p:spTgt>
                                        </p:tgtEl>
                                        <p:attrNameLst>
                                          <p:attrName>style.visibility</p:attrName>
                                        </p:attrNameLst>
                                      </p:cBhvr>
                                      <p:to>
                                        <p:strVal val="visible"/>
                                      </p:to>
                                    </p:set>
                                    <p:animEffect filter="fade" transition="in">
                                      <p:cBhvr>
                                        <p:cTn dur="1000"/>
                                        <p:tgtEl>
                                          <p:spTgt spid="19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xEl>
                                              <p:pRg end="1" st="1"/>
                                            </p:txEl>
                                          </p:spTgt>
                                        </p:tgtEl>
                                        <p:attrNameLst>
                                          <p:attrName>style.visibility</p:attrName>
                                        </p:attrNameLst>
                                      </p:cBhvr>
                                      <p:to>
                                        <p:strVal val="visible"/>
                                      </p:to>
                                    </p:set>
                                    <p:animEffect filter="fade" transition="in">
                                      <p:cBhvr>
                                        <p:cTn dur="1000"/>
                                        <p:tgtEl>
                                          <p:spTgt spid="19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xEl>
                                              <p:pRg end="2" st="2"/>
                                            </p:txEl>
                                          </p:spTgt>
                                        </p:tgtEl>
                                        <p:attrNameLst>
                                          <p:attrName>style.visibility</p:attrName>
                                        </p:attrNameLst>
                                      </p:cBhvr>
                                      <p:to>
                                        <p:strVal val="visible"/>
                                      </p:to>
                                    </p:set>
                                    <p:animEffect filter="fade" transition="in">
                                      <p:cBhvr>
                                        <p:cTn dur="1000"/>
                                        <p:tgtEl>
                                          <p:spTgt spid="19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xEl>
                                              <p:pRg end="3" st="3"/>
                                            </p:txEl>
                                          </p:spTgt>
                                        </p:tgtEl>
                                        <p:attrNameLst>
                                          <p:attrName>style.visibility</p:attrName>
                                        </p:attrNameLst>
                                      </p:cBhvr>
                                      <p:to>
                                        <p:strVal val="visible"/>
                                      </p:to>
                                    </p:set>
                                    <p:animEffect filter="fade" transition="in">
                                      <p:cBhvr>
                                        <p:cTn dur="1000"/>
                                        <p:tgtEl>
                                          <p:spTgt spid="19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36"/>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OLRC 2</a:t>
            </a:r>
            <a:endParaRPr/>
          </a:p>
        </p:txBody>
      </p:sp>
      <p:sp>
        <p:nvSpPr>
          <p:cNvPr id="201" name="Google Shape;201;p36"/>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OLRC “2.0” now in production</a:t>
            </a:r>
            <a:endParaRPr/>
          </a:p>
          <a:p>
            <a:pPr indent="-342900" lvl="0" marL="457200" rtl="0" algn="l">
              <a:spcBef>
                <a:spcPts val="0"/>
              </a:spcBef>
              <a:spcAft>
                <a:spcPts val="0"/>
              </a:spcAft>
              <a:buSzPts val="1800"/>
              <a:buChar char="•"/>
            </a:pPr>
            <a:r>
              <a:rPr lang="en-GB"/>
              <a:t>Complete </a:t>
            </a:r>
            <a:r>
              <a:rPr lang="en-GB"/>
              <a:t>hardware</a:t>
            </a:r>
            <a:r>
              <a:rPr lang="en-GB"/>
              <a:t> refresh</a:t>
            </a:r>
            <a:endParaRPr/>
          </a:p>
          <a:p>
            <a:pPr indent="-342900" lvl="1" marL="914400" rtl="0" algn="l">
              <a:spcBef>
                <a:spcPts val="0"/>
              </a:spcBef>
              <a:spcAft>
                <a:spcPts val="0"/>
              </a:spcAft>
              <a:buSzPts val="1800"/>
              <a:buChar char="–"/>
            </a:pPr>
            <a:r>
              <a:rPr lang="en-GB"/>
              <a:t>320 TB to 840 TB storage</a:t>
            </a:r>
            <a:endParaRPr/>
          </a:p>
          <a:p>
            <a:pPr indent="-342900" lvl="1" marL="914400" rtl="0" algn="l">
              <a:spcBef>
                <a:spcPts val="0"/>
              </a:spcBef>
              <a:spcAft>
                <a:spcPts val="0"/>
              </a:spcAft>
              <a:buSzPts val="1800"/>
              <a:buChar char="–"/>
            </a:pPr>
            <a:r>
              <a:rPr lang="en-GB"/>
              <a:t>More CPUs and RAM</a:t>
            </a:r>
            <a:endParaRPr/>
          </a:p>
          <a:p>
            <a:pPr indent="-342900" lvl="0" marL="457200" rtl="0" algn="l">
              <a:spcBef>
                <a:spcPts val="0"/>
              </a:spcBef>
              <a:spcAft>
                <a:spcPts val="0"/>
              </a:spcAft>
              <a:buSzPts val="1800"/>
              <a:buChar char="•"/>
            </a:pPr>
            <a:r>
              <a:rPr lang="en-GB"/>
              <a:t>Software upgrade from version “Kilo” to “Wallaby”</a:t>
            </a:r>
            <a:endParaRPr/>
          </a:p>
          <a:p>
            <a:pPr indent="-342900" lvl="0" marL="457200" rtl="0" algn="l">
              <a:spcBef>
                <a:spcPts val="0"/>
              </a:spcBef>
              <a:spcAft>
                <a:spcPts val="0"/>
              </a:spcAft>
              <a:buSzPts val="1800"/>
              <a:buChar char="•"/>
            </a:pPr>
            <a:r>
              <a:rPr lang="en-GB"/>
              <a:t>We will upgrade in-situ</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1000"/>
                                        <p:tgtEl>
                                          <p:spTgt spid="20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1000"/>
                                        <p:tgtEl>
                                          <p:spTgt spid="20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Effect filter="fade" transition="in">
                                      <p:cBhvr>
                                        <p:cTn dur="1000"/>
                                        <p:tgtEl>
                                          <p:spTgt spid="20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3" st="3"/>
                                            </p:txEl>
                                          </p:spTgt>
                                        </p:tgtEl>
                                        <p:attrNameLst>
                                          <p:attrName>style.visibility</p:attrName>
                                        </p:attrNameLst>
                                      </p:cBhvr>
                                      <p:to>
                                        <p:strVal val="visible"/>
                                      </p:to>
                                    </p:set>
                                    <p:animEffect filter="fade" transition="in">
                                      <p:cBhvr>
                                        <p:cTn dur="1000"/>
                                        <p:tgtEl>
                                          <p:spTgt spid="20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4" st="4"/>
                                            </p:txEl>
                                          </p:spTgt>
                                        </p:tgtEl>
                                        <p:attrNameLst>
                                          <p:attrName>style.visibility</p:attrName>
                                        </p:attrNameLst>
                                      </p:cBhvr>
                                      <p:to>
                                        <p:strVal val="visible"/>
                                      </p:to>
                                    </p:set>
                                    <p:animEffect filter="fade" transition="in">
                                      <p:cBhvr>
                                        <p:cTn dur="1000"/>
                                        <p:tgtEl>
                                          <p:spTgt spid="20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5" st="5"/>
                                            </p:txEl>
                                          </p:spTgt>
                                        </p:tgtEl>
                                        <p:attrNameLst>
                                          <p:attrName>style.visibility</p:attrName>
                                        </p:attrNameLst>
                                      </p:cBhvr>
                                      <p:to>
                                        <p:strVal val="visible"/>
                                      </p:to>
                                    </p:set>
                                    <p:animEffect filter="fade" transition="in">
                                      <p:cBhvr>
                                        <p:cTn dur="1000"/>
                                        <p:tgtEl>
                                          <p:spTgt spid="20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pic>
        <p:nvPicPr>
          <p:cNvPr id="206" name="Google Shape;206;p37" title="A diagram of the structure of content in OLRC2. Each subscriber has its own domain. Domains contain projects, and projects can have multiple containers within them, and the containers can have files and folders."/>
          <p:cNvPicPr preferRelativeResize="0"/>
          <p:nvPr/>
        </p:nvPicPr>
        <p:blipFill>
          <a:blip r:embed="rId3">
            <a:alphaModFix/>
          </a:blip>
          <a:stretch>
            <a:fillRect/>
          </a:stretch>
        </p:blipFill>
        <p:spPr>
          <a:xfrm>
            <a:off x="1089653" y="164100"/>
            <a:ext cx="6964700" cy="452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8"/>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Horizon</a:t>
            </a:r>
            <a:endParaRPr/>
          </a:p>
        </p:txBody>
      </p:sp>
      <p:sp>
        <p:nvSpPr>
          <p:cNvPr id="212" name="Google Shape;212;p38"/>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Web dashboard for user and content management </a:t>
            </a:r>
            <a:endParaRPr/>
          </a:p>
          <a:p>
            <a:pPr indent="-342900" lvl="0" marL="457200" rtl="0" algn="l">
              <a:spcBef>
                <a:spcPts val="0"/>
              </a:spcBef>
              <a:spcAft>
                <a:spcPts val="0"/>
              </a:spcAft>
              <a:buSzPts val="1800"/>
              <a:buChar char="•"/>
            </a:pPr>
            <a:r>
              <a:rPr lang="en-GB"/>
              <a:t>Replacement for SwiftBrowser, which is being gradually sunset due to end of maintenance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pic>
        <p:nvPicPr>
          <p:cNvPr id="217" name="Google Shape;217;p39" title="The Horizon dashboard"/>
          <p:cNvPicPr preferRelativeResize="0"/>
          <p:nvPr/>
        </p:nvPicPr>
        <p:blipFill>
          <a:blip r:embed="rId3">
            <a:alphaModFix/>
          </a:blip>
          <a:stretch>
            <a:fillRect/>
          </a:stretch>
        </p:blipFill>
        <p:spPr>
          <a:xfrm>
            <a:off x="416938" y="82075"/>
            <a:ext cx="8310126" cy="497934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40"/>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Duracloud</a:t>
            </a:r>
            <a:endParaRPr/>
          </a:p>
        </p:txBody>
      </p:sp>
      <p:sp>
        <p:nvSpPr>
          <p:cNvPr id="223" name="Google Shape;223;p40"/>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Preservation storage </a:t>
            </a:r>
            <a:r>
              <a:rPr lang="en-GB"/>
              <a:t>management</a:t>
            </a:r>
            <a:r>
              <a:rPr lang="en-GB"/>
              <a:t> system that sits on top of the OLRC</a:t>
            </a:r>
            <a:endParaRPr/>
          </a:p>
          <a:p>
            <a:pPr indent="-342900" lvl="0" marL="457200" rtl="0" algn="l">
              <a:spcBef>
                <a:spcPts val="0"/>
              </a:spcBef>
              <a:spcAft>
                <a:spcPts val="0"/>
              </a:spcAft>
              <a:buSzPts val="1800"/>
              <a:buChar char="•"/>
            </a:pPr>
            <a:r>
              <a:rPr lang="en-GB"/>
              <a:t>Audit, integrity, usage reports</a:t>
            </a:r>
            <a:endParaRPr/>
          </a:p>
          <a:p>
            <a:pPr indent="-342900" lvl="0" marL="457200" rtl="0" algn="l">
              <a:spcBef>
                <a:spcPts val="0"/>
              </a:spcBef>
              <a:spcAft>
                <a:spcPts val="0"/>
              </a:spcAft>
              <a:buSzPts val="1800"/>
              <a:buChar char="•"/>
            </a:pPr>
            <a:r>
              <a:rPr lang="en-GB"/>
              <a:t>Duplication to other storage providers</a:t>
            </a:r>
            <a:endParaRPr/>
          </a:p>
          <a:p>
            <a:pPr indent="-342900" lvl="0" marL="457200" rtl="0" algn="l">
              <a:spcBef>
                <a:spcPts val="0"/>
              </a:spcBef>
              <a:spcAft>
                <a:spcPts val="0"/>
              </a:spcAft>
              <a:buSzPts val="1800"/>
              <a:buChar char="•"/>
            </a:pPr>
            <a:r>
              <a:rPr lang="en-GB"/>
              <a:t>Content transfer tools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41"/>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Feature Highlights: S3 Emulation</a:t>
            </a:r>
            <a:endParaRPr/>
          </a:p>
        </p:txBody>
      </p:sp>
      <p:pic>
        <p:nvPicPr>
          <p:cNvPr id="229" name="Google Shape;229;p41" title="Archivematica"/>
          <p:cNvPicPr preferRelativeResize="0"/>
          <p:nvPr/>
        </p:nvPicPr>
        <p:blipFill>
          <a:blip r:embed="rId3">
            <a:alphaModFix/>
          </a:blip>
          <a:stretch>
            <a:fillRect/>
          </a:stretch>
        </p:blipFill>
        <p:spPr>
          <a:xfrm>
            <a:off x="4189550" y="1447772"/>
            <a:ext cx="3864026" cy="431475"/>
          </a:xfrm>
          <a:prstGeom prst="rect">
            <a:avLst/>
          </a:prstGeom>
          <a:noFill/>
          <a:ln>
            <a:noFill/>
          </a:ln>
        </p:spPr>
      </p:pic>
      <p:pic>
        <p:nvPicPr>
          <p:cNvPr id="230" name="Google Shape;230;p41" title="DuraCloud"/>
          <p:cNvPicPr preferRelativeResize="0"/>
          <p:nvPr/>
        </p:nvPicPr>
        <p:blipFill rotWithShape="1">
          <a:blip r:embed="rId4">
            <a:alphaModFix/>
          </a:blip>
          <a:srcRect b="19384" l="0" r="0" t="20655"/>
          <a:stretch/>
        </p:blipFill>
        <p:spPr>
          <a:xfrm>
            <a:off x="6294490" y="2258100"/>
            <a:ext cx="2620010" cy="1176712"/>
          </a:xfrm>
          <a:prstGeom prst="rect">
            <a:avLst/>
          </a:prstGeom>
          <a:noFill/>
          <a:ln>
            <a:noFill/>
          </a:ln>
        </p:spPr>
      </p:pic>
      <p:pic>
        <p:nvPicPr>
          <p:cNvPr id="231" name="Google Shape;231;p41" title="Islandora"/>
          <p:cNvPicPr preferRelativeResize="0"/>
          <p:nvPr/>
        </p:nvPicPr>
        <p:blipFill rotWithShape="1">
          <a:blip r:embed="rId5">
            <a:alphaModFix/>
          </a:blip>
          <a:srcRect b="6680" l="0" r="0" t="6671"/>
          <a:stretch/>
        </p:blipFill>
        <p:spPr>
          <a:xfrm>
            <a:off x="3339413" y="2345713"/>
            <a:ext cx="2465169" cy="1001475"/>
          </a:xfrm>
          <a:prstGeom prst="rect">
            <a:avLst/>
          </a:prstGeom>
          <a:noFill/>
          <a:ln>
            <a:noFill/>
          </a:ln>
        </p:spPr>
      </p:pic>
      <p:pic>
        <p:nvPicPr>
          <p:cNvPr id="232" name="Google Shape;232;p41" title="The Dataverse Project"/>
          <p:cNvPicPr preferRelativeResize="0"/>
          <p:nvPr/>
        </p:nvPicPr>
        <p:blipFill>
          <a:blip r:embed="rId6">
            <a:alphaModFix/>
          </a:blip>
          <a:stretch>
            <a:fillRect/>
          </a:stretch>
        </p:blipFill>
        <p:spPr>
          <a:xfrm>
            <a:off x="3143275" y="3601595"/>
            <a:ext cx="2857461" cy="1091550"/>
          </a:xfrm>
          <a:prstGeom prst="rect">
            <a:avLst/>
          </a:prstGeom>
          <a:noFill/>
          <a:ln>
            <a:noFill/>
          </a:ln>
        </p:spPr>
      </p:pic>
      <p:pic>
        <p:nvPicPr>
          <p:cNvPr id="233" name="Google Shape;233;p41"/>
          <p:cNvPicPr preferRelativeResize="0"/>
          <p:nvPr/>
        </p:nvPicPr>
        <p:blipFill rotWithShape="1">
          <a:blip r:embed="rId7">
            <a:alphaModFix/>
          </a:blip>
          <a:srcRect b="0" l="0" r="36976" t="0"/>
          <a:stretch/>
        </p:blipFill>
        <p:spPr>
          <a:xfrm>
            <a:off x="423000" y="2091327"/>
            <a:ext cx="1383649" cy="1510272"/>
          </a:xfrm>
          <a:prstGeom prst="rect">
            <a:avLst/>
          </a:prstGeom>
          <a:noFill/>
          <a:ln>
            <a:noFill/>
          </a:ln>
        </p:spPr>
      </p:pic>
      <p:sp>
        <p:nvSpPr>
          <p:cNvPr id="234" name="Google Shape;234;p41"/>
          <p:cNvSpPr txBox="1"/>
          <p:nvPr/>
        </p:nvSpPr>
        <p:spPr>
          <a:xfrm>
            <a:off x="2094863" y="2185588"/>
            <a:ext cx="7602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8000">
                <a:solidFill>
                  <a:srgbClr val="FFFFFF"/>
                </a:solidFill>
                <a:latin typeface="Century Gothic"/>
                <a:ea typeface="Century Gothic"/>
                <a:cs typeface="Century Gothic"/>
                <a:sym typeface="Century Gothic"/>
              </a:rPr>
              <a:t>+</a:t>
            </a:r>
            <a:endParaRPr b="1" sz="8000">
              <a:solidFill>
                <a:srgbClr val="FFFFFF"/>
              </a:solidFill>
              <a:latin typeface="Century Gothic"/>
              <a:ea typeface="Century Gothic"/>
              <a:cs typeface="Century Gothic"/>
              <a:sym typeface="Century Gothic"/>
            </a:endParaRPr>
          </a:p>
        </p:txBody>
      </p:sp>
      <p:pic>
        <p:nvPicPr>
          <p:cNvPr id="235" name="Google Shape;235;p41" title="Omeka"/>
          <p:cNvPicPr preferRelativeResize="0"/>
          <p:nvPr/>
        </p:nvPicPr>
        <p:blipFill>
          <a:blip r:embed="rId8">
            <a:alphaModFix/>
          </a:blip>
          <a:stretch>
            <a:fillRect/>
          </a:stretch>
        </p:blipFill>
        <p:spPr>
          <a:xfrm>
            <a:off x="7016140" y="3559025"/>
            <a:ext cx="1176720" cy="1176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2"/>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Feature Highlights: Public Objects</a:t>
            </a:r>
            <a:endParaRPr/>
          </a:p>
        </p:txBody>
      </p:sp>
      <p:sp>
        <p:nvSpPr>
          <p:cNvPr id="241" name="Google Shape;241;p42"/>
          <p:cNvSpPr txBox="1"/>
          <p:nvPr>
            <p:ph idx="1" type="body"/>
          </p:nvPr>
        </p:nvSpPr>
        <p:spPr>
          <a:xfrm>
            <a:off x="457200" y="1154050"/>
            <a:ext cx="5081100" cy="3394500"/>
          </a:xfrm>
          <a:prstGeom prst="rect">
            <a:avLst/>
          </a:prstGeom>
        </p:spPr>
        <p:txBody>
          <a:bodyPr anchorCtr="0" anchor="t" bIns="45700" lIns="91425" spcFirstLastPara="1" rIns="91425" wrap="square" tIns="45700">
            <a:normAutofit/>
          </a:bodyPr>
          <a:lstStyle/>
          <a:p>
            <a:pPr indent="-355600" lvl="0" marL="457200" rtl="0" algn="l">
              <a:spcBef>
                <a:spcPts val="360"/>
              </a:spcBef>
              <a:spcAft>
                <a:spcPts val="0"/>
              </a:spcAft>
              <a:buSzPts val="2000"/>
              <a:buFont typeface="Century Gothic"/>
              <a:buAutoNum type="arabicPeriod"/>
            </a:pPr>
            <a:r>
              <a:rPr lang="en-GB"/>
              <a:t>Upload files to an OLRC container</a:t>
            </a:r>
            <a:endParaRPr/>
          </a:p>
          <a:p>
            <a:pPr indent="-355600" lvl="0" marL="457200" rtl="0" algn="l">
              <a:spcBef>
                <a:spcPts val="0"/>
              </a:spcBef>
              <a:spcAft>
                <a:spcPts val="0"/>
              </a:spcAft>
              <a:buSzPts val="2000"/>
              <a:buFont typeface="Century Gothic"/>
              <a:buAutoNum type="arabicPeriod"/>
            </a:pPr>
            <a:r>
              <a:rPr lang="en-GB"/>
              <a:t>Set the container as public</a:t>
            </a:r>
            <a:endParaRPr/>
          </a:p>
          <a:p>
            <a:pPr indent="-355600" lvl="0" marL="457200" rtl="0" algn="l">
              <a:spcBef>
                <a:spcPts val="0"/>
              </a:spcBef>
              <a:spcAft>
                <a:spcPts val="0"/>
              </a:spcAft>
              <a:buSzPts val="2000"/>
              <a:buFont typeface="Century Gothic"/>
              <a:buAutoNum type="arabicPeriod"/>
            </a:pPr>
            <a:r>
              <a:rPr lang="en-GB"/>
              <a:t>Retrieve public web links</a:t>
            </a:r>
            <a:endParaRPr/>
          </a:p>
        </p:txBody>
      </p:sp>
      <p:pic>
        <p:nvPicPr>
          <p:cNvPr id="242" name="Google Shape;242;p42" title="A public container in Horizon"/>
          <p:cNvPicPr preferRelativeResize="0"/>
          <p:nvPr/>
        </p:nvPicPr>
        <p:blipFill>
          <a:blip r:embed="rId3">
            <a:alphaModFix/>
          </a:blip>
          <a:stretch>
            <a:fillRect/>
          </a:stretch>
        </p:blipFill>
        <p:spPr>
          <a:xfrm>
            <a:off x="5710900" y="1452600"/>
            <a:ext cx="2728624" cy="28014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3"/>
          <p:cNvSpPr txBox="1"/>
          <p:nvPr>
            <p:ph type="title"/>
          </p:nvPr>
        </p:nvSpPr>
        <p:spPr>
          <a:xfrm>
            <a:off x="722313" y="3305176"/>
            <a:ext cx="7772400" cy="1021500"/>
          </a:xfrm>
          <a:prstGeom prst="rect">
            <a:avLst/>
          </a:prstGeom>
        </p:spPr>
        <p:txBody>
          <a:bodyPr anchorCtr="0" anchor="t" bIns="45700" lIns="91425" spcFirstLastPara="1" rIns="91425" wrap="square" tIns="45700">
            <a:normAutofit/>
          </a:bodyPr>
          <a:lstStyle/>
          <a:p>
            <a:pPr indent="0" lvl="0" marL="0" rtl="0" algn="l">
              <a:spcBef>
                <a:spcPts val="0"/>
              </a:spcBef>
              <a:spcAft>
                <a:spcPts val="0"/>
              </a:spcAft>
              <a:buNone/>
            </a:pPr>
            <a:r>
              <a:rPr lang="en-GB"/>
              <a:t>How can you use the OLRC?</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6"/>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What is the OLRC?</a:t>
            </a:r>
            <a:endParaRPr/>
          </a:p>
        </p:txBody>
      </p:sp>
      <p:sp>
        <p:nvSpPr>
          <p:cNvPr id="134" name="Google Shape;134;p26"/>
          <p:cNvSpPr txBox="1"/>
          <p:nvPr>
            <p:ph idx="1" type="body"/>
          </p:nvPr>
        </p:nvSpPr>
        <p:spPr>
          <a:xfrm>
            <a:off x="1066600" y="1741050"/>
            <a:ext cx="7312200" cy="19023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GB"/>
              <a:t>A </a:t>
            </a:r>
            <a:r>
              <a:rPr lang="en-GB"/>
              <a:t>geographically distributed, highly scalable, highly redundant, highly available object storage cluster.</a:t>
            </a:r>
            <a:endParaRPr/>
          </a:p>
        </p:txBody>
      </p:sp>
      <p:sp>
        <p:nvSpPr>
          <p:cNvPr id="135" name="Google Shape;135;p26"/>
          <p:cNvSpPr txBox="1"/>
          <p:nvPr/>
        </p:nvSpPr>
        <p:spPr>
          <a:xfrm>
            <a:off x="192775" y="970250"/>
            <a:ext cx="1741800" cy="19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0">
                <a:solidFill>
                  <a:schemeClr val="lt1"/>
                </a:solidFill>
                <a:latin typeface="Century Gothic"/>
                <a:ea typeface="Century Gothic"/>
                <a:cs typeface="Century Gothic"/>
                <a:sym typeface="Century Gothic"/>
              </a:rPr>
              <a:t>“</a:t>
            </a:r>
            <a:endParaRPr sz="12000">
              <a:solidFill>
                <a:schemeClr val="lt1"/>
              </a:solidFill>
              <a:latin typeface="Century Gothic"/>
              <a:ea typeface="Century Gothic"/>
              <a:cs typeface="Century Gothic"/>
              <a:sym typeface="Century Gothic"/>
            </a:endParaRPr>
          </a:p>
        </p:txBody>
      </p:sp>
      <p:sp>
        <p:nvSpPr>
          <p:cNvPr id="136" name="Google Shape;136;p26"/>
          <p:cNvSpPr txBox="1"/>
          <p:nvPr/>
        </p:nvSpPr>
        <p:spPr>
          <a:xfrm>
            <a:off x="7513200" y="2832450"/>
            <a:ext cx="1173600" cy="14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0">
                <a:solidFill>
                  <a:schemeClr val="lt1"/>
                </a:solidFill>
                <a:latin typeface="Century Gothic"/>
                <a:ea typeface="Century Gothic"/>
                <a:cs typeface="Century Gothic"/>
                <a:sym typeface="Century Gothic"/>
              </a:rPr>
              <a:t>”</a:t>
            </a:r>
            <a:endParaRPr sz="15000">
              <a:solidFill>
                <a:schemeClr val="lt1"/>
              </a:solidFill>
              <a:latin typeface="Century Gothic"/>
              <a:ea typeface="Century Gothic"/>
              <a:cs typeface="Century Gothic"/>
              <a:sym typeface="Century Gothic"/>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4"/>
          <p:cNvSpPr txBox="1"/>
          <p:nvPr>
            <p:ph type="title"/>
          </p:nvPr>
        </p:nvSpPr>
        <p:spPr>
          <a:xfrm>
            <a:off x="457200" y="275167"/>
            <a:ext cx="8229600" cy="769500"/>
          </a:xfrm>
          <a:prstGeom prst="rect">
            <a:avLst/>
          </a:prstGeom>
        </p:spPr>
        <p:txBody>
          <a:bodyPr anchorCtr="0" anchor="ctr" bIns="45700" lIns="91425" spcFirstLastPara="1" rIns="91425" wrap="square" tIns="45700">
            <a:normAutofit fontScale="90000"/>
          </a:bodyPr>
          <a:lstStyle/>
          <a:p>
            <a:pPr indent="0" lvl="0" marL="0" rtl="0" algn="l">
              <a:spcBef>
                <a:spcPts val="0"/>
              </a:spcBef>
              <a:spcAft>
                <a:spcPts val="0"/>
              </a:spcAft>
              <a:buNone/>
            </a:pPr>
            <a:r>
              <a:rPr lang="en-GB"/>
              <a:t>Use Cases: Backup &amp; Archival Storage</a:t>
            </a:r>
            <a:endParaRPr/>
          </a:p>
        </p:txBody>
      </p:sp>
      <p:sp>
        <p:nvSpPr>
          <p:cNvPr id="253" name="Google Shape;253;p44"/>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Encrypted server backups</a:t>
            </a:r>
            <a:endParaRPr/>
          </a:p>
          <a:p>
            <a:pPr indent="-342900" lvl="0" marL="457200" rtl="0" algn="l">
              <a:spcBef>
                <a:spcPts val="0"/>
              </a:spcBef>
              <a:spcAft>
                <a:spcPts val="0"/>
              </a:spcAft>
              <a:buSzPts val="1800"/>
              <a:buChar char="•"/>
            </a:pPr>
            <a:r>
              <a:rPr lang="en-GB"/>
              <a:t>Backup purchased materials (e.g. videos)</a:t>
            </a:r>
            <a:endParaRPr/>
          </a:p>
          <a:p>
            <a:pPr indent="-342900" lvl="0" marL="457200" rtl="0" algn="l">
              <a:spcBef>
                <a:spcPts val="0"/>
              </a:spcBef>
              <a:spcAft>
                <a:spcPts val="0"/>
              </a:spcAft>
              <a:buSzPts val="1800"/>
              <a:buChar char="•"/>
            </a:pPr>
            <a:r>
              <a:rPr lang="en-GB"/>
              <a:t>Web archiving</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45"/>
          <p:cNvSpPr txBox="1"/>
          <p:nvPr>
            <p:ph type="title"/>
          </p:nvPr>
        </p:nvSpPr>
        <p:spPr>
          <a:xfrm>
            <a:off x="457200" y="275167"/>
            <a:ext cx="8229600" cy="769500"/>
          </a:xfrm>
          <a:prstGeom prst="rect">
            <a:avLst/>
          </a:prstGeom>
        </p:spPr>
        <p:txBody>
          <a:bodyPr anchorCtr="0" anchor="ctr" bIns="45700" lIns="91425" spcFirstLastPara="1" rIns="91425" wrap="square" tIns="45700">
            <a:normAutofit fontScale="90000"/>
          </a:bodyPr>
          <a:lstStyle/>
          <a:p>
            <a:pPr indent="0" lvl="0" marL="0" rtl="0" algn="l">
              <a:spcBef>
                <a:spcPts val="0"/>
              </a:spcBef>
              <a:spcAft>
                <a:spcPts val="0"/>
              </a:spcAft>
              <a:buNone/>
            </a:pPr>
            <a:r>
              <a:rPr lang="en-GB"/>
              <a:t>Use Cases: Storage for External Partners</a:t>
            </a:r>
            <a:endParaRPr/>
          </a:p>
        </p:txBody>
      </p:sp>
      <p:sp>
        <p:nvSpPr>
          <p:cNvPr id="259" name="Google Shape;259;p45"/>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Dark storage for research projects</a:t>
            </a:r>
            <a:endParaRPr/>
          </a:p>
          <a:p>
            <a:pPr indent="-342900" lvl="0" marL="457200" rtl="0" algn="l">
              <a:spcBef>
                <a:spcPts val="0"/>
              </a:spcBef>
              <a:spcAft>
                <a:spcPts val="0"/>
              </a:spcAft>
              <a:buSzPts val="1800"/>
              <a:buChar char="•"/>
            </a:pPr>
            <a:r>
              <a:rPr lang="en-GB"/>
              <a:t>No need to manage local server with central IT group</a:t>
            </a:r>
            <a:endParaRPr/>
          </a:p>
          <a:p>
            <a:pPr indent="-342900" lvl="0" marL="457200" rtl="0" algn="l">
              <a:spcBef>
                <a:spcPts val="0"/>
              </a:spcBef>
              <a:spcAft>
                <a:spcPts val="0"/>
              </a:spcAft>
              <a:buSzPts val="1800"/>
              <a:buChar char="•"/>
            </a:pPr>
            <a:r>
              <a:rPr lang="en-GB"/>
              <a:t>Improved workflow in OLRC 2</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46"/>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Use Cases: Streaming</a:t>
            </a:r>
            <a:endParaRPr/>
          </a:p>
        </p:txBody>
      </p:sp>
      <p:sp>
        <p:nvSpPr>
          <p:cNvPr id="265" name="Google Shape;265;p46"/>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Video streaming for classroom use</a:t>
            </a:r>
            <a:endParaRPr/>
          </a:p>
          <a:p>
            <a:pPr indent="-342900" lvl="0" marL="457200" rtl="0" algn="l">
              <a:spcBef>
                <a:spcPts val="0"/>
              </a:spcBef>
              <a:spcAft>
                <a:spcPts val="0"/>
              </a:spcAft>
              <a:buSzPts val="1800"/>
              <a:buChar char="•"/>
            </a:pPr>
            <a:r>
              <a:rPr lang="en-GB"/>
              <a:t>Supplementing local streaming options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7"/>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Use Cases: Historical Topos</a:t>
            </a:r>
            <a:endParaRPr/>
          </a:p>
        </p:txBody>
      </p:sp>
      <p:sp>
        <p:nvSpPr>
          <p:cNvPr id="271" name="Google Shape;271;p47"/>
          <p:cNvSpPr txBox="1"/>
          <p:nvPr>
            <p:ph idx="1" type="body"/>
          </p:nvPr>
        </p:nvSpPr>
        <p:spPr>
          <a:xfrm>
            <a:off x="457200" y="1154050"/>
            <a:ext cx="37491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Static websites (HTML, CSS, JS)</a:t>
            </a:r>
            <a:endParaRPr/>
          </a:p>
          <a:p>
            <a:pPr indent="-342900" lvl="0" marL="457200" rtl="0" algn="l">
              <a:spcBef>
                <a:spcPts val="0"/>
              </a:spcBef>
              <a:spcAft>
                <a:spcPts val="0"/>
              </a:spcAft>
              <a:buSzPts val="1800"/>
              <a:buChar char="•"/>
            </a:pPr>
            <a:r>
              <a:rPr lang="en-GB"/>
              <a:t>Map image tiles in Scholars GeoPortal</a:t>
            </a:r>
            <a:endParaRPr/>
          </a:p>
        </p:txBody>
      </p:sp>
      <p:pic>
        <p:nvPicPr>
          <p:cNvPr id="272" name="Google Shape;272;p47" title="The Historical topographic maps project website">
            <a:hlinkClick r:id="rId3"/>
          </p:cNvPr>
          <p:cNvPicPr preferRelativeResize="0"/>
          <p:nvPr/>
        </p:nvPicPr>
        <p:blipFill>
          <a:blip r:embed="rId4">
            <a:alphaModFix/>
          </a:blip>
          <a:stretch>
            <a:fillRect/>
          </a:stretch>
        </p:blipFill>
        <p:spPr>
          <a:xfrm>
            <a:off x="4206300" y="1258100"/>
            <a:ext cx="4774850" cy="318641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48"/>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Use Cases: OJS Files</a:t>
            </a:r>
            <a:endParaRPr/>
          </a:p>
        </p:txBody>
      </p:sp>
      <p:sp>
        <p:nvSpPr>
          <p:cNvPr id="278" name="Google Shape;278;p48"/>
          <p:cNvSpPr txBox="1"/>
          <p:nvPr>
            <p:ph idx="1" type="body"/>
          </p:nvPr>
        </p:nvSpPr>
        <p:spPr>
          <a:xfrm>
            <a:off x="457200" y="1154050"/>
            <a:ext cx="52761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“Critical Studies in Improvisation” OJS journal at Guelph</a:t>
            </a:r>
            <a:endParaRPr/>
          </a:p>
          <a:p>
            <a:pPr indent="-342900" lvl="0" marL="457200" rtl="0" algn="l">
              <a:spcBef>
                <a:spcPts val="0"/>
              </a:spcBef>
              <a:spcAft>
                <a:spcPts val="0"/>
              </a:spcAft>
              <a:buSzPts val="1800"/>
              <a:buChar char="•"/>
            </a:pPr>
            <a:r>
              <a:rPr lang="en-GB"/>
              <a:t>Supplementary audio files hosted in the OLRC</a:t>
            </a:r>
            <a:endParaRPr/>
          </a:p>
        </p:txBody>
      </p:sp>
      <p:pic>
        <p:nvPicPr>
          <p:cNvPr id="279" name="Google Shape;279;p48" title="An issue in the Critical Studies in Improvisation journal">
            <a:hlinkClick r:id="rId3"/>
          </p:cNvPr>
          <p:cNvPicPr preferRelativeResize="0"/>
          <p:nvPr/>
        </p:nvPicPr>
        <p:blipFill>
          <a:blip r:embed="rId4">
            <a:alphaModFix/>
          </a:blip>
          <a:stretch>
            <a:fillRect/>
          </a:stretch>
        </p:blipFill>
        <p:spPr>
          <a:xfrm>
            <a:off x="5857500" y="1154050"/>
            <a:ext cx="3011674" cy="372301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9"/>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Why use the OLRC?</a:t>
            </a:r>
            <a:endParaRPr/>
          </a:p>
        </p:txBody>
      </p:sp>
      <p:sp>
        <p:nvSpPr>
          <p:cNvPr id="285" name="Google Shape;285;p49"/>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By OCUL, for OCUL</a:t>
            </a:r>
            <a:endParaRPr/>
          </a:p>
          <a:p>
            <a:pPr indent="-342900" lvl="0" marL="457200" rtl="0" algn="l">
              <a:spcBef>
                <a:spcPts val="0"/>
              </a:spcBef>
              <a:spcAft>
                <a:spcPts val="0"/>
              </a:spcAft>
              <a:buSzPts val="1800"/>
              <a:buChar char="•"/>
            </a:pPr>
            <a:r>
              <a:rPr lang="en-GB"/>
              <a:t>We are the stewards of the data</a:t>
            </a:r>
            <a:endParaRPr/>
          </a:p>
          <a:p>
            <a:pPr indent="-342900" lvl="0" marL="457200" rtl="0" algn="l">
              <a:spcBef>
                <a:spcPts val="0"/>
              </a:spcBef>
              <a:spcAft>
                <a:spcPts val="0"/>
              </a:spcAft>
              <a:buSzPts val="1800"/>
              <a:buChar char="•"/>
            </a:pPr>
            <a:r>
              <a:rPr lang="en-GB"/>
              <a:t>Data does not leave </a:t>
            </a:r>
            <a:r>
              <a:rPr lang="en-GB"/>
              <a:t>Canada</a:t>
            </a:r>
            <a:endParaRPr/>
          </a:p>
          <a:p>
            <a:pPr indent="-342900" lvl="0" marL="457200" rtl="0" algn="l">
              <a:spcBef>
                <a:spcPts val="0"/>
              </a:spcBef>
              <a:spcAft>
                <a:spcPts val="0"/>
              </a:spcAft>
              <a:buSzPts val="1800"/>
              <a:buChar char="•"/>
            </a:pPr>
            <a:r>
              <a:rPr lang="en-GB"/>
              <a:t>Cost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0"/>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Updated Pricing</a:t>
            </a:r>
            <a:endParaRPr/>
          </a:p>
        </p:txBody>
      </p:sp>
      <p:graphicFrame>
        <p:nvGraphicFramePr>
          <p:cNvPr id="291" name="Google Shape;291;p50"/>
          <p:cNvGraphicFramePr/>
          <p:nvPr/>
        </p:nvGraphicFramePr>
        <p:xfrm>
          <a:off x="707275" y="1154033"/>
          <a:ext cx="3000000" cy="3000000"/>
        </p:xfrm>
        <a:graphic>
          <a:graphicData uri="http://schemas.openxmlformats.org/drawingml/2006/table">
            <a:tbl>
              <a:tblPr>
                <a:noFill/>
                <a:tableStyleId>{678FB028-65C8-47F2-B57F-54797508664B}</a:tableStyleId>
              </a:tblPr>
              <a:tblGrid>
                <a:gridCol w="3650700"/>
                <a:gridCol w="1632075"/>
                <a:gridCol w="1893000"/>
              </a:tblGrid>
              <a:tr h="714475">
                <a:tc>
                  <a:txBody>
                    <a:bodyPr/>
                    <a:lstStyle/>
                    <a:p>
                      <a:pPr indent="0" lvl="0" marL="0" rtl="0" algn="ctr">
                        <a:lnSpc>
                          <a:spcPct val="115000"/>
                        </a:lnSpc>
                        <a:spcBef>
                          <a:spcPts val="0"/>
                        </a:spcBef>
                        <a:spcAft>
                          <a:spcPts val="0"/>
                        </a:spcAft>
                        <a:buNone/>
                      </a:pPr>
                      <a:r>
                        <a:rPr b="1" lang="en-GB" sz="2000">
                          <a:solidFill>
                            <a:schemeClr val="lt1"/>
                          </a:solidFill>
                          <a:latin typeface="Century Gothic"/>
                          <a:ea typeface="Century Gothic"/>
                          <a:cs typeface="Century Gothic"/>
                          <a:sym typeface="Century Gothic"/>
                        </a:rPr>
                        <a:t>Pricing for </a:t>
                      </a:r>
                      <a:endParaRPr b="1" sz="2000">
                        <a:solidFill>
                          <a:schemeClr val="lt1"/>
                        </a:solidFill>
                        <a:latin typeface="Century Gothic"/>
                        <a:ea typeface="Century Gothic"/>
                        <a:cs typeface="Century Gothic"/>
                        <a:sym typeface="Century Gothic"/>
                      </a:endParaRPr>
                    </a:p>
                    <a:p>
                      <a:pPr indent="0" lvl="0" marL="0" rtl="0" algn="ctr">
                        <a:lnSpc>
                          <a:spcPct val="115000"/>
                        </a:lnSpc>
                        <a:spcBef>
                          <a:spcPts val="0"/>
                        </a:spcBef>
                        <a:spcAft>
                          <a:spcPts val="0"/>
                        </a:spcAft>
                        <a:buNone/>
                      </a:pPr>
                      <a:r>
                        <a:rPr b="1" lang="en-GB" sz="2000">
                          <a:solidFill>
                            <a:schemeClr val="lt1"/>
                          </a:solidFill>
                          <a:latin typeface="Century Gothic"/>
                          <a:ea typeface="Century Gothic"/>
                          <a:cs typeface="Century Gothic"/>
                          <a:sym typeface="Century Gothic"/>
                        </a:rPr>
                        <a:t>OCUL Subscribers</a:t>
                      </a:r>
                      <a:endParaRPr b="1"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2000">
                          <a:solidFill>
                            <a:schemeClr val="lt1"/>
                          </a:solidFill>
                          <a:latin typeface="Century Gothic"/>
                          <a:ea typeface="Century Gothic"/>
                          <a:cs typeface="Century Gothic"/>
                          <a:sym typeface="Century Gothic"/>
                        </a:rPr>
                        <a:t>Previous </a:t>
                      </a:r>
                      <a:r>
                        <a:rPr b="1" lang="en-GB" sz="2000">
                          <a:solidFill>
                            <a:schemeClr val="lt1"/>
                          </a:solidFill>
                          <a:latin typeface="Century Gothic"/>
                          <a:ea typeface="Century Gothic"/>
                          <a:cs typeface="Century Gothic"/>
                          <a:sym typeface="Century Gothic"/>
                        </a:rPr>
                        <a:t>Pricing</a:t>
                      </a:r>
                      <a:endParaRPr b="1"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GB" sz="2000">
                          <a:solidFill>
                            <a:schemeClr val="lt1"/>
                          </a:solidFill>
                          <a:latin typeface="Century Gothic"/>
                          <a:ea typeface="Century Gothic"/>
                          <a:cs typeface="Century Gothic"/>
                          <a:sym typeface="Century Gothic"/>
                        </a:rPr>
                        <a:t>2021 </a:t>
                      </a:r>
                      <a:endParaRPr b="1" sz="2000">
                        <a:solidFill>
                          <a:schemeClr val="lt1"/>
                        </a:solidFill>
                        <a:latin typeface="Century Gothic"/>
                        <a:ea typeface="Century Gothic"/>
                        <a:cs typeface="Century Gothic"/>
                        <a:sym typeface="Century Gothic"/>
                      </a:endParaRPr>
                    </a:p>
                    <a:p>
                      <a:pPr indent="0" lvl="0" marL="0" rtl="0" algn="ctr">
                        <a:lnSpc>
                          <a:spcPct val="115000"/>
                        </a:lnSpc>
                        <a:spcBef>
                          <a:spcPts val="0"/>
                        </a:spcBef>
                        <a:spcAft>
                          <a:spcPts val="0"/>
                        </a:spcAft>
                        <a:buNone/>
                      </a:pPr>
                      <a:r>
                        <a:rPr b="1" lang="en-GB" sz="2000">
                          <a:solidFill>
                            <a:schemeClr val="lt1"/>
                          </a:solidFill>
                          <a:latin typeface="Century Gothic"/>
                          <a:ea typeface="Century Gothic"/>
                          <a:cs typeface="Century Gothic"/>
                          <a:sym typeface="Century Gothic"/>
                        </a:rPr>
                        <a:t>Pricing</a:t>
                      </a:r>
                      <a:endParaRPr b="1"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r>
              <a:tr h="714475">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Base Subscription (includes 5TB)</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$1,600</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$1,381</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59050">
                <a:tc>
                  <a:txBody>
                    <a:bodyPr/>
                    <a:lstStyle/>
                    <a:p>
                      <a:pPr indent="0" lvl="0" marL="0" rtl="0" algn="ctr">
                        <a:lnSpc>
                          <a:spcPct val="115000"/>
                        </a:lnSpc>
                        <a:spcBef>
                          <a:spcPts val="0"/>
                        </a:spcBef>
                        <a:spcAft>
                          <a:spcPts val="0"/>
                        </a:spcAft>
                        <a:buNone/>
                      </a:pPr>
                      <a:r>
                        <a:t/>
                      </a:r>
                      <a:endParaRPr b="1"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22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22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75550">
                <a:tc>
                  <a:txBody>
                    <a:bodyPr/>
                    <a:lstStyle/>
                    <a:p>
                      <a:pPr indent="0" lvl="0" marL="0" rtl="0" algn="ctr">
                        <a:lnSpc>
                          <a:spcPct val="115000"/>
                        </a:lnSpc>
                        <a:spcBef>
                          <a:spcPts val="0"/>
                        </a:spcBef>
                        <a:spcAft>
                          <a:spcPts val="0"/>
                        </a:spcAft>
                        <a:buNone/>
                      </a:pPr>
                      <a:r>
                        <a:rPr b="1" lang="en-GB" sz="2000">
                          <a:solidFill>
                            <a:schemeClr val="lt1"/>
                          </a:solidFill>
                          <a:latin typeface="Century Gothic"/>
                          <a:ea typeface="Century Gothic"/>
                          <a:cs typeface="Century Gothic"/>
                          <a:sym typeface="Century Gothic"/>
                        </a:rPr>
                        <a:t>Additional Storage</a:t>
                      </a:r>
                      <a:endParaRPr b="1"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22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22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75550">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Per 1 TB</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$320</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$276</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75550">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Per 10 TB</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$3,100</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$2,604</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375550">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Per 50 TB</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$15,500</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2000">
                          <a:solidFill>
                            <a:schemeClr val="lt1"/>
                          </a:solidFill>
                          <a:latin typeface="Century Gothic"/>
                          <a:ea typeface="Century Gothic"/>
                          <a:cs typeface="Century Gothic"/>
                          <a:sym typeface="Century Gothic"/>
                        </a:rPr>
                        <a:t>$12,272</a:t>
                      </a:r>
                      <a:endParaRPr sz="2000">
                        <a:solidFill>
                          <a:schemeClr val="lt1"/>
                        </a:solidFill>
                        <a:latin typeface="Century Gothic"/>
                        <a:ea typeface="Century Gothic"/>
                        <a:cs typeface="Century Gothic"/>
                        <a:sym typeface="Century Gothic"/>
                      </a:endParaRPr>
                    </a:p>
                  </a:txBody>
                  <a:tcPr marT="19050" marB="19050" marR="28575" marL="28575" anchor="b">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51"/>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Price comparison</a:t>
            </a:r>
            <a:endParaRPr/>
          </a:p>
        </p:txBody>
      </p:sp>
      <p:sp>
        <p:nvSpPr>
          <p:cNvPr id="297" name="Google Shape;297;p51"/>
          <p:cNvSpPr txBox="1"/>
          <p:nvPr/>
        </p:nvSpPr>
        <p:spPr>
          <a:xfrm>
            <a:off x="2847900" y="4075325"/>
            <a:ext cx="3448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1"/>
                </a:solidFill>
                <a:latin typeface="Century Gothic"/>
                <a:ea typeface="Century Gothic"/>
                <a:cs typeface="Century Gothic"/>
                <a:sym typeface="Century Gothic"/>
              </a:rPr>
              <a:t>All prices in Canadian Dollars</a:t>
            </a:r>
            <a:endParaRPr sz="1800">
              <a:solidFill>
                <a:schemeClr val="lt1"/>
              </a:solidFill>
              <a:latin typeface="Century Gothic"/>
              <a:ea typeface="Century Gothic"/>
              <a:cs typeface="Century Gothic"/>
              <a:sym typeface="Century Gothic"/>
            </a:endParaRPr>
          </a:p>
        </p:txBody>
      </p:sp>
      <p:graphicFrame>
        <p:nvGraphicFramePr>
          <p:cNvPr id="298" name="Google Shape;298;p51"/>
          <p:cNvGraphicFramePr/>
          <p:nvPr/>
        </p:nvGraphicFramePr>
        <p:xfrm>
          <a:off x="457213" y="1637438"/>
          <a:ext cx="3000000" cy="3000000"/>
        </p:xfrm>
        <a:graphic>
          <a:graphicData uri="http://schemas.openxmlformats.org/drawingml/2006/table">
            <a:tbl>
              <a:tblPr>
                <a:noFill/>
                <a:tableStyleId>{678FB028-65C8-47F2-B57F-54797508664B}</a:tableStyleId>
              </a:tblPr>
              <a:tblGrid>
                <a:gridCol w="1227825"/>
                <a:gridCol w="1279425"/>
                <a:gridCol w="1326475"/>
                <a:gridCol w="1138300"/>
                <a:gridCol w="940725"/>
                <a:gridCol w="940725"/>
                <a:gridCol w="1376100"/>
              </a:tblGrid>
              <a:tr h="413750">
                <a:tc>
                  <a:txBody>
                    <a:bodyPr/>
                    <a:lstStyle/>
                    <a:p>
                      <a:pPr indent="0" lvl="0" marL="0" rtl="0" algn="l">
                        <a:spcBef>
                          <a:spcPts val="0"/>
                        </a:spcBef>
                        <a:spcAft>
                          <a:spcPts val="0"/>
                        </a:spcAft>
                        <a:buNone/>
                      </a:pPr>
                      <a:r>
                        <a:t/>
                      </a:r>
                      <a:endParaRPr sz="2000">
                        <a:latin typeface="Century Gothic"/>
                        <a:ea typeface="Century Gothic"/>
                        <a:cs typeface="Century Gothic"/>
                        <a:sym typeface="Century Gothic"/>
                      </a:endParaRPr>
                    </a:p>
                  </a:txBody>
                  <a:tcPr marT="19050" marB="19050" marR="28575" marL="28575" anchor="b">
                    <a:lnR cap="flat" cmpd="sng" w="19050">
                      <a:solidFill>
                        <a:srgbClr val="000000"/>
                      </a:solidFill>
                      <a:prstDash val="solid"/>
                      <a:round/>
                      <a:headEnd len="sm" w="sm" type="none"/>
                      <a:tailEnd len="sm" w="sm" type="none"/>
                    </a:lnR>
                  </a:tcPr>
                </a:tc>
                <a:tc gridSpan="5">
                  <a:txBody>
                    <a:bodyPr/>
                    <a:lstStyle/>
                    <a:p>
                      <a:pPr indent="0" lvl="0" marL="0" rtl="0" algn="ctr">
                        <a:lnSpc>
                          <a:spcPct val="115000"/>
                        </a:lnSpc>
                        <a:spcBef>
                          <a:spcPts val="0"/>
                        </a:spcBef>
                        <a:spcAft>
                          <a:spcPts val="0"/>
                        </a:spcAft>
                        <a:buNone/>
                      </a:pPr>
                      <a:r>
                        <a:rPr b="1" lang="en-GB" sz="1800">
                          <a:latin typeface="Century Gothic"/>
                          <a:ea typeface="Century Gothic"/>
                          <a:cs typeface="Century Gothic"/>
                          <a:sym typeface="Century Gothic"/>
                        </a:rPr>
                        <a:t>Total Cost Per TB With Increased Use</a:t>
                      </a:r>
                      <a:endParaRPr b="1" sz="18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F2CC"/>
                    </a:solidFill>
                  </a:tcPr>
                </a:tc>
                <a:tc hMerge="1"/>
                <a:tc hMerge="1"/>
                <a:tc hMerge="1"/>
                <a:tc hMerge="1"/>
                <a:tc>
                  <a:txBody>
                    <a:bodyPr/>
                    <a:lstStyle/>
                    <a:p>
                      <a:pPr indent="0" lvl="0" marL="0" rtl="0" algn="ctr">
                        <a:lnSpc>
                          <a:spcPct val="115000"/>
                        </a:lnSpc>
                        <a:spcBef>
                          <a:spcPts val="0"/>
                        </a:spcBef>
                        <a:spcAft>
                          <a:spcPts val="0"/>
                        </a:spcAft>
                        <a:buNone/>
                      </a:pPr>
                      <a:r>
                        <a:t/>
                      </a:r>
                      <a:endParaRPr sz="18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D966"/>
                    </a:solidFill>
                  </a:tcPr>
                </a:tc>
              </a:tr>
              <a:tr h="693300">
                <a:tc>
                  <a:txBody>
                    <a:bodyPr/>
                    <a:lstStyle/>
                    <a:p>
                      <a:pPr indent="0" lvl="0" marL="0" rtl="0" algn="l">
                        <a:spcBef>
                          <a:spcPts val="0"/>
                        </a:spcBef>
                        <a:spcAft>
                          <a:spcPts val="0"/>
                        </a:spcAft>
                        <a:buNone/>
                      </a:pPr>
                      <a:r>
                        <a:t/>
                      </a:r>
                      <a:endParaRPr sz="2000">
                        <a:latin typeface="Century Gothic"/>
                        <a:ea typeface="Century Gothic"/>
                        <a:cs typeface="Century Gothic"/>
                        <a:sym typeface="Century Gothic"/>
                      </a:endParaRPr>
                    </a:p>
                  </a:txBody>
                  <a:tcPr marT="19050" marB="19050" marR="28575" marL="28575" anchor="b">
                    <a:lnR cap="flat" cmpd="sng" w="19050">
                      <a:solidFill>
                        <a:srgbClr val="000000"/>
                      </a:solidFill>
                      <a:prstDash val="solid"/>
                      <a:round/>
                      <a:headEnd len="sm" w="sm" type="none"/>
                      <a:tailEnd len="sm" w="sm" type="none"/>
                    </a:lnR>
                    <a:lnB cap="flat" cmpd="sng" w="190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500TB</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F2C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600TB</a:t>
                      </a:r>
                      <a:endParaRPr sz="18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F2C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700TB</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F2C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800TB</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F2C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840TB</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F2C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10TB data retrieval</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FFD966"/>
                    </a:solidFill>
                  </a:tcPr>
                </a:tc>
              </a:tr>
              <a:tr h="369025">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OLRC</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EAD1D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$276</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EAD1D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$246</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EAD1D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$225</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EAD1D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$209</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EAD1D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$204</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EAD1DC"/>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$0</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solidFill>
                      <a:srgbClr val="D5A6BD"/>
                    </a:solidFill>
                  </a:tcPr>
                </a:tc>
              </a:tr>
              <a:tr h="369025">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AWS</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CFE2F3"/>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$460</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CFE2F3"/>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$458</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CFE2F3"/>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$455</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CFE2F3"/>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$454</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CFE2F3"/>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$453</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CFE2F3"/>
                    </a:solidFill>
                  </a:tcPr>
                </a:tc>
                <a:tc>
                  <a:txBody>
                    <a:bodyPr/>
                    <a:lstStyle/>
                    <a:p>
                      <a:pPr indent="0" lvl="0" marL="0" rtl="0" algn="ctr">
                        <a:lnSpc>
                          <a:spcPct val="115000"/>
                        </a:lnSpc>
                        <a:spcBef>
                          <a:spcPts val="0"/>
                        </a:spcBef>
                        <a:spcAft>
                          <a:spcPts val="0"/>
                        </a:spcAft>
                        <a:buNone/>
                      </a:pPr>
                      <a:r>
                        <a:rPr lang="en-GB" sz="1600">
                          <a:latin typeface="Century Gothic"/>
                          <a:ea typeface="Century Gothic"/>
                          <a:cs typeface="Century Gothic"/>
                          <a:sym typeface="Century Gothic"/>
                        </a:rPr>
                        <a:t>$980</a:t>
                      </a:r>
                      <a:endParaRPr sz="1600">
                        <a:latin typeface="Century Gothic"/>
                        <a:ea typeface="Century Gothic"/>
                        <a:cs typeface="Century Gothic"/>
                        <a:sym typeface="Century Gothic"/>
                      </a:endParaRPr>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solidFill>
                      <a:srgbClr val="9FC5E8"/>
                    </a:solid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52"/>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Questions?</a:t>
            </a:r>
            <a:endParaRPr/>
          </a:p>
        </p:txBody>
      </p:sp>
      <p:sp>
        <p:nvSpPr>
          <p:cNvPr id="304" name="Google Shape;304;p52"/>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0" lvl="0" marL="0" rtl="0" algn="l">
              <a:lnSpc>
                <a:spcPct val="115000"/>
              </a:lnSpc>
              <a:spcBef>
                <a:spcPts val="800"/>
              </a:spcBef>
              <a:spcAft>
                <a:spcPts val="0"/>
              </a:spcAft>
              <a:buNone/>
            </a:pPr>
            <a:r>
              <a:t/>
            </a:r>
            <a:endParaRPr/>
          </a:p>
          <a:p>
            <a:pPr indent="0" lvl="0" marL="0" rtl="0" algn="l">
              <a:lnSpc>
                <a:spcPct val="115000"/>
              </a:lnSpc>
              <a:spcBef>
                <a:spcPts val="800"/>
              </a:spcBef>
              <a:spcAft>
                <a:spcPts val="0"/>
              </a:spcAft>
              <a:buNone/>
            </a:pPr>
            <a:r>
              <a:rPr lang="en-GB" u="sng">
                <a:solidFill>
                  <a:srgbClr val="FF9900"/>
                </a:solidFill>
                <a:hlinkClick r:id="rId3">
                  <a:extLst>
                    <a:ext uri="{A12FA001-AC4F-418D-AE19-62706E023703}">
                      <ahyp:hlinkClr val="tx"/>
                    </a:ext>
                  </a:extLst>
                </a:hlinkClick>
              </a:rPr>
              <a:t>https://cloud.scholarsportal.info</a:t>
            </a:r>
            <a:endParaRPr u="sng">
              <a:solidFill>
                <a:srgbClr val="FF9900"/>
              </a:solidFill>
            </a:endParaRPr>
          </a:p>
          <a:p>
            <a:pPr indent="0" lvl="0" marL="0" rtl="0" algn="l">
              <a:lnSpc>
                <a:spcPct val="115000"/>
              </a:lnSpc>
              <a:spcBef>
                <a:spcPts val="800"/>
              </a:spcBef>
              <a:spcAft>
                <a:spcPts val="0"/>
              </a:spcAft>
              <a:buClr>
                <a:schemeClr val="dk1"/>
              </a:buClr>
              <a:buSzPts val="1100"/>
              <a:buFont typeface="Arial"/>
              <a:buNone/>
            </a:pPr>
            <a:r>
              <a:t/>
            </a:r>
            <a:endParaRPr u="sng">
              <a:solidFill>
                <a:srgbClr val="FFC000"/>
              </a:solidFill>
            </a:endParaRPr>
          </a:p>
          <a:p>
            <a:pPr indent="0" lvl="0" marL="0" rtl="0" algn="l">
              <a:lnSpc>
                <a:spcPct val="115000"/>
              </a:lnSpc>
              <a:spcBef>
                <a:spcPts val="800"/>
              </a:spcBef>
              <a:spcAft>
                <a:spcPts val="0"/>
              </a:spcAft>
              <a:buNone/>
            </a:pPr>
            <a:r>
              <a:rPr lang="en-GB" u="sng">
                <a:solidFill>
                  <a:srgbClr val="FF9900"/>
                </a:solidFill>
                <a:hlinkClick r:id="rId4">
                  <a:extLst>
                    <a:ext uri="{A12FA001-AC4F-418D-AE19-62706E023703}">
                      <ahyp:hlinkClr val="tx"/>
                    </a:ext>
                  </a:extLst>
                </a:hlinkClick>
              </a:rPr>
              <a:t>cloud@scholarsportal.info</a:t>
            </a:r>
            <a:endParaRPr>
              <a:solidFill>
                <a:srgbClr val="FF99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7"/>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What is object storage?</a:t>
            </a:r>
            <a:endParaRPr/>
          </a:p>
        </p:txBody>
      </p:sp>
      <p:sp>
        <p:nvSpPr>
          <p:cNvPr id="142" name="Google Shape;142;p27"/>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Char char="•"/>
            </a:pPr>
            <a:r>
              <a:rPr lang="en-GB"/>
              <a:t>Filesystem storage</a:t>
            </a:r>
            <a:endParaRPr/>
          </a:p>
          <a:p>
            <a:pPr indent="-342900" lvl="1" marL="914400" rtl="0" algn="l">
              <a:spcBef>
                <a:spcPts val="0"/>
              </a:spcBef>
              <a:spcAft>
                <a:spcPts val="0"/>
              </a:spcAft>
              <a:buSzPts val="1800"/>
              <a:buChar char="–"/>
            </a:pPr>
            <a:r>
              <a:rPr lang="en-GB"/>
              <a:t>Data accessed via OS</a:t>
            </a:r>
            <a:endParaRPr/>
          </a:p>
          <a:p>
            <a:pPr indent="-342900" lvl="2" marL="1371600" rtl="0" algn="l">
              <a:spcBef>
                <a:spcPts val="0"/>
              </a:spcBef>
              <a:spcAft>
                <a:spcPts val="0"/>
              </a:spcAft>
              <a:buSzPts val="1800"/>
              <a:buChar char="•"/>
            </a:pPr>
            <a:r>
              <a:rPr lang="en-GB"/>
              <a:t>“C:\Program Files”</a:t>
            </a:r>
            <a:endParaRPr/>
          </a:p>
          <a:p>
            <a:pPr indent="-342900" lvl="2" marL="1371600" rtl="0" algn="l">
              <a:spcBef>
                <a:spcPts val="0"/>
              </a:spcBef>
              <a:spcAft>
                <a:spcPts val="0"/>
              </a:spcAft>
              <a:buSzPts val="1800"/>
              <a:buChar char="•"/>
            </a:pPr>
            <a:r>
              <a:rPr lang="en-GB"/>
              <a:t>“/home/andy/docs”</a:t>
            </a:r>
            <a:endParaRPr/>
          </a:p>
          <a:p>
            <a:pPr indent="-342900" lvl="1" marL="914400" rtl="0" algn="l">
              <a:spcBef>
                <a:spcPts val="0"/>
              </a:spcBef>
              <a:spcAft>
                <a:spcPts val="0"/>
              </a:spcAft>
              <a:buSzPts val="1800"/>
              <a:buChar char="–"/>
            </a:pPr>
            <a:r>
              <a:rPr lang="en-GB"/>
              <a:t>Must setup backup strategy</a:t>
            </a:r>
            <a:endParaRPr/>
          </a:p>
          <a:p>
            <a:pPr indent="-342900" lvl="2" marL="1371600" rtl="0" algn="l">
              <a:spcBef>
                <a:spcPts val="0"/>
              </a:spcBef>
              <a:spcAft>
                <a:spcPts val="0"/>
              </a:spcAft>
              <a:buSzPts val="1800"/>
              <a:buChar char="•"/>
            </a:pPr>
            <a:r>
              <a:rPr lang="en-GB"/>
              <a:t>Often costly, complex, and time-consuming</a:t>
            </a:r>
            <a:endParaRPr/>
          </a:p>
          <a:p>
            <a:pPr indent="-342900" lvl="2" marL="1371600" rtl="0" algn="l">
              <a:spcBef>
                <a:spcPts val="0"/>
              </a:spcBef>
              <a:spcAft>
                <a:spcPts val="0"/>
              </a:spcAft>
              <a:buSzPts val="1800"/>
              <a:buChar char="•"/>
            </a:pPr>
            <a:r>
              <a:rPr lang="en-GB"/>
              <a:t>Is the backed-up data sound?</a:t>
            </a:r>
            <a:endParaRPr/>
          </a:p>
          <a:p>
            <a:pPr indent="-342900" lvl="1" marL="914400" rtl="0" algn="l">
              <a:spcBef>
                <a:spcPts val="0"/>
              </a:spcBef>
              <a:spcAft>
                <a:spcPts val="0"/>
              </a:spcAft>
              <a:buSzPts val="1800"/>
              <a:buChar char="–"/>
            </a:pPr>
            <a:r>
              <a:rPr lang="en-GB"/>
              <a:t>It doesn’t scale very well (if at all)</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0" st="0"/>
                                            </p:txEl>
                                          </p:spTgt>
                                        </p:tgtEl>
                                        <p:attrNameLst>
                                          <p:attrName>style.visibility</p:attrName>
                                        </p:attrNameLst>
                                      </p:cBhvr>
                                      <p:to>
                                        <p:strVal val="visible"/>
                                      </p:to>
                                    </p:set>
                                    <p:animEffect filter="fade" transition="in">
                                      <p:cBhvr>
                                        <p:cTn dur="1000"/>
                                        <p:tgtEl>
                                          <p:spTgt spid="14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1" st="1"/>
                                            </p:txEl>
                                          </p:spTgt>
                                        </p:tgtEl>
                                        <p:attrNameLst>
                                          <p:attrName>style.visibility</p:attrName>
                                        </p:attrNameLst>
                                      </p:cBhvr>
                                      <p:to>
                                        <p:strVal val="visible"/>
                                      </p:to>
                                    </p:set>
                                    <p:animEffect filter="fade" transition="in">
                                      <p:cBhvr>
                                        <p:cTn dur="1000"/>
                                        <p:tgtEl>
                                          <p:spTgt spid="14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2" st="2"/>
                                            </p:txEl>
                                          </p:spTgt>
                                        </p:tgtEl>
                                        <p:attrNameLst>
                                          <p:attrName>style.visibility</p:attrName>
                                        </p:attrNameLst>
                                      </p:cBhvr>
                                      <p:to>
                                        <p:strVal val="visible"/>
                                      </p:to>
                                    </p:set>
                                    <p:animEffect filter="fade" transition="in">
                                      <p:cBhvr>
                                        <p:cTn dur="1000"/>
                                        <p:tgtEl>
                                          <p:spTgt spid="14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3" st="3"/>
                                            </p:txEl>
                                          </p:spTgt>
                                        </p:tgtEl>
                                        <p:attrNameLst>
                                          <p:attrName>style.visibility</p:attrName>
                                        </p:attrNameLst>
                                      </p:cBhvr>
                                      <p:to>
                                        <p:strVal val="visible"/>
                                      </p:to>
                                    </p:set>
                                    <p:animEffect filter="fade" transition="in">
                                      <p:cBhvr>
                                        <p:cTn dur="1000"/>
                                        <p:tgtEl>
                                          <p:spTgt spid="14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4" st="4"/>
                                            </p:txEl>
                                          </p:spTgt>
                                        </p:tgtEl>
                                        <p:attrNameLst>
                                          <p:attrName>style.visibility</p:attrName>
                                        </p:attrNameLst>
                                      </p:cBhvr>
                                      <p:to>
                                        <p:strVal val="visible"/>
                                      </p:to>
                                    </p:set>
                                    <p:animEffect filter="fade" transition="in">
                                      <p:cBhvr>
                                        <p:cTn dur="1000"/>
                                        <p:tgtEl>
                                          <p:spTgt spid="14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5" st="5"/>
                                            </p:txEl>
                                          </p:spTgt>
                                        </p:tgtEl>
                                        <p:attrNameLst>
                                          <p:attrName>style.visibility</p:attrName>
                                        </p:attrNameLst>
                                      </p:cBhvr>
                                      <p:to>
                                        <p:strVal val="visible"/>
                                      </p:to>
                                    </p:set>
                                    <p:animEffect filter="fade" transition="in">
                                      <p:cBhvr>
                                        <p:cTn dur="1000"/>
                                        <p:tgtEl>
                                          <p:spTgt spid="14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6" st="6"/>
                                            </p:txEl>
                                          </p:spTgt>
                                        </p:tgtEl>
                                        <p:attrNameLst>
                                          <p:attrName>style.visibility</p:attrName>
                                        </p:attrNameLst>
                                      </p:cBhvr>
                                      <p:to>
                                        <p:strVal val="visible"/>
                                      </p:to>
                                    </p:set>
                                    <p:animEffect filter="fade" transition="in">
                                      <p:cBhvr>
                                        <p:cTn dur="1000"/>
                                        <p:tgtEl>
                                          <p:spTgt spid="14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xEl>
                                              <p:pRg end="7" st="7"/>
                                            </p:txEl>
                                          </p:spTgt>
                                        </p:tgtEl>
                                        <p:attrNameLst>
                                          <p:attrName>style.visibility</p:attrName>
                                        </p:attrNameLst>
                                      </p:cBhvr>
                                      <p:to>
                                        <p:strVal val="visible"/>
                                      </p:to>
                                    </p:set>
                                    <p:animEffect filter="fade" transition="in">
                                      <p:cBhvr>
                                        <p:cTn dur="1000"/>
                                        <p:tgtEl>
                                          <p:spTgt spid="142">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8"/>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What is object storage?</a:t>
            </a:r>
            <a:endParaRPr/>
          </a:p>
        </p:txBody>
      </p:sp>
      <p:sp>
        <p:nvSpPr>
          <p:cNvPr id="148" name="Google Shape;148;p28"/>
          <p:cNvSpPr txBox="1"/>
          <p:nvPr>
            <p:ph idx="1" type="body"/>
          </p:nvPr>
        </p:nvSpPr>
        <p:spPr>
          <a:xfrm>
            <a:off x="457200" y="1154062"/>
            <a:ext cx="8229600" cy="3394500"/>
          </a:xfrm>
          <a:prstGeom prst="rect">
            <a:avLst/>
          </a:prstGeom>
        </p:spPr>
        <p:txBody>
          <a:bodyPr anchorCtr="0" anchor="t" bIns="45700" lIns="91425" spcFirstLastPara="1" rIns="91425" wrap="square" tIns="45700">
            <a:normAutofit lnSpcReduction="10000"/>
          </a:bodyPr>
          <a:lstStyle/>
          <a:p>
            <a:pPr indent="-342900" lvl="0" marL="457200" rtl="0" algn="l">
              <a:lnSpc>
                <a:spcPct val="115000"/>
              </a:lnSpc>
              <a:spcBef>
                <a:spcPts val="360"/>
              </a:spcBef>
              <a:spcAft>
                <a:spcPts val="0"/>
              </a:spcAft>
              <a:buSzPts val="1800"/>
              <a:buChar char="•"/>
            </a:pPr>
            <a:r>
              <a:rPr lang="en-GB"/>
              <a:t>Files (objects) have URLs</a:t>
            </a:r>
            <a:endParaRPr/>
          </a:p>
          <a:p>
            <a:pPr indent="-285750" lvl="1" marL="914400" rtl="0" algn="l">
              <a:lnSpc>
                <a:spcPct val="115000"/>
              </a:lnSpc>
              <a:spcBef>
                <a:spcPts val="0"/>
              </a:spcBef>
              <a:spcAft>
                <a:spcPts val="0"/>
              </a:spcAft>
              <a:buSzPts val="900"/>
              <a:buChar char="–"/>
            </a:pPr>
            <a:r>
              <a:rPr lang="en-GB" sz="1900"/>
              <a:t>https://olrc2.scholarsportal.info/account/container/object</a:t>
            </a:r>
            <a:endParaRPr sz="1900"/>
          </a:p>
          <a:p>
            <a:pPr indent="-342900" lvl="0" marL="457200" rtl="0" algn="l">
              <a:lnSpc>
                <a:spcPct val="115000"/>
              </a:lnSpc>
              <a:spcBef>
                <a:spcPts val="0"/>
              </a:spcBef>
              <a:spcAft>
                <a:spcPts val="0"/>
              </a:spcAft>
              <a:buSzPts val="1800"/>
              <a:buChar char="•"/>
            </a:pPr>
            <a:r>
              <a:rPr lang="en-GB"/>
              <a:t>HTTP PUT/POST/GET/DELETE</a:t>
            </a:r>
            <a:endParaRPr/>
          </a:p>
          <a:p>
            <a:pPr indent="-342900" lvl="0" marL="457200" rtl="0" algn="l">
              <a:lnSpc>
                <a:spcPct val="115000"/>
              </a:lnSpc>
              <a:spcBef>
                <a:spcPts val="0"/>
              </a:spcBef>
              <a:spcAft>
                <a:spcPts val="0"/>
              </a:spcAft>
              <a:buSzPts val="1800"/>
              <a:buChar char="•"/>
            </a:pPr>
            <a:r>
              <a:rPr lang="en-GB"/>
              <a:t>Objects accessible from anywhere</a:t>
            </a:r>
            <a:endParaRPr/>
          </a:p>
          <a:p>
            <a:pPr indent="-342900" lvl="1" marL="914400" rtl="0" algn="l">
              <a:lnSpc>
                <a:spcPct val="115000"/>
              </a:lnSpc>
              <a:spcBef>
                <a:spcPts val="0"/>
              </a:spcBef>
              <a:spcAft>
                <a:spcPts val="0"/>
              </a:spcAft>
              <a:buSzPts val="1800"/>
              <a:buChar char="–"/>
            </a:pPr>
            <a:r>
              <a:rPr lang="en-GB"/>
              <a:t>No need to mount a filesystem</a:t>
            </a:r>
            <a:endParaRPr/>
          </a:p>
          <a:p>
            <a:pPr indent="-342900" lvl="0" marL="457200" rtl="0" algn="l">
              <a:lnSpc>
                <a:spcPct val="115000"/>
              </a:lnSpc>
              <a:spcBef>
                <a:spcPts val="0"/>
              </a:spcBef>
              <a:spcAft>
                <a:spcPts val="0"/>
              </a:spcAft>
              <a:buSzPts val="1800"/>
              <a:buChar char="•"/>
            </a:pPr>
            <a:r>
              <a:rPr lang="en-GB"/>
              <a:t>Redundancy is built-in</a:t>
            </a:r>
            <a:endParaRPr/>
          </a:p>
          <a:p>
            <a:pPr indent="-342900" lvl="0" marL="457200" rtl="0" algn="l">
              <a:lnSpc>
                <a:spcPct val="115000"/>
              </a:lnSpc>
              <a:spcBef>
                <a:spcPts val="0"/>
              </a:spcBef>
              <a:spcAft>
                <a:spcPts val="0"/>
              </a:spcAft>
              <a:buSzPts val="1800"/>
              <a:buChar char="•"/>
            </a:pPr>
            <a:r>
              <a:rPr lang="en-GB"/>
              <a:t>Build applications against the API</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Effect filter="fade" transition="in">
                                      <p:cBhvr>
                                        <p:cTn dur="1000"/>
                                        <p:tgtEl>
                                          <p:spTgt spid="1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Effect filter="fade" transition="in">
                                      <p:cBhvr>
                                        <p:cTn dur="1000"/>
                                        <p:tgtEl>
                                          <p:spTgt spid="1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animEffect filter="fade" transition="in">
                                      <p:cBhvr>
                                        <p:cTn dur="1000"/>
                                        <p:tgtEl>
                                          <p:spTgt spid="1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3" st="3"/>
                                            </p:txEl>
                                          </p:spTgt>
                                        </p:tgtEl>
                                        <p:attrNameLst>
                                          <p:attrName>style.visibility</p:attrName>
                                        </p:attrNameLst>
                                      </p:cBhvr>
                                      <p:to>
                                        <p:strVal val="visible"/>
                                      </p:to>
                                    </p:set>
                                    <p:animEffect filter="fade" transition="in">
                                      <p:cBhvr>
                                        <p:cTn dur="1000"/>
                                        <p:tgtEl>
                                          <p:spTgt spid="1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4" st="4"/>
                                            </p:txEl>
                                          </p:spTgt>
                                        </p:tgtEl>
                                        <p:attrNameLst>
                                          <p:attrName>style.visibility</p:attrName>
                                        </p:attrNameLst>
                                      </p:cBhvr>
                                      <p:to>
                                        <p:strVal val="visible"/>
                                      </p:to>
                                    </p:set>
                                    <p:animEffect filter="fade" transition="in">
                                      <p:cBhvr>
                                        <p:cTn dur="1000"/>
                                        <p:tgtEl>
                                          <p:spTgt spid="1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5" st="5"/>
                                            </p:txEl>
                                          </p:spTgt>
                                        </p:tgtEl>
                                        <p:attrNameLst>
                                          <p:attrName>style.visibility</p:attrName>
                                        </p:attrNameLst>
                                      </p:cBhvr>
                                      <p:to>
                                        <p:strVal val="visible"/>
                                      </p:to>
                                    </p:set>
                                    <p:animEffect filter="fade" transition="in">
                                      <p:cBhvr>
                                        <p:cTn dur="1000"/>
                                        <p:tgtEl>
                                          <p:spTgt spid="1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6" st="6"/>
                                            </p:txEl>
                                          </p:spTgt>
                                        </p:tgtEl>
                                        <p:attrNameLst>
                                          <p:attrName>style.visibility</p:attrName>
                                        </p:attrNameLst>
                                      </p:cBhvr>
                                      <p:to>
                                        <p:strVal val="visible"/>
                                      </p:to>
                                    </p:set>
                                    <p:animEffect filter="fade" transition="in">
                                      <p:cBhvr>
                                        <p:cTn dur="1000"/>
                                        <p:tgtEl>
                                          <p:spTgt spid="148">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9"/>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What is Swift?</a:t>
            </a:r>
            <a:endParaRPr/>
          </a:p>
        </p:txBody>
      </p:sp>
      <p:sp>
        <p:nvSpPr>
          <p:cNvPr id="154" name="Google Shape;154;p29"/>
          <p:cNvSpPr txBox="1"/>
          <p:nvPr>
            <p:ph idx="1" type="body"/>
          </p:nvPr>
        </p:nvSpPr>
        <p:spPr>
          <a:xfrm>
            <a:off x="457200" y="1154062"/>
            <a:ext cx="8229600" cy="3394500"/>
          </a:xfrm>
          <a:prstGeom prst="rect">
            <a:avLst/>
          </a:prstGeom>
        </p:spPr>
        <p:txBody>
          <a:bodyPr anchorCtr="0" anchor="t" bIns="45700" lIns="91425" spcFirstLastPara="1" rIns="91425" wrap="square" tIns="45700">
            <a:normAutofit/>
          </a:bodyPr>
          <a:lstStyle/>
          <a:p>
            <a:pPr indent="-342900" lvl="0" marL="457200" rtl="0" algn="l">
              <a:lnSpc>
                <a:spcPct val="115000"/>
              </a:lnSpc>
              <a:spcBef>
                <a:spcPts val="360"/>
              </a:spcBef>
              <a:spcAft>
                <a:spcPts val="0"/>
              </a:spcAft>
              <a:buSzPts val="1800"/>
              <a:buChar char="•"/>
            </a:pPr>
            <a:r>
              <a:rPr lang="en-GB"/>
              <a:t>“</a:t>
            </a:r>
            <a:r>
              <a:rPr lang="en-GB"/>
              <a:t>Software to reliably store billions of objects distributed across standard hardware”</a:t>
            </a:r>
            <a:endParaRPr/>
          </a:p>
          <a:p>
            <a:pPr indent="-342900" lvl="0" marL="457200" rtl="0" algn="l">
              <a:lnSpc>
                <a:spcPct val="115000"/>
              </a:lnSpc>
              <a:spcBef>
                <a:spcPts val="0"/>
              </a:spcBef>
              <a:spcAft>
                <a:spcPts val="0"/>
              </a:spcAft>
              <a:buSzPts val="1800"/>
              <a:buChar char="•"/>
            </a:pPr>
            <a:r>
              <a:rPr lang="en-GB"/>
              <a:t>Originally a Rackspace project</a:t>
            </a:r>
            <a:endParaRPr/>
          </a:p>
          <a:p>
            <a:pPr indent="-342900" lvl="0" marL="457200" rtl="0" algn="l">
              <a:lnSpc>
                <a:spcPct val="115000"/>
              </a:lnSpc>
              <a:spcBef>
                <a:spcPts val="0"/>
              </a:spcBef>
              <a:spcAft>
                <a:spcPts val="0"/>
              </a:spcAft>
              <a:buSzPts val="1800"/>
              <a:buChar char="•"/>
            </a:pPr>
            <a:r>
              <a:rPr lang="en-GB"/>
              <a:t>Open-source</a:t>
            </a:r>
            <a:endParaRPr/>
          </a:p>
          <a:p>
            <a:pPr indent="-342900" lvl="0" marL="457200" rtl="0" algn="l">
              <a:lnSpc>
                <a:spcPct val="115000"/>
              </a:lnSpc>
              <a:spcBef>
                <a:spcPts val="0"/>
              </a:spcBef>
              <a:spcAft>
                <a:spcPts val="0"/>
              </a:spcAft>
              <a:buSzPts val="1800"/>
              <a:buChar char="•"/>
            </a:pPr>
            <a:r>
              <a:rPr lang="en-GB"/>
              <a:t>6 month release cycle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0" st="0"/>
                                            </p:txEl>
                                          </p:spTgt>
                                        </p:tgtEl>
                                        <p:attrNameLst>
                                          <p:attrName>style.visibility</p:attrName>
                                        </p:attrNameLst>
                                      </p:cBhvr>
                                      <p:to>
                                        <p:strVal val="visible"/>
                                      </p:to>
                                    </p:set>
                                    <p:animEffect filter="fade" transition="in">
                                      <p:cBhvr>
                                        <p:cTn dur="1000"/>
                                        <p:tgtEl>
                                          <p:spTgt spid="15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1" st="1"/>
                                            </p:txEl>
                                          </p:spTgt>
                                        </p:tgtEl>
                                        <p:attrNameLst>
                                          <p:attrName>style.visibility</p:attrName>
                                        </p:attrNameLst>
                                      </p:cBhvr>
                                      <p:to>
                                        <p:strVal val="visible"/>
                                      </p:to>
                                    </p:set>
                                    <p:animEffect filter="fade" transition="in">
                                      <p:cBhvr>
                                        <p:cTn dur="1000"/>
                                        <p:tgtEl>
                                          <p:spTgt spid="15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2" st="2"/>
                                            </p:txEl>
                                          </p:spTgt>
                                        </p:tgtEl>
                                        <p:attrNameLst>
                                          <p:attrName>style.visibility</p:attrName>
                                        </p:attrNameLst>
                                      </p:cBhvr>
                                      <p:to>
                                        <p:strVal val="visible"/>
                                      </p:to>
                                    </p:set>
                                    <p:animEffect filter="fade" transition="in">
                                      <p:cBhvr>
                                        <p:cTn dur="1000"/>
                                        <p:tgtEl>
                                          <p:spTgt spid="15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3" st="3"/>
                                            </p:txEl>
                                          </p:spTgt>
                                        </p:tgtEl>
                                        <p:attrNameLst>
                                          <p:attrName>style.visibility</p:attrName>
                                        </p:attrNameLst>
                                      </p:cBhvr>
                                      <p:to>
                                        <p:strVal val="visible"/>
                                      </p:to>
                                    </p:set>
                                    <p:animEffect filter="fade" transition="in">
                                      <p:cBhvr>
                                        <p:cTn dur="1000"/>
                                        <p:tgtEl>
                                          <p:spTgt spid="154">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30"/>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Highly scalable</a:t>
            </a:r>
            <a:endParaRPr/>
          </a:p>
        </p:txBody>
      </p:sp>
      <p:sp>
        <p:nvSpPr>
          <p:cNvPr id="160" name="Google Shape;160;p30"/>
          <p:cNvSpPr txBox="1"/>
          <p:nvPr>
            <p:ph idx="1" type="body"/>
          </p:nvPr>
        </p:nvSpPr>
        <p:spPr>
          <a:xfrm>
            <a:off x="457200" y="1154062"/>
            <a:ext cx="8229600" cy="3394500"/>
          </a:xfrm>
          <a:prstGeom prst="rect">
            <a:avLst/>
          </a:prstGeom>
        </p:spPr>
        <p:txBody>
          <a:bodyPr anchorCtr="0" anchor="t" bIns="45700" lIns="91425" spcFirstLastPara="1" rIns="91425" wrap="square" tIns="45700">
            <a:noAutofit/>
          </a:bodyPr>
          <a:lstStyle/>
          <a:p>
            <a:pPr indent="-469900" lvl="0" marL="457200" rtl="0" algn="l">
              <a:lnSpc>
                <a:spcPct val="115000"/>
              </a:lnSpc>
              <a:spcBef>
                <a:spcPts val="360"/>
              </a:spcBef>
              <a:spcAft>
                <a:spcPts val="0"/>
              </a:spcAft>
              <a:buSzPts val="3800"/>
              <a:buChar char="•"/>
            </a:pPr>
            <a:r>
              <a:rPr lang="en-GB" sz="3800"/>
              <a:t>Shared-nothing infrastructure</a:t>
            </a:r>
            <a:endParaRPr sz="3800"/>
          </a:p>
          <a:p>
            <a:pPr indent="-469900" lvl="0" marL="457200" rtl="0" algn="l">
              <a:lnSpc>
                <a:spcPct val="115000"/>
              </a:lnSpc>
              <a:spcBef>
                <a:spcPts val="0"/>
              </a:spcBef>
              <a:spcAft>
                <a:spcPts val="0"/>
              </a:spcAft>
              <a:buSzPts val="3800"/>
              <a:buChar char="•"/>
            </a:pPr>
            <a:r>
              <a:rPr lang="en-GB" sz="3800"/>
              <a:t>No central database</a:t>
            </a:r>
            <a:endParaRPr sz="3800"/>
          </a:p>
          <a:p>
            <a:pPr indent="-469900" lvl="0" marL="457200" rtl="0" algn="l">
              <a:lnSpc>
                <a:spcPct val="115000"/>
              </a:lnSpc>
              <a:spcBef>
                <a:spcPts val="0"/>
              </a:spcBef>
              <a:spcAft>
                <a:spcPts val="0"/>
              </a:spcAft>
              <a:buSzPts val="3800"/>
              <a:buChar char="•"/>
            </a:pPr>
            <a:r>
              <a:rPr lang="en-GB" sz="3800"/>
              <a:t>Need more space? Just add more disks!</a:t>
            </a:r>
            <a:endParaRPr sz="3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0" st="0"/>
                                            </p:txEl>
                                          </p:spTgt>
                                        </p:tgtEl>
                                        <p:attrNameLst>
                                          <p:attrName>style.visibility</p:attrName>
                                        </p:attrNameLst>
                                      </p:cBhvr>
                                      <p:to>
                                        <p:strVal val="visible"/>
                                      </p:to>
                                    </p:set>
                                    <p:animEffect filter="fade" transition="in">
                                      <p:cBhvr>
                                        <p:cTn dur="1000"/>
                                        <p:tgtEl>
                                          <p:spTgt spid="16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1" st="1"/>
                                            </p:txEl>
                                          </p:spTgt>
                                        </p:tgtEl>
                                        <p:attrNameLst>
                                          <p:attrName>style.visibility</p:attrName>
                                        </p:attrNameLst>
                                      </p:cBhvr>
                                      <p:to>
                                        <p:strVal val="visible"/>
                                      </p:to>
                                    </p:set>
                                    <p:animEffect filter="fade" transition="in">
                                      <p:cBhvr>
                                        <p:cTn dur="1000"/>
                                        <p:tgtEl>
                                          <p:spTgt spid="16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2" st="2"/>
                                            </p:txEl>
                                          </p:spTgt>
                                        </p:tgtEl>
                                        <p:attrNameLst>
                                          <p:attrName>style.visibility</p:attrName>
                                        </p:attrNameLst>
                                      </p:cBhvr>
                                      <p:to>
                                        <p:strVal val="visible"/>
                                      </p:to>
                                    </p:set>
                                    <p:animEffect filter="fade" transition="in">
                                      <p:cBhvr>
                                        <p:cTn dur="1000"/>
                                        <p:tgtEl>
                                          <p:spTgt spid="160">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31"/>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Highly redundant</a:t>
            </a:r>
            <a:endParaRPr/>
          </a:p>
        </p:txBody>
      </p:sp>
      <p:sp>
        <p:nvSpPr>
          <p:cNvPr id="166" name="Google Shape;166;p31"/>
          <p:cNvSpPr txBox="1"/>
          <p:nvPr>
            <p:ph idx="1" type="body"/>
          </p:nvPr>
        </p:nvSpPr>
        <p:spPr>
          <a:xfrm>
            <a:off x="457200" y="1154062"/>
            <a:ext cx="8229600" cy="3394500"/>
          </a:xfrm>
          <a:prstGeom prst="rect">
            <a:avLst/>
          </a:prstGeom>
        </p:spPr>
        <p:txBody>
          <a:bodyPr anchorCtr="0" anchor="t" bIns="45700" lIns="91425" spcFirstLastPara="1" rIns="91425" wrap="square" tIns="45700">
            <a:noAutofit/>
          </a:bodyPr>
          <a:lstStyle/>
          <a:p>
            <a:pPr indent="-469900" lvl="0" marL="457200" rtl="0" algn="l">
              <a:lnSpc>
                <a:spcPct val="115000"/>
              </a:lnSpc>
              <a:spcBef>
                <a:spcPts val="360"/>
              </a:spcBef>
              <a:spcAft>
                <a:spcPts val="0"/>
              </a:spcAft>
              <a:buSzPts val="3800"/>
              <a:buChar char="•"/>
            </a:pPr>
            <a:r>
              <a:rPr lang="en-GB" sz="3800"/>
              <a:t>3 proxy nodes</a:t>
            </a:r>
            <a:endParaRPr sz="3800"/>
          </a:p>
          <a:p>
            <a:pPr indent="-469900" lvl="0" marL="457200" rtl="0" algn="l">
              <a:lnSpc>
                <a:spcPct val="115000"/>
              </a:lnSpc>
              <a:spcBef>
                <a:spcPts val="0"/>
              </a:spcBef>
              <a:spcAft>
                <a:spcPts val="0"/>
              </a:spcAft>
              <a:buSzPts val="3800"/>
              <a:buChar char="•"/>
            </a:pPr>
            <a:r>
              <a:rPr lang="en-GB" sz="3800"/>
              <a:t>5 storage nodes</a:t>
            </a:r>
            <a:endParaRPr sz="3800"/>
          </a:p>
          <a:p>
            <a:pPr indent="-469900" lvl="0" marL="457200" rtl="0" algn="l">
              <a:lnSpc>
                <a:spcPct val="115000"/>
              </a:lnSpc>
              <a:spcBef>
                <a:spcPts val="0"/>
              </a:spcBef>
              <a:spcAft>
                <a:spcPts val="0"/>
              </a:spcAft>
              <a:buSzPts val="3800"/>
              <a:buChar char="•"/>
            </a:pPr>
            <a:r>
              <a:rPr lang="en-GB" sz="3800"/>
              <a:t>No single point-of-failure</a:t>
            </a:r>
            <a:endParaRPr sz="3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0" st="0"/>
                                            </p:txEl>
                                          </p:spTgt>
                                        </p:tgtEl>
                                        <p:attrNameLst>
                                          <p:attrName>style.visibility</p:attrName>
                                        </p:attrNameLst>
                                      </p:cBhvr>
                                      <p:to>
                                        <p:strVal val="visible"/>
                                      </p:to>
                                    </p:set>
                                    <p:animEffect filter="fade" transition="in">
                                      <p:cBhvr>
                                        <p:cTn dur="1000"/>
                                        <p:tgtEl>
                                          <p:spTgt spid="16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1" st="1"/>
                                            </p:txEl>
                                          </p:spTgt>
                                        </p:tgtEl>
                                        <p:attrNameLst>
                                          <p:attrName>style.visibility</p:attrName>
                                        </p:attrNameLst>
                                      </p:cBhvr>
                                      <p:to>
                                        <p:strVal val="visible"/>
                                      </p:to>
                                    </p:set>
                                    <p:animEffect filter="fade" transition="in">
                                      <p:cBhvr>
                                        <p:cTn dur="1000"/>
                                        <p:tgtEl>
                                          <p:spTgt spid="16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2" st="2"/>
                                            </p:txEl>
                                          </p:spTgt>
                                        </p:tgtEl>
                                        <p:attrNameLst>
                                          <p:attrName>style.visibility</p:attrName>
                                        </p:attrNameLst>
                                      </p:cBhvr>
                                      <p:to>
                                        <p:strVal val="visible"/>
                                      </p:to>
                                    </p:set>
                                    <p:animEffect filter="fade" transition="in">
                                      <p:cBhvr>
                                        <p:cTn dur="1000"/>
                                        <p:tgtEl>
                                          <p:spTgt spid="166">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2"/>
          <p:cNvSpPr txBox="1"/>
          <p:nvPr>
            <p:ph type="title"/>
          </p:nvPr>
        </p:nvSpPr>
        <p:spPr>
          <a:xfrm>
            <a:off x="457200" y="275167"/>
            <a:ext cx="8229600" cy="769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Highly durable</a:t>
            </a:r>
            <a:endParaRPr/>
          </a:p>
        </p:txBody>
      </p:sp>
      <p:sp>
        <p:nvSpPr>
          <p:cNvPr id="172" name="Google Shape;172;p32"/>
          <p:cNvSpPr txBox="1"/>
          <p:nvPr>
            <p:ph idx="1" type="body"/>
          </p:nvPr>
        </p:nvSpPr>
        <p:spPr>
          <a:xfrm>
            <a:off x="457200" y="1154062"/>
            <a:ext cx="8229600" cy="3394500"/>
          </a:xfrm>
          <a:prstGeom prst="rect">
            <a:avLst/>
          </a:prstGeom>
        </p:spPr>
        <p:txBody>
          <a:bodyPr anchorCtr="0" anchor="t" bIns="45700" lIns="91425" spcFirstLastPara="1" rIns="91425" wrap="square" tIns="45700">
            <a:noAutofit/>
          </a:bodyPr>
          <a:lstStyle/>
          <a:p>
            <a:pPr indent="-469900" lvl="0" marL="457200" rtl="0" algn="l">
              <a:lnSpc>
                <a:spcPct val="115000"/>
              </a:lnSpc>
              <a:spcBef>
                <a:spcPts val="360"/>
              </a:spcBef>
              <a:spcAft>
                <a:spcPts val="0"/>
              </a:spcAft>
              <a:buSzPts val="3800"/>
              <a:buChar char="•"/>
            </a:pPr>
            <a:r>
              <a:rPr lang="en-GB" sz="3800"/>
              <a:t>3 encrypted copies</a:t>
            </a:r>
            <a:endParaRPr sz="3800"/>
          </a:p>
          <a:p>
            <a:pPr indent="-469900" lvl="0" marL="457200" rtl="0" algn="l">
              <a:lnSpc>
                <a:spcPct val="115000"/>
              </a:lnSpc>
              <a:spcBef>
                <a:spcPts val="0"/>
              </a:spcBef>
              <a:spcAft>
                <a:spcPts val="0"/>
              </a:spcAft>
              <a:buSzPts val="3800"/>
              <a:buChar char="•"/>
            </a:pPr>
            <a:r>
              <a:rPr lang="en-GB" sz="3800"/>
              <a:t>Lifetime integrity</a:t>
            </a:r>
            <a:endParaRPr sz="3800"/>
          </a:p>
          <a:p>
            <a:pPr indent="-469900" lvl="0" marL="457200" rtl="0" algn="l">
              <a:lnSpc>
                <a:spcPct val="115000"/>
              </a:lnSpc>
              <a:spcBef>
                <a:spcPts val="0"/>
              </a:spcBef>
              <a:spcAft>
                <a:spcPts val="0"/>
              </a:spcAft>
              <a:buSzPts val="3800"/>
              <a:buChar char="•"/>
            </a:pPr>
            <a:r>
              <a:rPr lang="en-GB" sz="3800"/>
              <a:t>Failover</a:t>
            </a:r>
            <a:endParaRPr sz="3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0" st="0"/>
                                            </p:txEl>
                                          </p:spTgt>
                                        </p:tgtEl>
                                        <p:attrNameLst>
                                          <p:attrName>style.visibility</p:attrName>
                                        </p:attrNameLst>
                                      </p:cBhvr>
                                      <p:to>
                                        <p:strVal val="visible"/>
                                      </p:to>
                                    </p:set>
                                    <p:animEffect filter="fade" transition="in">
                                      <p:cBhvr>
                                        <p:cTn dur="1000"/>
                                        <p:tgtEl>
                                          <p:spTgt spid="1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1" st="1"/>
                                            </p:txEl>
                                          </p:spTgt>
                                        </p:tgtEl>
                                        <p:attrNameLst>
                                          <p:attrName>style.visibility</p:attrName>
                                        </p:attrNameLst>
                                      </p:cBhvr>
                                      <p:to>
                                        <p:strVal val="visible"/>
                                      </p:to>
                                    </p:set>
                                    <p:animEffect filter="fade" transition="in">
                                      <p:cBhvr>
                                        <p:cTn dur="1000"/>
                                        <p:tgtEl>
                                          <p:spTgt spid="17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2" st="2"/>
                                            </p:txEl>
                                          </p:spTgt>
                                        </p:tgtEl>
                                        <p:attrNameLst>
                                          <p:attrName>style.visibility</p:attrName>
                                        </p:attrNameLst>
                                      </p:cBhvr>
                                      <p:to>
                                        <p:strVal val="visible"/>
                                      </p:to>
                                    </p:set>
                                    <p:animEffect filter="fade" transition="in">
                                      <p:cBhvr>
                                        <p:cTn dur="1000"/>
                                        <p:tgtEl>
                                          <p:spTgt spid="172">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pic>
        <p:nvPicPr>
          <p:cNvPr id="177" name="Google Shape;177;p33" title="A map with pins over Toronto, York, Guelph, Kingston, and Ottawa."/>
          <p:cNvPicPr preferRelativeResize="0"/>
          <p:nvPr/>
        </p:nvPicPr>
        <p:blipFill>
          <a:blip r:embed="rId3">
            <a:alphaModFix/>
          </a:blip>
          <a:stretch>
            <a:fillRect/>
          </a:stretch>
        </p:blipFill>
        <p:spPr>
          <a:xfrm>
            <a:off x="557363" y="22600"/>
            <a:ext cx="8029275" cy="5098300"/>
          </a:xfrm>
          <a:prstGeom prst="rect">
            <a:avLst/>
          </a:prstGeom>
          <a:noFill/>
          <a:ln>
            <a:noFill/>
          </a:ln>
        </p:spPr>
      </p:pic>
      <p:sp>
        <p:nvSpPr>
          <p:cNvPr id="178" name="Google Shape;178;p33"/>
          <p:cNvSpPr/>
          <p:nvPr/>
        </p:nvSpPr>
        <p:spPr>
          <a:xfrm>
            <a:off x="2157925" y="4069050"/>
            <a:ext cx="210900" cy="210900"/>
          </a:xfrm>
          <a:prstGeom prst="ellipse">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0000"/>
              </a:solidFill>
            </a:endParaRPr>
          </a:p>
        </p:txBody>
      </p:sp>
      <p:sp>
        <p:nvSpPr>
          <p:cNvPr id="179" name="Google Shape;179;p33"/>
          <p:cNvSpPr/>
          <p:nvPr/>
        </p:nvSpPr>
        <p:spPr>
          <a:xfrm>
            <a:off x="2020025" y="3858150"/>
            <a:ext cx="210900" cy="210900"/>
          </a:xfrm>
          <a:prstGeom prst="ellipse">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0000"/>
              </a:solidFill>
            </a:endParaRPr>
          </a:p>
        </p:txBody>
      </p:sp>
      <p:sp>
        <p:nvSpPr>
          <p:cNvPr id="180" name="Google Shape;180;p33"/>
          <p:cNvSpPr/>
          <p:nvPr/>
        </p:nvSpPr>
        <p:spPr>
          <a:xfrm>
            <a:off x="907025" y="4279950"/>
            <a:ext cx="210900" cy="210900"/>
          </a:xfrm>
          <a:prstGeom prst="ellipse">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0000"/>
              </a:solidFill>
            </a:endParaRPr>
          </a:p>
        </p:txBody>
      </p:sp>
      <p:sp>
        <p:nvSpPr>
          <p:cNvPr id="181" name="Google Shape;181;p33"/>
          <p:cNvSpPr/>
          <p:nvPr/>
        </p:nvSpPr>
        <p:spPr>
          <a:xfrm>
            <a:off x="6433675" y="2881225"/>
            <a:ext cx="210900" cy="210900"/>
          </a:xfrm>
          <a:prstGeom prst="ellipse">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0000"/>
              </a:solidFill>
            </a:endParaRPr>
          </a:p>
        </p:txBody>
      </p:sp>
      <p:sp>
        <p:nvSpPr>
          <p:cNvPr id="182" name="Google Shape;182;p33"/>
          <p:cNvSpPr/>
          <p:nvPr/>
        </p:nvSpPr>
        <p:spPr>
          <a:xfrm>
            <a:off x="7576075" y="428375"/>
            <a:ext cx="210900" cy="210900"/>
          </a:xfrm>
          <a:prstGeom prst="ellipse">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