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556"/>
    <p:restoredTop sz="69017"/>
  </p:normalViewPr>
  <p:slideViewPr>
    <p:cSldViewPr snapToGrid="0" snapToObjects="1">
      <p:cViewPr varScale="1">
        <p:scale>
          <a:sx n="61" d="100"/>
          <a:sy n="61" d="100"/>
        </p:scale>
        <p:origin x="944" y="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00F88-C19C-2B48-AFC0-CB0A384B3F8D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0695C-F6BF-9A4A-AD8F-9728E9383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8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2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695C-F6BF-9A4A-AD8F-9728E93831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77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B23F-35E7-4C6D-B19F-6C8F99859755}" type="datetime1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98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5BF5-A91A-4B8C-9A78-BC0EF6AB7FCA}" type="datetime1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74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E813-7A96-4D19-8EB5-3962399DF4C9}" type="datetime1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74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15D0CD4-DB9B-4F20-8895-1037DE4FBD0D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#SPDay21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E3D43A-218C-F949-8F1B-14CEAD2179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0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7055-8C25-4A0C-B50B-F5E6CFB671D1}" type="datetime1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1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DC0A-0912-4503-8D5C-A84E0B9C84F3}" type="datetime1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4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3255-474D-40A7-B9A1-CB02A8336D42}" type="datetime1">
              <a:rPr lang="en-US" smtClean="0"/>
              <a:t>5/4/2021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83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56B7-F97C-4B6E-B5FB-83A8808B7958}" type="datetime1">
              <a:rPr lang="en-US" smtClean="0"/>
              <a:t>5/4/2021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2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92FC-95F8-401C-91FC-AEDF85D8EB02}" type="datetime1">
              <a:rPr lang="en-US" smtClean="0"/>
              <a:t>5/4/2021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790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EE7E-5AD4-4B58-928D-CC4740B789B5}" type="datetime1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71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C733F-DAF3-4C1E-9F4A-81B2773DB980}" type="datetime1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342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769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06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FD4B8B2-B3E3-497D-877D-5FC188AB7D19}" type="datetime1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934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#SPDay21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2994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5E3D43A-218C-F949-8F1B-14CEAD2179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6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grant@scholarsportal.inf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dr.scholarsportal.info/" TargetMode="External"/><Relationship Id="rId2" Type="http://schemas.openxmlformats.org/officeDocument/2006/relationships/hyperlink" Target="https://books.scholarsportal.inf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C0C492-7ECD-41B6-840C-F669EAD56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616" y="173567"/>
            <a:ext cx="4150762" cy="4557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088599-BCD0-A446-B017-FAC2A6BCF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204" y="1871303"/>
            <a:ext cx="6090839" cy="7004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6D0795-DCE4-0148-83B4-BF31EE06E907}"/>
              </a:ext>
            </a:extLst>
          </p:cNvPr>
          <p:cNvSpPr txBox="1"/>
          <p:nvPr/>
        </p:nvSpPr>
        <p:spPr>
          <a:xfrm>
            <a:off x="567626" y="1128354"/>
            <a:ext cx="4135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Preserving Books at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65392D-B542-A349-B294-9433C85AC868}"/>
              </a:ext>
            </a:extLst>
          </p:cNvPr>
          <p:cNvSpPr txBox="1"/>
          <p:nvPr/>
        </p:nvSpPr>
        <p:spPr>
          <a:xfrm>
            <a:off x="567625" y="3430372"/>
            <a:ext cx="3547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Grant Hurley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i="1" dirty="0">
                <a:solidFill>
                  <a:schemeClr val="bg1"/>
                </a:solidFill>
              </a:rPr>
              <a:t>Digital Preservation Librarian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474E1D-D861-6D45-83C6-4A9F7AA088B7}"/>
              </a:ext>
            </a:extLst>
          </p:cNvPr>
          <p:cNvSpPr txBox="1"/>
          <p:nvPr/>
        </p:nvSpPr>
        <p:spPr>
          <a:xfrm>
            <a:off x="4469065" y="3430372"/>
            <a:ext cx="3547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 Day 2021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May 7, 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6866F7-C754-8944-B949-BDC7EDA0C75D}"/>
              </a:ext>
            </a:extLst>
          </p:cNvPr>
          <p:cNvSpPr txBox="1"/>
          <p:nvPr/>
        </p:nvSpPr>
        <p:spPr>
          <a:xfrm>
            <a:off x="5159828" y="1128354"/>
            <a:ext cx="3547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📕 📘 📗</a:t>
            </a:r>
          </a:p>
        </p:txBody>
      </p:sp>
    </p:spTree>
    <p:extLst>
      <p:ext uri="{BB962C8B-B14F-4D97-AF65-F5344CB8AC3E}">
        <p14:creationId xmlns:p14="http://schemas.microsoft.com/office/powerpoint/2010/main" val="3054147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7642C-A66E-5944-9815-D3A1CEE17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 Next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C1F77-4B1C-E04F-BC46-2F2465F6C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TDR metadata in the Books platform</a:t>
            </a:r>
          </a:p>
          <a:p>
            <a:r>
              <a:rPr lang="en-US" dirty="0"/>
              <a:t>Testing with additional collection formats</a:t>
            </a:r>
          </a:p>
          <a:p>
            <a:pPr lvl="1"/>
            <a:r>
              <a:rPr lang="en-US" dirty="0"/>
              <a:t>Books with chapter-level PDFs</a:t>
            </a:r>
          </a:p>
          <a:p>
            <a:pPr lvl="1"/>
            <a:r>
              <a:rPr lang="en-US" dirty="0"/>
              <a:t>XML books</a:t>
            </a:r>
          </a:p>
          <a:p>
            <a:r>
              <a:rPr lang="en-US" dirty="0"/>
              <a:t>Production processing for all books</a:t>
            </a:r>
          </a:p>
          <a:p>
            <a:r>
              <a:rPr lang="en-US" dirty="0"/>
              <a:t>Documentation updates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8527B3-30A9-3444-A23B-550629A25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450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11731-33A8-084F-9A2B-BDF1F456D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E50A3-2C8C-1D42-90F0-66A4D71C1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Questions? Reach out to </a:t>
            </a:r>
            <a:r>
              <a:rPr lang="en-US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grant@scholarsportal.info</a:t>
            </a:r>
            <a:r>
              <a:rPr lang="en-US" dirty="0">
                <a:solidFill>
                  <a:srgbClr val="00B0F0"/>
                </a:solidFill>
              </a:rPr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6F2125-F987-E648-ADDD-1164DB8DA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6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2F2EE-94A0-C24D-94A6-0E681200F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3D58C-C73B-F54F-87C9-ADDF9A012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Preservation processing for all eligible* books available via </a:t>
            </a:r>
            <a:r>
              <a:rPr lang="en-US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books.scholarsportal.info</a:t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  <a:p>
            <a:r>
              <a:rPr lang="en-US" dirty="0"/>
              <a:t>~600,000 books will join the ~40 million journal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articles in the Scholars Portal </a:t>
            </a:r>
            <a:r>
              <a:rPr lang="en-US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Trustworthy Digital Repository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500" dirty="0"/>
              <a:t>* Titles for which SP has been granted rights to store and give access to the book title and its complete contents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B91C1-D7C5-DF4C-894B-EC20005E5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75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8F511-8A46-8444-847B-ECAAC20E6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Preservation Processing?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1E71A-5BCD-6642-95B7-37E6C3841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54062"/>
            <a:ext cx="8229600" cy="339447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Checksums for file integrity: </a:t>
            </a:r>
            <a:r>
              <a:rPr lang="en-US" dirty="0">
                <a:solidFill>
                  <a:srgbClr val="00B0F0"/>
                </a:solidFill>
              </a:rPr>
              <a:t>Is the file complete and unaltered?</a:t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  <a:p>
            <a:r>
              <a:rPr lang="en-US" dirty="0"/>
              <a:t>File format identification: </a:t>
            </a:r>
            <a:r>
              <a:rPr lang="en-US" dirty="0">
                <a:solidFill>
                  <a:srgbClr val="00B0F0"/>
                </a:solidFill>
              </a:rPr>
              <a:t>What is the file format (e.g., “PDF”) and version (e.g., “1.7”)</a:t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  <a:p>
            <a:r>
              <a:rPr lang="en-US" dirty="0"/>
              <a:t>Well-formedness and validity: </a:t>
            </a:r>
            <a:r>
              <a:rPr lang="en-US" dirty="0">
                <a:solidFill>
                  <a:srgbClr val="00B0F0"/>
                </a:solidFill>
              </a:rPr>
              <a:t>Is the file correctly structured and does it meet the minimum quality standards for its format?</a:t>
            </a:r>
            <a:br>
              <a:rPr lang="en-US" dirty="0"/>
            </a:br>
            <a:endParaRPr lang="en-US" dirty="0"/>
          </a:p>
          <a:p>
            <a:r>
              <a:rPr lang="en-US" dirty="0"/>
              <a:t>Preservation metadata record:</a:t>
            </a:r>
          </a:p>
          <a:p>
            <a:pPr lvl="1"/>
            <a:r>
              <a:rPr lang="en-US" dirty="0"/>
              <a:t>Descriptive metadata: </a:t>
            </a:r>
            <a:r>
              <a:rPr lang="en-US" dirty="0">
                <a:solidFill>
                  <a:srgbClr val="00B0F0"/>
                </a:solidFill>
              </a:rPr>
              <a:t>Which books are in the TDR?</a:t>
            </a:r>
          </a:p>
          <a:p>
            <a:pPr lvl="1"/>
            <a:r>
              <a:rPr lang="en-US" dirty="0"/>
              <a:t>Rights metadata: </a:t>
            </a:r>
            <a:r>
              <a:rPr lang="en-US" dirty="0">
                <a:solidFill>
                  <a:srgbClr val="00B0F0"/>
                </a:solidFill>
              </a:rPr>
              <a:t>What preservation-related rights do we have?</a:t>
            </a:r>
          </a:p>
          <a:p>
            <a:pPr lvl="1"/>
            <a:r>
              <a:rPr lang="en-US" dirty="0"/>
              <a:t>Technical metadata: </a:t>
            </a:r>
            <a:r>
              <a:rPr lang="en-US" dirty="0">
                <a:solidFill>
                  <a:srgbClr val="00B0F0"/>
                </a:solidFill>
              </a:rPr>
              <a:t>When did preservation processing happen? Which tools were used and what was the result? Where are the files stored?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FEF6B-F7F1-EB4E-9F32-F620DDD23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#SPDay21</a:t>
            </a:r>
          </a:p>
        </p:txBody>
      </p:sp>
    </p:spTree>
    <p:extLst>
      <p:ext uri="{BB962C8B-B14F-4D97-AF65-F5344CB8AC3E}">
        <p14:creationId xmlns:p14="http://schemas.microsoft.com/office/powerpoint/2010/main" val="3216112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7E9E9-3FA0-5240-BE71-859DFC4DC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1D481-5A51-5141-90D1-D3AFF5E4F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6-month project, Nov – April 2021</a:t>
            </a:r>
            <a:br>
              <a:rPr lang="en-US" dirty="0"/>
            </a:br>
            <a:endParaRPr lang="en-US" dirty="0"/>
          </a:p>
          <a:p>
            <a:r>
              <a:rPr lang="en-US" dirty="0"/>
              <a:t>Brought together members of the Books and Journals teams to share knowledge and approaches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93B11D-F449-47DC-A29D-CC506612B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/>
              <a:t>#SPDay21</a:t>
            </a:r>
          </a:p>
        </p:txBody>
      </p:sp>
    </p:spTree>
    <p:extLst>
      <p:ext uri="{BB962C8B-B14F-4D97-AF65-F5344CB8AC3E}">
        <p14:creationId xmlns:p14="http://schemas.microsoft.com/office/powerpoint/2010/main" val="346738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1C4F9-0032-2842-A2F4-1D6B5F3FB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Phase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F4B04-CF80-3242-86B3-3DB0915AE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Processing workflow</a:t>
            </a:r>
          </a:p>
          <a:p>
            <a:r>
              <a:rPr lang="en-US" dirty="0"/>
              <a:t>Replacement workflow</a:t>
            </a:r>
          </a:p>
          <a:p>
            <a:r>
              <a:rPr lang="en-US" dirty="0"/>
              <a:t>TDR metadata record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1FE44A-ABAC-5F4F-94EA-96C55BA68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279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62487-A6F5-7A48-A23C-5186715F8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Phase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9ED80-9F1F-AE40-A456-5DF79E94B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Association of Canadian University Presses (ACUP) collection as pilot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11,689 books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272 of these with EPUBs 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Full preservation rights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94FD6C-F932-534F-87C9-908DA851D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060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E04F8-E7AD-864C-B783-3303E9BBE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30D79-AF57-1F4A-AB10-35F67BC78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154062"/>
            <a:ext cx="8448261" cy="1098808"/>
          </a:xfrm>
        </p:spPr>
        <p:txBody>
          <a:bodyPr/>
          <a:lstStyle/>
          <a:p>
            <a:r>
              <a:rPr lang="en-US" sz="2400" dirty="0"/>
              <a:t>11,689 processed books + TDR metadata records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FC3061-2F05-A04D-8179-D83F8F418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#SPDay21</a:t>
            </a:r>
            <a:endParaRPr lang="en-US" dirty="0"/>
          </a:p>
        </p:txBody>
      </p:sp>
      <p:pic>
        <p:nvPicPr>
          <p:cNvPr id="5" name="Picture 4" descr="Screenshot of a series of Books preservation metadata records in SP's MarkLogic database">
            <a:extLst>
              <a:ext uri="{FF2B5EF4-FFF2-40B4-BE49-F238E27FC236}">
                <a16:creationId xmlns:a16="http://schemas.microsoft.com/office/drawing/2014/main" id="{BEF64C5F-E038-FC44-9BBD-359E5DE2F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2548"/>
            <a:ext cx="91440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961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29D85-B94F-0D42-BE82-AA42314CD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" y="4182665"/>
            <a:ext cx="8183880" cy="48006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</a:pPr>
            <a:r>
              <a:rPr lang="en-US" sz="2400">
                <a:solidFill>
                  <a:schemeClr val="tx1"/>
                </a:solidFill>
              </a:rPr>
              <a:t>Preservation Metadata: XML Format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8BFEB-BA09-2042-8BC5-0109D75A1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2"/>
            <a:ext cx="30861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rPr>
              <a:t>#SPDay21</a:t>
            </a:r>
          </a:p>
        </p:txBody>
      </p:sp>
      <p:pic>
        <p:nvPicPr>
          <p:cNvPr id="11" name="Content Placeholder 10" descr="Screenshot of preservation metadata in XML format">
            <a:extLst>
              <a:ext uri="{FF2B5EF4-FFF2-40B4-BE49-F238E27FC236}">
                <a16:creationId xmlns:a16="http://schemas.microsoft.com/office/drawing/2014/main" id="{E1FC4F24-417D-304E-8ABF-3731744640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8991" y="345730"/>
            <a:ext cx="7846017" cy="3732399"/>
          </a:xfrm>
        </p:spPr>
      </p:pic>
    </p:spTree>
    <p:extLst>
      <p:ext uri="{BB962C8B-B14F-4D97-AF65-F5344CB8AC3E}">
        <p14:creationId xmlns:p14="http://schemas.microsoft.com/office/powerpoint/2010/main" val="848811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997824"/>
            <a:ext cx="9144000" cy="5524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creenshot of a book cover and metadata in the SP Books Platform">
            <a:extLst>
              <a:ext uri="{FF2B5EF4-FFF2-40B4-BE49-F238E27FC236}">
                <a16:creationId xmlns:a16="http://schemas.microsoft.com/office/drawing/2014/main" id="{AB1032E5-5A03-E441-AD01-C435803C0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08" y="593263"/>
            <a:ext cx="3432382" cy="2838658"/>
          </a:xfrm>
          <a:prstGeom prst="rect">
            <a:avLst/>
          </a:prstGeom>
        </p:spPr>
      </p:pic>
      <p:pic>
        <p:nvPicPr>
          <p:cNvPr id="8" name="Picture 7" descr="Screenshot of book-related preservation metadata in the SP Books platform">
            <a:extLst>
              <a:ext uri="{FF2B5EF4-FFF2-40B4-BE49-F238E27FC236}">
                <a16:creationId xmlns:a16="http://schemas.microsoft.com/office/drawing/2014/main" id="{68B5C0FC-7FDB-3C4F-A8FD-529FB741B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416" y="129727"/>
            <a:ext cx="4589267" cy="37863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D91C61-71D6-294B-953D-3F491D4F1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399" y="3991610"/>
            <a:ext cx="8408193" cy="55862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</a:pPr>
            <a:r>
              <a:rPr lang="en-US" sz="2400" kern="1200" dirty="0">
                <a:latin typeface="+mj-lt"/>
                <a:ea typeface="+mj-ea"/>
                <a:cs typeface="+mj-cs"/>
              </a:rPr>
              <a:t>Preservation Metadata: User-Facing (Example)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872C80-B106-B44B-BAB3-40D9D9919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2"/>
            <a:ext cx="30861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#SPDay21</a:t>
            </a:r>
          </a:p>
        </p:txBody>
      </p:sp>
    </p:spTree>
    <p:extLst>
      <p:ext uri="{BB962C8B-B14F-4D97-AF65-F5344CB8AC3E}">
        <p14:creationId xmlns:p14="http://schemas.microsoft.com/office/powerpoint/2010/main" val="2272267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</TotalTime>
  <Words>331</Words>
  <Application>Microsoft Office PowerPoint</Application>
  <PresentationFormat>On-screen Show (16:9)</PresentationFormat>
  <Paragraphs>54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Century Gothic</vt:lpstr>
      <vt:lpstr>Office Theme</vt:lpstr>
      <vt:lpstr>PowerPoint Presentation</vt:lpstr>
      <vt:lpstr>The Goal</vt:lpstr>
      <vt:lpstr>What is Preservation Processing?</vt:lpstr>
      <vt:lpstr>Development Project</vt:lpstr>
      <vt:lpstr>Design Phase</vt:lpstr>
      <vt:lpstr>Testing Phase</vt:lpstr>
      <vt:lpstr>Results</vt:lpstr>
      <vt:lpstr>Preservation Metadata: XML Format</vt:lpstr>
      <vt:lpstr>Preservation Metadata: User-Facing (Example)</vt:lpstr>
      <vt:lpstr>Up Next</vt:lpstr>
      <vt:lpstr>Thank you!</vt:lpstr>
    </vt:vector>
  </TitlesOfParts>
  <Company>OCUL 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Bartek Kawula</dc:creator>
  <cp:lastModifiedBy>Sabina Pagotto</cp:lastModifiedBy>
  <cp:revision>23</cp:revision>
  <dcterms:created xsi:type="dcterms:W3CDTF">2015-05-15T14:32:32Z</dcterms:created>
  <dcterms:modified xsi:type="dcterms:W3CDTF">2021-05-05T13:45:49Z</dcterms:modified>
</cp:coreProperties>
</file>