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1" r:id="rId3"/>
    <p:sldId id="258" r:id="rId4"/>
    <p:sldId id="257" r:id="rId5"/>
    <p:sldId id="260" r:id="rId6"/>
    <p:sldId id="259" r:id="rId7"/>
    <p:sldId id="262" r:id="rId8"/>
    <p:sldId id="263" r:id="rId9"/>
    <p:sldId id="264" r:id="rId10"/>
    <p:sldId id="261" r:id="rId11"/>
    <p:sldId id="271" r:id="rId12"/>
    <p:sldId id="266" r:id="rId13"/>
    <p:sldId id="268" r:id="rId14"/>
    <p:sldId id="267" r:id="rId15"/>
    <p:sldId id="293" r:id="rId16"/>
    <p:sldId id="265" r:id="rId17"/>
    <p:sldId id="295" r:id="rId18"/>
    <p:sldId id="269" r:id="rId19"/>
    <p:sldId id="270" r:id="rId20"/>
    <p:sldId id="272" r:id="rId21"/>
    <p:sldId id="292" r:id="rId22"/>
    <p:sldId id="274" r:id="rId23"/>
    <p:sldId id="273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94" r:id="rId33"/>
    <p:sldId id="283" r:id="rId34"/>
    <p:sldId id="284" r:id="rId35"/>
    <p:sldId id="285" r:id="rId36"/>
    <p:sldId id="297" r:id="rId37"/>
    <p:sldId id="286" r:id="rId38"/>
    <p:sldId id="296" r:id="rId39"/>
    <p:sldId id="287" r:id="rId40"/>
    <p:sldId id="288" r:id="rId41"/>
    <p:sldId id="289" r:id="rId42"/>
    <p:sldId id="290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0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951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63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861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121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83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355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975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6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823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410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1030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A4BFA-0AF0-40E3-AB9F-63102CE84B0D}" type="datetimeFigureOut">
              <a:rPr lang="en-CA" smtClean="0"/>
              <a:t>2021-05-11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07D57-B5C6-4254-BFD8-5E749338DF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57404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AE6A1-3C78-4920-A506-9C635891A5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>
                <a:solidFill>
                  <a:srgbClr val="92D050"/>
                </a:solidFill>
                <a:latin typeface="Century Gothic" panose="020B0502020202020204" pitchFamily="34" charset="0"/>
              </a:rPr>
              <a:t>PETS OF OCUL</a:t>
            </a:r>
            <a:endParaRPr lang="en-CA" sz="9600" b="1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09FC2A-708E-43F6-91D3-18CA67F602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entury Gothic" panose="020B0502020202020204" pitchFamily="34" charset="0"/>
              </a:rPr>
              <a:t>Pets belonging to, or beloved by, members of the OCUL Community.</a:t>
            </a:r>
            <a:endParaRPr lang="en-CA" sz="3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24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ortoiseshell cat stares wide-eyed at a fully lit menorah">
            <a:extLst>
              <a:ext uri="{FF2B5EF4-FFF2-40B4-BE49-F238E27FC236}">
                <a16:creationId xmlns:a16="http://schemas.microsoft.com/office/drawing/2014/main" id="{8378DC38-B8F9-42F8-B969-0FA60AE75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346" y="-1227813"/>
            <a:ext cx="6946229" cy="80858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CA7D1C-F937-41EC-ABA7-E5A6ABFAAC2D}"/>
              </a:ext>
            </a:extLst>
          </p:cNvPr>
          <p:cNvSpPr txBox="1"/>
          <p:nvPr/>
        </p:nvSpPr>
        <p:spPr>
          <a:xfrm>
            <a:off x="990600" y="2616309"/>
            <a:ext cx="203835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TANYA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Ravit David, Scholars Portal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673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ree dogs--two black, one golden--grin at the camera.">
            <a:extLst>
              <a:ext uri="{FF2B5EF4-FFF2-40B4-BE49-F238E27FC236}">
                <a16:creationId xmlns:a16="http://schemas.microsoft.com/office/drawing/2014/main" id="{6A91BC89-0650-43BA-9EC9-806123789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32001" y="-3302000"/>
            <a:ext cx="8128000" cy="1219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19BDB7-BCBC-484C-8364-329AFBB1D485}"/>
              </a:ext>
            </a:extLst>
          </p:cNvPr>
          <p:cNvSpPr txBox="1"/>
          <p:nvPr/>
        </p:nvSpPr>
        <p:spPr>
          <a:xfrm>
            <a:off x="3467100" y="-81558"/>
            <a:ext cx="5495925" cy="9848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JACEN, SHELBY and JAINA</a:t>
            </a:r>
          </a:p>
          <a:p>
            <a:r>
              <a:rPr lang="en-US" dirty="0"/>
              <a:t>Submitted by: Nancy Waite, McMaster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4558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range cat sits in a box">
            <a:extLst>
              <a:ext uri="{FF2B5EF4-FFF2-40B4-BE49-F238E27FC236}">
                <a16:creationId xmlns:a16="http://schemas.microsoft.com/office/drawing/2014/main" id="{F263C889-9347-4C57-AF60-77B1FAD28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C2CDA5-7FD2-47B3-AE81-4F88E4CDAE69}"/>
              </a:ext>
            </a:extLst>
          </p:cNvPr>
          <p:cNvSpPr txBox="1"/>
          <p:nvPr/>
        </p:nvSpPr>
        <p:spPr>
          <a:xfrm>
            <a:off x="9648824" y="1501884"/>
            <a:ext cx="2390775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KORGEIGH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Meghan Burke, Queen’s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2064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rown bunny and a black bunny snuggle">
            <a:extLst>
              <a:ext uri="{FF2B5EF4-FFF2-40B4-BE49-F238E27FC236}">
                <a16:creationId xmlns:a16="http://schemas.microsoft.com/office/drawing/2014/main" id="{46F7933D-B592-491A-8B80-6BB0C8F2CD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28650"/>
            <a:ext cx="10820400" cy="8115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0C74CF-905C-4B43-9759-5BEC3CA73DBC}"/>
              </a:ext>
            </a:extLst>
          </p:cNvPr>
          <p:cNvSpPr txBox="1"/>
          <p:nvPr/>
        </p:nvSpPr>
        <p:spPr>
          <a:xfrm>
            <a:off x="8829368" y="4365010"/>
            <a:ext cx="3362632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TIGGERS and HUCKELBERRY FINN</a:t>
            </a:r>
          </a:p>
          <a:p>
            <a:r>
              <a:rPr lang="en-US" dirty="0"/>
              <a:t>Submitted by:</a:t>
            </a:r>
          </a:p>
          <a:p>
            <a:r>
              <a:rPr lang="en-US" dirty="0"/>
              <a:t>Lisl Schoner-Saunders, Algoma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8602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y shorthair cat eyes the camera with suspicion">
            <a:extLst>
              <a:ext uri="{FF2B5EF4-FFF2-40B4-BE49-F238E27FC236}">
                <a16:creationId xmlns:a16="http://schemas.microsoft.com/office/drawing/2014/main" id="{F80CEEDA-B224-4356-B1D8-DA090FCBE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-828675"/>
            <a:ext cx="6105525" cy="8140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11EACB-6E36-480B-A4A8-B0D5A49BCFF1}"/>
              </a:ext>
            </a:extLst>
          </p:cNvPr>
          <p:cNvSpPr txBox="1"/>
          <p:nvPr/>
        </p:nvSpPr>
        <p:spPr>
          <a:xfrm>
            <a:off x="8743949" y="1890117"/>
            <a:ext cx="2390775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KING TUT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Matt Tales, Laurier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4938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luffy white dog">
            <a:extLst>
              <a:ext uri="{FF2B5EF4-FFF2-40B4-BE49-F238E27FC236}">
                <a16:creationId xmlns:a16="http://schemas.microsoft.com/office/drawing/2014/main" id="{9F85149B-F7AE-4089-A8C0-5B808EDC5A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174" y="-850900"/>
            <a:ext cx="5781675" cy="7708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3F733F-3147-4E3E-9835-C44028D0536D}"/>
              </a:ext>
            </a:extLst>
          </p:cNvPr>
          <p:cNvSpPr txBox="1"/>
          <p:nvPr/>
        </p:nvSpPr>
        <p:spPr>
          <a:xfrm>
            <a:off x="418484" y="5596116"/>
            <a:ext cx="2390775" cy="12618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TAIKA</a:t>
            </a:r>
          </a:p>
          <a:p>
            <a:r>
              <a:rPr lang="en-US" dirty="0"/>
              <a:t>Submitted by:</a:t>
            </a:r>
          </a:p>
          <a:p>
            <a:r>
              <a:rPr lang="en-US" dirty="0"/>
              <a:t>Nathalie Soini, Queen’s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9984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range cat extends its paw to poke the picture-taker">
            <a:extLst>
              <a:ext uri="{FF2B5EF4-FFF2-40B4-BE49-F238E27FC236}">
                <a16:creationId xmlns:a16="http://schemas.microsoft.com/office/drawing/2014/main" id="{1E31E633-DC57-43B6-AAC4-69822AFB0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85875" y="857250"/>
            <a:ext cx="6858000" cy="5143500"/>
          </a:xfrm>
          <a:prstGeom prst="rect">
            <a:avLst/>
          </a:prstGeom>
        </p:spPr>
      </p:pic>
      <p:pic>
        <p:nvPicPr>
          <p:cNvPr id="5" name="Picture 4" descr="Cat snoozes with its paws blocking access to the laptop">
            <a:extLst>
              <a:ext uri="{FF2B5EF4-FFF2-40B4-BE49-F238E27FC236}">
                <a16:creationId xmlns:a16="http://schemas.microsoft.com/office/drawing/2014/main" id="{F9DD7981-062E-47A2-8055-E10D7210B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27" y="0"/>
            <a:ext cx="51435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CFBFE3-C8EC-41B4-8AE4-7DFF414E4ACF}"/>
              </a:ext>
            </a:extLst>
          </p:cNvPr>
          <p:cNvSpPr txBox="1"/>
          <p:nvPr/>
        </p:nvSpPr>
        <p:spPr>
          <a:xfrm>
            <a:off x="4838701" y="3083034"/>
            <a:ext cx="2286000" cy="36625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HAWKEYE (left) RADAR (right)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Adrienne Findley-Jones, </a:t>
            </a:r>
            <a:r>
              <a:rPr lang="en-US" dirty="0" err="1"/>
              <a:t>UofT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5221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lack lab gazes at the camera with big puppy-dog eyes">
            <a:extLst>
              <a:ext uri="{FF2B5EF4-FFF2-40B4-BE49-F238E27FC236}">
                <a16:creationId xmlns:a16="http://schemas.microsoft.com/office/drawing/2014/main" id="{9B43FA77-9578-4F0E-897C-863228B148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-904875"/>
            <a:ext cx="5791200" cy="7721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3E214E-76DC-44C8-9A61-758CC70579E3}"/>
              </a:ext>
            </a:extLst>
          </p:cNvPr>
          <p:cNvSpPr txBox="1"/>
          <p:nvPr/>
        </p:nvSpPr>
        <p:spPr>
          <a:xfrm>
            <a:off x="7258051" y="4146550"/>
            <a:ext cx="2286000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JUAN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Ashley Shaw, Laurier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1357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tan dog holds a pen in its mouth to &quot;write&quot; on a piece of paper">
            <a:extLst>
              <a:ext uri="{FF2B5EF4-FFF2-40B4-BE49-F238E27FC236}">
                <a16:creationId xmlns:a16="http://schemas.microsoft.com/office/drawing/2014/main" id="{7953EA8D-4098-4482-AFA6-E18C2D520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4" name="Picture 3" descr="Two black-and white cats snuggle">
            <a:extLst>
              <a:ext uri="{FF2B5EF4-FFF2-40B4-BE49-F238E27FC236}">
                <a16:creationId xmlns:a16="http://schemas.microsoft.com/office/drawing/2014/main" id="{E9880B0B-D212-4054-801E-480BC6F08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327" y="0"/>
            <a:ext cx="5786673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513618-C7EA-4C75-8DB3-177870DF426F}"/>
              </a:ext>
            </a:extLst>
          </p:cNvPr>
          <p:cNvSpPr txBox="1"/>
          <p:nvPr/>
        </p:nvSpPr>
        <p:spPr>
          <a:xfrm>
            <a:off x="4323430" y="4365010"/>
            <a:ext cx="3965163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RIVER (left), MULDER and NOMI (right)</a:t>
            </a:r>
          </a:p>
          <a:p>
            <a:r>
              <a:rPr lang="en-US" dirty="0"/>
              <a:t>Submitted by:</a:t>
            </a:r>
          </a:p>
          <a:p>
            <a:r>
              <a:rPr lang="en-US" dirty="0"/>
              <a:t>Catherine DeNoble, Queen’s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0713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n orange cat snoozes on a Tardis pillow">
            <a:extLst>
              <a:ext uri="{FF2B5EF4-FFF2-40B4-BE49-F238E27FC236}">
                <a16:creationId xmlns:a16="http://schemas.microsoft.com/office/drawing/2014/main" id="{9BE73CF8-0A6F-48EB-BA26-977B3EDBFB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0C95D6-73D1-499F-91D8-1C3EC4353CFA}"/>
              </a:ext>
            </a:extLst>
          </p:cNvPr>
          <p:cNvSpPr txBox="1"/>
          <p:nvPr/>
        </p:nvSpPr>
        <p:spPr>
          <a:xfrm>
            <a:off x="0" y="4980563"/>
            <a:ext cx="2989619" cy="18774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FURLEY MOWAT</a:t>
            </a:r>
          </a:p>
          <a:p>
            <a:r>
              <a:rPr lang="en-US" dirty="0"/>
              <a:t>Submitted by:</a:t>
            </a:r>
          </a:p>
          <a:p>
            <a:r>
              <a:rPr lang="en-US" dirty="0"/>
              <a:t>Catherine DeNoble, Queen’s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8782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og in a red plaid jacket bounds across a snowy field.">
            <a:extLst>
              <a:ext uri="{FF2B5EF4-FFF2-40B4-BE49-F238E27FC236}">
                <a16:creationId xmlns:a16="http://schemas.microsoft.com/office/drawing/2014/main" id="{3D4066F5-5645-4747-9E04-F99F4BF89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-1282700"/>
            <a:ext cx="12211050" cy="8140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38BF0B-FE7A-4000-AD96-BBAF6CC8BF77}"/>
              </a:ext>
            </a:extLst>
          </p:cNvPr>
          <p:cNvSpPr txBox="1"/>
          <p:nvPr/>
        </p:nvSpPr>
        <p:spPr>
          <a:xfrm>
            <a:off x="10458450" y="152400"/>
            <a:ext cx="20764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BEN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Submitted by:</a:t>
            </a:r>
          </a:p>
          <a:p>
            <a:r>
              <a:rPr lang="en-US" dirty="0">
                <a:solidFill>
                  <a:schemeClr val="bg1"/>
                </a:solidFill>
              </a:rPr>
              <a:t>Alan Darnell, Scholars Portal</a:t>
            </a: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2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tbull mix grins ecstatically">
            <a:extLst>
              <a:ext uri="{FF2B5EF4-FFF2-40B4-BE49-F238E27FC236}">
                <a16:creationId xmlns:a16="http://schemas.microsoft.com/office/drawing/2014/main" id="{9802BF0B-43F9-4571-AD04-04E30CE5E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0"/>
            <a:ext cx="10668000" cy="8001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270AF9-14AE-4740-A48E-8F5B74C18192}"/>
              </a:ext>
            </a:extLst>
          </p:cNvPr>
          <p:cNvSpPr txBox="1"/>
          <p:nvPr/>
        </p:nvSpPr>
        <p:spPr>
          <a:xfrm>
            <a:off x="10210800" y="0"/>
            <a:ext cx="19812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WILLOW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Kaitlin Newson, Scholars Portal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2035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cat turns away from the camera">
            <a:extLst>
              <a:ext uri="{FF2B5EF4-FFF2-40B4-BE49-F238E27FC236}">
                <a16:creationId xmlns:a16="http://schemas.microsoft.com/office/drawing/2014/main" id="{FAE3F743-3DD4-4521-ADC0-3F72A37756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803" y="1917700"/>
            <a:ext cx="3705225" cy="4940300"/>
          </a:xfrm>
          <a:prstGeom prst="rect">
            <a:avLst/>
          </a:prstGeom>
        </p:spPr>
      </p:pic>
      <p:pic>
        <p:nvPicPr>
          <p:cNvPr id="9" name="Picture 8" descr="A black cat stalks through the forest">
            <a:extLst>
              <a:ext uri="{FF2B5EF4-FFF2-40B4-BE49-F238E27FC236}">
                <a16:creationId xmlns:a16="http://schemas.microsoft.com/office/drawing/2014/main" id="{A4EC919F-5C88-420C-934D-E5F5A87B7A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188" y="2815828"/>
            <a:ext cx="5257007" cy="3943350"/>
          </a:xfrm>
          <a:prstGeom prst="rect">
            <a:avLst/>
          </a:prstGeom>
        </p:spPr>
      </p:pic>
      <p:pic>
        <p:nvPicPr>
          <p:cNvPr id="3" name="Picture 2" descr="Closeup of a tabbycat with very yellow eyes">
            <a:extLst>
              <a:ext uri="{FF2B5EF4-FFF2-40B4-BE49-F238E27FC236}">
                <a16:creationId xmlns:a16="http://schemas.microsoft.com/office/drawing/2014/main" id="{DBCA62C2-A65B-4760-BEB1-1EAB1C6C59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7" name="Picture 6" descr="Closeup of a black cat">
            <a:extLst>
              <a:ext uri="{FF2B5EF4-FFF2-40B4-BE49-F238E27FC236}">
                <a16:creationId xmlns:a16="http://schemas.microsoft.com/office/drawing/2014/main" id="{9B2F6969-8B6A-4B11-B7CB-55543659D9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608" y="-187325"/>
            <a:ext cx="3469481" cy="46259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01F621-C1A0-434E-8E1E-CE9389C9387B}"/>
              </a:ext>
            </a:extLst>
          </p:cNvPr>
          <p:cNvSpPr txBox="1"/>
          <p:nvPr/>
        </p:nvSpPr>
        <p:spPr>
          <a:xfrm>
            <a:off x="0" y="3449836"/>
            <a:ext cx="2541188" cy="33855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WOLF, JAKE</a:t>
            </a:r>
          </a:p>
          <a:p>
            <a:r>
              <a:rPr lang="en-US" sz="4000" dirty="0"/>
              <a:t>MISS T and TYCHO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Arlene Jackson, Nipissing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038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ng-haired dog lounges on a sunny windowseat, with pink sunglasses to complete the look">
            <a:extLst>
              <a:ext uri="{FF2B5EF4-FFF2-40B4-BE49-F238E27FC236}">
                <a16:creationId xmlns:a16="http://schemas.microsoft.com/office/drawing/2014/main" id="{991839C4-C71E-4733-830E-D9C7DB934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925" y="-882650"/>
            <a:ext cx="6305550" cy="8407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0E3FBD-2EC0-4F09-B641-3C79901C76C7}"/>
              </a:ext>
            </a:extLst>
          </p:cNvPr>
          <p:cNvSpPr txBox="1"/>
          <p:nvPr/>
        </p:nvSpPr>
        <p:spPr>
          <a:xfrm>
            <a:off x="1085850" y="1155809"/>
            <a:ext cx="2638425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EBONY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Amy Rutherford, Queen’s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8828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abby kitten sleeps on a fuzzy blanket">
            <a:extLst>
              <a:ext uri="{FF2B5EF4-FFF2-40B4-BE49-F238E27FC236}">
                <a16:creationId xmlns:a16="http://schemas.microsoft.com/office/drawing/2014/main" id="{099228C6-D047-4723-8188-B3E18E9F43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"/>
            <a:ext cx="9505950" cy="71294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9AC8A6-F5F1-42D6-B96C-BAE32976EE06}"/>
              </a:ext>
            </a:extLst>
          </p:cNvPr>
          <p:cNvSpPr txBox="1"/>
          <p:nvPr/>
        </p:nvSpPr>
        <p:spPr>
          <a:xfrm>
            <a:off x="9553575" y="4857750"/>
            <a:ext cx="2638425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EUGENEELF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Tamara Monster, McMaster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163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eagle sits pensively on a long dock">
            <a:extLst>
              <a:ext uri="{FF2B5EF4-FFF2-40B4-BE49-F238E27FC236}">
                <a16:creationId xmlns:a16="http://schemas.microsoft.com/office/drawing/2014/main" id="{BD18045B-42B9-4E6D-A922-85CDEB3EE2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989D81-4E3E-4515-B0A0-FC71B6AC72E8}"/>
              </a:ext>
            </a:extLst>
          </p:cNvPr>
          <p:cNvSpPr txBox="1"/>
          <p:nvPr/>
        </p:nvSpPr>
        <p:spPr>
          <a:xfrm>
            <a:off x="276225" y="4346684"/>
            <a:ext cx="2638425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IZZY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Geoff Andrews, Trent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1932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wo black cats and an orange cat snooze on a patchwork quilt">
            <a:extLst>
              <a:ext uri="{FF2B5EF4-FFF2-40B4-BE49-F238E27FC236}">
                <a16:creationId xmlns:a16="http://schemas.microsoft.com/office/drawing/2014/main" id="{90768072-BD3A-44F7-BEB0-0BDCA8383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4065" y="608410"/>
            <a:ext cx="8448674" cy="63365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B06868-4D28-4EFC-BA84-A6A1FC818242}"/>
              </a:ext>
            </a:extLst>
          </p:cNvPr>
          <p:cNvSpPr txBox="1"/>
          <p:nvPr/>
        </p:nvSpPr>
        <p:spPr>
          <a:xfrm>
            <a:off x="8620125" y="3708509"/>
            <a:ext cx="2638425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NORO-LIM, NIXIJUJU, and NIMUE</a:t>
            </a:r>
          </a:p>
          <a:p>
            <a:r>
              <a:rPr lang="en-US" dirty="0"/>
              <a:t>Submitted by:</a:t>
            </a:r>
          </a:p>
          <a:p>
            <a:r>
              <a:rPr lang="en-US" dirty="0"/>
              <a:t>Jackie Cato, OCUL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11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handsome dog with a floppy pink tongue">
            <a:extLst>
              <a:ext uri="{FF2B5EF4-FFF2-40B4-BE49-F238E27FC236}">
                <a16:creationId xmlns:a16="http://schemas.microsoft.com/office/drawing/2014/main" id="{EE3FCFCA-03A3-4B8C-B4AA-EBBAFB5787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68700" y="-1165225"/>
            <a:ext cx="9169400" cy="68770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AE62B2-09E9-4EEA-B725-8D77A7EF377D}"/>
              </a:ext>
            </a:extLst>
          </p:cNvPr>
          <p:cNvSpPr txBox="1"/>
          <p:nvPr/>
        </p:nvSpPr>
        <p:spPr>
          <a:xfrm>
            <a:off x="276225" y="4346684"/>
            <a:ext cx="2638425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NANOUK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Julie Cormier, uOttawa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0738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abby cat stares off into the middle distance, pupils narrowed to tiny slits">
            <a:extLst>
              <a:ext uri="{FF2B5EF4-FFF2-40B4-BE49-F238E27FC236}">
                <a16:creationId xmlns:a16="http://schemas.microsoft.com/office/drawing/2014/main" id="{A5F81808-C993-4B34-9596-B0E3B59C7E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2FC032-49C7-49BD-93D0-B3946FB67254}"/>
              </a:ext>
            </a:extLst>
          </p:cNvPr>
          <p:cNvSpPr txBox="1"/>
          <p:nvPr/>
        </p:nvSpPr>
        <p:spPr>
          <a:xfrm>
            <a:off x="9553575" y="4507408"/>
            <a:ext cx="2638425" cy="21544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MATT THE CAT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Ed Driedger, Nipissing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3693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ittle white terrier studies the grass and dandelions">
            <a:extLst>
              <a:ext uri="{FF2B5EF4-FFF2-40B4-BE49-F238E27FC236}">
                <a16:creationId xmlns:a16="http://schemas.microsoft.com/office/drawing/2014/main" id="{589FFDC7-1069-4B6B-904D-6BE9CED022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75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46DD2E-FE23-4701-897F-7A884D092D31}"/>
              </a:ext>
            </a:extLst>
          </p:cNvPr>
          <p:cNvSpPr txBox="1"/>
          <p:nvPr/>
        </p:nvSpPr>
        <p:spPr>
          <a:xfrm>
            <a:off x="142875" y="392608"/>
            <a:ext cx="2352675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COOKIE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Kelly Kimberley, Ryerson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9683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ream and grey cat sits demurely on the carpet">
            <a:extLst>
              <a:ext uri="{FF2B5EF4-FFF2-40B4-BE49-F238E27FC236}">
                <a16:creationId xmlns:a16="http://schemas.microsoft.com/office/drawing/2014/main" id="{ED3D1645-0A75-4D13-804D-B920010B0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165" y="-900113"/>
            <a:ext cx="6493669" cy="86582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247957-22E9-4A0F-952B-DC07C3814C45}"/>
              </a:ext>
            </a:extLst>
          </p:cNvPr>
          <p:cNvSpPr txBox="1"/>
          <p:nvPr/>
        </p:nvSpPr>
        <p:spPr>
          <a:xfrm>
            <a:off x="10220324" y="5319117"/>
            <a:ext cx="1885953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CALI</a:t>
            </a:r>
          </a:p>
          <a:p>
            <a:r>
              <a:rPr lang="en-US" dirty="0"/>
              <a:t>Submitted by:</a:t>
            </a:r>
          </a:p>
          <a:p>
            <a:r>
              <a:rPr lang="en-US" dirty="0"/>
              <a:t>Angela Hayward, Carleton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9433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lose-up of a tabby cat">
            <a:extLst>
              <a:ext uri="{FF2B5EF4-FFF2-40B4-BE49-F238E27FC236}">
                <a16:creationId xmlns:a16="http://schemas.microsoft.com/office/drawing/2014/main" id="{54C30379-4B9F-41B3-90C8-77FF230E5F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5" name="Picture 4" descr="A grey short-hair cat stares down the camera.">
            <a:extLst>
              <a:ext uri="{FF2B5EF4-FFF2-40B4-BE49-F238E27FC236}">
                <a16:creationId xmlns:a16="http://schemas.microsoft.com/office/drawing/2014/main" id="{C6B1B6DD-4C8C-4530-8128-51131E73F8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C29A52-53B5-4C63-AE88-3A543B02F879}"/>
              </a:ext>
            </a:extLst>
          </p:cNvPr>
          <p:cNvSpPr txBox="1"/>
          <p:nvPr/>
        </p:nvSpPr>
        <p:spPr>
          <a:xfrm>
            <a:off x="5210175" y="1543050"/>
            <a:ext cx="17716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JASMINE (left)</a:t>
            </a:r>
          </a:p>
          <a:p>
            <a:r>
              <a:rPr lang="en-US" sz="3200" dirty="0"/>
              <a:t>RILEY (right)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Alicia Cappello, Scholars Portal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749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ig white dog resting in the grass">
            <a:extLst>
              <a:ext uri="{FF2B5EF4-FFF2-40B4-BE49-F238E27FC236}">
                <a16:creationId xmlns:a16="http://schemas.microsoft.com/office/drawing/2014/main" id="{D84AEA4A-87EB-489A-91F2-D648DA0430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0" b="7778"/>
          <a:stretch/>
        </p:blipFill>
        <p:spPr>
          <a:xfrm>
            <a:off x="514350" y="0"/>
            <a:ext cx="6124575" cy="69185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57A4B8-1713-43D4-B894-F227CBD119C8}"/>
              </a:ext>
            </a:extLst>
          </p:cNvPr>
          <p:cNvSpPr txBox="1"/>
          <p:nvPr/>
        </p:nvSpPr>
        <p:spPr>
          <a:xfrm>
            <a:off x="8791575" y="4507408"/>
            <a:ext cx="2352675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MINA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Elizabeth </a:t>
            </a:r>
            <a:r>
              <a:rPr lang="en-US" dirty="0" err="1"/>
              <a:t>Lonbro</a:t>
            </a:r>
            <a:r>
              <a:rPr lang="en-US" dirty="0"/>
              <a:t>, Queen’s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6287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uppy trots happily down a parade route, clearly thinking the attention is for him">
            <a:extLst>
              <a:ext uri="{FF2B5EF4-FFF2-40B4-BE49-F238E27FC236}">
                <a16:creationId xmlns:a16="http://schemas.microsoft.com/office/drawing/2014/main" id="{43040D37-74B6-4434-BE56-BCA7EE84E9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762000"/>
            <a:ext cx="6096000" cy="5334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3718CB-E6D9-431D-BA99-C8C677CF4329}"/>
              </a:ext>
            </a:extLst>
          </p:cNvPr>
          <p:cNvSpPr txBox="1"/>
          <p:nvPr/>
        </p:nvSpPr>
        <p:spPr>
          <a:xfrm>
            <a:off x="10220324" y="5365968"/>
            <a:ext cx="188595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Mark Weiler, Laurier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9301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ittle girl cuddles with a long-suffering orange cat">
            <a:extLst>
              <a:ext uri="{FF2B5EF4-FFF2-40B4-BE49-F238E27FC236}">
                <a16:creationId xmlns:a16="http://schemas.microsoft.com/office/drawing/2014/main" id="{51E5D9E3-E5AD-4A6C-A465-C001CF48AF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14425"/>
            <a:ext cx="12153900" cy="9115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8EC8B5-3850-4A36-8EDC-CE35058506E6}"/>
              </a:ext>
            </a:extLst>
          </p:cNvPr>
          <p:cNvSpPr txBox="1"/>
          <p:nvPr/>
        </p:nvSpPr>
        <p:spPr>
          <a:xfrm>
            <a:off x="0" y="5319117"/>
            <a:ext cx="3314700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MR. GUNTHER</a:t>
            </a:r>
          </a:p>
          <a:p>
            <a:r>
              <a:rPr lang="en-US" dirty="0"/>
              <a:t>(RIP)</a:t>
            </a:r>
          </a:p>
          <a:p>
            <a:r>
              <a:rPr lang="en-US" dirty="0"/>
              <a:t>Submitted by:</a:t>
            </a:r>
          </a:p>
          <a:p>
            <a:r>
              <a:rPr lang="en-US" dirty="0"/>
              <a:t>Bart Kawula, Scholars Portal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2877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olden puppy">
            <a:extLst>
              <a:ext uri="{FF2B5EF4-FFF2-40B4-BE49-F238E27FC236}">
                <a16:creationId xmlns:a16="http://schemas.microsoft.com/office/drawing/2014/main" id="{8AEDBFE5-D6BD-46FD-AF82-DB94CA9E4F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8838" y="858837"/>
            <a:ext cx="6870700" cy="5153025"/>
          </a:xfrm>
          <a:prstGeom prst="rect">
            <a:avLst/>
          </a:prstGeom>
        </p:spPr>
      </p:pic>
      <p:pic>
        <p:nvPicPr>
          <p:cNvPr id="5" name="Picture 4" descr="A black horse looks over the edge of a stall">
            <a:extLst>
              <a:ext uri="{FF2B5EF4-FFF2-40B4-BE49-F238E27FC236}">
                <a16:creationId xmlns:a16="http://schemas.microsoft.com/office/drawing/2014/main" id="{C2768E14-A312-439A-814F-AA887BA1E7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38977" y="-12701"/>
            <a:ext cx="5153026" cy="68707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7A2CF5-8D93-460E-870E-585EBDE276F3}"/>
              </a:ext>
            </a:extLst>
          </p:cNvPr>
          <p:cNvSpPr txBox="1"/>
          <p:nvPr/>
        </p:nvSpPr>
        <p:spPr>
          <a:xfrm>
            <a:off x="5153024" y="83810"/>
            <a:ext cx="1885954" cy="33855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DUKE (left) HARLEY (right)</a:t>
            </a:r>
          </a:p>
          <a:p>
            <a:r>
              <a:rPr lang="en-US" dirty="0"/>
              <a:t>Submitted by:</a:t>
            </a:r>
          </a:p>
          <a:p>
            <a:r>
              <a:rPr lang="en-US" dirty="0"/>
              <a:t>Gillian Akenson, Queen’s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365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abby cat sits next to a laptop open to an Ask a Librarian chat shift">
            <a:extLst>
              <a:ext uri="{FF2B5EF4-FFF2-40B4-BE49-F238E27FC236}">
                <a16:creationId xmlns:a16="http://schemas.microsoft.com/office/drawing/2014/main" id="{A15CE953-5A1D-469E-976F-075865287B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4799" y="857250"/>
            <a:ext cx="6858000" cy="5143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103AFA-C802-41EB-8350-FB36B7201A3A}"/>
              </a:ext>
            </a:extLst>
          </p:cNvPr>
          <p:cNvSpPr txBox="1"/>
          <p:nvPr/>
        </p:nvSpPr>
        <p:spPr>
          <a:xfrm>
            <a:off x="7543800" y="3202483"/>
            <a:ext cx="2638425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SHADOW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Kathryn Barrett, UTSC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2150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dog grins up at the camera">
            <a:extLst>
              <a:ext uri="{FF2B5EF4-FFF2-40B4-BE49-F238E27FC236}">
                <a16:creationId xmlns:a16="http://schemas.microsoft.com/office/drawing/2014/main" id="{1D35FF27-17B2-4356-8F3A-5F20135808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57625" y="-104775"/>
            <a:ext cx="8686800" cy="6515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7B875EE-69D0-4856-890A-1F8D8BC167BD}"/>
              </a:ext>
            </a:extLst>
          </p:cNvPr>
          <p:cNvSpPr txBox="1"/>
          <p:nvPr/>
        </p:nvSpPr>
        <p:spPr>
          <a:xfrm>
            <a:off x="847725" y="3812083"/>
            <a:ext cx="2638425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LOUIE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Jo Ashley, Scholars Portal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804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wo puppies stand on their hind legs to look out the window">
            <a:extLst>
              <a:ext uri="{FF2B5EF4-FFF2-40B4-BE49-F238E27FC236}">
                <a16:creationId xmlns:a16="http://schemas.microsoft.com/office/drawing/2014/main" id="{641F33F6-90CB-4798-B980-C1F90FAB3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450" y="0"/>
            <a:ext cx="6791325" cy="9055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0DB2FF-C8F4-46F2-ABFC-32176E07B2AB}"/>
              </a:ext>
            </a:extLst>
          </p:cNvPr>
          <p:cNvSpPr txBox="1"/>
          <p:nvPr/>
        </p:nvSpPr>
        <p:spPr>
          <a:xfrm>
            <a:off x="1238250" y="4421683"/>
            <a:ext cx="2638425" cy="18774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BEAR and RUBY</a:t>
            </a:r>
          </a:p>
          <a:p>
            <a:r>
              <a:rPr lang="en-US" dirty="0"/>
              <a:t>Submitted by:</a:t>
            </a:r>
          </a:p>
          <a:p>
            <a:r>
              <a:rPr lang="en-US" dirty="0"/>
              <a:t>Teresa </a:t>
            </a:r>
            <a:r>
              <a:rPr lang="en-US" dirty="0" err="1"/>
              <a:t>Lewitzky</a:t>
            </a:r>
            <a:r>
              <a:rPr lang="en-US" dirty="0"/>
              <a:t>, Guelph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1595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abbit sprawls across the haw-strewn ground">
            <a:extLst>
              <a:ext uri="{FF2B5EF4-FFF2-40B4-BE49-F238E27FC236}">
                <a16:creationId xmlns:a16="http://schemas.microsoft.com/office/drawing/2014/main" id="{BB016BB3-618C-41C9-B2A2-5A4E5DB7C7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958D78-DBDE-486B-B881-06C6448A0CF9}"/>
              </a:ext>
            </a:extLst>
          </p:cNvPr>
          <p:cNvSpPr txBox="1"/>
          <p:nvPr/>
        </p:nvSpPr>
        <p:spPr>
          <a:xfrm>
            <a:off x="4243387" y="5873115"/>
            <a:ext cx="3705225" cy="9848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BUTTERSCOTCH</a:t>
            </a:r>
            <a:endParaRPr lang="en-US" dirty="0"/>
          </a:p>
          <a:p>
            <a:pPr algn="ctr"/>
            <a:r>
              <a:rPr lang="en-US" dirty="0"/>
              <a:t>Submitted by: Dwayne Collins, Trent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5842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t looks out at the window at the snow">
            <a:extLst>
              <a:ext uri="{FF2B5EF4-FFF2-40B4-BE49-F238E27FC236}">
                <a16:creationId xmlns:a16="http://schemas.microsoft.com/office/drawing/2014/main" id="{2D1FC3BC-FC90-4B4B-853C-18F3728BE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19500" y="-876300"/>
            <a:ext cx="8839200" cy="6629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1490DFD-322B-4AE9-AB18-DFDE3422B31F}"/>
              </a:ext>
            </a:extLst>
          </p:cNvPr>
          <p:cNvSpPr txBox="1"/>
          <p:nvPr/>
        </p:nvSpPr>
        <p:spPr>
          <a:xfrm>
            <a:off x="838200" y="899517"/>
            <a:ext cx="2638425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LEXIE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 err="1"/>
              <a:t>Leïla</a:t>
            </a:r>
            <a:r>
              <a:rPr lang="en-US" dirty="0"/>
              <a:t> Saadaoui, Laurentian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0500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ng-haired black dog looks shyly at the camera">
            <a:extLst>
              <a:ext uri="{FF2B5EF4-FFF2-40B4-BE49-F238E27FC236}">
                <a16:creationId xmlns:a16="http://schemas.microsoft.com/office/drawing/2014/main" id="{9C1D5770-5670-4626-8081-6C373A4114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725" y="123826"/>
            <a:ext cx="7696199" cy="57721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9B5505-A38B-443F-A479-66489281FE7E}"/>
              </a:ext>
            </a:extLst>
          </p:cNvPr>
          <p:cNvSpPr txBox="1"/>
          <p:nvPr/>
        </p:nvSpPr>
        <p:spPr>
          <a:xfrm>
            <a:off x="8505825" y="792658"/>
            <a:ext cx="2638425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JUDY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Lynne Serviss, McMaster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3931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cat and a grey cat are resting">
            <a:extLst>
              <a:ext uri="{FF2B5EF4-FFF2-40B4-BE49-F238E27FC236}">
                <a16:creationId xmlns:a16="http://schemas.microsoft.com/office/drawing/2014/main" id="{F39A2289-5450-4179-A841-A51CC93D6B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39931" cy="68646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68F24A-4609-4DE9-AE8B-755B3663CC22}"/>
              </a:ext>
            </a:extLst>
          </p:cNvPr>
          <p:cNvSpPr txBox="1"/>
          <p:nvPr/>
        </p:nvSpPr>
        <p:spPr>
          <a:xfrm>
            <a:off x="9791700" y="4124325"/>
            <a:ext cx="207645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BEN and JASPER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Alicia Cappello, Scholars Portal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6699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wo cats snuggle on the couch">
            <a:extLst>
              <a:ext uri="{FF2B5EF4-FFF2-40B4-BE49-F238E27FC236}">
                <a16:creationId xmlns:a16="http://schemas.microsoft.com/office/drawing/2014/main" id="{4050B31C-5F73-46B5-A23B-F8621EF0D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774" y="-446485"/>
            <a:ext cx="10334625" cy="77509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6326C0-6114-4485-9CCF-AEFCF5C7416A}"/>
              </a:ext>
            </a:extLst>
          </p:cNvPr>
          <p:cNvSpPr txBox="1"/>
          <p:nvPr/>
        </p:nvSpPr>
        <p:spPr>
          <a:xfrm>
            <a:off x="533400" y="2002333"/>
            <a:ext cx="2638425" cy="24314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PAEGE and TURNER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Margit </a:t>
            </a:r>
            <a:r>
              <a:rPr lang="en-US" dirty="0" err="1"/>
              <a:t>Wessner</a:t>
            </a:r>
            <a:r>
              <a:rPr lang="en-US" dirty="0"/>
              <a:t>, McMaster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3940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ittle white dog sits behind a pillow and looks at a laptop with suspicion">
            <a:extLst>
              <a:ext uri="{FF2B5EF4-FFF2-40B4-BE49-F238E27FC236}">
                <a16:creationId xmlns:a16="http://schemas.microsoft.com/office/drawing/2014/main" id="{325C3DA5-2F87-46B7-AE90-C9423E4176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2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9A6954-4CAE-4B4E-ADB8-6744278BE761}"/>
              </a:ext>
            </a:extLst>
          </p:cNvPr>
          <p:cNvSpPr txBox="1"/>
          <p:nvPr/>
        </p:nvSpPr>
        <p:spPr>
          <a:xfrm>
            <a:off x="10125074" y="5127843"/>
            <a:ext cx="1885953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OSCAR</a:t>
            </a:r>
          </a:p>
          <a:p>
            <a:r>
              <a:rPr lang="en-US" dirty="0"/>
              <a:t>Submitted by:</a:t>
            </a:r>
          </a:p>
          <a:p>
            <a:r>
              <a:rPr lang="en-US" dirty="0"/>
              <a:t>Greg </a:t>
            </a:r>
            <a:r>
              <a:rPr lang="en-US" dirty="0" err="1"/>
              <a:t>Sennema</a:t>
            </a:r>
            <a:r>
              <a:rPr lang="en-US" dirty="0"/>
              <a:t>, Laurier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2888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cat sprawls on the floor">
            <a:extLst>
              <a:ext uri="{FF2B5EF4-FFF2-40B4-BE49-F238E27FC236}">
                <a16:creationId xmlns:a16="http://schemas.microsoft.com/office/drawing/2014/main" id="{359467F8-2CBE-4DE8-9057-DBADBD154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728" y="-1333500"/>
            <a:ext cx="6636544" cy="88487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5CA26F-0722-47F0-A67C-518B0D132B64}"/>
              </a:ext>
            </a:extLst>
          </p:cNvPr>
          <p:cNvSpPr txBox="1"/>
          <p:nvPr/>
        </p:nvSpPr>
        <p:spPr>
          <a:xfrm>
            <a:off x="9553575" y="4426565"/>
            <a:ext cx="2638425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RAY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Katya Pereyaslavska, Scholars Portal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186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miling corgi is lying on a green field and panting, accompanied by a frisbee with an illustration of a smiling, panting corgi">
            <a:extLst>
              <a:ext uri="{FF2B5EF4-FFF2-40B4-BE49-F238E27FC236}">
                <a16:creationId xmlns:a16="http://schemas.microsoft.com/office/drawing/2014/main" id="{D4F494F5-80D3-4C96-A63E-850749C5A2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6249" y="66674"/>
            <a:ext cx="9296401" cy="69723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C244C2-EC75-4806-B72F-36C6C25A0FEF}"/>
              </a:ext>
            </a:extLst>
          </p:cNvPr>
          <p:cNvSpPr txBox="1"/>
          <p:nvPr/>
        </p:nvSpPr>
        <p:spPr>
          <a:xfrm>
            <a:off x="9048750" y="2521059"/>
            <a:ext cx="24003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ZIGGY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Carling Spinney, Queen’s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0596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cat sits on a computer keyboard, trying to look innocent">
            <a:extLst>
              <a:ext uri="{FF2B5EF4-FFF2-40B4-BE49-F238E27FC236}">
                <a16:creationId xmlns:a16="http://schemas.microsoft.com/office/drawing/2014/main" id="{144E0117-F91C-458C-B2BF-CEE70F3BB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C9D20B-A1DB-4D51-85B2-E8E8791EE708}"/>
              </a:ext>
            </a:extLst>
          </p:cNvPr>
          <p:cNvSpPr txBox="1"/>
          <p:nvPr/>
        </p:nvSpPr>
        <p:spPr>
          <a:xfrm>
            <a:off x="0" y="0"/>
            <a:ext cx="22860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KERMIT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Alison Hitchens, Waterloo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463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olden retriever sleeps sprawled on her back across a (human) bed">
            <a:extLst>
              <a:ext uri="{FF2B5EF4-FFF2-40B4-BE49-F238E27FC236}">
                <a16:creationId xmlns:a16="http://schemas.microsoft.com/office/drawing/2014/main" id="{D29023F2-968F-448F-A314-046CF70313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2320"/>
            <a:ext cx="12192000" cy="75806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5FCF03-D897-4643-8268-D3B9BCE67A55}"/>
              </a:ext>
            </a:extLst>
          </p:cNvPr>
          <p:cNvSpPr txBox="1"/>
          <p:nvPr/>
        </p:nvSpPr>
        <p:spPr>
          <a:xfrm>
            <a:off x="9115425" y="435084"/>
            <a:ext cx="203835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GERTIE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Kara Handren, Scholars Portal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1597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cat and an orange cat snooze in a multi-level cat condo">
            <a:extLst>
              <a:ext uri="{FF2B5EF4-FFF2-40B4-BE49-F238E27FC236}">
                <a16:creationId xmlns:a16="http://schemas.microsoft.com/office/drawing/2014/main" id="{E95DBB9C-663B-4D9B-A243-4FE0CAEF0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75" y="-1155700"/>
            <a:ext cx="7115175" cy="9486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BEF9E1-7628-4052-8FA4-CD95F14310FE}"/>
              </a:ext>
            </a:extLst>
          </p:cNvPr>
          <p:cNvSpPr txBox="1"/>
          <p:nvPr/>
        </p:nvSpPr>
        <p:spPr>
          <a:xfrm>
            <a:off x="9115425" y="435084"/>
            <a:ext cx="2038350" cy="24314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INDIGO and ARTI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Kara Handren, Scholars Portal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7519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iguana sits on a rock, illuminated by the red light of a heat lamp">
            <a:extLst>
              <a:ext uri="{FF2B5EF4-FFF2-40B4-BE49-F238E27FC236}">
                <a16:creationId xmlns:a16="http://schemas.microsoft.com/office/drawing/2014/main" id="{A5852D4C-B3EC-4AC9-8CFD-DAEF3326C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C50219-7C43-4225-8FFB-5FBDE680857F}"/>
              </a:ext>
            </a:extLst>
          </p:cNvPr>
          <p:cNvSpPr txBox="1"/>
          <p:nvPr/>
        </p:nvSpPr>
        <p:spPr>
          <a:xfrm>
            <a:off x="438150" y="597009"/>
            <a:ext cx="2038350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dirty="0"/>
              <a:t>REX</a:t>
            </a:r>
          </a:p>
          <a:p>
            <a:endParaRPr lang="en-US" dirty="0"/>
          </a:p>
          <a:p>
            <a:r>
              <a:rPr lang="en-US" dirty="0"/>
              <a:t>Submitted by:</a:t>
            </a:r>
          </a:p>
          <a:p>
            <a:r>
              <a:rPr lang="en-US" dirty="0"/>
              <a:t>Mindy Thuna, </a:t>
            </a:r>
            <a:r>
              <a:rPr lang="en-US" dirty="0" err="1"/>
              <a:t>UofT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4583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2054</TotalTime>
  <Words>419</Words>
  <Application>Microsoft Office PowerPoint</Application>
  <PresentationFormat>Widescreen</PresentationFormat>
  <Paragraphs>154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Century Gothic</vt:lpstr>
      <vt:lpstr>Office Theme</vt:lpstr>
      <vt:lpstr>PETS OF OCUL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PETS OF OCUL</dc:title>
  <dc:creator>Sabina Pagotto</dc:creator>
  <cp:lastModifiedBy>Sabina Pagotto</cp:lastModifiedBy>
  <cp:revision>27</cp:revision>
  <dcterms:created xsi:type="dcterms:W3CDTF">2021-05-06T19:13:52Z</dcterms:created>
  <dcterms:modified xsi:type="dcterms:W3CDTF">2021-05-12T15:57:55Z</dcterms:modified>
</cp:coreProperties>
</file>