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5" r:id="rId4"/>
    <p:sldMasterId id="2147483710" r:id="rId5"/>
    <p:sldMasterId id="2147483716" r:id="rId6"/>
  </p:sldMasterIdLst>
  <p:notesMasterIdLst>
    <p:notesMasterId r:id="rId16"/>
  </p:notesMasterIdLst>
  <p:sldIdLst>
    <p:sldId id="258" r:id="rId7"/>
    <p:sldId id="256" r:id="rId8"/>
    <p:sldId id="259" r:id="rId9"/>
    <p:sldId id="261" r:id="rId10"/>
    <p:sldId id="263" r:id="rId11"/>
    <p:sldId id="264" r:id="rId12"/>
    <p:sldId id="266" r:id="rId13"/>
    <p:sldId id="267" r:id="rId14"/>
    <p:sldId id="268" r:id="rId15"/>
  </p:sldIdLst>
  <p:sldSz cx="9144000" cy="6858000" type="screen4x3"/>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04">
          <p15:clr>
            <a:srgbClr val="A4A3A4"/>
          </p15:clr>
        </p15:guide>
        <p15:guide id="2" pos="94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287A"/>
    <a:srgbClr val="910A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FFBCC95-94DF-98DD-418D-E6B3A6C7655F}" v="31" dt="2021-05-03T22:27:50.472"/>
    <p1510:client id="{ADCB0EA9-F3C7-4DDE-B314-904360315FD1}" v="3010" dt="2021-05-04T16:34:00.59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111" autoAdjust="0"/>
  </p:normalViewPr>
  <p:slideViewPr>
    <p:cSldViewPr snapToGrid="0">
      <p:cViewPr varScale="1">
        <p:scale>
          <a:sx n="48" d="100"/>
          <a:sy n="48" d="100"/>
        </p:scale>
        <p:origin x="1800" y="32"/>
      </p:cViewPr>
      <p:guideLst>
        <p:guide orient="horz" pos="1004"/>
        <p:guide pos="945"/>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CA"/>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555452F4-7415-47F9-9D3A-F645954A0BA6}" type="datetimeFigureOut">
              <a:rPr lang="en-CA" smtClean="0"/>
              <a:t>2021-05-04</a:t>
            </a:fld>
            <a:endParaRPr lang="en-CA"/>
          </a:p>
        </p:txBody>
      </p:sp>
      <p:sp>
        <p:nvSpPr>
          <p:cNvPr id="4" name="Slide Image Placeholder 3"/>
          <p:cNvSpPr>
            <a:spLocks noGrp="1" noRot="1" noChangeAspect="1"/>
          </p:cNvSpPr>
          <p:nvPr>
            <p:ph type="sldImg" idx="2"/>
          </p:nvPr>
        </p:nvSpPr>
        <p:spPr>
          <a:xfrm>
            <a:off x="1417638" y="1163638"/>
            <a:ext cx="4187825" cy="3141662"/>
          </a:xfrm>
          <a:prstGeom prst="rect">
            <a:avLst/>
          </a:prstGeom>
          <a:noFill/>
          <a:ln w="12700">
            <a:solidFill>
              <a:prstClr val="black"/>
            </a:solidFill>
          </a:ln>
        </p:spPr>
        <p:txBody>
          <a:bodyPr vert="horz" lIns="93324" tIns="46662" rIns="93324" bIns="46662" rtlCol="0" anchor="ctr"/>
          <a:lstStyle/>
          <a:p>
            <a:endParaRPr lang="en-CA"/>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CA"/>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4F4737AE-0B92-43E6-9169-588DBA4E6AD9}" type="slidenum">
              <a:rPr lang="en-CA" smtClean="0"/>
              <a:t>‹#›</a:t>
            </a:fld>
            <a:endParaRPr lang="en-CA"/>
          </a:p>
        </p:txBody>
      </p:sp>
    </p:spTree>
    <p:extLst>
      <p:ext uri="{BB962C8B-B14F-4D97-AF65-F5344CB8AC3E}">
        <p14:creationId xmlns:p14="http://schemas.microsoft.com/office/powerpoint/2010/main" val="3400982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2310" y="4480004"/>
            <a:ext cx="5660170" cy="3764288"/>
          </a:xfrm>
        </p:spPr>
        <p:txBody>
          <a:bodyPr/>
          <a:lstStyle/>
          <a:p>
            <a:r>
              <a:rPr lang="en-US" dirty="0">
                <a:cs typeface="Calibri"/>
              </a:rPr>
              <a:t>[CS] </a:t>
            </a:r>
            <a:endParaRPr lang="en-US" dirty="0"/>
          </a:p>
          <a:p>
            <a:r>
              <a:rPr lang="en-US" dirty="0">
                <a:cs typeface="Calibri"/>
              </a:rPr>
              <a:t>Hi everyone, my name is Carling Spinney, I'm the Ask Us Reference Assistant at Stauffer Library in Information Services.</a:t>
            </a:r>
          </a:p>
          <a:p>
            <a:endParaRPr lang="en-US" dirty="0"/>
          </a:p>
          <a:p>
            <a:r>
              <a:rPr lang="en-US" dirty="0">
                <a:cs typeface="Calibri"/>
              </a:rPr>
              <a:t>[AR] Hello, my name is Amy Rutherford, I’m a reference assistant for Health Sciences and Information Services.</a:t>
            </a:r>
          </a:p>
          <a:p>
            <a:endParaRPr lang="en-US" dirty="0">
              <a:cs typeface="Calibri"/>
            </a:endParaRPr>
          </a:p>
          <a:p>
            <a:r>
              <a:rPr lang="en-US" dirty="0"/>
              <a:t>We are presenting to you from Queen’s University, which is situated on traditional Anishinaabe and Haudenosaunee territory. We</a:t>
            </a:r>
            <a:r>
              <a:rPr lang="en-CA" dirty="0"/>
              <a:t> ask you to join us in acknowledging and uplifting these communities, their elders both past and present, as well as future generations, and the lands in which you are tuning in from.</a:t>
            </a:r>
            <a:endParaRPr lang="en-CA" dirty="0">
              <a:cs typeface="Calibri"/>
            </a:endParaRPr>
          </a:p>
          <a:p>
            <a:endParaRPr lang="en-US" dirty="0">
              <a:cs typeface="Calibri"/>
            </a:endParaRPr>
          </a:p>
          <a:p>
            <a:r>
              <a:rPr lang="en-US" dirty="0">
                <a:cs typeface="Calibri"/>
              </a:rPr>
              <a:t>Amy and I are both chat operators for the Scholars Portal Ask-a-Librarian consortia and we’re also part of the chat assessment subgroup at Queen's. Today we have a few minutes to share the ways in which the pandemic's disruption of services like chat, has actually strengthened it for both users and chat operators in ways that will remain permanent moving forward. So let's jump in!</a:t>
            </a:r>
          </a:p>
          <a:p>
            <a:endParaRPr lang="en-US" dirty="0">
              <a:cs typeface="Calibri"/>
            </a:endParaRPr>
          </a:p>
        </p:txBody>
      </p:sp>
      <p:sp>
        <p:nvSpPr>
          <p:cNvPr id="4" name="Slide Number Placeholder 3"/>
          <p:cNvSpPr>
            <a:spLocks noGrp="1"/>
          </p:cNvSpPr>
          <p:nvPr>
            <p:ph type="sldNum" sz="quarter" idx="5"/>
          </p:nvPr>
        </p:nvSpPr>
        <p:spPr/>
        <p:txBody>
          <a:bodyPr/>
          <a:lstStyle/>
          <a:p>
            <a:fld id="{4F4737AE-0B92-43E6-9169-588DBA4E6AD9}" type="slidenum">
              <a:rPr lang="en-CA" smtClean="0"/>
              <a:t>1</a:t>
            </a:fld>
            <a:endParaRPr lang="en-CA"/>
          </a:p>
        </p:txBody>
      </p:sp>
    </p:spTree>
    <p:extLst>
      <p:ext uri="{BB962C8B-B14F-4D97-AF65-F5344CB8AC3E}">
        <p14:creationId xmlns:p14="http://schemas.microsoft.com/office/powerpoint/2010/main" val="34755180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[CS]</a:t>
            </a:r>
            <a:endParaRPr lang="en-US" dirty="0"/>
          </a:p>
          <a:p>
            <a:r>
              <a:rPr lang="en-US" dirty="0">
                <a:cs typeface="Calibri"/>
              </a:rPr>
              <a:t>Queen's adopted Ask-a-Librarian chat in mid-April, 2019 initially as a one-year pilot project. Chat is a highly popular addition to our existing Ask Us suite of services, which currently includes email and phone as well. When the pandemic first began to unfold and caused widespread shutdowns, we were just approaching one full year of having chat. At the time, as part of the pilot project, we had created a Chat Assessment Group and had submitted our report, this analysis and recommendations in combination with the sudden and drastic need for virtual online support, resulted in the Library's decision to continue with chat. </a:t>
            </a:r>
            <a:endParaRPr lang="en-US" dirty="0"/>
          </a:p>
        </p:txBody>
      </p:sp>
      <p:sp>
        <p:nvSpPr>
          <p:cNvPr id="4" name="Slide Number Placeholder 3"/>
          <p:cNvSpPr>
            <a:spLocks noGrp="1"/>
          </p:cNvSpPr>
          <p:nvPr>
            <p:ph type="sldNum" sz="quarter" idx="5"/>
          </p:nvPr>
        </p:nvSpPr>
        <p:spPr/>
        <p:txBody>
          <a:bodyPr/>
          <a:lstStyle/>
          <a:p>
            <a:fld id="{4F4737AE-0B92-43E6-9169-588DBA4E6AD9}" type="slidenum">
              <a:rPr lang="en-CA" smtClean="0"/>
              <a:t>2</a:t>
            </a:fld>
            <a:endParaRPr lang="en-CA"/>
          </a:p>
        </p:txBody>
      </p:sp>
    </p:spTree>
    <p:extLst>
      <p:ext uri="{BB962C8B-B14F-4D97-AF65-F5344CB8AC3E}">
        <p14:creationId xmlns:p14="http://schemas.microsoft.com/office/powerpoint/2010/main" val="13081095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 </a:t>
            </a:r>
            <a:endParaRPr lang="en-US" dirty="0">
              <a:cs typeface="Calibri"/>
            </a:endParaRPr>
          </a:p>
          <a:p>
            <a:r>
              <a:rPr lang="en-CA" dirty="0">
                <a:cs typeface="Calibri"/>
              </a:rPr>
              <a:t>At Queen's, we have 12 chat operators. This team consists of both reference assistants and librarians. We are responsible for a varying number of shifts that generally ranges from 9-17 hours per week, depending on the time of year and outlined here. </a:t>
            </a:r>
            <a:endParaRPr lang="en-US" dirty="0">
              <a:cs typeface="Calibri"/>
            </a:endParaRPr>
          </a:p>
          <a:p>
            <a:endParaRPr lang="en-CA" dirty="0">
              <a:cs typeface="Calibri"/>
            </a:endParaRPr>
          </a:p>
          <a:p>
            <a:r>
              <a:rPr lang="en-CA" dirty="0"/>
              <a:t>This timeline illustrates the ongoing changes made to our staffed chat hours at Queen's. Many of these changes were service-wide decisions as Scholars Portal responded to a surge in demand and record-high chat numbers. </a:t>
            </a:r>
            <a:endParaRPr lang="en-CA" dirty="0">
              <a:cs typeface="Calibri"/>
            </a:endParaRPr>
          </a:p>
          <a:p>
            <a:endParaRPr lang="en-CA" dirty="0">
              <a:cs typeface="Calibri"/>
            </a:endParaRPr>
          </a:p>
          <a:p>
            <a:r>
              <a:rPr lang="en-CA" dirty="0">
                <a:cs typeface="Calibri"/>
              </a:rPr>
              <a:t>Being part of a wider collaborative chat service has allowed us to offer not only another channel of service to our users, but also provides far more hours of service than would otherwise be possible. </a:t>
            </a:r>
            <a:endParaRPr lang="en-CA" dirty="0"/>
          </a:p>
          <a:p>
            <a:endParaRPr lang="en-CA" dirty="0">
              <a:cs typeface="Calibri"/>
            </a:endParaRPr>
          </a:p>
        </p:txBody>
      </p:sp>
      <p:sp>
        <p:nvSpPr>
          <p:cNvPr id="4" name="Slide Number Placeholder 3"/>
          <p:cNvSpPr>
            <a:spLocks noGrp="1"/>
          </p:cNvSpPr>
          <p:nvPr>
            <p:ph type="sldNum" sz="quarter" idx="5"/>
          </p:nvPr>
        </p:nvSpPr>
        <p:spPr/>
        <p:txBody>
          <a:bodyPr/>
          <a:lstStyle/>
          <a:p>
            <a:fld id="{4F4737AE-0B92-43E6-9169-588DBA4E6AD9}" type="slidenum">
              <a:rPr lang="en-CA" smtClean="0"/>
              <a:t>3</a:t>
            </a:fld>
            <a:endParaRPr lang="en-CA"/>
          </a:p>
        </p:txBody>
      </p:sp>
    </p:spTree>
    <p:extLst>
      <p:ext uri="{BB962C8B-B14F-4D97-AF65-F5344CB8AC3E}">
        <p14:creationId xmlns:p14="http://schemas.microsoft.com/office/powerpoint/2010/main" val="4608694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[CS]</a:t>
            </a:r>
          </a:p>
          <a:p>
            <a:r>
              <a:rPr lang="en-US">
                <a:cs typeface="Calibri"/>
              </a:rPr>
              <a:t>To provide a little more context, let's take a quick look at Queen's user statistics. In this line graph we are looking specifically at chats received via the Queen's queue (that is, questions from Queen's users only). We compare 2019 (beginning mid-April when we adopted the service), 2020, and most recently the past few months of 2021. As the graph illustrates, Queen’s chat use has steadily increased year after year.</a:t>
            </a:r>
            <a:endParaRPr lang="en-US"/>
          </a:p>
        </p:txBody>
      </p:sp>
      <p:sp>
        <p:nvSpPr>
          <p:cNvPr id="4" name="Slide Number Placeholder 3"/>
          <p:cNvSpPr>
            <a:spLocks noGrp="1"/>
          </p:cNvSpPr>
          <p:nvPr>
            <p:ph type="sldNum" sz="quarter" idx="5"/>
          </p:nvPr>
        </p:nvSpPr>
        <p:spPr/>
        <p:txBody>
          <a:bodyPr/>
          <a:lstStyle/>
          <a:p>
            <a:fld id="{4F4737AE-0B92-43E6-9169-588DBA4E6AD9}" type="slidenum">
              <a:rPr lang="en-CA" smtClean="0"/>
              <a:t>4</a:t>
            </a:fld>
            <a:endParaRPr lang="en-CA"/>
          </a:p>
        </p:txBody>
      </p:sp>
    </p:spTree>
    <p:extLst>
      <p:ext uri="{BB962C8B-B14F-4D97-AF65-F5344CB8AC3E}">
        <p14:creationId xmlns:p14="http://schemas.microsoft.com/office/powerpoint/2010/main" val="22714806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2310" y="4480004"/>
            <a:ext cx="5762790" cy="4829096"/>
          </a:xfrm>
        </p:spPr>
        <p:txBody>
          <a:bodyPr/>
          <a:lstStyle/>
          <a:p>
            <a:pPr>
              <a:spcBef>
                <a:spcPts val="1837"/>
              </a:spcBef>
            </a:pPr>
            <a:r>
              <a:rPr lang="en-US" dirty="0"/>
              <a:t>[AR] </a:t>
            </a:r>
          </a:p>
          <a:p>
            <a:pPr>
              <a:spcBef>
                <a:spcPts val="1837"/>
              </a:spcBef>
            </a:pPr>
            <a:r>
              <a:rPr lang="en-CA" dirty="0"/>
              <a:t>One local change we've implemented here at Queen's is improved communication behind the scenes. </a:t>
            </a:r>
          </a:p>
          <a:p>
            <a:pPr>
              <a:spcBef>
                <a:spcPts val="1837"/>
              </a:spcBef>
            </a:pPr>
            <a:r>
              <a:rPr lang="en-US" dirty="0"/>
              <a:t>When we joined Ask-a-Librarian, we implemented a Microsoft Teams group for chat operators, which we used increasingly as the pandemic continued.  Operators</a:t>
            </a:r>
            <a:r>
              <a:rPr lang="en-US" dirty="0">
                <a:cs typeface="Calibri" panose="020F0502020204030204"/>
              </a:rPr>
              <a:t> were (and are) working both on site and remotely so the Teams space became a place to share key updates, and problem solve real-time chat questions such as the seat booking issue pictured here. This resulted in quicker chat responses, and a streamlined experience. It also has helped build on connections between Reference Assistants and Librarian operators, which is key in strengthening our referral process. </a:t>
            </a:r>
          </a:p>
          <a:p>
            <a:pPr>
              <a:spcBef>
                <a:spcPts val="1837"/>
              </a:spcBef>
            </a:pPr>
            <a:r>
              <a:rPr lang="en-US" dirty="0">
                <a:cs typeface="Calibri" panose="020F0502020204030204"/>
              </a:rPr>
              <a:t>We also increased</a:t>
            </a:r>
            <a:r>
              <a:rPr lang="en-US" dirty="0"/>
              <a:t> our local chat operator meetings from 1 per term to 1 per month.  Standing items include: reviewing usage statistics,</a:t>
            </a:r>
            <a:r>
              <a:rPr lang="en-CA" dirty="0"/>
              <a:t> and reserved time to discuss chat experiences, which often leads to knowledge sharing and solutions for common issues. </a:t>
            </a:r>
            <a:endParaRPr lang="en-CA" dirty="0">
              <a:cs typeface="Calibri"/>
            </a:endParaRPr>
          </a:p>
          <a:p>
            <a:pPr>
              <a:spcBef>
                <a:spcPts val="1837"/>
              </a:spcBef>
            </a:pPr>
            <a:r>
              <a:rPr lang="en-CA" dirty="0">
                <a:cs typeface="Calibri"/>
              </a:rPr>
              <a:t>Being part of the </a:t>
            </a:r>
            <a:r>
              <a:rPr lang="en-CA" dirty="0" err="1">
                <a:cs typeface="Calibri" panose="020F0502020204030204"/>
              </a:rPr>
              <a:t>consortial</a:t>
            </a:r>
            <a:r>
              <a:rPr lang="en-CA" dirty="0">
                <a:cs typeface="Calibri" panose="020F0502020204030204"/>
              </a:rPr>
              <a:t> service enables us to think about how information is conveyed on our webpages. Frequent chat questions led to website changes such as more visible curbside hours, and adding a Hathi Trust ETAS instruction guide.</a:t>
            </a:r>
          </a:p>
          <a:p>
            <a:endParaRPr lang="en-CA" dirty="0"/>
          </a:p>
          <a:p>
            <a:endParaRPr lang="en-CA" dirty="0"/>
          </a:p>
          <a:p>
            <a:pPr>
              <a:spcBef>
                <a:spcPts val="1837"/>
              </a:spcBef>
            </a:pPr>
            <a:endParaRPr lang="en-US" dirty="0">
              <a:cs typeface="Calibri"/>
            </a:endParaRPr>
          </a:p>
          <a:p>
            <a:pPr marL="174982" indent="-174982">
              <a:buChar char="-"/>
            </a:pPr>
            <a:endParaRPr lang="en-CA" dirty="0">
              <a:cs typeface="Calibri" panose="020F0502020204030204"/>
            </a:endParaRPr>
          </a:p>
          <a:p>
            <a:pPr marL="174982" indent="-174982">
              <a:buChar char="-"/>
            </a:pPr>
            <a:endParaRPr lang="en-CA" dirty="0">
              <a:cs typeface="Calibri" panose="020F0502020204030204"/>
            </a:endParaRPr>
          </a:p>
        </p:txBody>
      </p:sp>
    </p:spTree>
    <p:extLst>
      <p:ext uri="{BB962C8B-B14F-4D97-AF65-F5344CB8AC3E}">
        <p14:creationId xmlns:p14="http://schemas.microsoft.com/office/powerpoint/2010/main" val="7894719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837"/>
              </a:spcBef>
              <a:defRPr/>
            </a:pPr>
            <a:r>
              <a:rPr lang="en-US"/>
              <a:t>[CS] </a:t>
            </a:r>
          </a:p>
          <a:p>
            <a:pPr>
              <a:spcBef>
                <a:spcPts val="1837"/>
              </a:spcBef>
              <a:defRPr/>
            </a:pPr>
            <a:r>
              <a:rPr lang="en-US"/>
              <a:t>Queen's participates in the home-team-first model, meaning when Queen's operators are on, Queen's chats are routed to them first. With the pandemic causing almost constant service changes specific to individual institutions, it can be difficult to know about some changes if you're not located there. Scholars Portal created a very helpful document (Sept 2020) in </a:t>
            </a:r>
            <a:r>
              <a:rPr lang="en-US" dirty="0" err="1"/>
              <a:t>SpotDocs</a:t>
            </a:r>
            <a:r>
              <a:rPr lang="en-US" dirty="0"/>
              <a:t> to help address this issue, so that all operators can refer to it when responding to chats from any school. Sometimes, though, local operators may know about impending changes not yet made public, or perhaps they can respond to detailed curbside questions, other times questions may require access to accounts or seat booking software that only local operators would have. It was within this context that we aimed to staff Queen's operators at known high-traffic times for Queen's users.</a:t>
            </a:r>
            <a:endParaRPr lang="en-US" dirty="0">
              <a:cs typeface="Calibri"/>
            </a:endParaRPr>
          </a:p>
          <a:p>
            <a:pPr>
              <a:spcBef>
                <a:spcPts val="1837"/>
              </a:spcBef>
              <a:defRPr/>
            </a:pPr>
            <a:endParaRPr lang="en-US"/>
          </a:p>
          <a:p>
            <a:pPr>
              <a:spcBef>
                <a:spcPts val="1837"/>
              </a:spcBef>
              <a:defRPr/>
            </a:pPr>
            <a:r>
              <a:rPr lang="en-CA"/>
              <a:t>We analyzed the 2020 academic year by term to discover the most popular days and times that Queen’s users were chatting; summary findings are on this slide. In general, we found that we were already covering the majority of Queen's user high traffic times! And, thanks to the flexibility at Scholar’s Portal, we were able to make a couple small adjustments to our staffed hours and cover times that we currently weren't. </a:t>
            </a:r>
            <a:endParaRPr lang="en-CA">
              <a:cs typeface="Calibri" panose="020F0502020204030204"/>
            </a:endParaRPr>
          </a:p>
          <a:p>
            <a:pPr>
              <a:spcBef>
                <a:spcPts val="1837"/>
              </a:spcBef>
              <a:defRPr/>
            </a:pPr>
            <a:endParaRPr lang="en-CA">
              <a:cs typeface="Calibri" panose="020F0502020204030204"/>
            </a:endParaRPr>
          </a:p>
          <a:p>
            <a:pPr>
              <a:defRPr/>
            </a:pPr>
            <a:r>
              <a:rPr lang="en-US"/>
              <a:t>In this way, we have struck a balance, both benefiting the user while still being a team player within the consortia and contributing other needed hours, including regular evening hours.</a:t>
            </a:r>
            <a:endParaRPr lang="en-CA"/>
          </a:p>
        </p:txBody>
      </p:sp>
      <p:sp>
        <p:nvSpPr>
          <p:cNvPr id="4" name="Slide Number Placeholder 3"/>
          <p:cNvSpPr>
            <a:spLocks noGrp="1"/>
          </p:cNvSpPr>
          <p:nvPr>
            <p:ph type="sldNum" sz="quarter" idx="5"/>
          </p:nvPr>
        </p:nvSpPr>
        <p:spPr/>
        <p:txBody>
          <a:bodyPr/>
          <a:lstStyle/>
          <a:p>
            <a:fld id="{4F4737AE-0B92-43E6-9169-588DBA4E6AD9}" type="slidenum">
              <a:rPr lang="en-CA" smtClean="0"/>
              <a:t>6</a:t>
            </a:fld>
            <a:endParaRPr lang="en-CA"/>
          </a:p>
        </p:txBody>
      </p:sp>
    </p:spTree>
    <p:extLst>
      <p:ext uri="{BB962C8B-B14F-4D97-AF65-F5344CB8AC3E}">
        <p14:creationId xmlns:p14="http://schemas.microsoft.com/office/powerpoint/2010/main" val="24328499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65250" y="947738"/>
            <a:ext cx="4187825" cy="3141662"/>
          </a:xfrm>
        </p:spPr>
      </p:sp>
      <p:sp>
        <p:nvSpPr>
          <p:cNvPr id="3" name="Notes Placeholder 2"/>
          <p:cNvSpPr>
            <a:spLocks noGrp="1"/>
          </p:cNvSpPr>
          <p:nvPr>
            <p:ph type="body" idx="1"/>
          </p:nvPr>
        </p:nvSpPr>
        <p:spPr>
          <a:xfrm>
            <a:off x="702309" y="4480004"/>
            <a:ext cx="5948791" cy="4593181"/>
          </a:xfrm>
        </p:spPr>
        <p:txBody>
          <a:bodyPr/>
          <a:lstStyle/>
          <a:p>
            <a:r>
              <a:rPr lang="en-US"/>
              <a:t>[AR]</a:t>
            </a:r>
            <a:endParaRPr lang="en-CA"/>
          </a:p>
          <a:p>
            <a:r>
              <a:rPr lang="en-CA"/>
              <a:t>In the summer of 2020, we formed a chat promotion subgroup to generate ideas for increasing the visibility of the Chat service.  </a:t>
            </a:r>
            <a:r>
              <a:rPr lang="en-US" b="1"/>
              <a:t>With physical spaces closed it was important to ensure our users knew all the options to contact us whether through </a:t>
            </a:r>
            <a:r>
              <a:rPr lang="en-US"/>
              <a:t>chat, email, or phone.</a:t>
            </a:r>
            <a:endParaRPr lang="en-US">
              <a:cs typeface="Calibri"/>
            </a:endParaRPr>
          </a:p>
          <a:p>
            <a:r>
              <a:rPr lang="en-CA"/>
              <a:t>Working with the Queen’s Library Communications Coordinator and with Discovery and Technology Services we accomplished the following. </a:t>
            </a:r>
          </a:p>
          <a:p>
            <a:pPr marL="174982" indent="-174982">
              <a:buFont typeface="Arial"/>
              <a:buChar char="•"/>
            </a:pPr>
            <a:r>
              <a:rPr lang="en-US"/>
              <a:t>Provided promotional information for Faculty Departmental newsletters and other campus publications</a:t>
            </a:r>
            <a:endParaRPr lang="en-US">
              <a:cs typeface="Calibri" panose="020F0502020204030204"/>
            </a:endParaRPr>
          </a:p>
          <a:p>
            <a:pPr marL="174982" indent="-174982">
              <a:buFont typeface="Arial"/>
              <a:buChar char="•"/>
            </a:pPr>
            <a:r>
              <a:rPr lang="en-US"/>
              <a:t>Posted on the library homepage and on Social media (as shown in this slide)</a:t>
            </a:r>
            <a:endParaRPr lang="en-US">
              <a:cs typeface="Calibri"/>
            </a:endParaRPr>
          </a:p>
          <a:p>
            <a:pPr marL="174982" indent="-174982">
              <a:buFont typeface="Arial"/>
              <a:buChar char="•"/>
            </a:pPr>
            <a:r>
              <a:rPr lang="en-US"/>
              <a:t>Implemented a persistent chat tab on the Omni search pages (both basic and advanced) </a:t>
            </a:r>
            <a:r>
              <a:rPr lang="en-US" b="1"/>
              <a:t>This is our first step towards investigating proactive chat</a:t>
            </a:r>
            <a:endParaRPr lang="en-US">
              <a:cs typeface="Calibri"/>
            </a:endParaRPr>
          </a:p>
        </p:txBody>
      </p:sp>
      <p:sp>
        <p:nvSpPr>
          <p:cNvPr id="4" name="Slide Number Placeholder 3"/>
          <p:cNvSpPr>
            <a:spLocks noGrp="1"/>
          </p:cNvSpPr>
          <p:nvPr>
            <p:ph type="sldNum" sz="quarter" idx="5"/>
          </p:nvPr>
        </p:nvSpPr>
        <p:spPr/>
        <p:txBody>
          <a:bodyPr/>
          <a:lstStyle/>
          <a:p>
            <a:fld id="{4F4737AE-0B92-43E6-9169-588DBA4E6AD9}" type="slidenum">
              <a:rPr lang="en-CA" smtClean="0"/>
              <a:t>7</a:t>
            </a:fld>
            <a:endParaRPr lang="en-CA"/>
          </a:p>
        </p:txBody>
      </p:sp>
    </p:spTree>
    <p:extLst>
      <p:ext uri="{BB962C8B-B14F-4D97-AF65-F5344CB8AC3E}">
        <p14:creationId xmlns:p14="http://schemas.microsoft.com/office/powerpoint/2010/main" val="32244362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837"/>
              </a:spcBef>
            </a:pPr>
            <a:r>
              <a:rPr lang="en-US" dirty="0"/>
              <a:t>[CS] </a:t>
            </a:r>
          </a:p>
          <a:p>
            <a:pPr>
              <a:spcBef>
                <a:spcPts val="1837"/>
              </a:spcBef>
            </a:pPr>
            <a:r>
              <a:rPr lang="en-US" dirty="0">
                <a:cs typeface="Calibri"/>
              </a:rPr>
              <a:t>As mentioned earlier, Queen's began conducting chat assessment reports internally originally due to the chat pilot. We continue with these assessment reports as they have proven incredibly insightful. Currently, work is underway for our third report, which covers April 2020 – April 2021 where we will follow up on previous recommendations, and update graphs &amp; analytics (like the one pictured here) based on the LibraryH3lp dashboard data and our internal statistics.</a:t>
            </a:r>
            <a:endParaRPr lang="en-US" dirty="0"/>
          </a:p>
          <a:p>
            <a:pPr>
              <a:spcBef>
                <a:spcPts val="1837"/>
              </a:spcBef>
            </a:pPr>
            <a:endParaRPr lang="en-US" dirty="0">
              <a:cs typeface="Calibri" panose="020F0502020204030204"/>
            </a:endParaRPr>
          </a:p>
          <a:p>
            <a:pPr>
              <a:spcBef>
                <a:spcPts val="1837"/>
              </a:spcBef>
            </a:pPr>
            <a:r>
              <a:rPr lang="en-US" dirty="0">
                <a:cs typeface="Calibri" panose="020F0502020204030204"/>
              </a:rPr>
              <a:t>Now that we are past the 2-year mark of having chat, we want to take a closer look at what Queen's users are asking. Our chat assessment project group is analyzing Queen's queue questions in terms of question type (basic, facilitative, complex, referral) as well as question topics (research or informational). This project involves using Access database and in-house coding. It's in its early days, but potential uses may result in changes to our webpages, </a:t>
            </a:r>
            <a:r>
              <a:rPr lang="en-US" dirty="0" err="1">
                <a:cs typeface="Calibri" panose="020F0502020204030204"/>
              </a:rPr>
              <a:t>libguides</a:t>
            </a:r>
            <a:r>
              <a:rPr lang="en-US" dirty="0">
                <a:cs typeface="Calibri" panose="020F0502020204030204"/>
              </a:rPr>
              <a:t>, or we may uncover unforeseen needs/gaps and address those.</a:t>
            </a:r>
          </a:p>
          <a:p>
            <a:pPr marL="291636" indent="-291636">
              <a:spcBef>
                <a:spcPts val="1837"/>
              </a:spcBef>
              <a:buFont typeface="Arial"/>
              <a:buChar char="•"/>
            </a:pPr>
            <a:endParaRPr lang="en-US" dirty="0">
              <a:cs typeface="Calibri" panose="020F0502020204030204"/>
            </a:endParaRPr>
          </a:p>
        </p:txBody>
      </p:sp>
      <p:sp>
        <p:nvSpPr>
          <p:cNvPr id="4" name="Slide Number Placeholder 3"/>
          <p:cNvSpPr>
            <a:spLocks noGrp="1"/>
          </p:cNvSpPr>
          <p:nvPr>
            <p:ph type="sldNum" sz="quarter" idx="5"/>
          </p:nvPr>
        </p:nvSpPr>
        <p:spPr/>
        <p:txBody>
          <a:bodyPr/>
          <a:lstStyle/>
          <a:p>
            <a:fld id="{4F4737AE-0B92-43E6-9169-588DBA4E6AD9}" type="slidenum">
              <a:rPr lang="en-CA" smtClean="0"/>
              <a:t>8</a:t>
            </a:fld>
            <a:endParaRPr lang="en-CA"/>
          </a:p>
        </p:txBody>
      </p:sp>
    </p:spTree>
    <p:extLst>
      <p:ext uri="{BB962C8B-B14F-4D97-AF65-F5344CB8AC3E}">
        <p14:creationId xmlns:p14="http://schemas.microsoft.com/office/powerpoint/2010/main" val="21981514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a:t>
            </a:r>
          </a:p>
          <a:p>
            <a:r>
              <a:rPr lang="en-US" dirty="0">
                <a:cs typeface="Calibri"/>
              </a:rPr>
              <a:t>Due to the pandemic, we have had to quickly respond to challenges and adapt our chat service to meet the needs of our users.  Our communication, team building, staffing hours, outreach, and promotion have permanently strengthened how we offer the Ask-a-Librarian chat service both for operators and for users. Of course, this is an evolving process, in which we are continually learning and improving.</a:t>
            </a:r>
            <a:endParaRPr lang="en-US" dirty="0"/>
          </a:p>
          <a:p>
            <a:endParaRPr lang="en-US" dirty="0">
              <a:cs typeface="Calibri"/>
            </a:endParaRPr>
          </a:p>
          <a:p>
            <a:r>
              <a:rPr lang="en-US" dirty="0">
                <a:cs typeface="Calibri"/>
              </a:rPr>
              <a:t>We would like to conclude by thanking Michele Chittenden, the Virtual Reference Coordinator at Queen's who oversees our chat operators’ team. We also want to thank Scholars Portal for their responsiveness to users and their flexibility with partner institutions. And thank YOU for tuning in to our presentation! We would be happy to take any questions you may have.</a:t>
            </a:r>
          </a:p>
          <a:p>
            <a:endParaRPr lang="en-US" dirty="0">
              <a:cs typeface="Calibri"/>
            </a:endParaRPr>
          </a:p>
        </p:txBody>
      </p:sp>
      <p:sp>
        <p:nvSpPr>
          <p:cNvPr id="4" name="Slide Number Placeholder 3"/>
          <p:cNvSpPr>
            <a:spLocks noGrp="1"/>
          </p:cNvSpPr>
          <p:nvPr>
            <p:ph type="sldNum" sz="quarter" idx="5"/>
          </p:nvPr>
        </p:nvSpPr>
        <p:spPr/>
        <p:txBody>
          <a:bodyPr/>
          <a:lstStyle/>
          <a:p>
            <a:fld id="{4F4737AE-0B92-43E6-9169-588DBA4E6AD9}" type="slidenum">
              <a:rPr lang="en-CA" smtClean="0"/>
              <a:t>9</a:t>
            </a:fld>
            <a:endParaRPr lang="en-CA"/>
          </a:p>
        </p:txBody>
      </p:sp>
    </p:spTree>
    <p:extLst>
      <p:ext uri="{BB962C8B-B14F-4D97-AF65-F5344CB8AC3E}">
        <p14:creationId xmlns:p14="http://schemas.microsoft.com/office/powerpoint/2010/main" val="3522256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bullet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910A29"/>
                </a:solidFill>
              </a:defRPr>
            </a:lvl1pPr>
          </a:lstStyle>
          <a:p>
            <a:r>
              <a:rPr lang="en-US"/>
              <a:t>Click to edit Master title style</a:t>
            </a:r>
          </a:p>
        </p:txBody>
      </p:sp>
      <p:sp>
        <p:nvSpPr>
          <p:cNvPr id="3" name="Content Placeholder 2"/>
          <p:cNvSpPr>
            <a:spLocks noGrp="1"/>
          </p:cNvSpPr>
          <p:nvPr>
            <p:ph idx="1"/>
          </p:nvPr>
        </p:nvSpPr>
        <p:spPr>
          <a:xfrm>
            <a:off x="1512957" y="1598613"/>
            <a:ext cx="7178605" cy="4668140"/>
          </a:xfrm>
        </p:spPr>
        <p:txBody>
          <a:bodyPr lIns="0" tIns="0" rIns="0" bIns="0"/>
          <a:lstStyle>
            <a:lvl1pPr marL="228600" indent="-228600">
              <a:defRPr sz="2400">
                <a:latin typeface="Calibri"/>
                <a:cs typeface="Calibri"/>
              </a:defRPr>
            </a:lvl1pPr>
            <a:lvl2pPr marL="455613" indent="-227013">
              <a:defRPr sz="2400">
                <a:latin typeface="Calibri"/>
                <a:cs typeface="Calibri"/>
              </a:defRPr>
            </a:lvl2pPr>
            <a:lvl3pPr marL="684213" indent="-228600">
              <a:defRPr sz="2400">
                <a:latin typeface="Calibri"/>
                <a:cs typeface="Calibri"/>
              </a:defRPr>
            </a:lvl3pPr>
            <a:lvl4pPr marL="911225" indent="-227013">
              <a:defRPr>
                <a:latin typeface="Calibri"/>
                <a:cs typeface="Calibri"/>
              </a:defRPr>
            </a:lvl4pPr>
            <a:lvl5pPr marL="1139825" indent="-228600">
              <a:defRPr>
                <a:latin typeface="Calibri"/>
                <a:cs typeface="Calibri"/>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6AE53F-E227-A345-A672-286B2CEC4DE6}" type="datetimeFigureOut">
              <a:rPr lang="en-US"/>
              <a:pPr/>
              <a:t>5/4/2021</a:t>
            </a:fld>
            <a:endParaRPr lang="en-US"/>
          </a:p>
        </p:txBody>
      </p:sp>
      <p:sp>
        <p:nvSpPr>
          <p:cNvPr id="6" name="Slide Number Placeholder 5"/>
          <p:cNvSpPr>
            <a:spLocks noGrp="1"/>
          </p:cNvSpPr>
          <p:nvPr>
            <p:ph type="sldNum" sz="quarter" idx="12"/>
          </p:nvPr>
        </p:nvSpPr>
        <p:spPr/>
        <p:txBody>
          <a:bodyPr/>
          <a:lstStyle/>
          <a:p>
            <a:fld id="{10537617-F04D-2D48-8B5D-62F0364B9B5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lai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F6AE53F-E227-A345-A672-286B2CEC4DE6}" type="datetimeFigureOut">
              <a:rPr lang="en-US" smtClean="0"/>
              <a:pPr/>
              <a:t>5/4/2021</a:t>
            </a:fld>
            <a:endParaRPr lang="en-US"/>
          </a:p>
        </p:txBody>
      </p:sp>
      <p:sp>
        <p:nvSpPr>
          <p:cNvPr id="4" name="Slide Number Placeholder 3"/>
          <p:cNvSpPr>
            <a:spLocks noGrp="1"/>
          </p:cNvSpPr>
          <p:nvPr>
            <p:ph type="sldNum" sz="quarter" idx="11"/>
          </p:nvPr>
        </p:nvSpPr>
        <p:spPr/>
        <p:txBody>
          <a:bodyPr/>
          <a:lstStyle/>
          <a:p>
            <a:fld id="{10537617-F04D-2D48-8B5D-62F0364B9B54}" type="slidenum">
              <a:rPr lang="en-US" smtClean="0"/>
              <a:pPr/>
              <a:t>‹#›</a:t>
            </a:fld>
            <a:endParaRPr lang="en-US"/>
          </a:p>
        </p:txBody>
      </p:sp>
      <p:sp>
        <p:nvSpPr>
          <p:cNvPr id="6" name="Text Placeholder 5"/>
          <p:cNvSpPr>
            <a:spLocks noGrp="1"/>
          </p:cNvSpPr>
          <p:nvPr>
            <p:ph type="body" sz="quarter" idx="12"/>
          </p:nvPr>
        </p:nvSpPr>
        <p:spPr>
          <a:xfrm>
            <a:off x="1512888" y="1621393"/>
            <a:ext cx="7119214" cy="4709776"/>
          </a:xfrm>
        </p:spPr>
        <p:txBody>
          <a:bodyPr rIns="0" bIns="0"/>
          <a:lstStyle>
            <a:lvl1pPr marL="0" indent="0">
              <a:buFontTx/>
              <a:buNone/>
              <a:defRPr/>
            </a:lvl1pPr>
            <a:lvl2pPr marL="228600" indent="0">
              <a:buFontTx/>
              <a:buNone/>
              <a:defRPr/>
            </a:lvl2pPr>
            <a:lvl3pPr marL="455613" indent="0">
              <a:buFontTx/>
              <a:buNone/>
              <a:defRPr/>
            </a:lvl3pPr>
            <a:lvl4pPr marL="684212" indent="0">
              <a:buFontTx/>
              <a:buNone/>
              <a:defRPr/>
            </a:lvl4pPr>
            <a:lvl5pPr marL="911225" indent="0">
              <a:buFontTx/>
              <a:buNone/>
              <a:defRPr/>
            </a:lvl5pPr>
          </a:lstStyle>
          <a:p>
            <a:pPr lvl="0"/>
            <a:r>
              <a:rPr lang="en-US"/>
              <a:t>Click to edit Master text styles</a:t>
            </a:r>
          </a:p>
        </p:txBody>
      </p:sp>
    </p:spTree>
    <p:extLst>
      <p:ext uri="{BB962C8B-B14F-4D97-AF65-F5344CB8AC3E}">
        <p14:creationId xmlns:p14="http://schemas.microsoft.com/office/powerpoint/2010/main" val="2669571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F6AE53F-E227-A345-A672-286B2CEC4DE6}" type="datetimeFigureOut">
              <a:rPr lang="en-US" smtClean="0"/>
              <a:pPr/>
              <a:t>5/4/2021</a:t>
            </a:fld>
            <a:endParaRPr lang="en-US"/>
          </a:p>
        </p:txBody>
      </p:sp>
      <p:sp>
        <p:nvSpPr>
          <p:cNvPr id="4" name="Slide Number Placeholder 3"/>
          <p:cNvSpPr>
            <a:spLocks noGrp="1"/>
          </p:cNvSpPr>
          <p:nvPr>
            <p:ph type="sldNum" sz="quarter" idx="11"/>
          </p:nvPr>
        </p:nvSpPr>
        <p:spPr/>
        <p:txBody>
          <a:bodyPr/>
          <a:lstStyle/>
          <a:p>
            <a:fld id="{10537617-F04D-2D48-8B5D-62F0364B9B54}" type="slidenum">
              <a:rPr lang="en-US" smtClean="0"/>
              <a:pPr/>
              <a:t>‹#›</a:t>
            </a:fld>
            <a:endParaRPr lang="en-US"/>
          </a:p>
        </p:txBody>
      </p:sp>
      <p:sp>
        <p:nvSpPr>
          <p:cNvPr id="6" name="Content Placeholder 5"/>
          <p:cNvSpPr>
            <a:spLocks noGrp="1"/>
          </p:cNvSpPr>
          <p:nvPr>
            <p:ph sz="quarter" idx="12"/>
          </p:nvPr>
        </p:nvSpPr>
        <p:spPr>
          <a:xfrm>
            <a:off x="1500186" y="1609213"/>
            <a:ext cx="34290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7"/>
          <p:cNvSpPr>
            <a:spLocks noGrp="1"/>
          </p:cNvSpPr>
          <p:nvPr>
            <p:ph sz="quarter" idx="13"/>
          </p:nvPr>
        </p:nvSpPr>
        <p:spPr>
          <a:xfrm>
            <a:off x="5181599" y="1600199"/>
            <a:ext cx="34290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57643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00187" y="5710902"/>
            <a:ext cx="6013297" cy="680065"/>
          </a:xfrm>
        </p:spPr>
        <p:txBody>
          <a:bodyPr anchor="t" anchorCtr="0">
            <a:noAutofit/>
          </a:bodyPr>
          <a:lstStyle>
            <a:lvl1pPr algn="l">
              <a:defRPr sz="2000" b="0">
                <a:solidFill>
                  <a:schemeClr val="tx1"/>
                </a:solidFill>
                <a:latin typeface="Calibri"/>
                <a:cs typeface="Calibri"/>
              </a:defRPr>
            </a:lvl1pPr>
          </a:lstStyle>
          <a:p>
            <a:r>
              <a:rPr lang="en-US"/>
              <a:t>Click to edit Master title style</a:t>
            </a:r>
          </a:p>
        </p:txBody>
      </p:sp>
      <p:sp>
        <p:nvSpPr>
          <p:cNvPr id="3" name="Picture Placeholder 2"/>
          <p:cNvSpPr>
            <a:spLocks noGrp="1"/>
          </p:cNvSpPr>
          <p:nvPr>
            <p:ph type="pic" idx="1"/>
          </p:nvPr>
        </p:nvSpPr>
        <p:spPr>
          <a:xfrm>
            <a:off x="1512963" y="1601788"/>
            <a:ext cx="6000522" cy="39698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Date Placeholder 4"/>
          <p:cNvSpPr>
            <a:spLocks noGrp="1"/>
          </p:cNvSpPr>
          <p:nvPr>
            <p:ph type="dt" sz="half" idx="10"/>
          </p:nvPr>
        </p:nvSpPr>
        <p:spPr/>
        <p:txBody>
          <a:bodyPr/>
          <a:lstStyle/>
          <a:p>
            <a:fld id="{2F6AE53F-E227-A345-A672-286B2CEC4DE6}" type="datetimeFigureOut">
              <a:rPr lang="en-US"/>
              <a:pPr/>
              <a:t>5/4/2021</a:t>
            </a:fld>
            <a:endParaRPr lang="en-US"/>
          </a:p>
        </p:txBody>
      </p:sp>
      <p:sp>
        <p:nvSpPr>
          <p:cNvPr id="7" name="Slide Number Placeholder 6"/>
          <p:cNvSpPr>
            <a:spLocks noGrp="1"/>
          </p:cNvSpPr>
          <p:nvPr>
            <p:ph type="sldNum" sz="quarter" idx="12"/>
          </p:nvPr>
        </p:nvSpPr>
        <p:spPr/>
        <p:txBody>
          <a:bodyPr/>
          <a:lstStyle/>
          <a:p>
            <a:fld id="{10537617-F04D-2D48-8B5D-62F0364B9B54}"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Heading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F6AE53F-E227-A345-A672-286B2CEC4DE6}" type="datetimeFigureOut">
              <a:rPr lang="en-US"/>
              <a:pPr/>
              <a:t>5/4/2021</a:t>
            </a:fld>
            <a:endParaRPr lang="en-US"/>
          </a:p>
        </p:txBody>
      </p:sp>
      <p:sp>
        <p:nvSpPr>
          <p:cNvPr id="5" name="Slide Number Placeholder 4"/>
          <p:cNvSpPr>
            <a:spLocks noGrp="1"/>
          </p:cNvSpPr>
          <p:nvPr>
            <p:ph type="sldNum" sz="quarter" idx="12"/>
          </p:nvPr>
        </p:nvSpPr>
        <p:spPr/>
        <p:txBody>
          <a:bodyPr/>
          <a:lstStyle/>
          <a:p>
            <a:fld id="{10537617-F04D-2D48-8B5D-62F0364B9B54}"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981200" y="6495561"/>
            <a:ext cx="909770" cy="365125"/>
          </a:xfrm>
          <a:prstGeom prst="rect">
            <a:avLst/>
          </a:prstGeom>
        </p:spPr>
        <p:txBody>
          <a:bodyPr vert="horz" lIns="0" tIns="0" rIns="0" bIns="0" rtlCol="0" anchor="t"/>
          <a:lstStyle>
            <a:lvl1pPr algn="l">
              <a:defRPr sz="1200">
                <a:solidFill>
                  <a:schemeClr val="tx1">
                    <a:tint val="75000"/>
                  </a:schemeClr>
                </a:solidFill>
              </a:defRPr>
            </a:lvl1pPr>
          </a:lstStyle>
          <a:p>
            <a:fld id="{2F6AE53F-E227-A345-A672-286B2CEC4DE6}" type="datetimeFigureOut">
              <a:rPr lang="en-US"/>
              <a:pPr/>
              <a:t>5/4/2021</a:t>
            </a:fld>
            <a:endParaRPr lang="en-US"/>
          </a:p>
        </p:txBody>
      </p:sp>
      <p:sp>
        <p:nvSpPr>
          <p:cNvPr id="10" name="Slide Number Placeholder 5"/>
          <p:cNvSpPr>
            <a:spLocks noGrp="1"/>
          </p:cNvSpPr>
          <p:nvPr>
            <p:ph type="sldNum" sz="quarter" idx="4"/>
          </p:nvPr>
        </p:nvSpPr>
        <p:spPr>
          <a:xfrm>
            <a:off x="1512957" y="6495561"/>
            <a:ext cx="850348" cy="365125"/>
          </a:xfrm>
          <a:prstGeom prst="rect">
            <a:avLst/>
          </a:prstGeom>
        </p:spPr>
        <p:txBody>
          <a:bodyPr vert="horz" lIns="0" tIns="0" rIns="0" bIns="0" rtlCol="0" anchor="t"/>
          <a:lstStyle>
            <a:lvl1pPr algn="l">
              <a:defRPr sz="1200">
                <a:solidFill>
                  <a:schemeClr val="tx1">
                    <a:tint val="75000"/>
                  </a:schemeClr>
                </a:solidFill>
              </a:defRPr>
            </a:lvl1pPr>
          </a:lstStyle>
          <a:p>
            <a:fld id="{10537617-F04D-2D48-8B5D-62F0364B9B54}" type="slidenum">
              <a:rPr lang="en-US" smtClean="0"/>
              <a:pPr/>
              <a:t>‹#›</a:t>
            </a:fld>
            <a:endParaRPr lang="en-US"/>
          </a:p>
        </p:txBody>
      </p:sp>
    </p:spTree>
    <p:extLst>
      <p:ext uri="{BB962C8B-B14F-4D97-AF65-F5344CB8AC3E}">
        <p14:creationId xmlns:p14="http://schemas.microsoft.com/office/powerpoint/2010/main" val="9205893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 Title only">
    <p:spTree>
      <p:nvGrpSpPr>
        <p:cNvPr id="1" name=""/>
        <p:cNvGrpSpPr/>
        <p:nvPr/>
      </p:nvGrpSpPr>
      <p:grpSpPr>
        <a:xfrm>
          <a:off x="0" y="0"/>
          <a:ext cx="0" cy="0"/>
          <a:chOff x="0" y="0"/>
          <a:chExt cx="0" cy="0"/>
        </a:xfrm>
      </p:grpSpPr>
      <p:sp>
        <p:nvSpPr>
          <p:cNvPr id="2" name="Title 1"/>
          <p:cNvSpPr>
            <a:spLocks noGrp="1"/>
          </p:cNvSpPr>
          <p:nvPr>
            <p:ph type="title"/>
          </p:nvPr>
        </p:nvSpPr>
        <p:spPr>
          <a:xfrm>
            <a:off x="1512957" y="2224153"/>
            <a:ext cx="7189718" cy="2364233"/>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2F6AE53F-E227-A345-A672-286B2CEC4DE6}" type="datetimeFigureOut">
              <a:rPr lang="en-US"/>
              <a:pPr/>
              <a:t>5/4/2021</a:t>
            </a:fld>
            <a:endParaRPr lang="en-US"/>
          </a:p>
        </p:txBody>
      </p:sp>
      <p:sp>
        <p:nvSpPr>
          <p:cNvPr id="5" name="Slide Number Placeholder 4"/>
          <p:cNvSpPr>
            <a:spLocks noGrp="1"/>
          </p:cNvSpPr>
          <p:nvPr>
            <p:ph type="sldNum" sz="quarter" idx="12"/>
          </p:nvPr>
        </p:nvSpPr>
        <p:spPr/>
        <p:txBody>
          <a:bodyPr/>
          <a:lstStyle/>
          <a:p>
            <a:fld id="{10537617-F04D-2D48-8B5D-62F0364B9B54}" type="slidenum">
              <a:rPr lang="en-US"/>
              <a:pPr/>
              <a:t>‹#›</a:t>
            </a:fld>
            <a:endParaRPr lang="en-US"/>
          </a:p>
        </p:txBody>
      </p:sp>
    </p:spTree>
    <p:extLst>
      <p:ext uri="{BB962C8B-B14F-4D97-AF65-F5344CB8AC3E}">
        <p14:creationId xmlns:p14="http://schemas.microsoft.com/office/powerpoint/2010/main" val="2460035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Header - Title and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F6AE53F-E227-A345-A672-286B2CEC4DE6}" type="datetimeFigureOut">
              <a:rPr lang="en-US"/>
              <a:pPr/>
              <a:t>5/4/2021</a:t>
            </a:fld>
            <a:endParaRPr lang="en-US"/>
          </a:p>
        </p:txBody>
      </p:sp>
      <p:sp>
        <p:nvSpPr>
          <p:cNvPr id="5" name="Slide Number Placeholder 4"/>
          <p:cNvSpPr>
            <a:spLocks noGrp="1"/>
          </p:cNvSpPr>
          <p:nvPr>
            <p:ph type="sldNum" sz="quarter" idx="12"/>
          </p:nvPr>
        </p:nvSpPr>
        <p:spPr/>
        <p:txBody>
          <a:bodyPr/>
          <a:lstStyle/>
          <a:p>
            <a:fld id="{10537617-F04D-2D48-8B5D-62F0364B9B54}" type="slidenum">
              <a:rPr lang="en-US"/>
              <a:pPr/>
              <a:t>‹#›</a:t>
            </a:fld>
            <a:endParaRPr lang="en-US"/>
          </a:p>
        </p:txBody>
      </p:sp>
      <p:sp>
        <p:nvSpPr>
          <p:cNvPr id="7" name="Content Placeholder 6"/>
          <p:cNvSpPr>
            <a:spLocks noGrp="1"/>
          </p:cNvSpPr>
          <p:nvPr>
            <p:ph sz="quarter" idx="13"/>
          </p:nvPr>
        </p:nvSpPr>
        <p:spPr>
          <a:xfrm>
            <a:off x="1512962" y="3468274"/>
            <a:ext cx="5257174" cy="793750"/>
          </a:xfrm>
        </p:spPr>
        <p:txBody>
          <a:bodyPr/>
          <a:lstStyle>
            <a:lvl1pPr>
              <a:buFontTx/>
              <a:buNone/>
              <a:defRPr/>
            </a:lvl1pPr>
          </a:lstStyle>
          <a:p>
            <a:pPr lvl="0"/>
            <a:r>
              <a:rPr lang="en-US"/>
              <a:t>Click to edit Master text styles</a:t>
            </a:r>
          </a:p>
        </p:txBody>
      </p:sp>
    </p:spTree>
    <p:extLst>
      <p:ext uri="{BB962C8B-B14F-4D97-AF65-F5344CB8AC3E}">
        <p14:creationId xmlns:p14="http://schemas.microsoft.com/office/powerpoint/2010/main" val="262857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sp>
        <p:nvSpPr>
          <p:cNvPr id="2" name="Title 1"/>
          <p:cNvSpPr>
            <a:spLocks noGrp="1"/>
          </p:cNvSpPr>
          <p:nvPr>
            <p:ph type="ctrTitle"/>
          </p:nvPr>
        </p:nvSpPr>
        <p:spPr>
          <a:xfrm>
            <a:off x="1500188" y="3375845"/>
            <a:ext cx="7772400" cy="1470025"/>
          </a:xfrm>
        </p:spPr>
        <p:txBody>
          <a:bodyPr/>
          <a:lstStyle/>
          <a:p>
            <a:r>
              <a:rPr lang="en-US"/>
              <a:t>Click to edit Master title style</a:t>
            </a:r>
          </a:p>
        </p:txBody>
      </p:sp>
    </p:spTree>
    <p:extLst>
      <p:ext uri="{BB962C8B-B14F-4D97-AF65-F5344CB8AC3E}">
        <p14:creationId xmlns:p14="http://schemas.microsoft.com/office/powerpoint/2010/main" val="1758500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image" Target="../media/image2.emf"/></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3.xml"/><Relationship Id="rId1" Type="http://schemas.openxmlformats.org/officeDocument/2006/relationships/slideLayout" Target="../slideLayouts/slideLayout9.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2957" y="159024"/>
            <a:ext cx="5766071" cy="944387"/>
          </a:xfrm>
          <a:prstGeom prst="rect">
            <a:avLst/>
          </a:prstGeom>
        </p:spPr>
        <p:txBody>
          <a:bodyPr vert="horz" lIns="0" tIns="0" rIns="0" bIns="0" rtlCol="0" anchor="ctr">
            <a:normAutofit/>
          </a:bodyPr>
          <a:lstStyle/>
          <a:p>
            <a:r>
              <a:rPr lang="en-US"/>
              <a:t>Click to edit Master title style</a:t>
            </a:r>
          </a:p>
        </p:txBody>
      </p:sp>
      <p:sp>
        <p:nvSpPr>
          <p:cNvPr id="3" name="Text Placeholder 2"/>
          <p:cNvSpPr>
            <a:spLocks noGrp="1"/>
          </p:cNvSpPr>
          <p:nvPr>
            <p:ph type="body" idx="1"/>
          </p:nvPr>
        </p:nvSpPr>
        <p:spPr>
          <a:xfrm>
            <a:off x="1498600" y="1600200"/>
            <a:ext cx="7192962" cy="4308475"/>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981200" y="6495561"/>
            <a:ext cx="909770" cy="365125"/>
          </a:xfrm>
          <a:prstGeom prst="rect">
            <a:avLst/>
          </a:prstGeom>
        </p:spPr>
        <p:txBody>
          <a:bodyPr vert="horz" lIns="0" tIns="0" rIns="0" bIns="0" rtlCol="0" anchor="t"/>
          <a:lstStyle>
            <a:lvl1pPr algn="l">
              <a:defRPr sz="1200">
                <a:solidFill>
                  <a:schemeClr val="tx1">
                    <a:tint val="75000"/>
                  </a:schemeClr>
                </a:solidFill>
              </a:defRPr>
            </a:lvl1pPr>
          </a:lstStyle>
          <a:p>
            <a:fld id="{2F6AE53F-E227-A345-A672-286B2CEC4DE6}" type="datetimeFigureOut">
              <a:rPr lang="en-US"/>
              <a:pPr/>
              <a:t>5/4/2021</a:t>
            </a:fld>
            <a:endParaRPr lang="en-US"/>
          </a:p>
        </p:txBody>
      </p:sp>
      <p:sp>
        <p:nvSpPr>
          <p:cNvPr id="6" name="Slide Number Placeholder 5"/>
          <p:cNvSpPr>
            <a:spLocks noGrp="1"/>
          </p:cNvSpPr>
          <p:nvPr>
            <p:ph type="sldNum" sz="quarter" idx="4"/>
          </p:nvPr>
        </p:nvSpPr>
        <p:spPr>
          <a:xfrm>
            <a:off x="1512962" y="6495561"/>
            <a:ext cx="559904" cy="365125"/>
          </a:xfrm>
          <a:prstGeom prst="rect">
            <a:avLst/>
          </a:prstGeom>
        </p:spPr>
        <p:txBody>
          <a:bodyPr vert="horz" lIns="0" tIns="0" rIns="0" bIns="0" rtlCol="0" anchor="t"/>
          <a:lstStyle>
            <a:lvl1pPr algn="l">
              <a:defRPr sz="1200">
                <a:solidFill>
                  <a:schemeClr val="tx1">
                    <a:tint val="75000"/>
                  </a:schemeClr>
                </a:solidFill>
              </a:defRPr>
            </a:lvl1pPr>
          </a:lstStyle>
          <a:p>
            <a:fld id="{10537617-F04D-2D48-8B5D-62F0364B9B54}" type="slidenum">
              <a:rPr lang="en-US" smtClean="0"/>
              <a:pPr/>
              <a:t>‹#›</a:t>
            </a:fld>
            <a:endParaRPr lang="en-US"/>
          </a:p>
        </p:txBody>
      </p:sp>
      <p:pic>
        <p:nvPicPr>
          <p:cNvPr id="7" name="Picture 6" descr="QueensLogo_colour.ai"/>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7279028" y="162342"/>
            <a:ext cx="1520966" cy="1107660"/>
          </a:xfrm>
          <a:prstGeom prst="rect">
            <a:avLst/>
          </a:prstGeom>
        </p:spPr>
      </p:pic>
      <p:pic>
        <p:nvPicPr>
          <p:cNvPr id="11" name="Picture 10" descr="Library wordmark.eps.ai"/>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5061228" y="6478101"/>
            <a:ext cx="3639378" cy="234799"/>
          </a:xfrm>
          <a:prstGeom prst="rect">
            <a:avLst/>
          </a:prstGeom>
        </p:spPr>
      </p:pic>
      <p:pic>
        <p:nvPicPr>
          <p:cNvPr id="5" name="Picture 4" descr="Library squares.png"/>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14255" y="-92020"/>
            <a:ext cx="1548434" cy="1435821"/>
          </a:xfrm>
          <a:prstGeom prst="rect">
            <a:avLst/>
          </a:prstGeom>
        </p:spPr>
      </p:pic>
    </p:spTree>
  </p:cSld>
  <p:clrMap bg1="lt1" tx1="dk1" bg2="lt2" tx2="dk2" accent1="accent1" accent2="accent2" accent3="accent3" accent4="accent4" accent5="accent5" accent6="accent6" hlink="hlink" folHlink="folHlink"/>
  <p:sldLayoutIdLst>
    <p:sldLayoutId id="2147483697" r:id="rId1"/>
    <p:sldLayoutId id="2147483713" r:id="rId2"/>
    <p:sldLayoutId id="2147483714" r:id="rId3"/>
    <p:sldLayoutId id="2147483703" r:id="rId4"/>
    <p:sldLayoutId id="2147483700" r:id="rId5"/>
    <p:sldLayoutId id="2147483709" r:id="rId6"/>
  </p:sldLayoutIdLst>
  <p:txStyles>
    <p:titleStyle>
      <a:lvl1pPr algn="l" defTabSz="457200" rtl="0" eaLnBrk="1" latinLnBrk="0" hangingPunct="1">
        <a:lnSpc>
          <a:spcPts val="2400"/>
        </a:lnSpc>
        <a:spcBef>
          <a:spcPct val="0"/>
        </a:spcBef>
        <a:buNone/>
        <a:defRPr sz="2700" b="1" kern="1200">
          <a:solidFill>
            <a:srgbClr val="910A29"/>
          </a:solidFill>
          <a:latin typeface="+mj-lt"/>
          <a:ea typeface="+mj-ea"/>
          <a:cs typeface="+mj-cs"/>
        </a:defRPr>
      </a:lvl1pPr>
    </p:titleStyle>
    <p:bodyStyle>
      <a:lvl1pPr marL="228600" indent="-228600" algn="l" defTabSz="457200" rtl="0" eaLnBrk="1" latinLnBrk="0" hangingPunct="1">
        <a:spcBef>
          <a:spcPts val="1800"/>
        </a:spcBef>
        <a:buFont typeface="Arial"/>
        <a:buChar char="•"/>
        <a:defRPr sz="2400" b="0" i="0" kern="1200">
          <a:solidFill>
            <a:schemeClr val="tx1"/>
          </a:solidFill>
          <a:latin typeface="Calibri"/>
          <a:ea typeface="+mn-ea"/>
          <a:cs typeface="Calibri"/>
        </a:defRPr>
      </a:lvl1pPr>
      <a:lvl2pPr marL="455613" indent="-227013" algn="l" defTabSz="457200" rtl="0" eaLnBrk="1" latinLnBrk="0" hangingPunct="1">
        <a:spcBef>
          <a:spcPts val="1500"/>
        </a:spcBef>
        <a:buFont typeface="Arial"/>
        <a:buChar char="–"/>
        <a:defRPr sz="2400" b="0" i="0" kern="1200">
          <a:solidFill>
            <a:schemeClr val="tx1"/>
          </a:solidFill>
          <a:latin typeface="Calibri"/>
          <a:ea typeface="+mn-ea"/>
          <a:cs typeface="Calibri"/>
        </a:defRPr>
      </a:lvl2pPr>
      <a:lvl3pPr marL="684213" indent="-228600" algn="l" defTabSz="457200" rtl="0" eaLnBrk="1" latinLnBrk="0" hangingPunct="1">
        <a:spcBef>
          <a:spcPts val="1500"/>
        </a:spcBef>
        <a:buFont typeface="Arial"/>
        <a:buChar char="•"/>
        <a:defRPr sz="2400" b="0" i="0" kern="1200">
          <a:solidFill>
            <a:schemeClr val="tx1"/>
          </a:solidFill>
          <a:latin typeface="Calibri"/>
          <a:ea typeface="+mn-ea"/>
          <a:cs typeface="Calibri"/>
        </a:defRPr>
      </a:lvl3pPr>
      <a:lvl4pPr marL="911225" indent="-227013" algn="l" defTabSz="457200" rtl="0" eaLnBrk="1" latinLnBrk="0" hangingPunct="1">
        <a:spcBef>
          <a:spcPts val="1200"/>
        </a:spcBef>
        <a:buFont typeface="Arial"/>
        <a:buChar char="–"/>
        <a:defRPr sz="2000" b="0" i="0" kern="1200">
          <a:solidFill>
            <a:schemeClr val="tx1"/>
          </a:solidFill>
          <a:latin typeface="Calibri"/>
          <a:ea typeface="+mn-ea"/>
          <a:cs typeface="Calibri"/>
        </a:defRPr>
      </a:lvl4pPr>
      <a:lvl5pPr marL="1139825" indent="-228600" algn="l" defTabSz="457200" rtl="0" eaLnBrk="1" latinLnBrk="0" hangingPunct="1">
        <a:spcBef>
          <a:spcPts val="1200"/>
        </a:spcBef>
        <a:buFont typeface="Arial"/>
        <a:buChar char="»"/>
        <a:defRPr sz="2000" b="0" i="0" kern="1200">
          <a:solidFill>
            <a:schemeClr val="tx1"/>
          </a:solidFill>
          <a:latin typeface="Calibri"/>
          <a:ea typeface="+mn-ea"/>
          <a:cs typeface="Calibri"/>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2957" y="2224154"/>
            <a:ext cx="7189718" cy="1155150"/>
          </a:xfrm>
          <a:prstGeom prst="rect">
            <a:avLst/>
          </a:prstGeom>
        </p:spPr>
        <p:txBody>
          <a:bodyPr vert="horz" lIns="0" tIns="0" rIns="0" bIns="0" rtlCol="0" anchor="t" anchorCtr="0">
            <a:noAutofit/>
          </a:bodyPr>
          <a:lstStyle/>
          <a:p>
            <a:r>
              <a:rPr lang="en-US"/>
              <a:t>Click to edit Master title style</a:t>
            </a:r>
          </a:p>
        </p:txBody>
      </p:sp>
      <p:sp>
        <p:nvSpPr>
          <p:cNvPr id="3" name="Text Placeholder 2"/>
          <p:cNvSpPr>
            <a:spLocks noGrp="1"/>
          </p:cNvSpPr>
          <p:nvPr>
            <p:ph type="body" idx="1"/>
          </p:nvPr>
        </p:nvSpPr>
        <p:spPr>
          <a:xfrm>
            <a:off x="1509713" y="3467653"/>
            <a:ext cx="7192962" cy="1358348"/>
          </a:xfrm>
          <a:prstGeom prst="rect">
            <a:avLst/>
          </a:prstGeom>
        </p:spPr>
        <p:txBody>
          <a:bodyPr vert="horz" lIns="0" tIns="0" rIns="0" bIns="0" rtlCol="0">
            <a:noAutofit/>
          </a:bodyPr>
          <a:lstStyle/>
          <a:p>
            <a:pPr lvl="0"/>
            <a:r>
              <a:rPr lang="en-US"/>
              <a:t>Click to edit Master text styles</a:t>
            </a:r>
          </a:p>
        </p:txBody>
      </p:sp>
      <p:sp>
        <p:nvSpPr>
          <p:cNvPr id="4" name="Date Placeholder 3"/>
          <p:cNvSpPr>
            <a:spLocks noGrp="1"/>
          </p:cNvSpPr>
          <p:nvPr>
            <p:ph type="dt" sz="half" idx="2"/>
          </p:nvPr>
        </p:nvSpPr>
        <p:spPr>
          <a:xfrm>
            <a:off x="1981200" y="6495561"/>
            <a:ext cx="909770" cy="365125"/>
          </a:xfrm>
          <a:prstGeom prst="rect">
            <a:avLst/>
          </a:prstGeom>
        </p:spPr>
        <p:txBody>
          <a:bodyPr vert="horz" lIns="0" tIns="0" rIns="0" bIns="0" rtlCol="0" anchor="t"/>
          <a:lstStyle>
            <a:lvl1pPr algn="l">
              <a:defRPr sz="1200">
                <a:solidFill>
                  <a:schemeClr val="tx1">
                    <a:tint val="75000"/>
                  </a:schemeClr>
                </a:solidFill>
              </a:defRPr>
            </a:lvl1pPr>
          </a:lstStyle>
          <a:p>
            <a:fld id="{2F6AE53F-E227-A345-A672-286B2CEC4DE6}" type="datetimeFigureOut">
              <a:rPr lang="en-US"/>
              <a:pPr/>
              <a:t>5/4/2021</a:t>
            </a:fld>
            <a:endParaRPr lang="en-US"/>
          </a:p>
        </p:txBody>
      </p:sp>
      <p:sp>
        <p:nvSpPr>
          <p:cNvPr id="6" name="Slide Number Placeholder 5"/>
          <p:cNvSpPr>
            <a:spLocks noGrp="1"/>
          </p:cNvSpPr>
          <p:nvPr>
            <p:ph type="sldNum" sz="quarter" idx="4"/>
          </p:nvPr>
        </p:nvSpPr>
        <p:spPr>
          <a:xfrm>
            <a:off x="1512962" y="6495561"/>
            <a:ext cx="559904" cy="365125"/>
          </a:xfrm>
          <a:prstGeom prst="rect">
            <a:avLst/>
          </a:prstGeom>
        </p:spPr>
        <p:txBody>
          <a:bodyPr vert="horz" lIns="0" tIns="0" rIns="0" bIns="0" rtlCol="0" anchor="t"/>
          <a:lstStyle>
            <a:lvl1pPr algn="l">
              <a:defRPr sz="1200">
                <a:solidFill>
                  <a:schemeClr val="tx1">
                    <a:tint val="75000"/>
                  </a:schemeClr>
                </a:solidFill>
              </a:defRPr>
            </a:lvl1pPr>
          </a:lstStyle>
          <a:p>
            <a:fld id="{10537617-F04D-2D48-8B5D-62F0364B9B54}" type="slidenum">
              <a:rPr lang="en-US" smtClean="0"/>
              <a:pPr/>
              <a:t>‹#›</a:t>
            </a:fld>
            <a:endParaRPr lang="en-US"/>
          </a:p>
        </p:txBody>
      </p:sp>
      <p:pic>
        <p:nvPicPr>
          <p:cNvPr id="11" name="Picture 10" descr="Library wordmark.eps.ai"/>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77065" y="509103"/>
            <a:ext cx="4133850" cy="266700"/>
          </a:xfrm>
          <a:prstGeom prst="rect">
            <a:avLst/>
          </a:prstGeom>
        </p:spPr>
      </p:pic>
      <p:pic>
        <p:nvPicPr>
          <p:cNvPr id="12" name="Picture 11" descr="QueensLogo_colour.ai"/>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279028" y="162342"/>
            <a:ext cx="1520966" cy="1107660"/>
          </a:xfrm>
          <a:prstGeom prst="rect">
            <a:avLst/>
          </a:prstGeom>
        </p:spPr>
      </p:pic>
      <p:pic>
        <p:nvPicPr>
          <p:cNvPr id="9" name="Picture 8" descr="Library squares.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14255" y="-92020"/>
            <a:ext cx="1548434" cy="1435821"/>
          </a:xfrm>
          <a:prstGeom prst="rect">
            <a:avLst/>
          </a:prstGeom>
        </p:spPr>
      </p:pic>
    </p:spTree>
    <p:extLst>
      <p:ext uri="{BB962C8B-B14F-4D97-AF65-F5344CB8AC3E}">
        <p14:creationId xmlns:p14="http://schemas.microsoft.com/office/powerpoint/2010/main" val="1614591146"/>
      </p:ext>
    </p:extLst>
  </p:cSld>
  <p:clrMap bg1="lt1" tx1="dk1" bg2="lt2" tx2="dk2" accent1="accent1" accent2="accent2" accent3="accent3" accent4="accent4" accent5="accent5" accent6="accent6" hlink="hlink" folHlink="folHlink"/>
  <p:sldLayoutIdLst>
    <p:sldLayoutId id="2147483715" r:id="rId1"/>
    <p:sldLayoutId id="2147483712" r:id="rId2"/>
  </p:sldLayoutIdLst>
  <p:txStyles>
    <p:titleStyle>
      <a:lvl1pPr algn="l" defTabSz="457200" rtl="0" eaLnBrk="1" latinLnBrk="0" hangingPunct="1">
        <a:lnSpc>
          <a:spcPts val="3300"/>
        </a:lnSpc>
        <a:spcBef>
          <a:spcPct val="0"/>
        </a:spcBef>
        <a:buNone/>
        <a:defRPr sz="3600" b="0" kern="1200">
          <a:solidFill>
            <a:schemeClr val="tx1"/>
          </a:solidFill>
          <a:latin typeface="Calibri"/>
          <a:ea typeface="+mj-ea"/>
          <a:cs typeface="Calibri"/>
        </a:defRPr>
      </a:lvl1pPr>
    </p:titleStyle>
    <p:bodyStyle>
      <a:lvl1pPr marL="0" indent="0" algn="l" defTabSz="457200" rtl="0" eaLnBrk="1" latinLnBrk="0" hangingPunct="1">
        <a:lnSpc>
          <a:spcPts val="2400"/>
        </a:lnSpc>
        <a:spcBef>
          <a:spcPts val="0"/>
        </a:spcBef>
        <a:buFontTx/>
        <a:buNone/>
        <a:defRPr sz="2400" b="1" i="0" kern="1200">
          <a:solidFill>
            <a:schemeClr val="bg1">
              <a:lumMod val="50000"/>
            </a:schemeClr>
          </a:solidFill>
          <a:latin typeface="Calibri"/>
          <a:ea typeface="+mn-ea"/>
          <a:cs typeface="Calibri"/>
        </a:defRPr>
      </a:lvl1pPr>
      <a:lvl2pPr marL="228600" indent="0" algn="l" defTabSz="457200" rtl="0" eaLnBrk="1" latinLnBrk="0" hangingPunct="1">
        <a:spcBef>
          <a:spcPct val="20000"/>
        </a:spcBef>
        <a:buFontTx/>
        <a:buNone/>
        <a:defRPr sz="2400" b="1" i="0" kern="1200">
          <a:solidFill>
            <a:schemeClr val="bg1">
              <a:lumMod val="50000"/>
            </a:schemeClr>
          </a:solidFill>
          <a:latin typeface="Calibri"/>
          <a:ea typeface="+mn-ea"/>
          <a:cs typeface="Calibri"/>
        </a:defRPr>
      </a:lvl2pPr>
      <a:lvl3pPr marL="455613" indent="0" algn="l" defTabSz="457200" rtl="0" eaLnBrk="1" latinLnBrk="0" hangingPunct="1">
        <a:spcBef>
          <a:spcPct val="20000"/>
        </a:spcBef>
        <a:buFontTx/>
        <a:buNone/>
        <a:defRPr sz="2400" b="1" i="0" kern="1200">
          <a:solidFill>
            <a:schemeClr val="bg1">
              <a:lumMod val="50000"/>
            </a:schemeClr>
          </a:solidFill>
          <a:latin typeface="Calibri"/>
          <a:ea typeface="+mn-ea"/>
          <a:cs typeface="Calibri"/>
        </a:defRPr>
      </a:lvl3pPr>
      <a:lvl4pPr marL="684212" indent="0" algn="l" defTabSz="457200" rtl="0" eaLnBrk="1" latinLnBrk="0" hangingPunct="1">
        <a:spcBef>
          <a:spcPct val="20000"/>
        </a:spcBef>
        <a:buFontTx/>
        <a:buNone/>
        <a:defRPr sz="2400" b="1" i="0" kern="1200">
          <a:solidFill>
            <a:schemeClr val="bg1">
              <a:lumMod val="50000"/>
            </a:schemeClr>
          </a:solidFill>
          <a:latin typeface="Calibri"/>
          <a:ea typeface="+mn-ea"/>
          <a:cs typeface="Calibri"/>
        </a:defRPr>
      </a:lvl4pPr>
      <a:lvl5pPr marL="911225" indent="0" algn="l" defTabSz="457200" rtl="0" eaLnBrk="1" latinLnBrk="0" hangingPunct="1">
        <a:spcBef>
          <a:spcPct val="20000"/>
        </a:spcBef>
        <a:buFontTx/>
        <a:buNone/>
        <a:defRPr sz="2400" b="1" i="0" kern="1200">
          <a:solidFill>
            <a:schemeClr val="bg1">
              <a:lumMod val="50000"/>
            </a:schemeClr>
          </a:solidFill>
          <a:latin typeface="Calibri"/>
          <a:ea typeface="+mn-ea"/>
          <a:cs typeface="Calibri"/>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00188" y="3339024"/>
            <a:ext cx="7299806" cy="2494781"/>
          </a:xfrm>
          <a:prstGeom prst="rect">
            <a:avLst/>
          </a:prstGeom>
        </p:spPr>
        <p:txBody>
          <a:bodyPr vert="horz" lIns="0" tIns="0" rIns="0" bIns="0" rtlCol="0" anchor="t" anchorCtr="0">
            <a:noAutofit/>
          </a:bodyPr>
          <a:lstStyle/>
          <a:p>
            <a:r>
              <a:rPr lang="en-US"/>
              <a:t>Click to edit Master title style</a:t>
            </a:r>
          </a:p>
        </p:txBody>
      </p:sp>
      <p:pic>
        <p:nvPicPr>
          <p:cNvPr id="7" name="Picture 6" descr="QueensLogo_colour.ai"/>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279028" y="162342"/>
            <a:ext cx="1520966" cy="1107660"/>
          </a:xfrm>
          <a:prstGeom prst="rect">
            <a:avLst/>
          </a:prstGeom>
        </p:spPr>
      </p:pic>
      <p:pic>
        <p:nvPicPr>
          <p:cNvPr id="8" name="Picture 7" descr="Library squares.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3596325" cy="3334774"/>
          </a:xfrm>
          <a:prstGeom prst="rect">
            <a:avLst/>
          </a:prstGeom>
        </p:spPr>
      </p:pic>
    </p:spTree>
    <p:extLst>
      <p:ext uri="{BB962C8B-B14F-4D97-AF65-F5344CB8AC3E}">
        <p14:creationId xmlns:p14="http://schemas.microsoft.com/office/powerpoint/2010/main" val="1181413969"/>
      </p:ext>
    </p:extLst>
  </p:cSld>
  <p:clrMap bg1="lt1" tx1="dk1" bg2="lt2" tx2="dk2" accent1="accent1" accent2="accent2" accent3="accent3" accent4="accent4" accent5="accent5" accent6="accent6" hlink="hlink" folHlink="folHlink"/>
  <p:sldLayoutIdLst>
    <p:sldLayoutId id="2147483717" r:id="rId1"/>
  </p:sldLayoutIdLst>
  <p:txStyles>
    <p:titleStyle>
      <a:lvl1pPr algn="l" defTabSz="457200" rtl="0" eaLnBrk="1" latinLnBrk="0" hangingPunct="1">
        <a:lnSpc>
          <a:spcPts val="4000"/>
        </a:lnSpc>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5.sv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2" descr="Generic laptop image with phone and calculator.">
            <a:extLst>
              <a:ext uri="{FF2B5EF4-FFF2-40B4-BE49-F238E27FC236}">
                <a16:creationId xmlns:a16="http://schemas.microsoft.com/office/drawing/2014/main" id="{AE6B192D-0642-4826-AC52-B1D6FBF656D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711000" y="2430000"/>
            <a:ext cx="6810000" cy="6798000"/>
          </a:xfrm>
          <a:prstGeom prst="rect">
            <a:avLst/>
          </a:prstGeom>
        </p:spPr>
      </p:pic>
      <p:sp>
        <p:nvSpPr>
          <p:cNvPr id="5" name="Title 4"/>
          <p:cNvSpPr>
            <a:spLocks noGrp="1"/>
          </p:cNvSpPr>
          <p:nvPr>
            <p:ph type="title"/>
          </p:nvPr>
        </p:nvSpPr>
        <p:spPr>
          <a:xfrm>
            <a:off x="1009100" y="2224154"/>
            <a:ext cx="7584393" cy="1155150"/>
          </a:xfrm>
        </p:spPr>
        <p:txBody>
          <a:bodyPr/>
          <a:lstStyle/>
          <a:p>
            <a:r>
              <a:rPr lang="en-US" sz="4400">
                <a:latin typeface="Calibri Light" panose="020F0302020204030204" pitchFamily="34" charset="0"/>
                <a:cs typeface="Calibri Light" panose="020F0302020204030204" pitchFamily="34" charset="0"/>
              </a:rPr>
              <a:t>Evolving with Chat </a:t>
            </a:r>
            <a:br>
              <a:rPr lang="en-US" sz="4400">
                <a:latin typeface="Calibri Light" panose="020F0302020204030204" pitchFamily="34" charset="0"/>
                <a:cs typeface="Calibri Light" panose="020F0302020204030204" pitchFamily="34" charset="0"/>
              </a:rPr>
            </a:br>
            <a:r>
              <a:rPr lang="en-US" sz="3200">
                <a:latin typeface="Calibri Light" panose="020F0302020204030204" pitchFamily="34" charset="0"/>
                <a:cs typeface="Calibri Light" panose="020F0302020204030204" pitchFamily="34" charset="0"/>
              </a:rPr>
              <a:t>Strengthening our Service During a Pandemic</a:t>
            </a:r>
            <a:endParaRPr lang="en-US" sz="4400">
              <a:latin typeface="Calibri Light" panose="020F0302020204030204" pitchFamily="34" charset="0"/>
              <a:cs typeface="Calibri Light" panose="020F0302020204030204" pitchFamily="34" charset="0"/>
            </a:endParaRPr>
          </a:p>
        </p:txBody>
      </p:sp>
      <p:sp>
        <p:nvSpPr>
          <p:cNvPr id="6" name="Content Placeholder 5"/>
          <p:cNvSpPr>
            <a:spLocks noGrp="1"/>
          </p:cNvSpPr>
          <p:nvPr>
            <p:ph sz="quarter" idx="13"/>
          </p:nvPr>
        </p:nvSpPr>
        <p:spPr>
          <a:xfrm>
            <a:off x="1009106" y="3468274"/>
            <a:ext cx="5257174" cy="793750"/>
          </a:xfrm>
        </p:spPr>
        <p:txBody>
          <a:bodyPr/>
          <a:lstStyle/>
          <a:p>
            <a:r>
              <a:rPr lang="en-US" sz="1800" b="0"/>
              <a:t>Amy Rutherford &amp; Carling Spinney</a:t>
            </a:r>
          </a:p>
        </p:txBody>
      </p:sp>
    </p:spTree>
    <p:extLst>
      <p:ext uri="{BB962C8B-B14F-4D97-AF65-F5344CB8AC3E}">
        <p14:creationId xmlns:p14="http://schemas.microsoft.com/office/powerpoint/2010/main" val="10500942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Background </a:t>
            </a:r>
          </a:p>
        </p:txBody>
      </p:sp>
      <p:pic>
        <p:nvPicPr>
          <p:cNvPr id="2" name="Picture 3" descr="The Ask Us service channels including chat, email, and phone as depicted on the Queen's Library website.">
            <a:extLst>
              <a:ext uri="{FF2B5EF4-FFF2-40B4-BE49-F238E27FC236}">
                <a16:creationId xmlns:a16="http://schemas.microsoft.com/office/drawing/2014/main" id="{C1CA6B89-5FEA-4C29-8318-C860AB719815}"/>
              </a:ext>
            </a:extLst>
          </p:cNvPr>
          <p:cNvPicPr>
            <a:picLocks noChangeAspect="1"/>
          </p:cNvPicPr>
          <p:nvPr/>
        </p:nvPicPr>
        <p:blipFill>
          <a:blip r:embed="rId3"/>
          <a:stretch>
            <a:fillRect/>
          </a:stretch>
        </p:blipFill>
        <p:spPr>
          <a:xfrm>
            <a:off x="1629652" y="1119379"/>
            <a:ext cx="5646279" cy="513815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How we staffed chat during a pandemic</a:t>
            </a:r>
          </a:p>
        </p:txBody>
      </p:sp>
      <p:pic>
        <p:nvPicPr>
          <p:cNvPr id="4" name="Picture 4" descr="Timeline diagram of the changing chat hours as staffed by Queen's operators. The staffed hos range from about 16-17 hours per week in the Fall and Winter terms to about 8-9 hours per week in the Summer term.">
            <a:extLst>
              <a:ext uri="{FF2B5EF4-FFF2-40B4-BE49-F238E27FC236}">
                <a16:creationId xmlns:a16="http://schemas.microsoft.com/office/drawing/2014/main" id="{C7695FBA-2E58-428D-AA09-31ADE54071C8}"/>
              </a:ext>
            </a:extLst>
          </p:cNvPr>
          <p:cNvPicPr>
            <a:picLocks noGrp="1" noChangeAspect="1"/>
          </p:cNvPicPr>
          <p:nvPr>
            <p:ph idx="1"/>
          </p:nvPr>
        </p:nvPicPr>
        <p:blipFill>
          <a:blip r:embed="rId3"/>
          <a:stretch>
            <a:fillRect/>
          </a:stretch>
        </p:blipFill>
        <p:spPr>
          <a:xfrm>
            <a:off x="-13984" y="1722063"/>
            <a:ext cx="9138032" cy="4015231"/>
          </a:xfrm>
        </p:spPr>
      </p:pic>
    </p:spTree>
    <p:extLst>
      <p:ext uri="{BB962C8B-B14F-4D97-AF65-F5344CB8AC3E}">
        <p14:creationId xmlns:p14="http://schemas.microsoft.com/office/powerpoint/2010/main" val="1422391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512957" y="159024"/>
            <a:ext cx="5862071" cy="944387"/>
          </a:xfrm>
        </p:spPr>
        <p:txBody>
          <a:bodyPr/>
          <a:lstStyle/>
          <a:p>
            <a:pPr algn="ctr"/>
            <a:r>
              <a:rPr lang="en-US"/>
              <a:t>Queen’s Queue Chats Yearly Comparison </a:t>
            </a:r>
            <a:endParaRPr lang="en-US">
              <a:cs typeface="Calibri"/>
            </a:endParaRPr>
          </a:p>
        </p:txBody>
      </p:sp>
      <p:pic>
        <p:nvPicPr>
          <p:cNvPr id="4" name="Picture 6" descr="Comparison line graph for the years 2019-2021 showing increasing Queen's user chats.&#10;">
            <a:extLst>
              <a:ext uri="{FF2B5EF4-FFF2-40B4-BE49-F238E27FC236}">
                <a16:creationId xmlns:a16="http://schemas.microsoft.com/office/drawing/2014/main" id="{AE0607CD-70ED-4B20-A939-22F5BCF66EBC}"/>
              </a:ext>
            </a:extLst>
          </p:cNvPr>
          <p:cNvPicPr>
            <a:picLocks noGrp="1" noChangeAspect="1"/>
          </p:cNvPicPr>
          <p:nvPr>
            <p:ph idx="1"/>
          </p:nvPr>
        </p:nvPicPr>
        <p:blipFill rotWithShape="1">
          <a:blip r:embed="rId3"/>
          <a:srcRect l="1601" r="3321"/>
          <a:stretch/>
        </p:blipFill>
        <p:spPr>
          <a:xfrm>
            <a:off x="59776" y="1353732"/>
            <a:ext cx="9095648" cy="4979441"/>
          </a:xfrm>
        </p:spPr>
      </p:pic>
    </p:spTree>
    <p:extLst>
      <p:ext uri="{BB962C8B-B14F-4D97-AF65-F5344CB8AC3E}">
        <p14:creationId xmlns:p14="http://schemas.microsoft.com/office/powerpoint/2010/main" val="15614448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Communication &amp; Team Building</a:t>
            </a:r>
          </a:p>
        </p:txBody>
      </p:sp>
      <p:pic>
        <p:nvPicPr>
          <p:cNvPr id="3" name="Picture 3" descr="An example of communication and problem solving between chat operators in Microsoft Teams.">
            <a:extLst>
              <a:ext uri="{FF2B5EF4-FFF2-40B4-BE49-F238E27FC236}">
                <a16:creationId xmlns:a16="http://schemas.microsoft.com/office/drawing/2014/main" id="{983E0769-B653-4E41-811F-E24F4A2E0565}"/>
              </a:ext>
            </a:extLst>
          </p:cNvPr>
          <p:cNvPicPr>
            <a:picLocks noChangeAspect="1"/>
          </p:cNvPicPr>
          <p:nvPr/>
        </p:nvPicPr>
        <p:blipFill>
          <a:blip r:embed="rId3"/>
          <a:stretch>
            <a:fillRect/>
          </a:stretch>
        </p:blipFill>
        <p:spPr>
          <a:xfrm>
            <a:off x="744438" y="1300280"/>
            <a:ext cx="7595638" cy="5064762"/>
          </a:xfrm>
          <a:prstGeom prst="rect">
            <a:avLst/>
          </a:prstGeom>
        </p:spPr>
      </p:pic>
      <p:pic>
        <p:nvPicPr>
          <p:cNvPr id="4" name="Picture 4" descr="A picture containing icon&#10;&#10;Description automatically generated">
            <a:extLst>
              <a:ext uri="{FF2B5EF4-FFF2-40B4-BE49-F238E27FC236}">
                <a16:creationId xmlns:a16="http://schemas.microsoft.com/office/drawing/2014/main" id="{22B3F059-3D5D-481F-8248-67F38D989621}"/>
              </a:ext>
            </a:extLst>
          </p:cNvPr>
          <p:cNvPicPr>
            <a:picLocks noChangeAspect="1"/>
          </p:cNvPicPr>
          <p:nvPr/>
        </p:nvPicPr>
        <p:blipFill>
          <a:blip r:embed="rId4"/>
          <a:stretch>
            <a:fillRect/>
          </a:stretch>
        </p:blipFill>
        <p:spPr>
          <a:xfrm>
            <a:off x="-453801" y="4640835"/>
            <a:ext cx="2743200" cy="2743200"/>
          </a:xfrm>
          <a:prstGeom prst="rect">
            <a:avLst/>
          </a:prstGeom>
        </p:spPr>
      </p:pic>
    </p:spTree>
    <p:extLst>
      <p:ext uri="{BB962C8B-B14F-4D97-AF65-F5344CB8AC3E}">
        <p14:creationId xmlns:p14="http://schemas.microsoft.com/office/powerpoint/2010/main" val="19278436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Strategic Staffing Hours</a:t>
            </a:r>
          </a:p>
        </p:txBody>
      </p:sp>
      <p:sp>
        <p:nvSpPr>
          <p:cNvPr id="8" name="Rectangle 7">
            <a:extLst>
              <a:ext uri="{FF2B5EF4-FFF2-40B4-BE49-F238E27FC236}">
                <a16:creationId xmlns:a16="http://schemas.microsoft.com/office/drawing/2014/main" id="{93D425AA-02BE-4A10-AE7D-6AB3ADF057BE}"/>
              </a:ext>
            </a:extLst>
          </p:cNvPr>
          <p:cNvSpPr/>
          <p:nvPr/>
        </p:nvSpPr>
        <p:spPr>
          <a:xfrm>
            <a:off x="0" y="3247103"/>
            <a:ext cx="9144000" cy="407194"/>
          </a:xfrm>
          <a:prstGeom prst="rect">
            <a:avLst/>
          </a:prstGeom>
          <a:gradFill flip="none" rotWithShape="1">
            <a:gsLst>
              <a:gs pos="38000">
                <a:schemeClr val="bg2">
                  <a:lumMod val="75000"/>
                  <a:shade val="30000"/>
                  <a:satMod val="115000"/>
                </a:schemeClr>
              </a:gs>
              <a:gs pos="50000">
                <a:schemeClr val="bg2">
                  <a:lumMod val="75000"/>
                  <a:shade val="67500"/>
                  <a:satMod val="115000"/>
                </a:schemeClr>
              </a:gs>
              <a:gs pos="71000">
                <a:schemeClr val="bg1">
                  <a:lumMod val="8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D8C4EDE-7398-4111-9E4B-628DF62652ED}"/>
              </a:ext>
            </a:extLst>
          </p:cNvPr>
          <p:cNvSpPr/>
          <p:nvPr/>
        </p:nvSpPr>
        <p:spPr>
          <a:xfrm>
            <a:off x="3887074" y="3247103"/>
            <a:ext cx="1689497" cy="407194"/>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DC95A36B-172A-4C84-A79B-6C432C2CDA53}"/>
              </a:ext>
            </a:extLst>
          </p:cNvPr>
          <p:cNvSpPr/>
          <p:nvPr/>
        </p:nvSpPr>
        <p:spPr>
          <a:xfrm>
            <a:off x="5570472" y="3247103"/>
            <a:ext cx="1689497" cy="40719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B699133D-8AED-43C0-A5DA-F4CA5514D62D}"/>
              </a:ext>
            </a:extLst>
          </p:cNvPr>
          <p:cNvSpPr/>
          <p:nvPr/>
        </p:nvSpPr>
        <p:spPr>
          <a:xfrm>
            <a:off x="2199415" y="3247103"/>
            <a:ext cx="1689497" cy="4071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D31FA02-C884-4977-BAB1-0E2DFC9B5529}"/>
              </a:ext>
            </a:extLst>
          </p:cNvPr>
          <p:cNvSpPr/>
          <p:nvPr/>
        </p:nvSpPr>
        <p:spPr>
          <a:xfrm rot="5400000">
            <a:off x="2599463" y="4067869"/>
            <a:ext cx="889399" cy="6225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BF2DEF3-D7CA-4C47-BCD1-B980DB191C21}"/>
              </a:ext>
            </a:extLst>
          </p:cNvPr>
          <p:cNvSpPr/>
          <p:nvPr/>
        </p:nvSpPr>
        <p:spPr>
          <a:xfrm rot="5400000">
            <a:off x="4287122" y="2771277"/>
            <a:ext cx="889399" cy="62254"/>
          </a:xfrm>
          <a:prstGeom prst="rect">
            <a:avLst/>
          </a:prstGeom>
          <a:solidFill>
            <a:schemeClr val="accent3">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7D37DDC-5CB1-447B-BB9A-774E75785175}"/>
              </a:ext>
            </a:extLst>
          </p:cNvPr>
          <p:cNvSpPr/>
          <p:nvPr/>
        </p:nvSpPr>
        <p:spPr>
          <a:xfrm rot="5400000">
            <a:off x="5970521" y="4067868"/>
            <a:ext cx="889399" cy="6225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descr="Key findings about what days and times Queen's users chat most frequently.">
            <a:extLst>
              <a:ext uri="{FF2B5EF4-FFF2-40B4-BE49-F238E27FC236}">
                <a16:creationId xmlns:a16="http://schemas.microsoft.com/office/drawing/2014/main" id="{EFF62318-E7A5-48A5-9DEB-41312B5A43C7}"/>
              </a:ext>
            </a:extLst>
          </p:cNvPr>
          <p:cNvSpPr/>
          <p:nvPr/>
        </p:nvSpPr>
        <p:spPr>
          <a:xfrm>
            <a:off x="5799070" y="4232941"/>
            <a:ext cx="1232297" cy="12322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descr="Key findings about what days and times Queen's users chat most frequently.">
            <a:extLst>
              <a:ext uri="{FF2B5EF4-FFF2-40B4-BE49-F238E27FC236}">
                <a16:creationId xmlns:a16="http://schemas.microsoft.com/office/drawing/2014/main" id="{5CC6E2ED-EAC5-45E0-9FD5-C4946379DC5E}"/>
              </a:ext>
            </a:extLst>
          </p:cNvPr>
          <p:cNvSpPr/>
          <p:nvPr/>
        </p:nvSpPr>
        <p:spPr>
          <a:xfrm>
            <a:off x="2428013" y="4232941"/>
            <a:ext cx="1232297" cy="123229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descr="Key findings about what days and times Queen's users chat most frequently.">
            <a:extLst>
              <a:ext uri="{FF2B5EF4-FFF2-40B4-BE49-F238E27FC236}">
                <a16:creationId xmlns:a16="http://schemas.microsoft.com/office/drawing/2014/main" id="{C655F8E3-B935-4C8C-9B5F-FD6B296F39B1}"/>
              </a:ext>
            </a:extLst>
          </p:cNvPr>
          <p:cNvSpPr/>
          <p:nvPr/>
        </p:nvSpPr>
        <p:spPr>
          <a:xfrm>
            <a:off x="4115673" y="1479025"/>
            <a:ext cx="1232297" cy="1232297"/>
          </a:xfrm>
          <a:prstGeom prst="ellipse">
            <a:avLst/>
          </a:prstGeom>
          <a:solidFill>
            <a:schemeClr val="accent3">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E478F99F-11EE-4257-82B8-9D6FE1E54D20}"/>
              </a:ext>
            </a:extLst>
          </p:cNvPr>
          <p:cNvSpPr txBox="1"/>
          <p:nvPr/>
        </p:nvSpPr>
        <p:spPr>
          <a:xfrm>
            <a:off x="2205514" y="3260495"/>
            <a:ext cx="1667332" cy="369332"/>
          </a:xfrm>
          <a:prstGeom prst="rect">
            <a:avLst/>
          </a:prstGeom>
          <a:noFill/>
        </p:spPr>
        <p:txBody>
          <a:bodyPr wrap="square" rtlCol="0">
            <a:spAutoFit/>
          </a:bodyPr>
          <a:lstStyle/>
          <a:p>
            <a:pPr algn="ctr"/>
            <a:r>
              <a:rPr lang="en-US" b="1">
                <a:solidFill>
                  <a:schemeClr val="bg1"/>
                </a:solidFill>
                <a:latin typeface="+mj-lt"/>
              </a:rPr>
              <a:t>Fall Term</a:t>
            </a:r>
          </a:p>
        </p:txBody>
      </p:sp>
      <p:sp>
        <p:nvSpPr>
          <p:cNvPr id="32" name="TextBox 31">
            <a:extLst>
              <a:ext uri="{FF2B5EF4-FFF2-40B4-BE49-F238E27FC236}">
                <a16:creationId xmlns:a16="http://schemas.microsoft.com/office/drawing/2014/main" id="{B97529AC-E676-4D0A-A670-46E267B3888D}"/>
              </a:ext>
            </a:extLst>
          </p:cNvPr>
          <p:cNvSpPr txBox="1"/>
          <p:nvPr/>
        </p:nvSpPr>
        <p:spPr>
          <a:xfrm>
            <a:off x="3903139" y="3261393"/>
            <a:ext cx="1651267" cy="369332"/>
          </a:xfrm>
          <a:prstGeom prst="rect">
            <a:avLst/>
          </a:prstGeom>
          <a:solidFill>
            <a:schemeClr val="accent3">
              <a:lumMod val="75000"/>
              <a:lumOff val="25000"/>
            </a:schemeClr>
          </a:solidFill>
          <a:ln>
            <a:noFill/>
          </a:ln>
        </p:spPr>
        <p:txBody>
          <a:bodyPr wrap="square" rtlCol="0">
            <a:spAutoFit/>
          </a:bodyPr>
          <a:lstStyle/>
          <a:p>
            <a:pPr algn="ctr"/>
            <a:r>
              <a:rPr lang="en-US" b="1">
                <a:solidFill>
                  <a:schemeClr val="bg1"/>
                </a:solidFill>
                <a:latin typeface="+mj-lt"/>
              </a:rPr>
              <a:t>Winter Term</a:t>
            </a:r>
          </a:p>
        </p:txBody>
      </p:sp>
      <p:sp>
        <p:nvSpPr>
          <p:cNvPr id="34" name="TextBox 33">
            <a:extLst>
              <a:ext uri="{FF2B5EF4-FFF2-40B4-BE49-F238E27FC236}">
                <a16:creationId xmlns:a16="http://schemas.microsoft.com/office/drawing/2014/main" id="{91B59C20-FB31-4458-8468-7157E1E3342E}"/>
              </a:ext>
            </a:extLst>
          </p:cNvPr>
          <p:cNvSpPr txBox="1"/>
          <p:nvPr/>
        </p:nvSpPr>
        <p:spPr>
          <a:xfrm>
            <a:off x="5565255" y="3263009"/>
            <a:ext cx="1701281" cy="369332"/>
          </a:xfrm>
          <a:prstGeom prst="rect">
            <a:avLst/>
          </a:prstGeom>
          <a:solidFill>
            <a:schemeClr val="accent2"/>
          </a:solidFill>
          <a:ln>
            <a:noFill/>
          </a:ln>
        </p:spPr>
        <p:txBody>
          <a:bodyPr wrap="square" rtlCol="0">
            <a:spAutoFit/>
          </a:bodyPr>
          <a:lstStyle/>
          <a:p>
            <a:pPr algn="ctr"/>
            <a:r>
              <a:rPr lang="en-US" b="1">
                <a:solidFill>
                  <a:schemeClr val="bg1"/>
                </a:solidFill>
                <a:latin typeface="+mj-lt"/>
              </a:rPr>
              <a:t>Summer Term</a:t>
            </a:r>
          </a:p>
        </p:txBody>
      </p:sp>
      <p:sp>
        <p:nvSpPr>
          <p:cNvPr id="36" name="TextBox 35">
            <a:extLst>
              <a:ext uri="{FF2B5EF4-FFF2-40B4-BE49-F238E27FC236}">
                <a16:creationId xmlns:a16="http://schemas.microsoft.com/office/drawing/2014/main" id="{4FBF3801-9053-4B96-91DD-CFE4D5BF85F5}"/>
              </a:ext>
            </a:extLst>
          </p:cNvPr>
          <p:cNvSpPr txBox="1"/>
          <p:nvPr/>
        </p:nvSpPr>
        <p:spPr>
          <a:xfrm>
            <a:off x="3750469" y="3664238"/>
            <a:ext cx="2010078" cy="2069797"/>
          </a:xfrm>
          <a:prstGeom prst="rect">
            <a:avLst/>
          </a:prstGeom>
          <a:noFill/>
        </p:spPr>
        <p:txBody>
          <a:bodyPr wrap="square" lIns="91440" tIns="45720" rIns="91440" bIns="45720" rtlCol="0" anchor="t">
            <a:spAutoFit/>
          </a:bodyPr>
          <a:lstStyle/>
          <a:p>
            <a:pPr algn="ctr">
              <a:spcAft>
                <a:spcPts val="900"/>
              </a:spcAft>
            </a:pPr>
            <a:r>
              <a:rPr lang="en-US" sz="1100" b="1" dirty="0"/>
              <a:t>Jan – Apr 2020</a:t>
            </a:r>
          </a:p>
          <a:p>
            <a:pPr marL="213995" indent="-213995">
              <a:buFont typeface="Arial" panose="020B0604020202020204" pitchFamily="34" charset="0"/>
              <a:buChar char="•"/>
            </a:pPr>
            <a:r>
              <a:rPr lang="en-US" sz="1100" dirty="0"/>
              <a:t>Overall Tuesday busiest day of the week</a:t>
            </a:r>
            <a:endParaRPr lang="en-US" sz="1100" dirty="0">
              <a:cs typeface="Calibri"/>
            </a:endParaRPr>
          </a:p>
          <a:p>
            <a:pPr marL="213995" indent="-213995">
              <a:buFont typeface="Arial" panose="020B0604020202020204" pitchFamily="34" charset="0"/>
              <a:buChar char="•"/>
            </a:pPr>
            <a:r>
              <a:rPr lang="en-US" sz="1100" dirty="0"/>
              <a:t>Mondays busiest at noon, 2pm</a:t>
            </a:r>
            <a:endParaRPr lang="en-US" sz="1100" dirty="0">
              <a:cs typeface="Calibri"/>
            </a:endParaRPr>
          </a:p>
          <a:p>
            <a:pPr marL="213995" indent="-213995">
              <a:buFont typeface="Arial" panose="020B0604020202020204" pitchFamily="34" charset="0"/>
              <a:buChar char="•"/>
            </a:pPr>
            <a:r>
              <a:rPr lang="en-US" sz="1100" dirty="0"/>
              <a:t>Tuesdays busiest at 11am, 3pm</a:t>
            </a:r>
            <a:endParaRPr lang="en-US" sz="1100" dirty="0">
              <a:cs typeface="Calibri"/>
            </a:endParaRPr>
          </a:p>
          <a:p>
            <a:pPr marL="213995" indent="-213995">
              <a:buFont typeface="Arial" panose="020B0604020202020204" pitchFamily="34" charset="0"/>
              <a:buChar char="•"/>
            </a:pPr>
            <a:r>
              <a:rPr lang="en-US" sz="1100" dirty="0"/>
              <a:t>Wednesdays busiest at 11am</a:t>
            </a:r>
            <a:endParaRPr lang="en-US" sz="1100" dirty="0">
              <a:cs typeface="Calibri"/>
            </a:endParaRPr>
          </a:p>
          <a:p>
            <a:pPr marL="213995" indent="-213995">
              <a:buFont typeface="Arial" panose="020B0604020202020204" pitchFamily="34" charset="0"/>
              <a:buChar char="•"/>
            </a:pPr>
            <a:r>
              <a:rPr lang="en-US" sz="1100" dirty="0"/>
              <a:t>Thursdays busiest at noon</a:t>
            </a:r>
            <a:endParaRPr lang="en-US" sz="1100" dirty="0">
              <a:cs typeface="Calibri"/>
            </a:endParaRPr>
          </a:p>
          <a:p>
            <a:pPr marL="213995" indent="-213995">
              <a:buFont typeface="Arial" panose="020B0604020202020204" pitchFamily="34" charset="0"/>
              <a:buChar char="•"/>
            </a:pPr>
            <a:r>
              <a:rPr lang="en-US" sz="1100" dirty="0"/>
              <a:t>Fridays busiest at 2pm</a:t>
            </a:r>
            <a:endParaRPr lang="en-US" sz="1100" dirty="0">
              <a:cs typeface="Calibri"/>
            </a:endParaRPr>
          </a:p>
        </p:txBody>
      </p:sp>
      <p:sp>
        <p:nvSpPr>
          <p:cNvPr id="38" name="TextBox 37">
            <a:extLst>
              <a:ext uri="{FF2B5EF4-FFF2-40B4-BE49-F238E27FC236}">
                <a16:creationId xmlns:a16="http://schemas.microsoft.com/office/drawing/2014/main" id="{BE04A609-5CF5-464F-9CA2-855217C89B0A}"/>
              </a:ext>
            </a:extLst>
          </p:cNvPr>
          <p:cNvSpPr txBox="1"/>
          <p:nvPr/>
        </p:nvSpPr>
        <p:spPr>
          <a:xfrm>
            <a:off x="1978819" y="1358373"/>
            <a:ext cx="2084042" cy="1900520"/>
          </a:xfrm>
          <a:prstGeom prst="rect">
            <a:avLst/>
          </a:prstGeom>
          <a:noFill/>
        </p:spPr>
        <p:txBody>
          <a:bodyPr wrap="square" lIns="91440" tIns="45720" rIns="91440" bIns="45720" rtlCol="0" anchor="t">
            <a:spAutoFit/>
          </a:bodyPr>
          <a:lstStyle/>
          <a:p>
            <a:pPr marL="213995" indent="-213995" defTabSz="685800">
              <a:buFont typeface="Arial" panose="020B0604020202020204" pitchFamily="34" charset="0"/>
              <a:buChar char="•"/>
              <a:defRPr/>
            </a:pPr>
            <a:r>
              <a:rPr lang="en-US" sz="1100">
                <a:latin typeface="Calibri" panose="020F0502020204030204"/>
              </a:rPr>
              <a:t>Overall Tuesday busiest day of the week</a:t>
            </a:r>
            <a:endParaRPr lang="en-US" sz="1100"/>
          </a:p>
          <a:p>
            <a:pPr marL="213995" indent="-213995" defTabSz="685800">
              <a:buFont typeface="Arial" panose="020B0604020202020204" pitchFamily="34" charset="0"/>
              <a:buChar char="•"/>
              <a:defRPr/>
            </a:pPr>
            <a:r>
              <a:rPr lang="en-US" sz="1100">
                <a:latin typeface="Calibri" panose="020F0502020204030204"/>
              </a:rPr>
              <a:t>Mondays busiest at 10am, 2pm</a:t>
            </a:r>
            <a:endParaRPr lang="en-US" sz="1100">
              <a:latin typeface="Calibri" panose="020F0502020204030204"/>
              <a:cs typeface="Calibri"/>
            </a:endParaRPr>
          </a:p>
          <a:p>
            <a:pPr marL="213995" indent="-213995" defTabSz="685800">
              <a:buFont typeface="Arial" panose="020B0604020202020204" pitchFamily="34" charset="0"/>
              <a:buChar char="•"/>
              <a:defRPr/>
            </a:pPr>
            <a:r>
              <a:rPr lang="en-US" sz="1100">
                <a:latin typeface="Calibri" panose="020F0502020204030204"/>
              </a:rPr>
              <a:t>Tuesdays busiest at 11am, 2pm</a:t>
            </a:r>
            <a:endParaRPr lang="en-US" sz="1100">
              <a:latin typeface="Calibri" panose="020F0502020204030204"/>
              <a:cs typeface="Calibri"/>
            </a:endParaRPr>
          </a:p>
          <a:p>
            <a:pPr marL="213995" indent="-213995" defTabSz="685800">
              <a:buFont typeface="Arial" panose="020B0604020202020204" pitchFamily="34" charset="0"/>
              <a:buChar char="•"/>
              <a:defRPr/>
            </a:pPr>
            <a:r>
              <a:rPr lang="en-US" sz="1100">
                <a:latin typeface="Calibri" panose="020F0502020204030204"/>
              </a:rPr>
              <a:t>Wednesdays busiest at 3pm</a:t>
            </a:r>
            <a:endParaRPr lang="en-US" sz="1100">
              <a:latin typeface="Calibri" panose="020F0502020204030204"/>
              <a:cs typeface="Calibri"/>
            </a:endParaRPr>
          </a:p>
          <a:p>
            <a:pPr marL="213995" indent="-213995" defTabSz="685800">
              <a:buFont typeface="Arial" panose="020B0604020202020204" pitchFamily="34" charset="0"/>
              <a:buChar char="•"/>
              <a:defRPr/>
            </a:pPr>
            <a:r>
              <a:rPr lang="en-US" sz="1100">
                <a:latin typeface="Calibri" panose="020F0502020204030204"/>
              </a:rPr>
              <a:t>Thursdays busiest at 1-2pm</a:t>
            </a:r>
            <a:endParaRPr lang="en-US" sz="1100">
              <a:latin typeface="Calibri" panose="020F0502020204030204"/>
              <a:cs typeface="Calibri"/>
            </a:endParaRPr>
          </a:p>
          <a:p>
            <a:pPr marL="213995" indent="-213995" defTabSz="685800">
              <a:buFont typeface="Arial" panose="020B0604020202020204" pitchFamily="34" charset="0"/>
              <a:buChar char="•"/>
              <a:defRPr/>
            </a:pPr>
            <a:r>
              <a:rPr lang="en-US" sz="1100">
                <a:latin typeface="Calibri" panose="020F0502020204030204"/>
              </a:rPr>
              <a:t>Fridays busiest at noon-1pm</a:t>
            </a:r>
            <a:endParaRPr lang="en-US" sz="1100">
              <a:latin typeface="Calibri" panose="020F0502020204030204"/>
              <a:cs typeface="Calibri"/>
            </a:endParaRPr>
          </a:p>
          <a:p>
            <a:pPr algn="ctr">
              <a:spcBef>
                <a:spcPts val="900"/>
              </a:spcBef>
              <a:defRPr/>
            </a:pPr>
            <a:r>
              <a:rPr lang="en-US" sz="1100" b="1">
                <a:solidFill>
                  <a:prstClr val="black"/>
                </a:solidFill>
                <a:latin typeface="Calibri" panose="020F0502020204030204"/>
              </a:rPr>
              <a:t>Sept – Dec 2020</a:t>
            </a:r>
          </a:p>
        </p:txBody>
      </p:sp>
      <p:pic>
        <p:nvPicPr>
          <p:cNvPr id="40" name="Graphic 39" descr="Leaf outline">
            <a:extLst>
              <a:ext uri="{FF2B5EF4-FFF2-40B4-BE49-F238E27FC236}">
                <a16:creationId xmlns:a16="http://schemas.microsoft.com/office/drawing/2014/main" id="{78286612-D4F5-419D-B3D8-A61B5881DB1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701204" y="4498214"/>
            <a:ext cx="685800" cy="685800"/>
          </a:xfrm>
          <a:prstGeom prst="rect">
            <a:avLst/>
          </a:prstGeom>
        </p:spPr>
      </p:pic>
      <p:pic>
        <p:nvPicPr>
          <p:cNvPr id="42" name="Graphic 41" descr="Snowflake outline">
            <a:extLst>
              <a:ext uri="{FF2B5EF4-FFF2-40B4-BE49-F238E27FC236}">
                <a16:creationId xmlns:a16="http://schemas.microsoft.com/office/drawing/2014/main" id="{21974156-A0F2-4AA5-99BA-3FF4488CD7A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396955" y="1740695"/>
            <a:ext cx="685800" cy="685800"/>
          </a:xfrm>
          <a:prstGeom prst="rect">
            <a:avLst/>
          </a:prstGeom>
        </p:spPr>
      </p:pic>
      <p:pic>
        <p:nvPicPr>
          <p:cNvPr id="44" name="Graphic 43" descr="Dim (Medium Sun) outline">
            <a:extLst>
              <a:ext uri="{FF2B5EF4-FFF2-40B4-BE49-F238E27FC236}">
                <a16:creationId xmlns:a16="http://schemas.microsoft.com/office/drawing/2014/main" id="{79C8C106-A233-4649-8109-B62742E2410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073923" y="4498214"/>
            <a:ext cx="685800" cy="685800"/>
          </a:xfrm>
          <a:prstGeom prst="rect">
            <a:avLst/>
          </a:prstGeom>
        </p:spPr>
      </p:pic>
      <p:sp>
        <p:nvSpPr>
          <p:cNvPr id="46" name="TextBox 45">
            <a:extLst>
              <a:ext uri="{FF2B5EF4-FFF2-40B4-BE49-F238E27FC236}">
                <a16:creationId xmlns:a16="http://schemas.microsoft.com/office/drawing/2014/main" id="{34E23C07-FAB2-4F27-96EE-AA63FE8DE305}"/>
              </a:ext>
            </a:extLst>
          </p:cNvPr>
          <p:cNvSpPr txBox="1"/>
          <p:nvPr/>
        </p:nvSpPr>
        <p:spPr>
          <a:xfrm>
            <a:off x="5457826" y="1358001"/>
            <a:ext cx="1935956" cy="1900520"/>
          </a:xfrm>
          <a:prstGeom prst="rect">
            <a:avLst/>
          </a:prstGeom>
          <a:noFill/>
        </p:spPr>
        <p:txBody>
          <a:bodyPr wrap="square" lIns="91440" tIns="45720" rIns="91440" bIns="45720" rtlCol="0" anchor="t">
            <a:spAutoFit/>
          </a:bodyPr>
          <a:lstStyle/>
          <a:p>
            <a:pPr marL="213995" indent="-213995" defTabSz="685800">
              <a:buFont typeface="Arial" panose="020B0604020202020204" pitchFamily="34" charset="0"/>
              <a:buChar char="•"/>
              <a:defRPr/>
            </a:pPr>
            <a:r>
              <a:rPr lang="en-US" sz="1100">
                <a:latin typeface="Calibri" panose="020F0502020204030204"/>
              </a:rPr>
              <a:t>Overall Tuesday busiest day of the week</a:t>
            </a:r>
            <a:endParaRPr lang="en-US"/>
          </a:p>
          <a:p>
            <a:pPr marL="213995" indent="-213995" defTabSz="685800">
              <a:buFont typeface="Arial" panose="020B0604020202020204" pitchFamily="34" charset="0"/>
              <a:buChar char="•"/>
              <a:defRPr/>
            </a:pPr>
            <a:r>
              <a:rPr lang="en-US" sz="1100">
                <a:solidFill>
                  <a:prstClr val="black"/>
                </a:solidFill>
                <a:latin typeface="Calibri" panose="020F0502020204030204"/>
              </a:rPr>
              <a:t>Mondays busiest at 2pm</a:t>
            </a:r>
            <a:endParaRPr lang="en-US" sz="1100">
              <a:solidFill>
                <a:prstClr val="black"/>
              </a:solidFill>
              <a:latin typeface="Calibri" panose="020F0502020204030204"/>
              <a:cs typeface="Calibri" panose="020F0502020204030204"/>
            </a:endParaRPr>
          </a:p>
          <a:p>
            <a:pPr marL="213995" indent="-213995" defTabSz="685800">
              <a:buFont typeface="Arial" panose="020B0604020202020204" pitchFamily="34" charset="0"/>
              <a:buChar char="•"/>
              <a:defRPr/>
            </a:pPr>
            <a:r>
              <a:rPr lang="en-US" sz="1100">
                <a:solidFill>
                  <a:prstClr val="black"/>
                </a:solidFill>
                <a:latin typeface="Calibri" panose="020F0502020204030204"/>
              </a:rPr>
              <a:t>Tuesdays busiest at 2pm</a:t>
            </a:r>
            <a:endParaRPr lang="en-US" sz="1100">
              <a:solidFill>
                <a:prstClr val="black"/>
              </a:solidFill>
              <a:latin typeface="Calibri" panose="020F0502020204030204"/>
              <a:cs typeface="Calibri" panose="020F0502020204030204"/>
            </a:endParaRPr>
          </a:p>
          <a:p>
            <a:pPr marL="213995" indent="-213995" defTabSz="685800">
              <a:buFont typeface="Arial" panose="020B0604020202020204" pitchFamily="34" charset="0"/>
              <a:buChar char="•"/>
              <a:defRPr/>
            </a:pPr>
            <a:r>
              <a:rPr lang="en-US" sz="1100">
                <a:solidFill>
                  <a:prstClr val="black"/>
                </a:solidFill>
                <a:latin typeface="Calibri" panose="020F0502020204030204"/>
              </a:rPr>
              <a:t>Wednesdays busiest at noon</a:t>
            </a:r>
            <a:endParaRPr lang="en-US" sz="1100">
              <a:solidFill>
                <a:prstClr val="black"/>
              </a:solidFill>
              <a:latin typeface="Calibri" panose="020F0502020204030204"/>
              <a:cs typeface="Calibri" panose="020F0502020204030204"/>
            </a:endParaRPr>
          </a:p>
          <a:p>
            <a:pPr marL="213995" indent="-213995" defTabSz="685800">
              <a:buFont typeface="Arial" panose="020B0604020202020204" pitchFamily="34" charset="0"/>
              <a:buChar char="•"/>
              <a:defRPr/>
            </a:pPr>
            <a:r>
              <a:rPr lang="en-US" sz="1100">
                <a:solidFill>
                  <a:prstClr val="black"/>
                </a:solidFill>
                <a:latin typeface="Calibri" panose="020F0502020204030204"/>
              </a:rPr>
              <a:t>Thursdays busiest at 10am, 2pm</a:t>
            </a:r>
            <a:endParaRPr lang="en-US" sz="1100">
              <a:solidFill>
                <a:prstClr val="black"/>
              </a:solidFill>
              <a:latin typeface="Calibri" panose="020F0502020204030204"/>
              <a:cs typeface="Calibri" panose="020F0502020204030204"/>
            </a:endParaRPr>
          </a:p>
          <a:p>
            <a:pPr marL="213995" indent="-213995" defTabSz="685800">
              <a:buFont typeface="Arial" panose="020B0604020202020204" pitchFamily="34" charset="0"/>
              <a:buChar char="•"/>
              <a:defRPr/>
            </a:pPr>
            <a:r>
              <a:rPr lang="en-US" sz="1100">
                <a:solidFill>
                  <a:prstClr val="black"/>
                </a:solidFill>
                <a:latin typeface="Calibri" panose="020F0502020204030204"/>
              </a:rPr>
              <a:t>Fridays busiest at 1-3pm</a:t>
            </a:r>
            <a:endParaRPr lang="en-US" sz="1100">
              <a:solidFill>
                <a:prstClr val="black"/>
              </a:solidFill>
              <a:latin typeface="Calibri" panose="020F0502020204030204"/>
              <a:cs typeface="Calibri" panose="020F0502020204030204"/>
            </a:endParaRPr>
          </a:p>
          <a:p>
            <a:pPr algn="ctr">
              <a:spcBef>
                <a:spcPts val="900"/>
              </a:spcBef>
              <a:defRPr/>
            </a:pPr>
            <a:r>
              <a:rPr lang="en-US" sz="1100" b="1">
                <a:solidFill>
                  <a:prstClr val="black"/>
                </a:solidFill>
                <a:latin typeface="Calibri" panose="020F0502020204030204"/>
              </a:rPr>
              <a:t>May – Aug 2020</a:t>
            </a:r>
          </a:p>
        </p:txBody>
      </p:sp>
    </p:spTree>
    <p:extLst>
      <p:ext uri="{BB962C8B-B14F-4D97-AF65-F5344CB8AC3E}">
        <p14:creationId xmlns:p14="http://schemas.microsoft.com/office/powerpoint/2010/main" val="36915542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C800E1-9091-43BC-AFAB-90B33E85035D}"/>
              </a:ext>
            </a:extLst>
          </p:cNvPr>
          <p:cNvSpPr>
            <a:spLocks noGrp="1"/>
          </p:cNvSpPr>
          <p:nvPr>
            <p:ph type="title"/>
          </p:nvPr>
        </p:nvSpPr>
        <p:spPr/>
        <p:txBody>
          <a:bodyPr/>
          <a:lstStyle/>
          <a:p>
            <a:r>
              <a:rPr lang="en-CA"/>
              <a:t>Outreach &amp; Chat Promotion</a:t>
            </a:r>
          </a:p>
        </p:txBody>
      </p:sp>
      <p:sp>
        <p:nvSpPr>
          <p:cNvPr id="3" name="Content Placeholder 2">
            <a:extLst>
              <a:ext uri="{FF2B5EF4-FFF2-40B4-BE49-F238E27FC236}">
                <a16:creationId xmlns:a16="http://schemas.microsoft.com/office/drawing/2014/main" id="{C9E6A02A-D18A-4EA5-8AC7-1A451EE87223}"/>
              </a:ext>
            </a:extLst>
          </p:cNvPr>
          <p:cNvSpPr>
            <a:spLocks noGrp="1"/>
          </p:cNvSpPr>
          <p:nvPr>
            <p:ph idx="1"/>
          </p:nvPr>
        </p:nvSpPr>
        <p:spPr/>
        <p:txBody>
          <a:bodyPr/>
          <a:lstStyle/>
          <a:p>
            <a:endParaRPr lang="en-US"/>
          </a:p>
          <a:p>
            <a:endParaRPr lang="en-CA"/>
          </a:p>
        </p:txBody>
      </p:sp>
      <p:pic>
        <p:nvPicPr>
          <p:cNvPr id="20" name="Picture 19" descr="Example promotional posts on social media and library homepage.">
            <a:extLst>
              <a:ext uri="{FF2B5EF4-FFF2-40B4-BE49-F238E27FC236}">
                <a16:creationId xmlns:a16="http://schemas.microsoft.com/office/drawing/2014/main" id="{8D99953F-ED11-4018-93E1-3A7CC48F5351}"/>
              </a:ext>
            </a:extLst>
          </p:cNvPr>
          <p:cNvPicPr>
            <a:picLocks noChangeAspect="1"/>
          </p:cNvPicPr>
          <p:nvPr/>
        </p:nvPicPr>
        <p:blipFill>
          <a:blip r:embed="rId3"/>
          <a:stretch>
            <a:fillRect/>
          </a:stretch>
        </p:blipFill>
        <p:spPr>
          <a:xfrm>
            <a:off x="3896929" y="1103411"/>
            <a:ext cx="3573720" cy="5066392"/>
          </a:xfrm>
          <a:prstGeom prst="rect">
            <a:avLst/>
          </a:prstGeom>
          <a:effectLst>
            <a:outerShdw blurRad="63500" sx="102000" sy="102000" algn="ctr" rotWithShape="0">
              <a:prstClr val="black">
                <a:alpha val="40000"/>
              </a:prstClr>
            </a:outerShdw>
          </a:effectLst>
        </p:spPr>
      </p:pic>
      <p:pic>
        <p:nvPicPr>
          <p:cNvPr id="22" name="Picture 21" descr="Example promotional posts on social media and library homepage.">
            <a:extLst>
              <a:ext uri="{FF2B5EF4-FFF2-40B4-BE49-F238E27FC236}">
                <a16:creationId xmlns:a16="http://schemas.microsoft.com/office/drawing/2014/main" id="{2674755B-5E7C-4098-9E99-97A4E2CD22EB}"/>
              </a:ext>
            </a:extLst>
          </p:cNvPr>
          <p:cNvPicPr>
            <a:picLocks noChangeAspect="1"/>
          </p:cNvPicPr>
          <p:nvPr/>
        </p:nvPicPr>
        <p:blipFill>
          <a:blip r:embed="rId4"/>
          <a:stretch>
            <a:fillRect/>
          </a:stretch>
        </p:blipFill>
        <p:spPr>
          <a:xfrm>
            <a:off x="1078104" y="1103411"/>
            <a:ext cx="2540617" cy="4520317"/>
          </a:xfrm>
          <a:prstGeom prst="rect">
            <a:avLst/>
          </a:prstGeom>
        </p:spPr>
      </p:pic>
    </p:spTree>
    <p:extLst>
      <p:ext uri="{BB962C8B-B14F-4D97-AF65-F5344CB8AC3E}">
        <p14:creationId xmlns:p14="http://schemas.microsoft.com/office/powerpoint/2010/main" val="29944596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F6056-5EEB-4220-AEDE-F2FB82359522}"/>
              </a:ext>
            </a:extLst>
          </p:cNvPr>
          <p:cNvSpPr>
            <a:spLocks noGrp="1"/>
          </p:cNvSpPr>
          <p:nvPr>
            <p:ph type="title"/>
          </p:nvPr>
        </p:nvSpPr>
        <p:spPr/>
        <p:txBody>
          <a:bodyPr/>
          <a:lstStyle/>
          <a:p>
            <a:r>
              <a:rPr lang="en-CA"/>
              <a:t>Chat Analysis</a:t>
            </a:r>
          </a:p>
        </p:txBody>
      </p:sp>
      <p:pic>
        <p:nvPicPr>
          <p:cNvPr id="6" name="Picture 6" descr="An infographic example from a previous chat assessment report that shows a few key findings based on past data from satisfaction survey results.">
            <a:extLst>
              <a:ext uri="{FF2B5EF4-FFF2-40B4-BE49-F238E27FC236}">
                <a16:creationId xmlns:a16="http://schemas.microsoft.com/office/drawing/2014/main" id="{2CCF788A-8A8E-4C00-B302-B97EA4B24D62}"/>
              </a:ext>
            </a:extLst>
          </p:cNvPr>
          <p:cNvPicPr>
            <a:picLocks noGrp="1" noChangeAspect="1"/>
          </p:cNvPicPr>
          <p:nvPr>
            <p:ph idx="1"/>
          </p:nvPr>
        </p:nvPicPr>
        <p:blipFill rotWithShape="1">
          <a:blip r:embed="rId3"/>
          <a:srcRect t="23880" r="-318"/>
          <a:stretch/>
        </p:blipFill>
        <p:spPr>
          <a:xfrm>
            <a:off x="1810423" y="925436"/>
            <a:ext cx="5167214" cy="5019245"/>
          </a:xfrm>
        </p:spPr>
      </p:pic>
      <p:sp>
        <p:nvSpPr>
          <p:cNvPr id="7" name="TextBox 6">
            <a:extLst>
              <a:ext uri="{FF2B5EF4-FFF2-40B4-BE49-F238E27FC236}">
                <a16:creationId xmlns:a16="http://schemas.microsoft.com/office/drawing/2014/main" id="{9E19748A-9946-4428-AA32-5F82EADED30F}"/>
              </a:ext>
            </a:extLst>
          </p:cNvPr>
          <p:cNvSpPr txBox="1"/>
          <p:nvPr/>
        </p:nvSpPr>
        <p:spPr>
          <a:xfrm>
            <a:off x="1727823" y="6019332"/>
            <a:ext cx="5253592" cy="4154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50" dirty="0"/>
              <a:t>From previous Chat Assessment Report data. Based on 142 received satisfaction surveys from Queen’s patrons, Sept. 9, 2019 – Apr. 9, 2020</a:t>
            </a:r>
            <a:endParaRPr lang="en-US" sz="1050" dirty="0">
              <a:cs typeface="Calibri"/>
            </a:endParaRPr>
          </a:p>
        </p:txBody>
      </p:sp>
    </p:spTree>
    <p:extLst>
      <p:ext uri="{BB962C8B-B14F-4D97-AF65-F5344CB8AC3E}">
        <p14:creationId xmlns:p14="http://schemas.microsoft.com/office/powerpoint/2010/main" val="940204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373C5A-16D7-4EDE-8E9E-362B77CDFF98}"/>
              </a:ext>
            </a:extLst>
          </p:cNvPr>
          <p:cNvSpPr>
            <a:spLocks noGrp="1"/>
          </p:cNvSpPr>
          <p:nvPr>
            <p:ph type="title"/>
          </p:nvPr>
        </p:nvSpPr>
        <p:spPr/>
        <p:txBody>
          <a:bodyPr/>
          <a:lstStyle/>
          <a:p>
            <a:r>
              <a:rPr lang="en-CA"/>
              <a:t>Thank you for tuning in!</a:t>
            </a:r>
            <a:endParaRPr lang="en-US"/>
          </a:p>
        </p:txBody>
      </p:sp>
      <p:pic>
        <p:nvPicPr>
          <p:cNvPr id="4" name="Picture 4" descr="A picture of the Queen's University campus along University Avenue with buildings, trees, and a few pedestrians.">
            <a:extLst>
              <a:ext uri="{FF2B5EF4-FFF2-40B4-BE49-F238E27FC236}">
                <a16:creationId xmlns:a16="http://schemas.microsoft.com/office/drawing/2014/main" id="{9CEE3ADF-FF64-4FC3-95FB-BD85CCA3ED47}"/>
              </a:ext>
            </a:extLst>
          </p:cNvPr>
          <p:cNvPicPr>
            <a:picLocks noGrp="1" noChangeAspect="1"/>
          </p:cNvPicPr>
          <p:nvPr>
            <p:ph idx="1"/>
          </p:nvPr>
        </p:nvPicPr>
        <p:blipFill>
          <a:blip r:embed="rId3"/>
          <a:stretch>
            <a:fillRect/>
          </a:stretch>
        </p:blipFill>
        <p:spPr>
          <a:xfrm>
            <a:off x="1212967" y="1598613"/>
            <a:ext cx="6513380" cy="4323083"/>
          </a:xfrm>
        </p:spPr>
      </p:pic>
    </p:spTree>
    <p:extLst>
      <p:ext uri="{BB962C8B-B14F-4D97-AF65-F5344CB8AC3E}">
        <p14:creationId xmlns:p14="http://schemas.microsoft.com/office/powerpoint/2010/main" val="1511008626"/>
      </p:ext>
    </p:extLst>
  </p:cSld>
  <p:clrMapOvr>
    <a:masterClrMapping/>
  </p:clrMapOvr>
</p:sld>
</file>

<file path=ppt/theme/theme1.xml><?xml version="1.0" encoding="utf-8"?>
<a:theme xmlns:a="http://schemas.openxmlformats.org/drawingml/2006/main" name="content slide master">
  <a:themeElements>
    <a:clrScheme name="Queen's triclour">
      <a:dk1>
        <a:sysClr val="windowText" lastClr="000000"/>
      </a:dk1>
      <a:lt1>
        <a:sysClr val="window" lastClr="FFFFFF"/>
      </a:lt1>
      <a:dk2>
        <a:srgbClr val="061D38"/>
      </a:dk2>
      <a:lt2>
        <a:srgbClr val="FFFFFF"/>
      </a:lt2>
      <a:accent1>
        <a:srgbClr val="910A29"/>
      </a:accent1>
      <a:accent2>
        <a:srgbClr val="F1AB1F"/>
      </a:accent2>
      <a:accent3>
        <a:srgbClr val="061D38"/>
      </a:accent3>
      <a:accent4>
        <a:srgbClr val="CDCDCD"/>
      </a:accent4>
      <a:accent5>
        <a:srgbClr val="7E7E7E"/>
      </a:accent5>
      <a:accent6>
        <a:srgbClr val="0000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section header master">
  <a:themeElements>
    <a:clrScheme name="Queen's triclour">
      <a:dk1>
        <a:sysClr val="windowText" lastClr="000000"/>
      </a:dk1>
      <a:lt1>
        <a:sysClr val="window" lastClr="FFFFFF"/>
      </a:lt1>
      <a:dk2>
        <a:srgbClr val="061D38"/>
      </a:dk2>
      <a:lt2>
        <a:srgbClr val="FFFFFF"/>
      </a:lt2>
      <a:accent1>
        <a:srgbClr val="910A29"/>
      </a:accent1>
      <a:accent2>
        <a:srgbClr val="F1AB1F"/>
      </a:accent2>
      <a:accent3>
        <a:srgbClr val="061D38"/>
      </a:accent3>
      <a:accent4>
        <a:srgbClr val="CDCDCD"/>
      </a:accent4>
      <a:accent5>
        <a:srgbClr val="7E7E7E"/>
      </a:accent5>
      <a:accent6>
        <a:srgbClr val="0000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Cover slide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F13A4A8FF76E543884DD279A5AF0D1D" ma:contentTypeVersion="2" ma:contentTypeDescription="Create a new document." ma:contentTypeScope="" ma:versionID="05d819ec24eb7d448f6ae08335b52a8d">
  <xsd:schema xmlns:xsd="http://www.w3.org/2001/XMLSchema" xmlns:xs="http://www.w3.org/2001/XMLSchema" xmlns:p="http://schemas.microsoft.com/office/2006/metadata/properties" xmlns:ns2="2aa6d29f-84f2-4872-9363-9d6f1ad793b5" targetNamespace="http://schemas.microsoft.com/office/2006/metadata/properties" ma:root="true" ma:fieldsID="c6a2e8ded449c95f57d0f2418caf81ad" ns2:_="">
    <xsd:import namespace="2aa6d29f-84f2-4872-9363-9d6f1ad793b5"/>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a6d29f-84f2-4872-9363-9d6f1ad793b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A8845BF-9BBC-42B6-8A3B-795F5383D503}">
  <ds:schemaRefs>
    <ds:schemaRef ds:uri="2aa6d29f-84f2-4872-9363-9d6f1ad793b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967829C9-765A-46B7-A79F-544A0A1016A9}">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2aa6d29f-84f2-4872-9363-9d6f1ad793b5"/>
    <ds:schemaRef ds:uri="http://www.w3.org/XML/1998/namespace"/>
    <ds:schemaRef ds:uri="http://purl.org/dc/dcmitype/"/>
  </ds:schemaRefs>
</ds:datastoreItem>
</file>

<file path=customXml/itemProps3.xml><?xml version="1.0" encoding="utf-8"?>
<ds:datastoreItem xmlns:ds="http://schemas.openxmlformats.org/officeDocument/2006/customXml" ds:itemID="{79868318-F2FE-43F4-ACC2-0CE545175CC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43</TotalTime>
  <Words>1606</Words>
  <Application>Microsoft Office PowerPoint</Application>
  <PresentationFormat>On-screen Show (4:3)</PresentationFormat>
  <Paragraphs>89</Paragraphs>
  <Slides>9</Slides>
  <Notes>9</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9</vt:i4>
      </vt:variant>
    </vt:vector>
  </HeadingPairs>
  <TitlesOfParts>
    <vt:vector size="15" baseType="lpstr">
      <vt:lpstr>Arial</vt:lpstr>
      <vt:lpstr>Calibri</vt:lpstr>
      <vt:lpstr>Calibri Light</vt:lpstr>
      <vt:lpstr>content slide master</vt:lpstr>
      <vt:lpstr>section header master</vt:lpstr>
      <vt:lpstr>Cover slide master</vt:lpstr>
      <vt:lpstr>Evolving with Chat  Strengthening our Service During a Pandemic</vt:lpstr>
      <vt:lpstr>Background </vt:lpstr>
      <vt:lpstr>How we staffed chat during a pandemic</vt:lpstr>
      <vt:lpstr>Queen’s Queue Chats Yearly Comparison </vt:lpstr>
      <vt:lpstr>Communication &amp; Team Building</vt:lpstr>
      <vt:lpstr>Strategic Staffing Hours</vt:lpstr>
      <vt:lpstr>Outreach &amp; Chat Promotion</vt:lpstr>
      <vt:lpstr>Chat Analysis</vt:lpstr>
      <vt:lpstr>Thank you for tuning in!</vt:lpstr>
    </vt:vector>
  </TitlesOfParts>
  <Company>Queen's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Larry Harris</dc:creator>
  <cp:lastModifiedBy>Sabina Pagotto</cp:lastModifiedBy>
  <cp:revision>224</cp:revision>
  <cp:lastPrinted>2021-05-04T17:59:28Z</cp:lastPrinted>
  <dcterms:created xsi:type="dcterms:W3CDTF">2011-07-05T18:52:53Z</dcterms:created>
  <dcterms:modified xsi:type="dcterms:W3CDTF">2021-05-04T20:25:43Z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0x010100DF13A4A8FF76E543884DD279A5AF0D1D</vt:lpwstr>
  </property>
  <property fmtid="{D5CDD505-2E9C-101B-9397-08002B2CF9AE}" pid="3" name="Order">
    <vt:r8>1200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ies>
</file>