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780" y="4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d1390d115d_0_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d1390d115d_0_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d1390d115d_0_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d1390d115d_0_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d1390d115d_0_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d1390d115d_0_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Too much work for 1 technician to take on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No work study students. 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d1390d115d_0_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d1390d115d_0_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d1390d115d_0_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d1390d115d_0_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d1390d115d_0_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d1390d115d_0_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d3a366628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d3a3666285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d1390d115d_0_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d1390d115d_0_8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rgbClr val="FFFFFF"/>
        </a:solidFill>
        <a:effectLst/>
      </p:bgPr>
    </p:bg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oogle Shape;11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-296575"/>
            <a:ext cx="3280400" cy="4345463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3" name="Google Shape;13;p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72850" y="-98075"/>
            <a:ext cx="7855800" cy="52415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4;p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62700" y="552175"/>
            <a:ext cx="5423675" cy="232165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 txBox="1">
            <a:spLocks noGrp="1"/>
          </p:cNvSpPr>
          <p:nvPr>
            <p:ph type="ctrTitle"/>
          </p:nvPr>
        </p:nvSpPr>
        <p:spPr>
          <a:xfrm>
            <a:off x="997975" y="42375"/>
            <a:ext cx="52992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ubTitle" idx="1"/>
          </p:nvPr>
        </p:nvSpPr>
        <p:spPr>
          <a:xfrm>
            <a:off x="997975" y="21319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2" name="Google Shape;52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3" name="Google Shape;53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oogle Shape;21;p4"/>
          <p:cNvPicPr preferRelativeResize="0"/>
          <p:nvPr/>
        </p:nvPicPr>
        <p:blipFill>
          <a:blip r:embed="rId2">
            <a:alphaModFix amt="30000"/>
          </a:blip>
          <a:stretch>
            <a:fillRect/>
          </a:stretch>
        </p:blipFill>
        <p:spPr>
          <a:xfrm>
            <a:off x="3882928" y="351750"/>
            <a:ext cx="6656295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22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33" name="Google Shape;33;p6"/>
          <p:cNvPicPr preferRelativeResize="0"/>
          <p:nvPr/>
        </p:nvPicPr>
        <p:blipFill>
          <a:blip r:embed="rId2">
            <a:alphaModFix amt="29000"/>
          </a:blip>
          <a:stretch>
            <a:fillRect/>
          </a:stretch>
        </p:blipFill>
        <p:spPr>
          <a:xfrm>
            <a:off x="5338950" y="-322000"/>
            <a:ext cx="3280400" cy="43454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6" name="Google Shape;36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7" name="Google Shape;37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40" name="Google Shape;40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" name="Google Shape;43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44" name="Google Shape;44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45" name="Google Shape;45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6" name="Google Shape;46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9" name="Google Shape;49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pic>
        <p:nvPicPr>
          <p:cNvPr id="8" name="Google Shape;8;p1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241275" y="4438600"/>
            <a:ext cx="1853152" cy="473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9;p1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6966850" y="4753925"/>
            <a:ext cx="1955325" cy="15780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oecm.ca/audio-video-captioning-and-transcription-services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otter.ai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oecm.ca/audio-video-captioning-and-transcription-services" TargetMode="External"/><Relationship Id="rId5" Type="http://schemas.openxmlformats.org/officeDocument/2006/relationships/hyperlink" Target="https://mediaarts.humber.ca/assets/files/Captioning_Guide.pdf" TargetMode="External"/><Relationship Id="rId4" Type="http://schemas.openxmlformats.org/officeDocument/2006/relationships/hyperlink" Target="https://support.google.com/youtube/answer/2734796?hl=en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3"/>
          <p:cNvSpPr txBox="1"/>
          <p:nvPr/>
        </p:nvSpPr>
        <p:spPr>
          <a:xfrm>
            <a:off x="916300" y="710125"/>
            <a:ext cx="5095500" cy="20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FFFFFF"/>
                </a:solidFill>
              </a:rPr>
              <a:t>Filling a Gap: </a:t>
            </a:r>
            <a:endParaRPr sz="2000">
              <a:solidFill>
                <a:srgbClr val="FFFF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FFFFFF"/>
                </a:solidFill>
              </a:rPr>
              <a:t>How Ryerson University Library Pivoted it’s captioning services to accommodate the new reality of online learning</a:t>
            </a:r>
            <a:endParaRPr sz="2000">
              <a:solidFill>
                <a:srgbClr val="FFFF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rgbClr val="FFFF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FFFFFF"/>
                </a:solidFill>
              </a:rPr>
              <a:t>Kelly Dermody, Librarian</a:t>
            </a:r>
            <a:endParaRPr sz="20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Provides accessible formats for course materials (since 2005)</a:t>
            </a:r>
            <a:endParaRPr sz="1400"/>
          </a:p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Transitioned to captioning videos for classes around 2008/9 </a:t>
            </a:r>
            <a:endParaRPr sz="1400"/>
          </a:p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Works within University to educate and advocate for captioning on Campus</a:t>
            </a:r>
            <a:endParaRPr sz="1400"/>
          </a:p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Capacity: </a:t>
            </a:r>
            <a:endParaRPr sz="1400"/>
          </a:p>
          <a:p>
            <a:pPr marL="914400" lvl="1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1 Librarian, 1 technician and 1-2 work study students</a:t>
            </a:r>
            <a:endParaRPr sz="1400"/>
          </a:p>
          <a:p>
            <a:pPr marL="914400" lvl="1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Cost (from using vendors): less than $2000 annually </a:t>
            </a:r>
            <a:endParaRPr/>
          </a:p>
          <a:p>
            <a:pPr marL="914400" lvl="1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1 Vendor for captions plus our own time and 1 vendor for live transcriptions (for library events)</a:t>
            </a:r>
            <a:endParaRPr/>
          </a:p>
          <a:p>
            <a:pPr marL="914400" lvl="1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 Approx 10-15 library videos a year and maybe 1 online course through our Continuing Education Department 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sz="1100"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  <p:sp>
        <p:nvSpPr>
          <p:cNvPr id="66" name="Google Shape;66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Library Services before March 2020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Students had to transition from in-class accommodations with ASL interpreters/professional notetakers to online (synchronous and asynchronous). </a:t>
            </a:r>
            <a:endParaRPr sz="1600"/>
          </a:p>
          <a:p>
            <a:pPr marL="457200" lvl="0" indent="-3302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No ASL Service ready to go for live online classes so used Library’s existing account for Live Transcription Service (A.I Media)</a:t>
            </a:r>
            <a:endParaRPr sz="1600"/>
          </a:p>
          <a:p>
            <a:pPr marL="457200" lvl="0" indent="-3302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Became the main contact for providing captions/transcripts for pre-recorded lectures (Videos or Powerpoint with narration). </a:t>
            </a:r>
            <a:endParaRPr sz="1600"/>
          </a:p>
          <a:p>
            <a:pPr marL="914400" lvl="1" indent="-3302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Also for other areas of University - President’s Town Hall</a:t>
            </a:r>
            <a:endParaRPr sz="1600"/>
          </a:p>
          <a:p>
            <a:pPr marL="457200" lvl="0" indent="-3302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Capacity: 0 Library videos, 5 courses with pre-recorded videos, 2 courses with live transcription - only 4 weeks left in the semester. </a:t>
            </a:r>
            <a:endParaRPr sz="1600"/>
          </a:p>
          <a:p>
            <a:pPr marL="0" lvl="0" indent="0" algn="l" rtl="0">
              <a:spcBef>
                <a:spcPts val="1000"/>
              </a:spcBef>
              <a:spcAft>
                <a:spcPts val="1600"/>
              </a:spcAft>
              <a:buNone/>
            </a:pPr>
            <a:endParaRPr/>
          </a:p>
        </p:txBody>
      </p:sp>
      <p:sp>
        <p:nvSpPr>
          <p:cNvPr id="72" name="Google Shape;72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first few months (March -May 2020)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Able to transition live transcription to our Academic Accommodation Office. (*They now use note takers) </a:t>
            </a:r>
            <a:endParaRPr sz="1700"/>
          </a:p>
          <a:p>
            <a:pPr marL="457200" lvl="0" indent="-336550" algn="l" rtl="0">
              <a:spcBef>
                <a:spcPts val="100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Captions from our vendor are consistently 1-2 days late</a:t>
            </a:r>
            <a:endParaRPr sz="1700"/>
          </a:p>
          <a:p>
            <a:pPr marL="457200" lvl="0" indent="-336550" algn="l" rtl="0">
              <a:spcBef>
                <a:spcPts val="100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Went from 5 courses to 10 with 12 weeks worth of videos</a:t>
            </a:r>
            <a:endParaRPr sz="1700"/>
          </a:p>
          <a:p>
            <a:pPr marL="914400" lvl="1" indent="-311150" algn="l" rtl="0">
              <a:spcBef>
                <a:spcPts val="1000"/>
              </a:spcBef>
              <a:spcAft>
                <a:spcPts val="0"/>
              </a:spcAft>
              <a:buSzPts val="1300"/>
              <a:buChar char="○"/>
            </a:pPr>
            <a:r>
              <a:rPr lang="en" sz="1700"/>
              <a:t>Approx 15 hours of video to caption each week</a:t>
            </a:r>
            <a:endParaRPr sz="1700"/>
          </a:p>
          <a:p>
            <a:pPr marL="457200" lvl="0" indent="-336550" algn="l" rtl="0">
              <a:spcBef>
                <a:spcPts val="100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Cost with Vendor is climbing at alarming rate ( 15 hr x $)</a:t>
            </a:r>
            <a:endParaRPr sz="1700"/>
          </a:p>
          <a:p>
            <a:pPr marL="457200" lvl="0" indent="-336550" algn="l" rtl="0">
              <a:spcBef>
                <a:spcPts val="100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Requests still coming in from other areas of the University (promotional videos)</a:t>
            </a:r>
            <a:endParaRPr sz="1700"/>
          </a:p>
          <a:p>
            <a:pPr marL="457200" lvl="0" indent="-336550" algn="l" rtl="0">
              <a:spcBef>
                <a:spcPts val="100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Limited staffing </a:t>
            </a:r>
            <a:endParaRPr sz="170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NUMBERS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  <p:sp>
        <p:nvSpPr>
          <p:cNvPr id="78" name="Google Shape;78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Reality Dawns (Fall Semester 2020)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Rely on in-house solution for some work with new technology + volunteers </a:t>
            </a:r>
            <a:endParaRPr/>
          </a:p>
          <a:p>
            <a:pPr marL="914400" lvl="1" indent="-317500" algn="l" rtl="0">
              <a:spcBef>
                <a:spcPts val="100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Otter.ai subscription (upload videos, creates transcript, produces caption file)</a:t>
            </a:r>
            <a:endParaRPr/>
          </a:p>
          <a:p>
            <a:pPr marL="914400" lvl="1" indent="-317500" algn="l" rtl="0">
              <a:spcBef>
                <a:spcPts val="100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Volunteers from Library staff to correct transcripts in Otter.ai</a:t>
            </a:r>
            <a:endParaRPr/>
          </a:p>
          <a:p>
            <a:pPr marL="457200" lvl="0" indent="-342900" algn="l" rtl="0"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Recorded Zoom has captions (*with spelling mistakes etc) - in the meantime  Professors could give students the “rough” captions </a:t>
            </a:r>
            <a:endParaRPr/>
          </a:p>
          <a:p>
            <a:pPr marL="457200" lvl="0" indent="-342900" algn="l" rtl="0"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Training students and other staff members who had their own videos (for projects or promotional purposes) to do their captions using Otter.ai and YouTube</a:t>
            </a:r>
            <a:endParaRPr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"/>
              <a:t>	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  <p:sp>
        <p:nvSpPr>
          <p:cNvPr id="84" name="Google Shape;84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Finding Solutions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Making Lasting Changes</a:t>
            </a:r>
            <a:endParaRPr/>
          </a:p>
        </p:txBody>
      </p:sp>
      <p:sp>
        <p:nvSpPr>
          <p:cNvPr id="90" name="Google Shape;90;p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Partnership between Library, AODA office and Digital Media Projects to secure a vendor of record for the University and encourage departments to create their own accounts. </a:t>
            </a:r>
            <a:endParaRPr/>
          </a:p>
          <a:p>
            <a:pPr marL="914400" lvl="1" indent="-317500" algn="l" rtl="0">
              <a:spcBef>
                <a:spcPts val="100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*Library will still do classroom accommodations</a:t>
            </a:r>
            <a:endParaRPr/>
          </a:p>
          <a:p>
            <a:pPr marL="914400" lvl="1" indent="-317500" algn="l" rtl="0">
              <a:spcBef>
                <a:spcPts val="100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Used the OECM/eCampus procurement package to negotiate with a vendor</a:t>
            </a:r>
            <a:endParaRPr/>
          </a:p>
          <a:p>
            <a:pPr marL="1371600" lvl="2" indent="-317500" algn="l" rtl="0">
              <a:spcBef>
                <a:spcPts val="1000"/>
              </a:spcBef>
              <a:spcAft>
                <a:spcPts val="0"/>
              </a:spcAft>
              <a:buSzPts val="1400"/>
              <a:buChar char="■"/>
            </a:pPr>
            <a:r>
              <a:rPr lang="en" u="sng">
                <a:solidFill>
                  <a:schemeClr val="hlink"/>
                </a:solidFill>
                <a:hlinkClick r:id="rId3"/>
              </a:rPr>
              <a:t>Audio Video Captioning and Transcription Services</a:t>
            </a:r>
            <a:endParaRPr/>
          </a:p>
          <a:p>
            <a:pPr marL="457200" lvl="0" indent="-342900" algn="l" rtl="0"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Overall more awareness of cost and time of captions in all areas of the University </a:t>
            </a:r>
            <a:endParaRPr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9"/>
          <p:cNvSpPr txBox="1">
            <a:spLocks noGrp="1"/>
          </p:cNvSpPr>
          <p:nvPr>
            <p:ph type="body" idx="1"/>
          </p:nvPr>
        </p:nvSpPr>
        <p:spPr>
          <a:xfrm>
            <a:off x="311700" y="101772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Increase in students and faculty wanting it for everyone in a course (both captions and the transcript):</a:t>
            </a:r>
            <a:endParaRPr/>
          </a:p>
          <a:p>
            <a:pPr marL="914400" lvl="1" indent="-317500" algn="l" rtl="0">
              <a:spcBef>
                <a:spcPts val="100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Beneficial for ESL, hard terminology, easier to review what was said.</a:t>
            </a:r>
            <a:endParaRPr/>
          </a:p>
          <a:p>
            <a:pPr marL="914400" lvl="1" indent="-317500" algn="l" rtl="0">
              <a:spcBef>
                <a:spcPts val="100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*Only have capacity to provide it for accomodations</a:t>
            </a:r>
            <a:endParaRPr/>
          </a:p>
          <a:p>
            <a:pPr marL="457200" lvl="0" indent="-317500" algn="l" rtl="0">
              <a:spcBef>
                <a:spcPts val="100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 Captioning for library videos is down </a:t>
            </a:r>
            <a:endParaRPr sz="1400"/>
          </a:p>
          <a:p>
            <a:pPr marL="914400" lvl="1" indent="-317500" algn="l" rtl="0">
              <a:spcBef>
                <a:spcPts val="100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</a:t>
            </a:r>
            <a:r>
              <a:rPr lang="en" sz="1400"/>
              <a:t>treaming videos tend to have captions.</a:t>
            </a:r>
            <a:endParaRPr sz="1400"/>
          </a:p>
          <a:p>
            <a:pPr marL="45720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  <p:sp>
        <p:nvSpPr>
          <p:cNvPr id="96" name="Google Shape;96;p1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Observations 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Future Predictions	</a:t>
            </a:r>
            <a:endParaRPr/>
          </a:p>
        </p:txBody>
      </p:sp>
      <p:sp>
        <p:nvSpPr>
          <p:cNvPr id="102" name="Google Shape;102;p2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Demand will go down with return to in-person but I predict online or hybrid courses will remain so it will never go back to 0. </a:t>
            </a:r>
            <a:endParaRPr/>
          </a:p>
          <a:p>
            <a:pPr marL="457200" lvl="0" indent="-342900" algn="l" rtl="0"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Ramp up role to provide advice and training for university projects. Captioning will no-longer be an afterthought for video production. </a:t>
            </a:r>
            <a:endParaRPr/>
          </a:p>
          <a:p>
            <a:pPr marL="457200" lvl="0" indent="-342900" algn="l" rtl="0"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Encourage everyone to use speech to text software like Otter.ai to generate transcripts and easy captions. </a:t>
            </a:r>
            <a:endParaRPr/>
          </a:p>
          <a:p>
            <a:pPr marL="457200" lvl="0" indent="-342900" algn="l" rtl="0"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Technology seems to be climbing towards an almost perfect solution*</a:t>
            </a:r>
            <a:endParaRPr/>
          </a:p>
          <a:p>
            <a:pPr marL="914400" lvl="1" indent="-317500" algn="l" rtl="0">
              <a:spcBef>
                <a:spcPts val="1000"/>
              </a:spcBef>
              <a:spcAft>
                <a:spcPts val="1000"/>
              </a:spcAft>
              <a:buSzPts val="1400"/>
              <a:buChar char="○"/>
            </a:pPr>
            <a:r>
              <a:rPr lang="en"/>
              <a:t>*Still fails on personal names and cultural terminology (but so do captioners)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Resources</a:t>
            </a:r>
            <a:endParaRPr/>
          </a:p>
        </p:txBody>
      </p:sp>
      <p:sp>
        <p:nvSpPr>
          <p:cNvPr id="108" name="Google Shape;108;p2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u="sng">
                <a:solidFill>
                  <a:schemeClr val="hlink"/>
                </a:solidFill>
                <a:hlinkClick r:id="rId3"/>
              </a:rPr>
              <a:t>Otter.ai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u="sng">
                <a:solidFill>
                  <a:schemeClr val="hlink"/>
                </a:solidFill>
                <a:hlinkClick r:id="rId4"/>
              </a:rPr>
              <a:t>Using YouTube to create captions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Writing captions: </a:t>
            </a:r>
            <a:r>
              <a:rPr lang="en" u="sng">
                <a:solidFill>
                  <a:schemeClr val="hlink"/>
                </a:solidFill>
                <a:hlinkClick r:id="rId5"/>
              </a:rPr>
              <a:t>Humber College Captioning Style Guide</a:t>
            </a:r>
            <a:r>
              <a:rPr lang="en"/>
              <a:t> 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OEC</a:t>
            </a:r>
            <a:r>
              <a:rPr lang="en" u="sng">
                <a:solidFill>
                  <a:schemeClr val="hlink"/>
                </a:solidFill>
              </a:rPr>
              <a:t>M </a:t>
            </a:r>
            <a:r>
              <a:rPr lang="en" u="sng">
                <a:solidFill>
                  <a:schemeClr val="hlink"/>
                </a:solidFill>
                <a:hlinkClick r:id="rId6"/>
              </a:rPr>
              <a:t>Audio Video Captioning and Transcription Services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666</Words>
  <Application>Microsoft Office PowerPoint</Application>
  <PresentationFormat>On-screen Show (16:9)</PresentationFormat>
  <Paragraphs>63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Arial</vt:lpstr>
      <vt:lpstr>Simple Light</vt:lpstr>
      <vt:lpstr>PowerPoint Presentation</vt:lpstr>
      <vt:lpstr>Library Services before March 2020</vt:lpstr>
      <vt:lpstr>The first few months (March -May 2020)</vt:lpstr>
      <vt:lpstr>Reality Dawns (Fall Semester 2020)</vt:lpstr>
      <vt:lpstr>Finding Solutions</vt:lpstr>
      <vt:lpstr>Making Lasting Changes</vt:lpstr>
      <vt:lpstr>Observations </vt:lpstr>
      <vt:lpstr>Future Predictions </vt:lpstr>
      <vt:lpstr>Resources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Sabina Pagotto</cp:lastModifiedBy>
  <cp:revision>1</cp:revision>
  <dcterms:modified xsi:type="dcterms:W3CDTF">2021-05-03T20:01:09Z</dcterms:modified>
</cp:coreProperties>
</file>