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0"/>
  </p:notesMasterIdLst>
  <p:sldIdLst>
    <p:sldId id="256" r:id="rId5"/>
    <p:sldId id="263" r:id="rId6"/>
    <p:sldId id="260" r:id="rId7"/>
    <p:sldId id="268" r:id="rId8"/>
    <p:sldId id="275" r:id="rId9"/>
    <p:sldId id="257" r:id="rId10"/>
    <p:sldId id="273" r:id="rId11"/>
    <p:sldId id="259" r:id="rId12"/>
    <p:sldId id="258" r:id="rId13"/>
    <p:sldId id="261" r:id="rId14"/>
    <p:sldId id="271" r:id="rId15"/>
    <p:sldId id="277" r:id="rId16"/>
    <p:sldId id="265" r:id="rId17"/>
    <p:sldId id="274" r:id="rId18"/>
    <p:sldId id="26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B48062-2A2D-C373-11B4-0DFC2C65113A}" v="136" dt="2021-05-05T11:01:47.950"/>
    <p1510:client id="{5D2321A3-7074-4DE2-A645-54CC5C9CA34D}" v="6" dt="2021-05-05T13:48:36.801"/>
    <p1510:client id="{67C0C49F-0022-B000-F674-966454C47A60}" v="308" dt="2021-05-05T00:14:21.445"/>
    <p1510:client id="{8178C23A-C59B-4C46-91E4-DFFF478AC0CB}" v="592" dt="2021-05-05T00:38:15.037"/>
    <p1510:client id="{9C569654-AE49-02B4-9B67-08D1B6320B3C}" v="104" dt="2021-05-05T02:00:06.441"/>
    <p1510:client id="{B056AFA9-0484-29CC-E304-4A51911B22A3}" v="469" dt="2021-05-04T20:33:26.389"/>
    <p1510:client id="{B4C9C49F-B0C9-C000-2CA2-F74C84D9DA7A}" v="110" dt="2021-05-05T03:08:02.0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7699" autoAdjust="0"/>
  </p:normalViewPr>
  <p:slideViewPr>
    <p:cSldViewPr snapToGrid="0">
      <p:cViewPr varScale="1">
        <p:scale>
          <a:sx n="39" d="100"/>
          <a:sy n="39" d="100"/>
        </p:scale>
        <p:origin x="1684" y="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807B65-BA51-41F3-8A98-1B619CB09F62}" type="datetimeFigureOut">
              <a:rPr lang="en-US"/>
              <a:t>5/5/2021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FBE919-4ADD-4A0A-A826-0277B0C9BE50}" type="slidenum">
              <a:rPr lang="en-US"/>
              <a:t>‹#›</a:t>
            </a:fld>
            <a:endParaRPr lang="en-US"/>
          </a:p>
        </p:txBody>
      </p:sp>
    </p:spTree>
    <p:extLst>
      <p:ext uri="{BB962C8B-B14F-4D97-AF65-F5344CB8AC3E}">
        <p14:creationId xmlns:p14="http://schemas.microsoft.com/office/powerpoint/2010/main" val="2947985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BFBE919-4ADD-4A0A-A826-0277B0C9BE50}" type="slidenum">
              <a:rPr lang="en-US" smtClean="0"/>
              <a:t>1</a:t>
            </a:fld>
            <a:endParaRPr lang="en-US"/>
          </a:p>
        </p:txBody>
      </p:sp>
    </p:spTree>
    <p:extLst>
      <p:ext uri="{BB962C8B-B14F-4D97-AF65-F5344CB8AC3E}">
        <p14:creationId xmlns:p14="http://schemas.microsoft.com/office/powerpoint/2010/main" val="17239679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talks begins with an incoming Laurier student drawing my attention to barriers in the library web environment</a:t>
            </a:r>
          </a:p>
        </p:txBody>
      </p:sp>
      <p:sp>
        <p:nvSpPr>
          <p:cNvPr id="4" name="Slide Number Placeholder 3"/>
          <p:cNvSpPr>
            <a:spLocks noGrp="1"/>
          </p:cNvSpPr>
          <p:nvPr>
            <p:ph type="sldNum" sz="quarter" idx="5"/>
          </p:nvPr>
        </p:nvSpPr>
        <p:spPr/>
        <p:txBody>
          <a:bodyPr/>
          <a:lstStyle/>
          <a:p>
            <a:fld id="{5BFBE919-4ADD-4A0A-A826-0277B0C9BE50}" type="slidenum">
              <a:rPr lang="en-US" smtClean="0"/>
              <a:t>2</a:t>
            </a:fld>
            <a:endParaRPr lang="en-US"/>
          </a:p>
        </p:txBody>
      </p:sp>
    </p:spTree>
    <p:extLst>
      <p:ext uri="{BB962C8B-B14F-4D97-AF65-F5344CB8AC3E}">
        <p14:creationId xmlns:p14="http://schemas.microsoft.com/office/powerpoint/2010/main" val="285062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While efficiency of learning a platform, isn’t a formal requirement of WCAG 2.0, the actual criteria is undue hardship. The problem of time-to-learn rises to the level of a major obstacle that disadvantages users who are blind. We welcome the opportunity to push ourselves to our limits to respond.  This is a work in progress.</a:t>
            </a:r>
          </a:p>
        </p:txBody>
      </p:sp>
      <p:sp>
        <p:nvSpPr>
          <p:cNvPr id="4" name="Slide Number Placeholder 3"/>
          <p:cNvSpPr>
            <a:spLocks noGrp="1"/>
          </p:cNvSpPr>
          <p:nvPr>
            <p:ph type="sldNum" sz="quarter" idx="5"/>
          </p:nvPr>
        </p:nvSpPr>
        <p:spPr/>
        <p:txBody>
          <a:bodyPr/>
          <a:lstStyle/>
          <a:p>
            <a:fld id="{5BFBE919-4ADD-4A0A-A826-0277B0C9BE50}" type="slidenum">
              <a:rPr lang="en-US"/>
              <a:t>7</a:t>
            </a:fld>
            <a:endParaRPr lang="en-US"/>
          </a:p>
        </p:txBody>
      </p:sp>
    </p:spTree>
    <p:extLst>
      <p:ext uri="{BB962C8B-B14F-4D97-AF65-F5344CB8AC3E}">
        <p14:creationId xmlns:p14="http://schemas.microsoft.com/office/powerpoint/2010/main" val="264760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Visually the main navigation region is 1 square inch, smaller, tucked in the corner, while the search region is 17 times larger, above the fold, </a:t>
            </a:r>
            <a:r>
              <a:rPr lang="en-US" dirty="0" err="1">
                <a:cs typeface="Calibri"/>
              </a:rPr>
              <a:t>centred</a:t>
            </a:r>
            <a:r>
              <a:rPr lang="en-US" dirty="0">
                <a:cs typeface="Calibri"/>
              </a:rPr>
              <a:t>.</a:t>
            </a:r>
          </a:p>
          <a:p>
            <a:endParaRPr lang="en-US" dirty="0">
              <a:cs typeface="Calibri"/>
            </a:endParaRPr>
          </a:p>
          <a:p>
            <a:r>
              <a:rPr lang="en-US" dirty="0">
                <a:cs typeface="Calibri"/>
              </a:rPr>
              <a:t>But from a JAWS perspective,  the main navigation region is 11 steps, while the search region is 22 steps. </a:t>
            </a:r>
          </a:p>
          <a:p>
            <a:br>
              <a:rPr lang="en-US" dirty="0">
                <a:cs typeface="+mn-lt"/>
              </a:rPr>
            </a:br>
            <a:r>
              <a:rPr lang="en-US" dirty="0">
                <a:cs typeface="Calibri"/>
              </a:rPr>
              <a:t>The point: visual layout and format conveys meaning and implies tasks</a:t>
            </a:r>
          </a:p>
          <a:p>
            <a:endParaRPr lang="en-US" dirty="0">
              <a:cs typeface="Calibri"/>
            </a:endParaRPr>
          </a:p>
          <a:p>
            <a:r>
              <a:rPr lang="en-US" dirty="0"/>
              <a:t>A screen shot of the search region on Scholars Portal Journal.  I&amp;#39;ve overlaid red rectangles around the parts of the interface that correspond to the Main navigation region and the search region. We can clearly see that the main navigation region is quite small compared to the larger search region, which is also positioned centrally on the screen.  </a:t>
            </a:r>
          </a:p>
        </p:txBody>
      </p:sp>
      <p:sp>
        <p:nvSpPr>
          <p:cNvPr id="4" name="Slide Number Placeholder 3"/>
          <p:cNvSpPr>
            <a:spLocks noGrp="1"/>
          </p:cNvSpPr>
          <p:nvPr>
            <p:ph type="sldNum" sz="quarter" idx="5"/>
          </p:nvPr>
        </p:nvSpPr>
        <p:spPr/>
        <p:txBody>
          <a:bodyPr/>
          <a:lstStyle/>
          <a:p>
            <a:fld id="{5BFBE919-4ADD-4A0A-A826-0277B0C9BE50}" type="slidenum">
              <a:rPr lang="en-US"/>
              <a:t>8</a:t>
            </a:fld>
            <a:endParaRPr lang="en-US"/>
          </a:p>
        </p:txBody>
      </p:sp>
    </p:spTree>
    <p:extLst>
      <p:ext uri="{BB962C8B-B14F-4D97-AF65-F5344CB8AC3E}">
        <p14:creationId xmlns:p14="http://schemas.microsoft.com/office/powerpoint/2010/main" val="23159201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efficiency of learning a platform, isn’t a formal requirement of WCAG 2.0, the actual criteria is undue hardship. The problem of time-to-learn rises to the level of a major obstacle that disadvantages users who are blind. We welcome the opportunity to push ourselves to our limits to respond.  This is a work in progress.</a:t>
            </a:r>
          </a:p>
        </p:txBody>
      </p:sp>
      <p:sp>
        <p:nvSpPr>
          <p:cNvPr id="4" name="Slide Number Placeholder 3"/>
          <p:cNvSpPr>
            <a:spLocks noGrp="1"/>
          </p:cNvSpPr>
          <p:nvPr>
            <p:ph type="sldNum" sz="quarter" idx="5"/>
          </p:nvPr>
        </p:nvSpPr>
        <p:spPr/>
        <p:txBody>
          <a:bodyPr/>
          <a:lstStyle/>
          <a:p>
            <a:fld id="{5BFBE919-4ADD-4A0A-A826-0277B0C9BE50}" type="slidenum">
              <a:rPr lang="en-US"/>
              <a:t>9</a:t>
            </a:fld>
            <a:endParaRPr lang="en-US"/>
          </a:p>
        </p:txBody>
      </p:sp>
    </p:spTree>
    <p:extLst>
      <p:ext uri="{BB962C8B-B14F-4D97-AF65-F5344CB8AC3E}">
        <p14:creationId xmlns:p14="http://schemas.microsoft.com/office/powerpoint/2010/main" val="12433813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While efficiency of learning a platform, isn’t a formal requirement of WCAG 2.0, the actual criteria is undue hardship. The problem of time-to-learn rises to the level of a major obstacle that disadvantages users who are blind. We welcome the opportunity to push ourselves to our limits to respond.  This is a work in progress.</a:t>
            </a:r>
          </a:p>
        </p:txBody>
      </p:sp>
      <p:sp>
        <p:nvSpPr>
          <p:cNvPr id="4" name="Slide Number Placeholder 3"/>
          <p:cNvSpPr>
            <a:spLocks noGrp="1"/>
          </p:cNvSpPr>
          <p:nvPr>
            <p:ph type="sldNum" sz="quarter" idx="5"/>
          </p:nvPr>
        </p:nvSpPr>
        <p:spPr/>
        <p:txBody>
          <a:bodyPr/>
          <a:lstStyle/>
          <a:p>
            <a:fld id="{5BFBE919-4ADD-4A0A-A826-0277B0C9BE50}" type="slidenum">
              <a:rPr lang="en-US"/>
              <a:t>12</a:t>
            </a:fld>
            <a:endParaRPr lang="en-US"/>
          </a:p>
        </p:txBody>
      </p:sp>
    </p:spTree>
    <p:extLst>
      <p:ext uri="{BB962C8B-B14F-4D97-AF65-F5344CB8AC3E}">
        <p14:creationId xmlns:p14="http://schemas.microsoft.com/office/powerpoint/2010/main" val="17905163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FBE919-4ADD-4A0A-A826-0277B0C9BE50}" type="slidenum">
              <a:rPr lang="en-US" smtClean="0"/>
              <a:t>14</a:t>
            </a:fld>
            <a:endParaRPr lang="en-US"/>
          </a:p>
        </p:txBody>
      </p:sp>
    </p:spTree>
    <p:extLst>
      <p:ext uri="{BB962C8B-B14F-4D97-AF65-F5344CB8AC3E}">
        <p14:creationId xmlns:p14="http://schemas.microsoft.com/office/powerpoint/2010/main" val="509205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FBE919-4ADD-4A0A-A826-0277B0C9BE50}" type="slidenum">
              <a:rPr lang="en-US" smtClean="0"/>
              <a:t>15</a:t>
            </a:fld>
            <a:endParaRPr lang="en-US"/>
          </a:p>
        </p:txBody>
      </p:sp>
    </p:spTree>
    <p:extLst>
      <p:ext uri="{BB962C8B-B14F-4D97-AF65-F5344CB8AC3E}">
        <p14:creationId xmlns:p14="http://schemas.microsoft.com/office/powerpoint/2010/main" val="827168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ECF41A7-BF9C-0F49-84F1-D9C07E949ACF}" type="datetime1">
              <a:rPr lang="en-CA" smtClean="0"/>
              <a:t>2021-05-05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253E6F-EDCA-3941-97DE-4B0E668B164F}" type="datetime1">
              <a:rPr lang="en-CA" smtClean="0"/>
              <a:t>2021-05-05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CE2E91-8526-E84A-84A3-FDA93A592639}" type="datetime1">
              <a:rPr lang="en-CA" smtClean="0"/>
              <a:t>2021-05-05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3B7E4D-5B77-CB4B-B00E-9B242235EDB3}" type="datetime1">
              <a:rPr lang="en-CA" smtClean="0"/>
              <a:t>2021-05-05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A3B270-46FC-D84D-ACF1-85641A6F42E6}" type="datetime1">
              <a:rPr lang="en-CA" smtClean="0"/>
              <a:t>2021-05-05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A81E132-7A96-6E42-B26F-990B605C1F31}" type="datetime1">
              <a:rPr lang="en-CA" smtClean="0"/>
              <a:t>2021-05-05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E6E8965-B4D6-654D-A8F7-8C3C4F0C2EA4}" type="datetime1">
              <a:rPr lang="en-CA" smtClean="0"/>
              <a:t>2021-05-05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6FD26F5-1669-224E-ACA3-B662A2C5EB43}" type="datetime1">
              <a:rPr lang="en-CA" smtClean="0"/>
              <a:t>2021-05-05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56E28F-E083-3744-B0B2-5450372D2256}" type="datetime1">
              <a:rPr lang="en-CA" smtClean="0"/>
              <a:t>2021-05-05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014EF20-F656-3441-B9CA-16A538E0C15C}" type="datetime1">
              <a:rPr lang="en-CA" smtClean="0"/>
              <a:t>2021-05-05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A7C9413-EC02-0D40-9F3A-0BEA1865D1E8}" type="datetime1">
              <a:rPr lang="en-CA" smtClean="0"/>
              <a:t>2021-05-05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398D35-FDDE-5945-BF13-610C82344808}" type="datetime1">
              <a:rPr lang="en-CA" smtClean="0"/>
              <a:t>2021-05-05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ctrTitle"/>
          </p:nvPr>
        </p:nvSpPr>
        <p:spPr>
          <a:xfrm>
            <a:off x="1314824" y="735106"/>
            <a:ext cx="10053763" cy="2928470"/>
          </a:xfrm>
        </p:spPr>
        <p:txBody>
          <a:bodyPr anchor="b">
            <a:normAutofit/>
          </a:bodyPr>
          <a:lstStyle/>
          <a:p>
            <a:pPr algn="l"/>
            <a:r>
              <a:rPr lang="en-US" sz="4800">
                <a:solidFill>
                  <a:srgbClr val="FFFFFF"/>
                </a:solidFill>
                <a:ea typeface="+mj-lt"/>
                <a:cs typeface="+mj-lt"/>
              </a:rPr>
              <a:t>Collaborating to Improve the Accessibility of Scholars Portal Journals</a:t>
            </a:r>
            <a:endParaRPr lang="en-US" sz="4800">
              <a:solidFill>
                <a:srgbClr val="FFFFFF"/>
              </a:solidFill>
            </a:endParaRPr>
          </a:p>
        </p:txBody>
      </p:sp>
      <p:sp>
        <p:nvSpPr>
          <p:cNvPr id="3" name="Subtitle 2"/>
          <p:cNvSpPr>
            <a:spLocks noGrp="1"/>
          </p:cNvSpPr>
          <p:nvPr>
            <p:ph type="subTitle" idx="1"/>
          </p:nvPr>
        </p:nvSpPr>
        <p:spPr>
          <a:xfrm>
            <a:off x="1350682" y="4870824"/>
            <a:ext cx="10005951" cy="1458258"/>
          </a:xfrm>
        </p:spPr>
        <p:txBody>
          <a:bodyPr vert="horz" lIns="91440" tIns="45720" rIns="91440" bIns="45720" rtlCol="0" anchor="ctr">
            <a:normAutofit/>
          </a:bodyPr>
          <a:lstStyle/>
          <a:p>
            <a:r>
              <a:rPr lang="en-US" sz="2800" dirty="0">
                <a:cs typeface="Calibri"/>
              </a:rPr>
              <a:t>Mark Weiler, Wilfrid Laurier University </a:t>
            </a:r>
          </a:p>
          <a:p>
            <a:r>
              <a:rPr lang="en-US" sz="2800" dirty="0">
                <a:ea typeface="+mn-lt"/>
                <a:cs typeface="+mn-lt"/>
              </a:rPr>
              <a:t>Bartek Kawula, Scholars Portal</a:t>
            </a:r>
            <a:endParaRPr lang="en-US" sz="2800" dirty="0"/>
          </a:p>
        </p:txBody>
      </p:sp>
      <p:sp>
        <p:nvSpPr>
          <p:cNvPr id="4" name="Slide Number Placeholder 3">
            <a:extLst>
              <a:ext uri="{FF2B5EF4-FFF2-40B4-BE49-F238E27FC236}">
                <a16:creationId xmlns:a16="http://schemas.microsoft.com/office/drawing/2014/main" id="{BE1E6004-7BFB-DF4C-A1B8-F69B63D93745}"/>
              </a:ext>
            </a:extLst>
          </p:cNvPr>
          <p:cNvSpPr>
            <a:spLocks noGrp="1"/>
          </p:cNvSpPr>
          <p:nvPr>
            <p:ph type="sldNum" sz="quarter" idx="12"/>
          </p:nvPr>
        </p:nvSpPr>
        <p:spPr/>
        <p:txBody>
          <a:bodyPr/>
          <a:lstStyle/>
          <a:p>
            <a:fld id="{330EA680-D336-4FF7-8B7A-9848BB0A1C32}" type="slidenum">
              <a:rPr lang="en-US" smtClean="0"/>
              <a:t>1</a:t>
            </a:fld>
            <a:endParaRPr lang="en-US"/>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4244DE45-0B19-4956-9868-AC8C8981F240}"/>
              </a:ext>
            </a:extLst>
          </p:cNvPr>
          <p:cNvSpPr>
            <a:spLocks noGrp="1"/>
          </p:cNvSpPr>
          <p:nvPr>
            <p:ph type="title"/>
          </p:nvPr>
        </p:nvSpPr>
        <p:spPr>
          <a:xfrm>
            <a:off x="1314824" y="735106"/>
            <a:ext cx="10053763" cy="2928470"/>
          </a:xfrm>
        </p:spPr>
        <p:txBody>
          <a:bodyPr vert="horz" lIns="91440" tIns="45720" rIns="91440" bIns="45720" rtlCol="0" anchor="b">
            <a:normAutofit/>
          </a:bodyPr>
          <a:lstStyle/>
          <a:p>
            <a:r>
              <a:rPr lang="en-US" sz="4800" kern="1200">
                <a:solidFill>
                  <a:srgbClr val="FFFFFF"/>
                </a:solidFill>
                <a:latin typeface="+mj-lt"/>
                <a:ea typeface="+mj-ea"/>
                <a:cs typeface="+mj-cs"/>
              </a:rPr>
              <a:t>Accessibility Help: The Design</a:t>
            </a:r>
          </a:p>
        </p:txBody>
      </p:sp>
      <p:sp>
        <p:nvSpPr>
          <p:cNvPr id="3" name="Content Placeholder 2">
            <a:extLst>
              <a:ext uri="{FF2B5EF4-FFF2-40B4-BE49-F238E27FC236}">
                <a16:creationId xmlns:a16="http://schemas.microsoft.com/office/drawing/2014/main" id="{D43AC51E-B761-4715-9C26-8F685E4A2CC0}"/>
              </a:ext>
            </a:extLst>
          </p:cNvPr>
          <p:cNvSpPr>
            <a:spLocks noGrp="1"/>
          </p:cNvSpPr>
          <p:nvPr>
            <p:ph type="body" idx="1"/>
          </p:nvPr>
        </p:nvSpPr>
        <p:spPr>
          <a:xfrm>
            <a:off x="1350682" y="4870824"/>
            <a:ext cx="10005951" cy="1458258"/>
          </a:xfrm>
        </p:spPr>
        <p:txBody>
          <a:bodyPr vert="horz" lIns="91440" tIns="45720" rIns="91440" bIns="45720" rtlCol="0" anchor="ctr">
            <a:normAutofit/>
          </a:bodyPr>
          <a:lstStyle/>
          <a:p>
            <a:endParaRPr lang="en-US" sz="2400" kern="1200">
              <a:solidFill>
                <a:schemeClr val="tx1"/>
              </a:solidFill>
              <a:latin typeface="+mn-lt"/>
              <a:ea typeface="+mn-ea"/>
              <a:cs typeface="+mn-cs"/>
            </a:endParaRPr>
          </a:p>
        </p:txBody>
      </p:sp>
      <p:sp>
        <p:nvSpPr>
          <p:cNvPr id="4" name="Slide Number Placeholder 3">
            <a:extLst>
              <a:ext uri="{FF2B5EF4-FFF2-40B4-BE49-F238E27FC236}">
                <a16:creationId xmlns:a16="http://schemas.microsoft.com/office/drawing/2014/main" id="{D16A3FAC-3024-E94E-8480-D37A2C011BD9}"/>
              </a:ext>
            </a:extLst>
          </p:cNvPr>
          <p:cNvSpPr>
            <a:spLocks noGrp="1"/>
          </p:cNvSpPr>
          <p:nvPr>
            <p:ph type="sldNum" sz="quarter" idx="12"/>
          </p:nvPr>
        </p:nvSpPr>
        <p:spPr/>
        <p:txBody>
          <a:bodyPr/>
          <a:lstStyle/>
          <a:p>
            <a:fld id="{330EA680-D336-4FF7-8B7A-9848BB0A1C32}" type="slidenum">
              <a:rPr lang="en-US" smtClean="0"/>
              <a:t>10</a:t>
            </a:fld>
            <a:endParaRPr lang="en-US"/>
          </a:p>
        </p:txBody>
      </p:sp>
    </p:spTree>
    <p:extLst>
      <p:ext uri="{BB962C8B-B14F-4D97-AF65-F5344CB8AC3E}">
        <p14:creationId xmlns:p14="http://schemas.microsoft.com/office/powerpoint/2010/main" val="2800652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203DE33-2CD4-4CA8-9AF3-37C3B65133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AF57B88-1D4C-41FA-A761-EC1DD10C3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1100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2548F45-5164-4ABB-8212-7F293FDED8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9565" y="2659404"/>
            <a:ext cx="4355594" cy="4040742"/>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Screen shot of accessibility help page&amp;#39;s main landmark section on Scholars Portal Journals">
            <a:extLst>
              <a:ext uri="{FF2B5EF4-FFF2-40B4-BE49-F238E27FC236}">
                <a16:creationId xmlns:a16="http://schemas.microsoft.com/office/drawing/2014/main" id="{92AFA0E8-D3D2-48AE-B898-E43BBA13C3FE}"/>
              </a:ext>
            </a:extLst>
          </p:cNvPr>
          <p:cNvPicPr>
            <a:picLocks noGrp="1" noChangeAspect="1"/>
          </p:cNvPicPr>
          <p:nvPr>
            <p:ph idx="1"/>
          </p:nvPr>
        </p:nvPicPr>
        <p:blipFill rotWithShape="1">
          <a:blip r:embed="rId2"/>
          <a:srcRect r="13661" b="-1"/>
          <a:stretch/>
        </p:blipFill>
        <p:spPr>
          <a:xfrm>
            <a:off x="4071247" y="10"/>
            <a:ext cx="8160026" cy="6875809"/>
          </a:xfrm>
          <a:prstGeom prst="rect">
            <a:avLst/>
          </a:prstGeom>
        </p:spPr>
      </p:pic>
      <p:sp>
        <p:nvSpPr>
          <p:cNvPr id="15" name="Freeform: Shape 14">
            <a:extLst>
              <a:ext uri="{FF2B5EF4-FFF2-40B4-BE49-F238E27FC236}">
                <a16:creationId xmlns:a16="http://schemas.microsoft.com/office/drawing/2014/main" id="{5E81CCFB-7BEF-4186-86FB-D09450B4D0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14C3B397-BB61-40BF-9B7D-BDF0A6723E89}"/>
              </a:ext>
            </a:extLst>
          </p:cNvPr>
          <p:cNvSpPr>
            <a:spLocks noGrp="1"/>
          </p:cNvSpPr>
          <p:nvPr>
            <p:ph type="title"/>
          </p:nvPr>
        </p:nvSpPr>
        <p:spPr>
          <a:xfrm>
            <a:off x="534473" y="2950387"/>
            <a:ext cx="3052293" cy="3531403"/>
          </a:xfrm>
        </p:spPr>
        <p:txBody>
          <a:bodyPr vert="horz" lIns="91440" tIns="45720" rIns="91440" bIns="45720" rtlCol="0" anchor="t">
            <a:normAutofit/>
          </a:bodyPr>
          <a:lstStyle/>
          <a:p>
            <a:pPr algn="r"/>
            <a:r>
              <a:rPr lang="en-US" sz="4000">
                <a:solidFill>
                  <a:srgbClr val="FFFFFF"/>
                </a:solidFill>
              </a:rPr>
              <a:t>Contextual help</a:t>
            </a:r>
          </a:p>
        </p:txBody>
      </p:sp>
      <p:sp>
        <p:nvSpPr>
          <p:cNvPr id="3" name="Slide Number Placeholder 2">
            <a:extLst>
              <a:ext uri="{FF2B5EF4-FFF2-40B4-BE49-F238E27FC236}">
                <a16:creationId xmlns:a16="http://schemas.microsoft.com/office/drawing/2014/main" id="{2CA7F878-E7AC-AD4C-9D56-8024DF5DA552}"/>
              </a:ext>
            </a:extLst>
          </p:cNvPr>
          <p:cNvSpPr>
            <a:spLocks noGrp="1"/>
          </p:cNvSpPr>
          <p:nvPr>
            <p:ph type="sldNum" sz="quarter" idx="12"/>
          </p:nvPr>
        </p:nvSpPr>
        <p:spPr/>
        <p:txBody>
          <a:bodyPr/>
          <a:lstStyle/>
          <a:p>
            <a:fld id="{330EA680-D336-4FF7-8B7A-9848BB0A1C32}" type="slidenum">
              <a:rPr lang="en-US" smtClean="0"/>
              <a:t>11</a:t>
            </a:fld>
            <a:endParaRPr lang="en-US"/>
          </a:p>
        </p:txBody>
      </p:sp>
    </p:spTree>
    <p:extLst>
      <p:ext uri="{BB962C8B-B14F-4D97-AF65-F5344CB8AC3E}">
        <p14:creationId xmlns:p14="http://schemas.microsoft.com/office/powerpoint/2010/main" val="29988328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242837-60AC-4DB2-A22A-2E78EB24F51A}"/>
              </a:ext>
            </a:extLst>
          </p:cNvPr>
          <p:cNvSpPr>
            <a:spLocks noGrp="1"/>
          </p:cNvSpPr>
          <p:nvPr>
            <p:ph type="title"/>
          </p:nvPr>
        </p:nvSpPr>
        <p:spPr>
          <a:xfrm>
            <a:off x="626285" y="316786"/>
            <a:ext cx="9895951" cy="1033669"/>
          </a:xfrm>
        </p:spPr>
        <p:txBody>
          <a:bodyPr>
            <a:normAutofit/>
          </a:bodyPr>
          <a:lstStyle/>
          <a:p>
            <a:r>
              <a:rPr lang="en-US" sz="4000">
                <a:solidFill>
                  <a:srgbClr val="FFFFFF"/>
                </a:solidFill>
                <a:cs typeface="Calibri Light"/>
              </a:rPr>
              <a:t>Contextual Help </a:t>
            </a:r>
            <a:endParaRPr lang="en-US" sz="4000">
              <a:solidFill>
                <a:srgbClr val="FFFFFF"/>
              </a:solidFill>
            </a:endParaRPr>
          </a:p>
        </p:txBody>
      </p:sp>
      <p:sp>
        <p:nvSpPr>
          <p:cNvPr id="4" name="Slide Number Placeholder 3">
            <a:extLst>
              <a:ext uri="{FF2B5EF4-FFF2-40B4-BE49-F238E27FC236}">
                <a16:creationId xmlns:a16="http://schemas.microsoft.com/office/drawing/2014/main" id="{7C832C53-F290-1F4A-AD07-F1F5C9035052}"/>
              </a:ext>
            </a:extLst>
          </p:cNvPr>
          <p:cNvSpPr>
            <a:spLocks noGrp="1"/>
          </p:cNvSpPr>
          <p:nvPr>
            <p:ph type="sldNum" sz="quarter" idx="12"/>
          </p:nvPr>
        </p:nvSpPr>
        <p:spPr/>
        <p:txBody>
          <a:bodyPr/>
          <a:lstStyle/>
          <a:p>
            <a:fld id="{330EA680-D336-4FF7-8B7A-9848BB0A1C32}" type="slidenum">
              <a:rPr lang="en-US" smtClean="0"/>
              <a:t>12</a:t>
            </a:fld>
            <a:endParaRPr lang="en-US"/>
          </a:p>
        </p:txBody>
      </p:sp>
      <p:pic>
        <p:nvPicPr>
          <p:cNvPr id="9" name="Picture 6" descr="Landmarks and headings (accessibility tree).&#10;Contextual help.&#10;Supplementary text for screen readers. ARIA alerting.">
            <a:extLst>
              <a:ext uri="{FF2B5EF4-FFF2-40B4-BE49-F238E27FC236}">
                <a16:creationId xmlns:a16="http://schemas.microsoft.com/office/drawing/2014/main" id="{C6B4618F-0F04-49FD-A776-94E4B5FBBF81}"/>
              </a:ext>
            </a:extLst>
          </p:cNvPr>
          <p:cNvPicPr>
            <a:picLocks noChangeAspect="1"/>
          </p:cNvPicPr>
          <p:nvPr/>
        </p:nvPicPr>
        <p:blipFill>
          <a:blip r:embed="rId3"/>
          <a:stretch>
            <a:fillRect/>
          </a:stretch>
        </p:blipFill>
        <p:spPr>
          <a:xfrm>
            <a:off x="8016559" y="1712015"/>
            <a:ext cx="3620940" cy="1265877"/>
          </a:xfrm>
          <a:prstGeom prst="rect">
            <a:avLst/>
          </a:prstGeom>
        </p:spPr>
      </p:pic>
      <p:pic>
        <p:nvPicPr>
          <p:cNvPr id="19" name="Picture 8" descr="Screen reader output of a search result with landmarks, headings, contextual help link, supplementary screen reader text and ARIA alert text highlighted.">
            <a:extLst>
              <a:ext uri="{FF2B5EF4-FFF2-40B4-BE49-F238E27FC236}">
                <a16:creationId xmlns:a16="http://schemas.microsoft.com/office/drawing/2014/main" id="{B0174090-6684-4109-B3B2-B7BF3D0EFEEC}"/>
              </a:ext>
            </a:extLst>
          </p:cNvPr>
          <p:cNvPicPr>
            <a:picLocks noChangeAspect="1"/>
          </p:cNvPicPr>
          <p:nvPr/>
        </p:nvPicPr>
        <p:blipFill>
          <a:blip r:embed="rId4"/>
          <a:stretch>
            <a:fillRect/>
          </a:stretch>
        </p:blipFill>
        <p:spPr>
          <a:xfrm>
            <a:off x="627792" y="1773186"/>
            <a:ext cx="6834737" cy="4681354"/>
          </a:xfrm>
          <a:prstGeom prst="rect">
            <a:avLst/>
          </a:prstGeom>
        </p:spPr>
      </p:pic>
    </p:spTree>
    <p:extLst>
      <p:ext uri="{BB962C8B-B14F-4D97-AF65-F5344CB8AC3E}">
        <p14:creationId xmlns:p14="http://schemas.microsoft.com/office/powerpoint/2010/main" val="38528234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11AFA8D7-06F2-4B9B-B7F3-A24D8B90914D}"/>
              </a:ext>
            </a:extLst>
          </p:cNvPr>
          <p:cNvSpPr>
            <a:spLocks noGrp="1"/>
          </p:cNvSpPr>
          <p:nvPr>
            <p:ph type="title"/>
          </p:nvPr>
        </p:nvSpPr>
        <p:spPr>
          <a:xfrm>
            <a:off x="1314824" y="735106"/>
            <a:ext cx="10053763" cy="2928470"/>
          </a:xfrm>
        </p:spPr>
        <p:txBody>
          <a:bodyPr vert="horz" lIns="91440" tIns="45720" rIns="91440" bIns="45720" rtlCol="0" anchor="b">
            <a:normAutofit/>
          </a:bodyPr>
          <a:lstStyle/>
          <a:p>
            <a:r>
              <a:rPr lang="en-US" sz="4800" kern="1200">
                <a:solidFill>
                  <a:srgbClr val="FFFFFF"/>
                </a:solidFill>
                <a:latin typeface="+mj-lt"/>
                <a:ea typeface="+mj-ea"/>
                <a:cs typeface="+mj-cs"/>
              </a:rPr>
              <a:t>Next Steps</a:t>
            </a:r>
          </a:p>
        </p:txBody>
      </p:sp>
      <p:sp>
        <p:nvSpPr>
          <p:cNvPr id="3" name="Text Placeholder 2">
            <a:extLst>
              <a:ext uri="{FF2B5EF4-FFF2-40B4-BE49-F238E27FC236}">
                <a16:creationId xmlns:a16="http://schemas.microsoft.com/office/drawing/2014/main" id="{0E3D4C0F-7853-4532-B471-10508582DDD3}"/>
              </a:ext>
            </a:extLst>
          </p:cNvPr>
          <p:cNvSpPr>
            <a:spLocks noGrp="1"/>
          </p:cNvSpPr>
          <p:nvPr>
            <p:ph type="body" idx="1"/>
          </p:nvPr>
        </p:nvSpPr>
        <p:spPr>
          <a:xfrm>
            <a:off x="1350682" y="4870824"/>
            <a:ext cx="10005951" cy="1458258"/>
          </a:xfrm>
        </p:spPr>
        <p:txBody>
          <a:bodyPr vert="horz" lIns="91440" tIns="45720" rIns="91440" bIns="45720" rtlCol="0" anchor="ctr">
            <a:normAutofit/>
          </a:bodyPr>
          <a:lstStyle/>
          <a:p>
            <a:endParaRPr lang="en-US" sz="2400" kern="1200">
              <a:solidFill>
                <a:schemeClr val="tx1"/>
              </a:solidFill>
              <a:latin typeface="+mn-lt"/>
              <a:ea typeface="+mn-ea"/>
              <a:cs typeface="+mn-cs"/>
            </a:endParaRPr>
          </a:p>
        </p:txBody>
      </p:sp>
      <p:sp>
        <p:nvSpPr>
          <p:cNvPr id="4" name="Slide Number Placeholder 3">
            <a:extLst>
              <a:ext uri="{FF2B5EF4-FFF2-40B4-BE49-F238E27FC236}">
                <a16:creationId xmlns:a16="http://schemas.microsoft.com/office/drawing/2014/main" id="{69F554E3-5DF8-9D4D-9A22-7A5445C8339B}"/>
              </a:ext>
            </a:extLst>
          </p:cNvPr>
          <p:cNvSpPr>
            <a:spLocks noGrp="1"/>
          </p:cNvSpPr>
          <p:nvPr>
            <p:ph type="sldNum" sz="quarter" idx="12"/>
          </p:nvPr>
        </p:nvSpPr>
        <p:spPr/>
        <p:txBody>
          <a:bodyPr/>
          <a:lstStyle/>
          <a:p>
            <a:fld id="{330EA680-D336-4FF7-8B7A-9848BB0A1C32}" type="slidenum">
              <a:rPr lang="en-US" smtClean="0"/>
              <a:t>13</a:t>
            </a:fld>
            <a:endParaRPr lang="en-US"/>
          </a:p>
        </p:txBody>
      </p:sp>
    </p:spTree>
    <p:extLst>
      <p:ext uri="{BB962C8B-B14F-4D97-AF65-F5344CB8AC3E}">
        <p14:creationId xmlns:p14="http://schemas.microsoft.com/office/powerpoint/2010/main" val="2135004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1C32977-39E1-4C65-B3EB-B6E05CA6795E}"/>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cs typeface="Calibri Light"/>
              </a:rPr>
              <a:t>Next Steps</a:t>
            </a:r>
            <a:endParaRPr lang="en-US" sz="4000">
              <a:solidFill>
                <a:srgbClr val="FFFFFF"/>
              </a:solidFill>
            </a:endParaRPr>
          </a:p>
        </p:txBody>
      </p:sp>
      <p:sp>
        <p:nvSpPr>
          <p:cNvPr id="3" name="Content Placeholder 2">
            <a:extLst>
              <a:ext uri="{FF2B5EF4-FFF2-40B4-BE49-F238E27FC236}">
                <a16:creationId xmlns:a16="http://schemas.microsoft.com/office/drawing/2014/main" id="{8A46C8EA-65AD-4A5A-95DB-8665F0BB8FE4}"/>
              </a:ext>
            </a:extLst>
          </p:cNvPr>
          <p:cNvSpPr>
            <a:spLocks noGrp="1"/>
          </p:cNvSpPr>
          <p:nvPr>
            <p:ph idx="1"/>
          </p:nvPr>
        </p:nvSpPr>
        <p:spPr>
          <a:xfrm>
            <a:off x="4367695" y="649480"/>
            <a:ext cx="7821257" cy="5546047"/>
          </a:xfrm>
        </p:spPr>
        <p:txBody>
          <a:bodyPr vert="horz" lIns="91440" tIns="45720" rIns="91440" bIns="45720" rtlCol="0" anchor="ctr">
            <a:normAutofit/>
          </a:bodyPr>
          <a:lstStyle/>
          <a:p>
            <a:pPr lvl="1"/>
            <a:endParaRPr lang="en-US" sz="2800" i="1">
              <a:cs typeface="Calibri"/>
            </a:endParaRPr>
          </a:p>
          <a:p>
            <a:r>
              <a:rPr lang="en-US" b="1">
                <a:cs typeface="Calibri"/>
              </a:rPr>
              <a:t>Ontario Human Rights Commission's</a:t>
            </a:r>
            <a:r>
              <a:rPr lang="en-US">
                <a:cs typeface="Calibri"/>
              </a:rPr>
              <a:t> Policy on accessible education for students" with disabilities states </a:t>
            </a:r>
            <a:endParaRPr lang="en-US"/>
          </a:p>
          <a:p>
            <a:pPr marL="0" indent="0">
              <a:buNone/>
            </a:pPr>
            <a:r>
              <a:rPr lang="en-US" i="1">
                <a:cs typeface="Calibri"/>
              </a:rPr>
              <a:t>"</a:t>
            </a:r>
            <a:r>
              <a:rPr lang="en-US" i="1">
                <a:ea typeface="+mn-lt"/>
                <a:cs typeface="+mn-lt"/>
              </a:rPr>
              <a:t>education institutions should consult with students with disabilities to gain a greater understanding of students’ diverse needs, and how to most effectively meet them."  </a:t>
            </a:r>
          </a:p>
        </p:txBody>
      </p:sp>
      <p:sp>
        <p:nvSpPr>
          <p:cNvPr id="4" name="Slide Number Placeholder 3">
            <a:extLst>
              <a:ext uri="{FF2B5EF4-FFF2-40B4-BE49-F238E27FC236}">
                <a16:creationId xmlns:a16="http://schemas.microsoft.com/office/drawing/2014/main" id="{1BDDA9DE-7377-4848-A090-96C7DBCCA3AC}"/>
              </a:ext>
            </a:extLst>
          </p:cNvPr>
          <p:cNvSpPr>
            <a:spLocks noGrp="1"/>
          </p:cNvSpPr>
          <p:nvPr>
            <p:ph type="sldNum" sz="quarter" idx="12"/>
          </p:nvPr>
        </p:nvSpPr>
        <p:spPr/>
        <p:txBody>
          <a:bodyPr/>
          <a:lstStyle/>
          <a:p>
            <a:fld id="{330EA680-D336-4FF7-8B7A-9848BB0A1C32}" type="slidenum">
              <a:rPr lang="en-US" smtClean="0"/>
              <a:t>14</a:t>
            </a:fld>
            <a:endParaRPr lang="en-US"/>
          </a:p>
        </p:txBody>
      </p:sp>
    </p:spTree>
    <p:extLst>
      <p:ext uri="{BB962C8B-B14F-4D97-AF65-F5344CB8AC3E}">
        <p14:creationId xmlns:p14="http://schemas.microsoft.com/office/powerpoint/2010/main" val="3528163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FDC4682-542C-456F-8CC9-8B57FA480027}"/>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cs typeface="Calibri Light"/>
              </a:rPr>
              <a:t>Next Steps: Guidelines</a:t>
            </a:r>
            <a:endParaRPr lang="en-US" sz="4000">
              <a:solidFill>
                <a:srgbClr val="FFFFFF"/>
              </a:solidFill>
            </a:endParaRPr>
          </a:p>
        </p:txBody>
      </p:sp>
      <p:sp>
        <p:nvSpPr>
          <p:cNvPr id="3" name="Text Placeholder 2">
            <a:extLst>
              <a:ext uri="{FF2B5EF4-FFF2-40B4-BE49-F238E27FC236}">
                <a16:creationId xmlns:a16="http://schemas.microsoft.com/office/drawing/2014/main" id="{DE6BCF87-2613-4294-BAF2-F27FE41552D0}"/>
              </a:ext>
            </a:extLst>
          </p:cNvPr>
          <p:cNvSpPr>
            <a:spLocks noGrp="1"/>
          </p:cNvSpPr>
          <p:nvPr>
            <p:ph idx="1"/>
          </p:nvPr>
        </p:nvSpPr>
        <p:spPr>
          <a:xfrm>
            <a:off x="4134810" y="1235242"/>
            <a:ext cx="8054142" cy="4575676"/>
          </a:xfrm>
        </p:spPr>
        <p:txBody>
          <a:bodyPr vert="horz" lIns="91440" tIns="45720" rIns="91440" bIns="45720" rtlCol="0" anchor="t">
            <a:normAutofit/>
          </a:bodyPr>
          <a:lstStyle/>
          <a:p>
            <a:r>
              <a:rPr lang="en-US" dirty="0">
                <a:cs typeface="Calibri"/>
              </a:rPr>
              <a:t>Laurier Library has hired a Library Web Accessibility Student Advisor (Ashley Shaw) to co-develop guidelines with us about saving time</a:t>
            </a:r>
          </a:p>
          <a:p>
            <a:r>
              <a:rPr lang="en-US" dirty="0">
                <a:cs typeface="Calibri"/>
              </a:rPr>
              <a:t>Goal: Guidelines applicable to multiple websites</a:t>
            </a:r>
          </a:p>
          <a:p>
            <a:r>
              <a:rPr lang="en-US" dirty="0">
                <a:cs typeface="Calibri"/>
              </a:rPr>
              <a:t>Bart apply them to the SPJ accessibility help page</a:t>
            </a:r>
          </a:p>
          <a:p>
            <a:r>
              <a:rPr lang="en-US" dirty="0">
                <a:cs typeface="Calibri"/>
              </a:rPr>
              <a:t>Rallying call to Ontario university libraries: </a:t>
            </a:r>
          </a:p>
          <a:p>
            <a:pPr lvl="1"/>
            <a:r>
              <a:rPr lang="en-US" dirty="0">
                <a:cs typeface="Calibri"/>
              </a:rPr>
              <a:t>Hire Library Accessibility Student Advisors!</a:t>
            </a:r>
          </a:p>
          <a:p>
            <a:pPr lvl="1"/>
            <a:r>
              <a:rPr lang="en-US" dirty="0">
                <a:cs typeface="Calibri"/>
              </a:rPr>
              <a:t>Develop and share accessibility guidelines</a:t>
            </a:r>
          </a:p>
          <a:p>
            <a:pPr lvl="1"/>
            <a:r>
              <a:rPr lang="en-US" dirty="0">
                <a:ea typeface="+mn-lt"/>
                <a:cs typeface="+mn-lt"/>
              </a:rPr>
              <a:t>How many barriers can we prevent and remove in 1 year?</a:t>
            </a:r>
          </a:p>
        </p:txBody>
      </p:sp>
      <p:sp>
        <p:nvSpPr>
          <p:cNvPr id="4" name="Slide Number Placeholder 3">
            <a:extLst>
              <a:ext uri="{FF2B5EF4-FFF2-40B4-BE49-F238E27FC236}">
                <a16:creationId xmlns:a16="http://schemas.microsoft.com/office/drawing/2014/main" id="{F719194B-3D8B-3A45-AB38-EC611928EAF8}"/>
              </a:ext>
            </a:extLst>
          </p:cNvPr>
          <p:cNvSpPr>
            <a:spLocks noGrp="1"/>
          </p:cNvSpPr>
          <p:nvPr>
            <p:ph type="sldNum" sz="quarter" idx="12"/>
          </p:nvPr>
        </p:nvSpPr>
        <p:spPr/>
        <p:txBody>
          <a:bodyPr/>
          <a:lstStyle/>
          <a:p>
            <a:fld id="{330EA680-D336-4FF7-8B7A-9848BB0A1C32}" type="slidenum">
              <a:rPr lang="en-US" smtClean="0"/>
              <a:t>15</a:t>
            </a:fld>
            <a:endParaRPr lang="en-US"/>
          </a:p>
        </p:txBody>
      </p:sp>
    </p:spTree>
    <p:extLst>
      <p:ext uri="{BB962C8B-B14F-4D97-AF65-F5344CB8AC3E}">
        <p14:creationId xmlns:p14="http://schemas.microsoft.com/office/powerpoint/2010/main" val="1907046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DD85AC-3C83-4B7B-9766-44AE29262602}"/>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cs typeface="Calibri Light"/>
              </a:rPr>
              <a:t>Barriers in Library and Environment</a:t>
            </a:r>
            <a:endParaRPr lang="en-US" sz="4000">
              <a:solidFill>
                <a:srgbClr val="FFFFFF"/>
              </a:solidFill>
            </a:endParaRPr>
          </a:p>
        </p:txBody>
      </p:sp>
      <p:sp>
        <p:nvSpPr>
          <p:cNvPr id="3" name="Content Placeholder 2">
            <a:extLst>
              <a:ext uri="{FF2B5EF4-FFF2-40B4-BE49-F238E27FC236}">
                <a16:creationId xmlns:a16="http://schemas.microsoft.com/office/drawing/2014/main" id="{EF74F3EF-1F18-4CB1-AABF-5865BAA919C7}"/>
              </a:ext>
            </a:extLst>
          </p:cNvPr>
          <p:cNvSpPr>
            <a:spLocks noGrp="1"/>
          </p:cNvSpPr>
          <p:nvPr>
            <p:ph idx="1"/>
          </p:nvPr>
        </p:nvSpPr>
        <p:spPr>
          <a:xfrm>
            <a:off x="4504548" y="1322091"/>
            <a:ext cx="7367662" cy="5546047"/>
          </a:xfrm>
        </p:spPr>
        <p:txBody>
          <a:bodyPr vert="horz" lIns="91440" tIns="45720" rIns="91440" bIns="45720" rtlCol="0" anchor="t">
            <a:normAutofit/>
          </a:bodyPr>
          <a:lstStyle/>
          <a:p>
            <a:r>
              <a:rPr lang="en-US">
                <a:ea typeface="+mn-lt"/>
                <a:cs typeface="+mn-lt"/>
              </a:rPr>
              <a:t>An incoming student drew my attention to barriers in the library web environment</a:t>
            </a:r>
          </a:p>
          <a:p>
            <a:r>
              <a:rPr lang="en-US">
                <a:ea typeface="+mn-lt"/>
                <a:cs typeface="+mn-lt"/>
              </a:rPr>
              <a:t>Ontario Human Rights Commission:</a:t>
            </a:r>
            <a:endParaRPr lang="en-US"/>
          </a:p>
          <a:p>
            <a:pPr lvl="1"/>
            <a:r>
              <a:rPr lang="en-US" sz="2800">
                <a:ea typeface="+mn-lt"/>
                <a:cs typeface="+mn-lt"/>
              </a:rPr>
              <a:t>"Education providers operating in Ontario have a duty to take steps to </a:t>
            </a:r>
            <a:r>
              <a:rPr lang="en-US" sz="2800" b="1" u="sng">
                <a:ea typeface="+mn-lt"/>
                <a:cs typeface="+mn-lt"/>
              </a:rPr>
              <a:t>prevent</a:t>
            </a:r>
            <a:r>
              <a:rPr lang="en-US" sz="2800">
                <a:ea typeface="+mn-lt"/>
                <a:cs typeface="+mn-lt"/>
              </a:rPr>
              <a:t> and </a:t>
            </a:r>
            <a:r>
              <a:rPr lang="en-US" sz="2800" b="1" u="sng">
                <a:ea typeface="+mn-lt"/>
                <a:cs typeface="+mn-lt"/>
              </a:rPr>
              <a:t>respond </a:t>
            </a:r>
            <a:r>
              <a:rPr lang="en-US" sz="2800">
                <a:ea typeface="+mn-lt"/>
                <a:cs typeface="+mn-lt"/>
              </a:rPr>
              <a:t>to breaches of the </a:t>
            </a:r>
            <a:r>
              <a:rPr lang="en-US" sz="2800" i="1">
                <a:ea typeface="+mn-lt"/>
                <a:cs typeface="+mn-lt"/>
              </a:rPr>
              <a:t>Code</a:t>
            </a:r>
            <a:r>
              <a:rPr lang="en-US" sz="2800">
                <a:ea typeface="+mn-lt"/>
                <a:cs typeface="+mn-lt"/>
              </a:rPr>
              <a:t>."</a:t>
            </a:r>
            <a:endParaRPr lang="en-US" sz="2800">
              <a:cs typeface="Calibri"/>
            </a:endParaRPr>
          </a:p>
          <a:p>
            <a:r>
              <a:rPr lang="en-US">
                <a:cs typeface="Calibri"/>
              </a:rPr>
              <a:t>I reached out to Bart </a:t>
            </a:r>
          </a:p>
          <a:p>
            <a:r>
              <a:rPr lang="en-US">
                <a:cs typeface="Calibri"/>
              </a:rPr>
              <a:t>We met at OLA 2020</a:t>
            </a:r>
          </a:p>
          <a:p>
            <a:r>
              <a:rPr lang="en-US">
                <a:cs typeface="Calibri"/>
              </a:rPr>
              <a:t>He was in!</a:t>
            </a:r>
          </a:p>
        </p:txBody>
      </p:sp>
      <p:sp>
        <p:nvSpPr>
          <p:cNvPr id="4" name="Slide Number Placeholder 3">
            <a:extLst>
              <a:ext uri="{FF2B5EF4-FFF2-40B4-BE49-F238E27FC236}">
                <a16:creationId xmlns:a16="http://schemas.microsoft.com/office/drawing/2014/main" id="{628B761C-7034-BA41-9AF4-2D4E7DE09E43}"/>
              </a:ext>
            </a:extLst>
          </p:cNvPr>
          <p:cNvSpPr>
            <a:spLocks noGrp="1"/>
          </p:cNvSpPr>
          <p:nvPr>
            <p:ph type="sldNum" sz="quarter" idx="12"/>
          </p:nvPr>
        </p:nvSpPr>
        <p:spPr/>
        <p:txBody>
          <a:bodyPr/>
          <a:lstStyle/>
          <a:p>
            <a:fld id="{330EA680-D336-4FF7-8B7A-9848BB0A1C32}" type="slidenum">
              <a:rPr lang="en-US" smtClean="0"/>
              <a:t>2</a:t>
            </a:fld>
            <a:endParaRPr lang="en-US"/>
          </a:p>
        </p:txBody>
      </p:sp>
    </p:spTree>
    <p:extLst>
      <p:ext uri="{BB962C8B-B14F-4D97-AF65-F5344CB8AC3E}">
        <p14:creationId xmlns:p14="http://schemas.microsoft.com/office/powerpoint/2010/main" val="3585242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FD783411-0BEF-4FD1-AB61-F0B67B9DEF20}"/>
              </a:ext>
            </a:extLst>
          </p:cNvPr>
          <p:cNvSpPr>
            <a:spLocks noGrp="1"/>
          </p:cNvSpPr>
          <p:nvPr>
            <p:ph type="title"/>
          </p:nvPr>
        </p:nvSpPr>
        <p:spPr>
          <a:xfrm>
            <a:off x="1314824" y="735106"/>
            <a:ext cx="10053763" cy="2928470"/>
          </a:xfrm>
        </p:spPr>
        <p:txBody>
          <a:bodyPr vert="horz" lIns="91440" tIns="45720" rIns="91440" bIns="45720" rtlCol="0" anchor="b">
            <a:normAutofit/>
          </a:bodyPr>
          <a:lstStyle/>
          <a:p>
            <a:r>
              <a:rPr lang="en-US" sz="4800" kern="1200">
                <a:solidFill>
                  <a:srgbClr val="FFFFFF"/>
                </a:solidFill>
                <a:latin typeface="+mj-lt"/>
                <a:ea typeface="+mj-ea"/>
                <a:cs typeface="+mj-cs"/>
              </a:rPr>
              <a:t> Feature 1: Report a </a:t>
            </a:r>
            <a:r>
              <a:rPr lang="en-US" sz="4800">
                <a:solidFill>
                  <a:srgbClr val="FFFFFF"/>
                </a:solidFill>
              </a:rPr>
              <a:t>Problem</a:t>
            </a:r>
            <a:endParaRPr lang="en-US" sz="4800" kern="1200">
              <a:solidFill>
                <a:srgbClr val="FFFFFF"/>
              </a:solidFill>
              <a:latin typeface="+mj-lt"/>
              <a:ea typeface="+mj-ea"/>
              <a:cs typeface="+mj-cs"/>
            </a:endParaRPr>
          </a:p>
        </p:txBody>
      </p:sp>
      <p:sp>
        <p:nvSpPr>
          <p:cNvPr id="3" name="Content Placeholder 2">
            <a:extLst>
              <a:ext uri="{FF2B5EF4-FFF2-40B4-BE49-F238E27FC236}">
                <a16:creationId xmlns:a16="http://schemas.microsoft.com/office/drawing/2014/main" id="{B4329550-2242-40A2-AA0B-327E16822FB1}"/>
              </a:ext>
            </a:extLst>
          </p:cNvPr>
          <p:cNvSpPr>
            <a:spLocks noGrp="1"/>
          </p:cNvSpPr>
          <p:nvPr>
            <p:ph type="body" idx="1"/>
          </p:nvPr>
        </p:nvSpPr>
        <p:spPr>
          <a:xfrm>
            <a:off x="1350682" y="4870824"/>
            <a:ext cx="10005951" cy="1458258"/>
          </a:xfrm>
        </p:spPr>
        <p:txBody>
          <a:bodyPr vert="horz" lIns="91440" tIns="45720" rIns="91440" bIns="45720" rtlCol="0" anchor="ctr">
            <a:normAutofit/>
          </a:bodyPr>
          <a:lstStyle/>
          <a:p>
            <a:endParaRPr lang="en-US" sz="2400" kern="1200">
              <a:solidFill>
                <a:schemeClr val="tx1"/>
              </a:solidFill>
              <a:latin typeface="+mn-lt"/>
              <a:ea typeface="+mn-ea"/>
              <a:cs typeface="+mn-cs"/>
            </a:endParaRPr>
          </a:p>
        </p:txBody>
      </p:sp>
      <p:sp>
        <p:nvSpPr>
          <p:cNvPr id="4" name="Slide Number Placeholder 3">
            <a:extLst>
              <a:ext uri="{FF2B5EF4-FFF2-40B4-BE49-F238E27FC236}">
                <a16:creationId xmlns:a16="http://schemas.microsoft.com/office/drawing/2014/main" id="{9E50D5F4-C773-B74B-9DBB-2E677B2DBA36}"/>
              </a:ext>
            </a:extLst>
          </p:cNvPr>
          <p:cNvSpPr>
            <a:spLocks noGrp="1"/>
          </p:cNvSpPr>
          <p:nvPr>
            <p:ph type="sldNum" sz="quarter" idx="12"/>
          </p:nvPr>
        </p:nvSpPr>
        <p:spPr/>
        <p:txBody>
          <a:bodyPr/>
          <a:lstStyle/>
          <a:p>
            <a:fld id="{330EA680-D336-4FF7-8B7A-9848BB0A1C32}" type="slidenum">
              <a:rPr lang="en-US" smtClean="0"/>
              <a:t>3</a:t>
            </a:fld>
            <a:endParaRPr lang="en-US"/>
          </a:p>
        </p:txBody>
      </p:sp>
    </p:spTree>
    <p:extLst>
      <p:ext uri="{BB962C8B-B14F-4D97-AF65-F5344CB8AC3E}">
        <p14:creationId xmlns:p14="http://schemas.microsoft.com/office/powerpoint/2010/main" val="1365070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590DD04-30F5-44F7-8FA7-23FACA60FC83}"/>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cs typeface="Calibri Light"/>
              </a:rPr>
              <a:t>The Need: Users Can Report Problems</a:t>
            </a:r>
            <a:endParaRPr lang="en-US" sz="4000">
              <a:solidFill>
                <a:srgbClr val="FFFFFF"/>
              </a:solidFill>
            </a:endParaRPr>
          </a:p>
        </p:txBody>
      </p:sp>
      <p:sp>
        <p:nvSpPr>
          <p:cNvPr id="3" name="Text Placeholder 2">
            <a:extLst>
              <a:ext uri="{FF2B5EF4-FFF2-40B4-BE49-F238E27FC236}">
                <a16:creationId xmlns:a16="http://schemas.microsoft.com/office/drawing/2014/main" id="{0898FCC9-C297-4D2A-912F-F0A43EECC784}"/>
              </a:ext>
            </a:extLst>
          </p:cNvPr>
          <p:cNvSpPr>
            <a:spLocks noGrp="1"/>
          </p:cNvSpPr>
          <p:nvPr>
            <p:ph idx="1"/>
          </p:nvPr>
        </p:nvSpPr>
        <p:spPr>
          <a:xfrm>
            <a:off x="4367695" y="1713782"/>
            <a:ext cx="7639426" cy="3128041"/>
          </a:xfrm>
        </p:spPr>
        <p:txBody>
          <a:bodyPr vert="horz" lIns="91440" tIns="45720" rIns="91440" bIns="45720" rtlCol="0" anchor="t">
            <a:normAutofit/>
          </a:bodyPr>
          <a:lstStyle/>
          <a:p>
            <a:r>
              <a:rPr lang="en-US">
                <a:cs typeface="Calibri"/>
              </a:rPr>
              <a:t>We want to recognize urgency of issues</a:t>
            </a:r>
          </a:p>
          <a:p>
            <a:r>
              <a:rPr lang="en-US">
                <a:cs typeface="Calibri"/>
              </a:rPr>
              <a:t>We want to recognize we are subject to WCAG 2.0's 4th conformance requirement</a:t>
            </a:r>
          </a:p>
          <a:p>
            <a:pPr lvl="1"/>
            <a:r>
              <a:rPr lang="en-US" sz="2800">
                <a:cs typeface="Calibri"/>
              </a:rPr>
              <a:t>Web content needs to be compatible with user's assistive technology and browser</a:t>
            </a:r>
          </a:p>
        </p:txBody>
      </p:sp>
      <p:sp>
        <p:nvSpPr>
          <p:cNvPr id="4" name="Slide Number Placeholder 3">
            <a:extLst>
              <a:ext uri="{FF2B5EF4-FFF2-40B4-BE49-F238E27FC236}">
                <a16:creationId xmlns:a16="http://schemas.microsoft.com/office/drawing/2014/main" id="{2D7C46E2-1DED-024E-A8A8-5C2579EBB189}"/>
              </a:ext>
            </a:extLst>
          </p:cNvPr>
          <p:cNvSpPr>
            <a:spLocks noGrp="1"/>
          </p:cNvSpPr>
          <p:nvPr>
            <p:ph type="sldNum" sz="quarter" idx="12"/>
          </p:nvPr>
        </p:nvSpPr>
        <p:spPr/>
        <p:txBody>
          <a:bodyPr/>
          <a:lstStyle/>
          <a:p>
            <a:fld id="{330EA680-D336-4FF7-8B7A-9848BB0A1C32}" type="slidenum">
              <a:rPr lang="en-US" smtClean="0"/>
              <a:t>4</a:t>
            </a:fld>
            <a:endParaRPr lang="en-US"/>
          </a:p>
        </p:txBody>
      </p:sp>
    </p:spTree>
    <p:extLst>
      <p:ext uri="{BB962C8B-B14F-4D97-AF65-F5344CB8AC3E}">
        <p14:creationId xmlns:p14="http://schemas.microsoft.com/office/powerpoint/2010/main" val="2287194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590DD04-30F5-44F7-8FA7-23FACA60FC83}"/>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ea typeface="+mj-lt"/>
                <a:cs typeface="+mj-lt"/>
              </a:rPr>
              <a:t>Report An Accessibility Problem</a:t>
            </a:r>
            <a:br>
              <a:rPr lang="en-US" sz="4000">
                <a:solidFill>
                  <a:srgbClr val="FFFFFF"/>
                </a:solidFill>
                <a:ea typeface="+mj-lt"/>
                <a:cs typeface="+mj-lt"/>
              </a:rPr>
            </a:br>
            <a:r>
              <a:rPr lang="en-US" sz="4000">
                <a:solidFill>
                  <a:srgbClr val="FFFFFF"/>
                </a:solidFill>
                <a:cs typeface="Calibri Light"/>
              </a:rPr>
              <a:t>Form</a:t>
            </a:r>
            <a:endParaRPr lang="en-US"/>
          </a:p>
        </p:txBody>
      </p:sp>
      <p:sp>
        <p:nvSpPr>
          <p:cNvPr id="4" name="Slide Number Placeholder 3">
            <a:extLst>
              <a:ext uri="{FF2B5EF4-FFF2-40B4-BE49-F238E27FC236}">
                <a16:creationId xmlns:a16="http://schemas.microsoft.com/office/drawing/2014/main" id="{2D7C46E2-1DED-024E-A8A8-5C2579EBB189}"/>
              </a:ext>
            </a:extLst>
          </p:cNvPr>
          <p:cNvSpPr>
            <a:spLocks noGrp="1"/>
          </p:cNvSpPr>
          <p:nvPr>
            <p:ph type="sldNum" sz="quarter" idx="12"/>
          </p:nvPr>
        </p:nvSpPr>
        <p:spPr/>
        <p:txBody>
          <a:bodyPr/>
          <a:lstStyle/>
          <a:p>
            <a:fld id="{330EA680-D336-4FF7-8B7A-9848BB0A1C32}" type="slidenum">
              <a:rPr lang="en-US" smtClean="0"/>
              <a:t>5</a:t>
            </a:fld>
            <a:endParaRPr lang="en-US"/>
          </a:p>
        </p:txBody>
      </p:sp>
      <p:pic>
        <p:nvPicPr>
          <p:cNvPr id="7" name="Picture 7" descr="Screen shot of the Report an accessibility problem form.">
            <a:extLst>
              <a:ext uri="{FF2B5EF4-FFF2-40B4-BE49-F238E27FC236}">
                <a16:creationId xmlns:a16="http://schemas.microsoft.com/office/drawing/2014/main" id="{236667BE-D20E-4F07-92BD-6DD5FA0D2DFD}"/>
              </a:ext>
            </a:extLst>
          </p:cNvPr>
          <p:cNvPicPr>
            <a:picLocks noChangeAspect="1"/>
          </p:cNvPicPr>
          <p:nvPr/>
        </p:nvPicPr>
        <p:blipFill rotWithShape="1">
          <a:blip r:embed="rId2"/>
          <a:srcRect t="19526" r="97" b="31882"/>
          <a:stretch/>
        </p:blipFill>
        <p:spPr>
          <a:xfrm>
            <a:off x="6302224" y="11525"/>
            <a:ext cx="5710516" cy="68375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27952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C38BC6C-7B81-478A-B99E-9476BC1C9B82}"/>
              </a:ext>
            </a:extLst>
          </p:cNvPr>
          <p:cNvSpPr>
            <a:spLocks noGrp="1"/>
          </p:cNvSpPr>
          <p:nvPr>
            <p:ph type="title"/>
          </p:nvPr>
        </p:nvSpPr>
        <p:spPr>
          <a:xfrm>
            <a:off x="1314824" y="735106"/>
            <a:ext cx="10053763" cy="2928470"/>
          </a:xfrm>
        </p:spPr>
        <p:txBody>
          <a:bodyPr vert="horz" lIns="91440" tIns="45720" rIns="91440" bIns="45720" rtlCol="0" anchor="b">
            <a:normAutofit/>
          </a:bodyPr>
          <a:lstStyle/>
          <a:p>
            <a:r>
              <a:rPr lang="en-US" sz="4800" kern="1200">
                <a:solidFill>
                  <a:srgbClr val="FFFFFF"/>
                </a:solidFill>
                <a:latin typeface="+mj-lt"/>
                <a:ea typeface="+mj-ea"/>
                <a:cs typeface="+mj-cs"/>
              </a:rPr>
              <a:t>Feature 2: Help Guide for Screen Readers Users</a:t>
            </a:r>
          </a:p>
        </p:txBody>
      </p:sp>
      <p:sp>
        <p:nvSpPr>
          <p:cNvPr id="3" name="Content Placeholder 2">
            <a:extLst>
              <a:ext uri="{FF2B5EF4-FFF2-40B4-BE49-F238E27FC236}">
                <a16:creationId xmlns:a16="http://schemas.microsoft.com/office/drawing/2014/main" id="{467BF9C0-007E-4531-95FC-B057385FA460}"/>
              </a:ext>
            </a:extLst>
          </p:cNvPr>
          <p:cNvSpPr>
            <a:spLocks noGrp="1"/>
          </p:cNvSpPr>
          <p:nvPr>
            <p:ph type="body" idx="1"/>
          </p:nvPr>
        </p:nvSpPr>
        <p:spPr>
          <a:xfrm>
            <a:off x="1350682" y="4870824"/>
            <a:ext cx="10005951" cy="1458258"/>
          </a:xfrm>
        </p:spPr>
        <p:txBody>
          <a:bodyPr vert="horz" lIns="91440" tIns="45720" rIns="91440" bIns="45720" rtlCol="0" anchor="ctr">
            <a:normAutofit/>
          </a:bodyPr>
          <a:lstStyle/>
          <a:p>
            <a:endParaRPr lang="en-US" sz="2400" kern="1200">
              <a:solidFill>
                <a:schemeClr val="tx1"/>
              </a:solidFill>
              <a:latin typeface="+mn-lt"/>
              <a:ea typeface="+mn-ea"/>
              <a:cs typeface="+mn-cs"/>
            </a:endParaRPr>
          </a:p>
        </p:txBody>
      </p:sp>
      <p:sp>
        <p:nvSpPr>
          <p:cNvPr id="4" name="Slide Number Placeholder 3">
            <a:extLst>
              <a:ext uri="{FF2B5EF4-FFF2-40B4-BE49-F238E27FC236}">
                <a16:creationId xmlns:a16="http://schemas.microsoft.com/office/drawing/2014/main" id="{52BB07A5-0EB0-CC45-9EC6-5CC6AF81AD92}"/>
              </a:ext>
            </a:extLst>
          </p:cNvPr>
          <p:cNvSpPr>
            <a:spLocks noGrp="1"/>
          </p:cNvSpPr>
          <p:nvPr>
            <p:ph type="sldNum" sz="quarter" idx="12"/>
          </p:nvPr>
        </p:nvSpPr>
        <p:spPr/>
        <p:txBody>
          <a:bodyPr/>
          <a:lstStyle/>
          <a:p>
            <a:fld id="{330EA680-D336-4FF7-8B7A-9848BB0A1C32}" type="slidenum">
              <a:rPr lang="en-US" smtClean="0"/>
              <a:t>6</a:t>
            </a:fld>
            <a:endParaRPr lang="en-US"/>
          </a:p>
        </p:txBody>
      </p:sp>
    </p:spTree>
    <p:extLst>
      <p:ext uri="{BB962C8B-B14F-4D97-AF65-F5344CB8AC3E}">
        <p14:creationId xmlns:p14="http://schemas.microsoft.com/office/powerpoint/2010/main" val="2154656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242837-60AC-4DB2-A22A-2E78EB24F51A}"/>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cs typeface="Calibri Light"/>
              </a:rPr>
              <a:t>Responding to needs not in WCAG </a:t>
            </a:r>
            <a:endParaRPr lang="en-US" sz="4000">
              <a:solidFill>
                <a:srgbClr val="FFFFFF"/>
              </a:solidFill>
            </a:endParaRPr>
          </a:p>
        </p:txBody>
      </p:sp>
      <p:sp>
        <p:nvSpPr>
          <p:cNvPr id="3" name="Content Placeholder 2">
            <a:extLst>
              <a:ext uri="{FF2B5EF4-FFF2-40B4-BE49-F238E27FC236}">
                <a16:creationId xmlns:a16="http://schemas.microsoft.com/office/drawing/2014/main" id="{9DAD899B-B77F-4FD3-9A73-031D044778A2}"/>
              </a:ext>
            </a:extLst>
          </p:cNvPr>
          <p:cNvSpPr>
            <a:spLocks noGrp="1"/>
          </p:cNvSpPr>
          <p:nvPr>
            <p:ph idx="1"/>
          </p:nvPr>
        </p:nvSpPr>
        <p:spPr>
          <a:xfrm>
            <a:off x="4810259" y="649480"/>
            <a:ext cx="7209347" cy="5546047"/>
          </a:xfrm>
        </p:spPr>
        <p:txBody>
          <a:bodyPr vert="horz" lIns="91440" tIns="45720" rIns="91440" bIns="45720" rtlCol="0" anchor="ctr">
            <a:normAutofit/>
          </a:bodyPr>
          <a:lstStyle/>
          <a:p>
            <a:pPr marL="0" indent="0">
              <a:buNone/>
            </a:pPr>
            <a:endParaRPr lang="en-US">
              <a:ea typeface="+mn-lt"/>
              <a:cs typeface="+mn-lt"/>
            </a:endParaRPr>
          </a:p>
          <a:p>
            <a:r>
              <a:rPr lang="en-US">
                <a:ea typeface="+mn-lt"/>
                <a:cs typeface="+mn-lt"/>
              </a:rPr>
              <a:t>Problem: Learning a platform can be time consuming for text to speech/Braille users </a:t>
            </a:r>
            <a:endParaRPr lang="en-US">
              <a:cs typeface="Calibri"/>
            </a:endParaRPr>
          </a:p>
          <a:p>
            <a:r>
              <a:rPr lang="en-US">
                <a:ea typeface="+mn-lt"/>
                <a:cs typeface="+mn-lt"/>
              </a:rPr>
              <a:t>Visual style and layout can communicate function </a:t>
            </a:r>
          </a:p>
          <a:p>
            <a:r>
              <a:rPr lang="en-US">
                <a:cs typeface="Calibri"/>
              </a:rPr>
              <a:t>For example...</a:t>
            </a:r>
          </a:p>
          <a:p>
            <a:endParaRPr lang="en-US" sz="2400">
              <a:cs typeface="Calibri"/>
            </a:endParaRPr>
          </a:p>
        </p:txBody>
      </p:sp>
      <p:sp>
        <p:nvSpPr>
          <p:cNvPr id="4" name="Slide Number Placeholder 3">
            <a:extLst>
              <a:ext uri="{FF2B5EF4-FFF2-40B4-BE49-F238E27FC236}">
                <a16:creationId xmlns:a16="http://schemas.microsoft.com/office/drawing/2014/main" id="{7C02C5A0-8C4D-2F40-A1E2-40499F3F4606}"/>
              </a:ext>
            </a:extLst>
          </p:cNvPr>
          <p:cNvSpPr>
            <a:spLocks noGrp="1"/>
          </p:cNvSpPr>
          <p:nvPr>
            <p:ph type="sldNum" sz="quarter" idx="12"/>
          </p:nvPr>
        </p:nvSpPr>
        <p:spPr/>
        <p:txBody>
          <a:bodyPr/>
          <a:lstStyle/>
          <a:p>
            <a:fld id="{330EA680-D336-4FF7-8B7A-9848BB0A1C32}" type="slidenum">
              <a:rPr lang="en-US" smtClean="0"/>
              <a:t>7</a:t>
            </a:fld>
            <a:endParaRPr lang="en-US"/>
          </a:p>
        </p:txBody>
      </p:sp>
    </p:spTree>
    <p:extLst>
      <p:ext uri="{BB962C8B-B14F-4D97-AF65-F5344CB8AC3E}">
        <p14:creationId xmlns:p14="http://schemas.microsoft.com/office/powerpoint/2010/main" val="850666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1BC71-DA3C-4E1D-A729-6EA06C080BD3}"/>
              </a:ext>
            </a:extLst>
          </p:cNvPr>
          <p:cNvSpPr>
            <a:spLocks noGrp="1"/>
          </p:cNvSpPr>
          <p:nvPr>
            <p:ph type="title"/>
          </p:nvPr>
        </p:nvSpPr>
        <p:spPr>
          <a:xfrm>
            <a:off x="904783" y="2620"/>
            <a:ext cx="11536532" cy="1332961"/>
          </a:xfrm>
        </p:spPr>
        <p:txBody>
          <a:bodyPr/>
          <a:lstStyle/>
          <a:p>
            <a:r>
              <a:rPr lang="en-US">
                <a:cs typeface="Calibri Light"/>
              </a:rPr>
              <a:t>For example...</a:t>
            </a:r>
          </a:p>
        </p:txBody>
      </p:sp>
      <p:sp>
        <p:nvSpPr>
          <p:cNvPr id="4" name="TextBox 3">
            <a:extLst>
              <a:ext uri="{FF2B5EF4-FFF2-40B4-BE49-F238E27FC236}">
                <a16:creationId xmlns:a16="http://schemas.microsoft.com/office/drawing/2014/main" id="{8CB78D8A-0669-46AA-9B5C-36CF598F2700}"/>
              </a:ext>
            </a:extLst>
          </p:cNvPr>
          <p:cNvSpPr txBox="1"/>
          <p:nvPr/>
        </p:nvSpPr>
        <p:spPr>
          <a:xfrm>
            <a:off x="842400" y="5318400"/>
            <a:ext cx="10057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Arial"/>
              <a:buChar char="•"/>
            </a:pPr>
            <a:r>
              <a:rPr lang="en-US" sz="2800">
                <a:latin typeface="Calibri Light"/>
                <a:cs typeface="Calibri Light"/>
              </a:rPr>
              <a:t>Visual layout conveys affordances differently than a screen reader </a:t>
            </a:r>
            <a:endParaRPr lang="en-US" sz="2800">
              <a:cs typeface="Calibri"/>
            </a:endParaRPr>
          </a:p>
        </p:txBody>
      </p:sp>
      <p:pic>
        <p:nvPicPr>
          <p:cNvPr id="6" name="Picture 7" descr="A screen shot of the search region on Scholars Portal Journal.  I&amp;#39;ve overlaid red rectangles around the parts of the interface that correspond to the Main navigation region and the search region. We can clearly see that the main navigation region is quite small compared to the larger search region, which is positioned centrally on the screen.  ">
            <a:extLst>
              <a:ext uri="{FF2B5EF4-FFF2-40B4-BE49-F238E27FC236}">
                <a16:creationId xmlns:a16="http://schemas.microsoft.com/office/drawing/2014/main" id="{1AB8FAA1-3DA1-4089-96B6-6D5F179FA23D}"/>
              </a:ext>
            </a:extLst>
          </p:cNvPr>
          <p:cNvPicPr>
            <a:picLocks noChangeAspect="1"/>
          </p:cNvPicPr>
          <p:nvPr/>
        </p:nvPicPr>
        <p:blipFill>
          <a:blip r:embed="rId3"/>
          <a:stretch>
            <a:fillRect/>
          </a:stretch>
        </p:blipFill>
        <p:spPr>
          <a:xfrm>
            <a:off x="411985" y="1013832"/>
            <a:ext cx="11535010" cy="3922980"/>
          </a:xfrm>
          <a:prstGeom prst="rect">
            <a:avLst/>
          </a:prstGeom>
        </p:spPr>
      </p:pic>
      <p:sp>
        <p:nvSpPr>
          <p:cNvPr id="5" name="Slide Number Placeholder 4">
            <a:extLst>
              <a:ext uri="{FF2B5EF4-FFF2-40B4-BE49-F238E27FC236}">
                <a16:creationId xmlns:a16="http://schemas.microsoft.com/office/drawing/2014/main" id="{8A4F78B2-44B8-D140-9221-96BBD87438C8}"/>
              </a:ext>
            </a:extLst>
          </p:cNvPr>
          <p:cNvSpPr>
            <a:spLocks noGrp="1"/>
          </p:cNvSpPr>
          <p:nvPr>
            <p:ph type="sldNum" sz="quarter" idx="12"/>
          </p:nvPr>
        </p:nvSpPr>
        <p:spPr/>
        <p:txBody>
          <a:bodyPr/>
          <a:lstStyle/>
          <a:p>
            <a:fld id="{330EA680-D336-4FF7-8B7A-9848BB0A1C32}" type="slidenum">
              <a:rPr lang="en-US" smtClean="0"/>
              <a:t>8</a:t>
            </a:fld>
            <a:endParaRPr lang="en-US"/>
          </a:p>
        </p:txBody>
      </p:sp>
    </p:spTree>
    <p:extLst>
      <p:ext uri="{BB962C8B-B14F-4D97-AF65-F5344CB8AC3E}">
        <p14:creationId xmlns:p14="http://schemas.microsoft.com/office/powerpoint/2010/main" val="23886478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242837-60AC-4DB2-A22A-2E78EB24F51A}"/>
              </a:ext>
            </a:extLst>
          </p:cNvPr>
          <p:cNvSpPr>
            <a:spLocks noGrp="1"/>
          </p:cNvSpPr>
          <p:nvPr>
            <p:ph type="title"/>
          </p:nvPr>
        </p:nvSpPr>
        <p:spPr>
          <a:xfrm>
            <a:off x="659657" y="277852"/>
            <a:ext cx="9895951" cy="1033669"/>
          </a:xfrm>
        </p:spPr>
        <p:txBody>
          <a:bodyPr>
            <a:normAutofit/>
          </a:bodyPr>
          <a:lstStyle/>
          <a:p>
            <a:r>
              <a:rPr lang="en-US" sz="4000">
                <a:solidFill>
                  <a:srgbClr val="FFFFFF"/>
                </a:solidFill>
                <a:cs typeface="Calibri Light"/>
              </a:rPr>
              <a:t>Responding to a need not in WCAG </a:t>
            </a:r>
            <a:endParaRPr lang="en-US" sz="4000">
              <a:solidFill>
                <a:srgbClr val="FFFFFF"/>
              </a:solidFill>
            </a:endParaRPr>
          </a:p>
        </p:txBody>
      </p:sp>
      <p:sp>
        <p:nvSpPr>
          <p:cNvPr id="3" name="Content Placeholder 2">
            <a:extLst>
              <a:ext uri="{FF2B5EF4-FFF2-40B4-BE49-F238E27FC236}">
                <a16:creationId xmlns:a16="http://schemas.microsoft.com/office/drawing/2014/main" id="{9DAD899B-B77F-4FD3-9A73-031D044778A2}"/>
              </a:ext>
            </a:extLst>
          </p:cNvPr>
          <p:cNvSpPr>
            <a:spLocks noGrp="1"/>
          </p:cNvSpPr>
          <p:nvPr>
            <p:ph idx="1"/>
          </p:nvPr>
        </p:nvSpPr>
        <p:spPr>
          <a:xfrm>
            <a:off x="659567" y="2318197"/>
            <a:ext cx="11077731" cy="3683358"/>
          </a:xfrm>
        </p:spPr>
        <p:txBody>
          <a:bodyPr vert="horz" lIns="91440" tIns="45720" rIns="91440" bIns="45720" rtlCol="0" anchor="t">
            <a:normAutofit/>
          </a:bodyPr>
          <a:lstStyle/>
          <a:p>
            <a:r>
              <a:rPr lang="en-US" sz="3200" dirty="0">
                <a:ea typeface="+mn-lt"/>
                <a:cs typeface="+mn-lt"/>
              </a:rPr>
              <a:t>Web Content Accessibility Guidelines is not a stopping point</a:t>
            </a:r>
            <a:endParaRPr lang="en-US" sz="3200" dirty="0">
              <a:cs typeface="Calibri"/>
            </a:endParaRPr>
          </a:p>
          <a:p>
            <a:r>
              <a:rPr lang="en-US" sz="3200" dirty="0">
                <a:cs typeface="Calibri"/>
              </a:rPr>
              <a:t>Human rights legislation calls us to respond to situations that </a:t>
            </a:r>
            <a:r>
              <a:rPr lang="en-US" sz="3200" u="sng" dirty="0">
                <a:cs typeface="Calibri"/>
              </a:rPr>
              <a:t>disadvantage</a:t>
            </a:r>
            <a:r>
              <a:rPr lang="en-US" sz="3200" dirty="0">
                <a:cs typeface="Calibri"/>
              </a:rPr>
              <a:t> members of protected groups</a:t>
            </a:r>
          </a:p>
          <a:p>
            <a:r>
              <a:rPr lang="en-US" sz="3200" dirty="0">
                <a:cs typeface="Calibri"/>
              </a:rPr>
              <a:t>“</a:t>
            </a:r>
            <a:r>
              <a:rPr lang="en-US" sz="3200" b="1" dirty="0">
                <a:cs typeface="Calibri"/>
              </a:rPr>
              <a:t>How can we save screen reader users time</a:t>
            </a:r>
            <a:r>
              <a:rPr lang="en-US" sz="3200" dirty="0">
                <a:cs typeface="Calibri"/>
              </a:rPr>
              <a:t>?”</a:t>
            </a:r>
          </a:p>
          <a:p>
            <a:endParaRPr lang="en-US" sz="3200" dirty="0">
              <a:cs typeface="Calibri"/>
            </a:endParaRPr>
          </a:p>
        </p:txBody>
      </p:sp>
      <p:sp>
        <p:nvSpPr>
          <p:cNvPr id="4" name="Slide Number Placeholder 3">
            <a:extLst>
              <a:ext uri="{FF2B5EF4-FFF2-40B4-BE49-F238E27FC236}">
                <a16:creationId xmlns:a16="http://schemas.microsoft.com/office/drawing/2014/main" id="{7C832C53-F290-1F4A-AD07-F1F5C9035052}"/>
              </a:ext>
            </a:extLst>
          </p:cNvPr>
          <p:cNvSpPr>
            <a:spLocks noGrp="1"/>
          </p:cNvSpPr>
          <p:nvPr>
            <p:ph type="sldNum" sz="quarter" idx="12"/>
          </p:nvPr>
        </p:nvSpPr>
        <p:spPr/>
        <p:txBody>
          <a:bodyPr/>
          <a:lstStyle/>
          <a:p>
            <a:fld id="{330EA680-D336-4FF7-8B7A-9848BB0A1C32}" type="slidenum">
              <a:rPr lang="en-US" smtClean="0"/>
              <a:t>9</a:t>
            </a:fld>
            <a:endParaRPr lang="en-US"/>
          </a:p>
        </p:txBody>
      </p:sp>
    </p:spTree>
    <p:extLst>
      <p:ext uri="{BB962C8B-B14F-4D97-AF65-F5344CB8AC3E}">
        <p14:creationId xmlns:p14="http://schemas.microsoft.com/office/powerpoint/2010/main" val="67899098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0D2DE6939E22F459BEEA0E2C3C91518" ma:contentTypeVersion="18" ma:contentTypeDescription="Create a new document." ma:contentTypeScope="" ma:versionID="d492d76524d138f9c1962126cd047b89">
  <xsd:schema xmlns:xsd="http://www.w3.org/2001/XMLSchema" xmlns:xs="http://www.w3.org/2001/XMLSchema" xmlns:p="http://schemas.microsoft.com/office/2006/metadata/properties" xmlns:ns3="8a957d34-4ec4-47ac-8eb7-11349095d8a4" xmlns:ns4="a0ae46a9-5c39-4198-a28c-d19af17328de" targetNamespace="http://schemas.microsoft.com/office/2006/metadata/properties" ma:root="true" ma:fieldsID="5db9e13f1d3df0225222db1e0163d126" ns3:_="" ns4:_="">
    <xsd:import namespace="8a957d34-4ec4-47ac-8eb7-11349095d8a4"/>
    <xsd:import namespace="a0ae46a9-5c39-4198-a28c-d19af17328de"/>
    <xsd:element name="properties">
      <xsd:complexType>
        <xsd:sequence>
          <xsd:element name="documentManagement">
            <xsd:complexType>
              <xsd:all>
                <xsd:element ref="ns3:MigrationWizId" minOccurs="0"/>
                <xsd:element ref="ns3:MigrationWizIdPermissions" minOccurs="0"/>
                <xsd:element ref="ns3:MigrationWizIdPermissionLevels" minOccurs="0"/>
                <xsd:element ref="ns3:MigrationWizIdDocumentLibraryPermissions" minOccurs="0"/>
                <xsd:element ref="ns3:MigrationWizIdSecurityGroups" minOccurs="0"/>
                <xsd:element ref="ns4:SharedWithUsers" minOccurs="0"/>
                <xsd:element ref="ns4:SharedWithDetails" minOccurs="0"/>
                <xsd:element ref="ns4:SharingHintHash"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EventHashCode" minOccurs="0"/>
                <xsd:element ref="ns3:MediaServiceGenerationTim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957d34-4ec4-47ac-8eb7-11349095d8a4"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6" nillable="true" ma:displayName="MediaServiceMetadata" ma:description="" ma:hidden="true" ma:internalName="MediaServiceMetadata" ma:readOnly="true">
      <xsd:simpleType>
        <xsd:restriction base="dms:Note"/>
      </xsd:simpleType>
    </xsd:element>
    <xsd:element name="MediaServiceFastMetadata" ma:index="17" nillable="true" ma:displayName="MediaServiceFastMetadata" ma:description="" ma:hidden="true" ma:internalName="MediaServiceFastMetadata" ma:readOnly="tru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MediaServiceAutoTags" ma:index="19" nillable="true" ma:displayName="MediaServiceAutoTags" ma:internalName="MediaServiceAutoTags" ma:readOnly="true">
      <xsd:simpleType>
        <xsd:restriction base="dms:Text"/>
      </xsd:simpleType>
    </xsd:element>
    <xsd:element name="MediaServiceLocation" ma:index="20" nillable="true" ma:displayName="MediaServiceLocation" ma:internalName="MediaServiceLocation" ma:readOnly="true">
      <xsd:simpleType>
        <xsd:restriction base="dms:Text"/>
      </xsd:simpleType>
    </xsd:element>
    <xsd:element name="MediaServiceOCR" ma:index="21" nillable="true" ma:displayName="MediaServiceOCR" ma:internalName="MediaServiceOCR" ma:readOnly="true">
      <xsd:simpleType>
        <xsd:restriction base="dms:Note">
          <xsd:maxLength value="255"/>
        </xsd:restriction>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AutoKeyPoints" ma:index="24" nillable="true" ma:displayName="MediaServiceAutoKeyPoints" ma:hidden="true" ma:internalName="MediaServiceAutoKeyPoints" ma:readOnly="true">
      <xsd:simpleType>
        <xsd:restriction base="dms:Note"/>
      </xsd:simpleType>
    </xsd:element>
    <xsd:element name="MediaServiceKeyPoints" ma:index="25"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0ae46a9-5c39-4198-a28c-d19af17328de" elementFormDefault="qualified">
    <xsd:import namespace="http://schemas.microsoft.com/office/2006/documentManagement/types"/>
    <xsd:import namespace="http://schemas.microsoft.com/office/infopath/2007/PartnerControls"/>
    <xsd:element name="SharedWithUsers" ma:index="13"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description="" ma:internalName="SharedWithDetails" ma:readOnly="true">
      <xsd:simpleType>
        <xsd:restriction base="dms:Note">
          <xsd:maxLength value="255"/>
        </xsd:restriction>
      </xsd:simpleType>
    </xsd:element>
    <xsd:element name="SharingHintHash" ma:index="15" nillable="true" ma:displayName="Sharing Hint Hash"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igrationWizIdPermissionLevels xmlns="8a957d34-4ec4-47ac-8eb7-11349095d8a4" xsi:nil="true"/>
    <MigrationWizIdPermissions xmlns="8a957d34-4ec4-47ac-8eb7-11349095d8a4" xsi:nil="true"/>
    <MigrationWizId xmlns="8a957d34-4ec4-47ac-8eb7-11349095d8a4" xsi:nil="true"/>
    <MigrationWizIdSecurityGroups xmlns="8a957d34-4ec4-47ac-8eb7-11349095d8a4" xsi:nil="true"/>
    <MigrationWizIdDocumentLibraryPermissions xmlns="8a957d34-4ec4-47ac-8eb7-11349095d8a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C8FF637-FDA9-4C5C-89A6-50E6A38BBF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957d34-4ec4-47ac-8eb7-11349095d8a4"/>
    <ds:schemaRef ds:uri="a0ae46a9-5c39-4198-a28c-d19af17328d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A263FF3-83DD-4555-AA32-D597C3579439}">
  <ds:schemaRefs>
    <ds:schemaRef ds:uri="http://schemas.microsoft.com/office/2006/documentManagement/types"/>
    <ds:schemaRef ds:uri="http://www.w3.org/XML/1998/namespace"/>
    <ds:schemaRef ds:uri="http://schemas.microsoft.com/office/2006/metadata/properties"/>
    <ds:schemaRef ds:uri="http://schemas.microsoft.com/office/infopath/2007/PartnerControls"/>
    <ds:schemaRef ds:uri="http://purl.org/dc/terms/"/>
    <ds:schemaRef ds:uri="http://purl.org/dc/elements/1.1/"/>
    <ds:schemaRef ds:uri="http://purl.org/dc/dcmitype/"/>
    <ds:schemaRef ds:uri="http://schemas.openxmlformats.org/package/2006/metadata/core-properties"/>
    <ds:schemaRef ds:uri="a0ae46a9-5c39-4198-a28c-d19af17328de"/>
    <ds:schemaRef ds:uri="8a957d34-4ec4-47ac-8eb7-11349095d8a4"/>
  </ds:schemaRefs>
</ds:datastoreItem>
</file>

<file path=customXml/itemProps3.xml><?xml version="1.0" encoding="utf-8"?>
<ds:datastoreItem xmlns:ds="http://schemas.openxmlformats.org/officeDocument/2006/customXml" ds:itemID="{62AB81AD-190B-495D-8FE4-6686EC784C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709</Words>
  <Application>Microsoft Office PowerPoint</Application>
  <PresentationFormat>Widescreen</PresentationFormat>
  <Paragraphs>77</Paragraphs>
  <Slides>15</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Collaborating to Improve the Accessibility of Scholars Portal Journals</vt:lpstr>
      <vt:lpstr>Barriers in Library and Environment</vt:lpstr>
      <vt:lpstr> Feature 1: Report a Problem</vt:lpstr>
      <vt:lpstr>The Need: Users Can Report Problems</vt:lpstr>
      <vt:lpstr>Report An Accessibility Problem Form</vt:lpstr>
      <vt:lpstr>Feature 2: Help Guide for Screen Readers Users</vt:lpstr>
      <vt:lpstr>Responding to needs not in WCAG </vt:lpstr>
      <vt:lpstr>For example...</vt:lpstr>
      <vt:lpstr>Responding to a need not in WCAG </vt:lpstr>
      <vt:lpstr>Accessibility Help: The Design</vt:lpstr>
      <vt:lpstr>Contextual help</vt:lpstr>
      <vt:lpstr>Contextual Help </vt:lpstr>
      <vt:lpstr>Next Steps</vt:lpstr>
      <vt:lpstr>Next Steps</vt:lpstr>
      <vt:lpstr>Next Steps: Guidelines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Collaborating to Improve the Accessibility of Scholars Portal Journals</dc:title>
  <dc:creator>Mark Weiler</dc:creator>
  <cp:lastModifiedBy>Sabina Pagotto</cp:lastModifiedBy>
  <cp:revision>9</cp:revision>
  <dcterms:created xsi:type="dcterms:W3CDTF">2021-05-04T22:06:40Z</dcterms:created>
  <dcterms:modified xsi:type="dcterms:W3CDTF">2021-05-05T17:03:51Z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0x01010070D2DE6939E22F459BEEA0E2C3C91518</vt:lpwstr>
  </property>
</Properties>
</file>