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63" r:id="rId3"/>
    <p:sldId id="258" r:id="rId4"/>
    <p:sldId id="260" r:id="rId5"/>
    <p:sldId id="261" r:id="rId6"/>
    <p:sldId id="262" r:id="rId7"/>
    <p:sldId id="259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000000-0000-0000-0000-000000000000}" v="248" dt="2021-04-30T17:11:57.227"/>
    <p1510:client id="{375B9F56-2478-F9DB-7F2E-E1D0F688F098}" v="121" dt="2021-05-03T12:15:20.276"/>
    <p1510:client id="{3DC47A1D-0E06-4319-8F3D-D4142BC26243}" v="2402" dt="2021-04-27T19:26:08.571"/>
    <p1510:client id="{56EA92B7-BD7D-4C5B-84E9-0AA167EEB549}" v="1410" dt="2021-04-23T01:53:12.429"/>
    <p1510:client id="{5B3C9DB1-7F63-4D1A-B869-772878AFA66A}" v="78" dt="2021-04-30T02:07:30.183"/>
    <p1510:client id="{9256DAAC-27A2-4B63-8B42-2E012A7AF762}" v="40" dt="2021-04-28T13:19:11.903"/>
    <p1510:client id="{B2AB9AD6-16F3-60DA-A4CC-E24F2ECA7A42}" v="3165" dt="2021-04-30T01:19:17.080"/>
    <p1510:client id="{B67FB20C-0646-EB13-58B9-A121F79A43AF}" v="3" dt="2021-04-30T01:52:09.455"/>
    <p1510:client id="{C0AFBE71-C262-4FDC-8C80-16100DFF30C3}" v="1396" dt="2021-04-20T18:37:17.131"/>
    <p1510:client id="{E9A7C29F-9094-B000-EEB6-56D84776B835}" v="1448" dt="2021-04-28T12:32:55.838"/>
    <p1510:client id="{FD3A2744-7721-4897-8471-528823301C1D}" v="434" dt="2021-04-28T14:50:02.4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756FB-E05E-443F-88A1-CFC906389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4727" y="1597961"/>
            <a:ext cx="9144000" cy="316230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5DA97A-281B-4A77-9D2C-C5E6A860E6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727" y="4902488"/>
            <a:ext cx="9144000" cy="985075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D7BAE-E194-4223-BB4E-5E487863F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1F6C9-7279-4DF8-9462-3EFEFA03F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57072-0A38-49AD-8D0D-0E42DD48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7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89E81-5CFF-4A28-B9C8-5D54E51DF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8A4CC8-DCB0-4E94-98A7-236E3D1866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1F802-21C2-44B2-A419-55469D82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DB709-08FF-4C4A-8670-4CCA9146F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5375-1CC8-4950-8439-877451C42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8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8BDF0-A155-454D-B3E2-AD15D0905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73242" y="827313"/>
            <a:ext cx="2280557" cy="50618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244E0D-96EC-4B35-BA5C-5DAFCC728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27313"/>
            <a:ext cx="8115300" cy="50618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ADC4E-9FB1-439F-B0FB-47F47B342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EE406-061A-4440-BA75-3B684FC84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D93CF-F5F3-4897-A51E-47D577FDD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3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8199-C6CF-4DFF-A750-435F06CC7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2D5EB-F993-411F-9DBA-971321FC0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5D216-27F9-4078-8349-ABC9F614A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4F8A8-FBA7-4F25-ADEA-AF346495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609F8-5897-4724-8FA6-3EFDE8F2D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1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C0F0C-7BA8-490D-B4C9-CCE145DCD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1709738"/>
            <a:ext cx="9143999" cy="3050523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90E61-B837-4BE4-9BC7-6AF706BCC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6" y="4902488"/>
            <a:ext cx="9143999" cy="9850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2E15F-E46D-44C6-9FB9-07B0BC54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F6955-3667-4857-B35A-9E12F7988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4B309-D15E-4FA1-9B8D-8C1F3B56C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19AB-91F9-4F80-9B5D-2E6FE925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9F334-D0CF-4DFD-BAA9-3ECD639B1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7362" y="2227809"/>
            <a:ext cx="4942438" cy="39491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5E0B5D-4613-4DA7-BA20-58B19BE8A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27809"/>
            <a:ext cx="4855265" cy="394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311AB-0603-424D-BC42-0CEAB3562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AA2AC-0C5F-4835-BE47-D780C298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54C0-DFDA-4778-9EE8-5E5C30E05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17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3603-5B09-4916-8324-A6BDAB4E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365125"/>
            <a:ext cx="9942739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74073C-C15B-4218-9B84-675895517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5" y="1681163"/>
            <a:ext cx="49128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16D27-36F6-440B-A9BE-8B9499047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4726" y="2505075"/>
            <a:ext cx="491284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2010D-7AC4-4A70-A211-6A2927411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552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AE85B5-3350-49A4-86A1-E5DAED491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5526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73E874-D08B-4D81-B82D-5DF242E4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174067-0FFA-41C3-A3A6-E8907CC32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947985-FBC0-4118-8877-2E327F637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55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0282-3DE7-4AB9-83AC-AFEDD22AF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A7436C-706A-443F-86CD-4444C8281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53292-7EA5-45D0-957F-636A44FC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76F59D-34BB-462C-B506-040B9E98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1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E55245-AB52-41B4-9B28-55E6527DA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73B8AE-58B0-4FDF-8430-9D8D3DD53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E4D91-8619-43C1-841B-B5F47DE01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DA660-DF93-4947-B93F-BF118D3B5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457200"/>
            <a:ext cx="368729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0292E-B3E1-4FD6-A7FA-C165BAC21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844277" cy="48736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B0ECC-817B-4A71-AFB5-FC60A2BC3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253343"/>
            <a:ext cx="3687298" cy="361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88E0B-6135-4F59-A35A-2CA1A8BA4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DEF36-4037-4E6D-988F-CC8E3F11C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C0D2D-D878-4723-A002-5A601EFB4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973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C59D5-B8A1-4C9C-A61F-E082A443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720433"/>
            <a:ext cx="3687298" cy="15873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CB4F5F-E6E7-45C3-B35C-80F81FB1A5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8277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633AB7-4F8E-4A9F-AC15-89E6A6E00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449286"/>
            <a:ext cx="3687298" cy="3419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4B526-866D-4E11-A7F9-081BD4ED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58BF8-E962-4367-8495-62438FDD4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C20AE1-C97D-4E6C-9DB2-B2904C2C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6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E192E3E-68A9-4F36-936C-1C8D0B9EF132}"/>
              </a:ext>
            </a:extLst>
          </p:cNvPr>
          <p:cNvSpPr/>
          <p:nvPr/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214EB0-7E6D-4536-9350-5CB688B5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15073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5455E-4725-4924-BF7D-2E1FC9E39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7362" y="2427316"/>
            <a:ext cx="9950103" cy="3513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AD9D9-1A1D-4438-9F3D-E5E58FD72F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3751" y="6356350"/>
            <a:ext cx="22966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C28A28C-4C6A-46EA-90C0-4EE0B89CC5C7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0A827-D7BF-4CA4-8C29-5AE54ADA4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610380" y="1926575"/>
            <a:ext cx="3830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17188-1DE1-4DA5-8161-21179E4AD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0355" y="6356350"/>
            <a:ext cx="410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DEF7F31-0B8A-474A-B86C-91F381754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46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>
            <a:extLst>
              <a:ext uri="{FF2B5EF4-FFF2-40B4-BE49-F238E27FC236}">
                <a16:creationId xmlns:a16="http://schemas.microsoft.com/office/drawing/2014/main" id="{2C729A30-F429-4967-81E8-45F6757C88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9FC137C-7F97-41FA-86A1-2E01C3837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967903" cy="68579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9FBFB9D3-7D34-4948-B4D0-73E7B6E52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 flipV="1">
            <a:off x="54949" y="-54949"/>
            <a:ext cx="6858005" cy="6967903"/>
          </a:xfrm>
          <a:custGeom>
            <a:avLst/>
            <a:gdLst>
              <a:gd name="connsiteX0" fmla="*/ 0 w 2559050"/>
              <a:gd name="connsiteY0" fmla="*/ 0 h 2559050"/>
              <a:gd name="connsiteX1" fmla="*/ 2559050 w 2559050"/>
              <a:gd name="connsiteY1" fmla="*/ 0 h 2559050"/>
              <a:gd name="connsiteX2" fmla="*/ 0 w 2559050"/>
              <a:gd name="connsiteY2" fmla="*/ 2559050 h 255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9050" h="2559050">
                <a:moveTo>
                  <a:pt x="0" y="0"/>
                </a:moveTo>
                <a:lnTo>
                  <a:pt x="2559050" y="0"/>
                </a:lnTo>
                <a:cubicBezTo>
                  <a:pt x="2559050" y="1413324"/>
                  <a:pt x="1413324" y="2559050"/>
                  <a:pt x="0" y="255905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4728" y="2754999"/>
            <a:ext cx="4348578" cy="2005262"/>
          </a:xfrm>
        </p:spPr>
        <p:txBody>
          <a:bodyPr>
            <a:normAutofit/>
          </a:bodyPr>
          <a:lstStyle/>
          <a:p>
            <a:r>
              <a:rPr lang="en-US"/>
              <a:t>CAESC Electronic Usage Statistics Needs Survey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4728" y="4902489"/>
            <a:ext cx="4348578" cy="985075"/>
          </a:xfrm>
        </p:spPr>
        <p:txBody>
          <a:bodyPr vert="horz" lIns="91440" tIns="91440" rIns="91440" bIns="91440" rtlCol="0" anchor="t">
            <a:normAutofit/>
          </a:bodyPr>
          <a:lstStyle/>
          <a:p>
            <a:r>
              <a:rPr lang="en-US" dirty="0"/>
              <a:t>James Watson, Trent University </a:t>
            </a:r>
          </a:p>
          <a:p>
            <a:r>
              <a:rPr lang="en-US" dirty="0"/>
              <a:t>Andrea McLellan, McMaster University</a:t>
            </a:r>
          </a:p>
        </p:txBody>
      </p:sp>
      <p:pic>
        <p:nvPicPr>
          <p:cNvPr id="7" name="Picture 3" descr="Graph on document with pen">
            <a:extLst>
              <a:ext uri="{FF2B5EF4-FFF2-40B4-BE49-F238E27FC236}">
                <a16:creationId xmlns:a16="http://schemas.microsoft.com/office/drawing/2014/main" id="{8BA0DE89-FF9B-4D18-BFED-D6F70AE887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78" r="17526" b="-3"/>
          <a:stretch/>
        </p:blipFill>
        <p:spPr>
          <a:xfrm>
            <a:off x="6967903" y="-14"/>
            <a:ext cx="52367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3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F6659-ECAD-4FA7-92C8-83E3D6AF6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 of the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2D991-3346-4919-87E3-24F9376CC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2" y="2222878"/>
            <a:ext cx="9950103" cy="44985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With Collaborative Futures implementation, increased reliance on e-resources, and libraries having access to various usage tools, the OCUL IR Collection Assessment and Evaluation Subcommittee (CAESC) felt that the timing was right for a survey of OCUL libraries regarding their </a:t>
            </a:r>
            <a:r>
              <a:rPr lang="en-US" b="1" dirty="0"/>
              <a:t>usage of statistics</a:t>
            </a:r>
            <a:r>
              <a:rPr lang="en-US" dirty="0"/>
              <a:t>, </a:t>
            </a:r>
            <a:r>
              <a:rPr lang="en-US" b="1" dirty="0"/>
              <a:t>use of statistics tools</a:t>
            </a:r>
            <a:r>
              <a:rPr lang="en-US" dirty="0"/>
              <a:t>, and interest in possible </a:t>
            </a:r>
            <a:r>
              <a:rPr lang="en-US" b="1" dirty="0"/>
              <a:t>training on usage tools</a:t>
            </a:r>
            <a:r>
              <a:rPr lang="en-US" dirty="0"/>
              <a:t>, as well as </a:t>
            </a:r>
            <a:r>
              <a:rPr lang="en-US" b="1" dirty="0"/>
              <a:t>having OCUL perform usage analysis</a:t>
            </a:r>
            <a:r>
              <a:rPr lang="en-US" dirty="0"/>
              <a:t>. </a:t>
            </a:r>
          </a:p>
          <a:p>
            <a:endParaRPr lang="en-US"/>
          </a:p>
          <a:p>
            <a:pPr marL="0" indent="0">
              <a:buNone/>
            </a:pPr>
            <a:r>
              <a:rPr lang="en-US" dirty="0"/>
              <a:t>    Samuel Cassady, Western University (Chair)  </a:t>
            </a:r>
            <a:r>
              <a:rPr lang="en-US" dirty="0">
                <a:ea typeface="+mn-lt"/>
                <a:cs typeface="+mn-lt"/>
              </a:rPr>
              <a:t>Lisl Schoner-Saunders, Algoma University</a:t>
            </a:r>
          </a:p>
          <a:p>
            <a:pPr marL="0" indent="0">
              <a:buNone/>
            </a:pPr>
            <a:r>
              <a:rPr lang="en-US" dirty="0"/>
              <a:t>    Jacqueline Cato, OCUL                                   </a:t>
            </a:r>
            <a:r>
              <a:rPr lang="en-US" dirty="0">
                <a:ea typeface="+mn-lt"/>
                <a:cs typeface="+mn-lt"/>
              </a:rPr>
              <a:t>  Agnieszka Szczotka, University of Ottawa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    Andrea McLellan, McMaster University           James Watson, Trent University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    Sabina Pagotto, Scholars Portal</a:t>
            </a:r>
            <a:endParaRPr lang="en-US" dirty="0"/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  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9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3E76D-60C9-4E39-97CE-420315082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Survey 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377F1-6995-43E5-BC8C-7E57D464E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/>
              <a:t>17 question survey arranged around the following themes:</a:t>
            </a:r>
          </a:p>
          <a:p>
            <a:pPr marL="560070" lvl="1" indent="-285750">
              <a:buFont typeface="Arial"/>
              <a:buChar char="•"/>
            </a:pPr>
            <a:r>
              <a:rPr lang="en-US" b="0"/>
              <a:t>Institutional affiliation and position title</a:t>
            </a:r>
          </a:p>
          <a:p>
            <a:pPr marL="560070" lvl="1" indent="-285750">
              <a:buFont typeface="Arial"/>
              <a:buChar char="•"/>
            </a:pPr>
            <a:r>
              <a:rPr lang="en-US" b="0"/>
              <a:t>Collection of usage statistics and library staffing</a:t>
            </a:r>
          </a:p>
          <a:p>
            <a:pPr marL="560070" lvl="1" indent="-285750">
              <a:buFont typeface="Arial"/>
              <a:buChar char="•"/>
            </a:pPr>
            <a:r>
              <a:rPr lang="en-US" b="0"/>
              <a:t>Usage statistics tools</a:t>
            </a:r>
          </a:p>
          <a:p>
            <a:pPr marL="560070" lvl="1" indent="-285750">
              <a:buFont typeface="Arial"/>
              <a:buChar char="•"/>
            </a:pPr>
            <a:r>
              <a:rPr lang="en-US" b="0"/>
              <a:t>Frequency of statistics gathering and the role of statistics in cancellation decisions</a:t>
            </a:r>
          </a:p>
          <a:p>
            <a:pPr marL="560070" lvl="1" indent="-285750">
              <a:buFont typeface="Arial"/>
              <a:buChar char="•"/>
            </a:pPr>
            <a:r>
              <a:rPr lang="en-US" b="0"/>
              <a:t>Training in usage statistics</a:t>
            </a:r>
          </a:p>
          <a:p>
            <a:pPr marL="560070" lvl="1" indent="-285750">
              <a:buFont typeface="Arial"/>
              <a:buChar char="•"/>
            </a:pPr>
            <a:r>
              <a:rPr lang="en-US" b="0"/>
              <a:t>Role of OCUL in cost/use analysis</a:t>
            </a:r>
          </a:p>
        </p:txBody>
      </p:sp>
    </p:spTree>
    <p:extLst>
      <p:ext uri="{BB962C8B-B14F-4D97-AF65-F5344CB8AC3E}">
        <p14:creationId xmlns:p14="http://schemas.microsoft.com/office/powerpoint/2010/main" val="1302375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F1155-D11E-457A-B7A9-020F81369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Survey Results: Staffing &amp; 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2DC12-6023-4361-B2A0-B8E27318D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Libraries gather use statistics on a range of resources, including e-books, e-journals, multimedia, and data sets</a:t>
            </a:r>
          </a:p>
          <a:p>
            <a:r>
              <a:rPr lang="en-US">
                <a:ea typeface="+mn-lt"/>
                <a:cs typeface="+mn-lt"/>
              </a:rPr>
              <a:t>A combination of librarians and staff support this work, and 72% of respondents include staff in this workflow. This has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 implications for training. </a:t>
            </a:r>
            <a:endParaRPr lang="en-US"/>
          </a:p>
          <a:p>
            <a:r>
              <a:rPr lang="en-US">
                <a:ea typeface="+mn-lt"/>
                <a:cs typeface="+mn-lt"/>
              </a:rPr>
              <a:t>Most libraries assigned less than 1 FTE to statistics gathering and analysis</a:t>
            </a:r>
            <a:endParaRPr lang="en-US" i="1">
              <a:ea typeface="+mn-lt"/>
              <a:cs typeface="+mn-lt"/>
            </a:endParaRPr>
          </a:p>
          <a:p>
            <a:pPr marL="0" indent="0">
              <a:buNone/>
            </a:pPr>
            <a:endParaRPr lang="en-US"/>
          </a:p>
          <a:p>
            <a:endParaRPr lang="en-US"/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7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21F11-A162-4AE1-870C-4B9349A70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Survey Results: Statistics Tools &amp; COUNTER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6137E-98B1-4AE5-B5FF-5826D70C1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Just over 50% of libraries employ a usage statistics tool: usually Alma Analytics or JUSP</a:t>
            </a:r>
            <a:endParaRPr lang="en-US" b="0"/>
          </a:p>
          <a:p>
            <a:r>
              <a:rPr lang="en-US"/>
              <a:t>1/3 of respondents do not use a tool</a:t>
            </a:r>
          </a:p>
          <a:p>
            <a:r>
              <a:rPr lang="en-US">
                <a:ea typeface="+mn-lt"/>
                <a:cs typeface="+mn-lt"/>
              </a:rPr>
              <a:t>Most respondents had no COUNTER 5 training </a:t>
            </a:r>
            <a:endParaRPr lang="en-US"/>
          </a:p>
          <a:p>
            <a:r>
              <a:rPr lang="en-US"/>
              <a:t>Respondents indicated that they would like to have more opportunities to learn about COUNTER 5 and usage statistics tools (Alma Analytics, JUSP, Excel, Python (Pandas), Go)</a:t>
            </a:r>
          </a:p>
          <a:p>
            <a:pPr lvl="1"/>
            <a:endParaRPr lang="en-US" b="0"/>
          </a:p>
          <a:p>
            <a:pPr lvl="1"/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459152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3F9DD-A266-4C75-B0F8-3F498DDBF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/>
            </a:br>
            <a:br>
              <a:rPr lang="en-US"/>
            </a:br>
            <a:r>
              <a:rPr lang="en-US"/>
              <a:t>Importance of Statistics </a:t>
            </a:r>
            <a:br>
              <a:rPr lang="en-US"/>
            </a:b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60E2C-3176-4B0C-9235-0B56061DA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2" y="2051536"/>
            <a:ext cx="9950103" cy="38892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All schools gather usage statistics to some degree, often more than once/year</a:t>
            </a:r>
          </a:p>
          <a:p>
            <a:r>
              <a:rPr lang="en-US"/>
              <a:t>All respondents report that usage statistics are either "somewhat important" or "very important" in renewal or cancellation decisions</a:t>
            </a:r>
          </a:p>
          <a:p>
            <a:r>
              <a:rPr lang="en-US">
                <a:ea typeface="+mn-lt"/>
                <a:cs typeface="+mn-lt"/>
              </a:rPr>
              <a:t>Top types of data used to inform collection decisions:</a:t>
            </a:r>
          </a:p>
          <a:p>
            <a:pPr marL="617220" lvl="1" indent="-342900">
              <a:buAutoNum type="arabicPeriod"/>
            </a:pPr>
            <a:r>
              <a:rPr lang="en-US">
                <a:ea typeface="+mn-lt"/>
                <a:cs typeface="+mn-lt"/>
              </a:rPr>
              <a:t>Usage statistics</a:t>
            </a:r>
          </a:p>
          <a:p>
            <a:pPr marL="617220" lvl="1" indent="-342900">
              <a:buAutoNum type="arabicPeriod"/>
            </a:pPr>
            <a:r>
              <a:rPr lang="en-US">
                <a:ea typeface="+mn-lt"/>
                <a:cs typeface="+mn-lt"/>
              </a:rPr>
              <a:t>Title cost</a:t>
            </a:r>
          </a:p>
          <a:p>
            <a:pPr marL="617220" lvl="1" indent="-342900">
              <a:buAutoNum type="arabicPeriod"/>
            </a:pPr>
            <a:r>
              <a:rPr lang="en-US">
                <a:ea typeface="+mn-lt"/>
                <a:cs typeface="+mn-lt"/>
              </a:rPr>
              <a:t>Entitlements </a:t>
            </a:r>
          </a:p>
          <a:p>
            <a:pPr marL="617220" lvl="1" indent="-342900">
              <a:buAutoNum type="arabicPeriod"/>
            </a:pPr>
            <a:r>
              <a:rPr lang="en-US">
                <a:ea typeface="+mn-lt"/>
                <a:cs typeface="+mn-lt"/>
              </a:rPr>
              <a:t>Overlap</a:t>
            </a:r>
          </a:p>
          <a:p>
            <a:r>
              <a:rPr lang="en-US">
                <a:ea typeface="+mn-lt"/>
                <a:cs typeface="+mn-lt"/>
              </a:rPr>
              <a:t>Most respondents prefer to compare current and past few years of usage statistics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853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7032E-F7F8-42C3-8C57-7AA4A3B83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Pain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92880-C089-4F5A-8293-72CB3690B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OCUL members </a:t>
            </a:r>
            <a:r>
              <a:rPr lang="en-US" dirty="0">
                <a:ea typeface="+mn-lt"/>
                <a:cs typeface="+mn-lt"/>
              </a:rPr>
              <a:t>feel</a:t>
            </a:r>
            <a:r>
              <a:rPr lang="en-US" b="1" dirty="0">
                <a:ea typeface="+mn-lt"/>
                <a:cs typeface="+mn-lt"/>
              </a:rPr>
              <a:t> </a:t>
            </a:r>
            <a:r>
              <a:rPr lang="en-US" b="1" u="sng" dirty="0">
                <a:ea typeface="+mn-lt"/>
                <a:cs typeface="+mn-lt"/>
              </a:rPr>
              <a:t>overwhelmed</a:t>
            </a:r>
            <a:r>
              <a:rPr lang="en-US" b="1" dirty="0">
                <a:ea typeface="+mn-lt"/>
                <a:cs typeface="+mn-lt"/>
              </a:rPr>
              <a:t> </a:t>
            </a:r>
            <a:r>
              <a:rPr lang="en-US" dirty="0">
                <a:ea typeface="+mn-lt"/>
                <a:cs typeface="+mn-lt"/>
              </a:rPr>
              <a:t>by usage statistics. They want to improve their understanding</a:t>
            </a:r>
            <a:r>
              <a:rPr lang="en-US" dirty="0"/>
              <a:t> of COUNTER 5 and their</a:t>
            </a:r>
            <a:r>
              <a:rPr lang="en-US" b="1" dirty="0"/>
              <a:t> </a:t>
            </a:r>
            <a:r>
              <a:rPr lang="en-US" dirty="0"/>
              <a:t>ability to use statistics effectively.</a:t>
            </a:r>
          </a:p>
          <a:p>
            <a:r>
              <a:rPr lang="en-US" dirty="0"/>
              <a:t>Respondents</a:t>
            </a:r>
            <a:r>
              <a:rPr lang="en-US" sz="1800" b="0" dirty="0"/>
              <a:t> expressed </a:t>
            </a:r>
            <a:r>
              <a:rPr lang="en-US" dirty="0"/>
              <a:t>the</a:t>
            </a:r>
            <a:r>
              <a:rPr lang="en-US" sz="1800" b="0" dirty="0"/>
              <a:t> need for</a:t>
            </a:r>
            <a:r>
              <a:rPr lang="en-US" dirty="0"/>
              <a:t> guidance on which statistics (of the plethora of options) to maintain, and they want a comparison of usage tools</a:t>
            </a:r>
            <a:r>
              <a:rPr lang="en-US" sz="1800" dirty="0"/>
              <a:t>. 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75% of respondents are interested in COUNTER 5 training and/or discussion led at the consortia level</a:t>
            </a:r>
          </a:p>
          <a:p>
            <a:r>
              <a:rPr lang="en-US" dirty="0">
                <a:ea typeface="+mn-lt"/>
                <a:cs typeface="+mn-lt"/>
              </a:rPr>
              <a:t>94% of respondents are interested in OCUL providing cost/use analyses for OCUL products.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005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7032E-F7F8-42C3-8C57-7AA4A3B83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Respondent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92880-C089-4F5A-8293-72CB3690B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2" y="2427316"/>
            <a:ext cx="9950103" cy="384008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>
                <a:ea typeface="+mn-lt"/>
                <a:cs typeface="+mn-lt"/>
              </a:rPr>
              <a:t>COUNTER 5 compliance for resources in Scholars Portal</a:t>
            </a:r>
            <a:endParaRPr lang="en-US" dirty="0"/>
          </a:p>
          <a:p>
            <a:pPr marL="560070" lvl="1" indent="-285750">
              <a:buFont typeface="Wingdings"/>
              <a:buChar char="ü"/>
            </a:pPr>
            <a:r>
              <a:rPr lang="en-US" b="0" dirty="0"/>
              <a:t>Journals COUNTER 5 complaint as of March, 2021</a:t>
            </a:r>
          </a:p>
          <a:p>
            <a:pPr marL="560070" lvl="1" indent="-285750">
              <a:buFont typeface="Wingdings"/>
              <a:buChar char="ü"/>
            </a:pPr>
            <a:r>
              <a:rPr lang="en-US" b="0" dirty="0"/>
              <a:t>Books not yet compliant but a couple of reports use TR_B1 and TR_B2 specifications</a:t>
            </a:r>
            <a:endParaRPr lang="en-US" dirty="0" err="1"/>
          </a:p>
          <a:p>
            <a:r>
              <a:rPr lang="en-US" dirty="0"/>
              <a:t>Create a central place to track and share platform/publisher usage statistics issues</a:t>
            </a:r>
          </a:p>
          <a:p>
            <a:r>
              <a:rPr lang="en-US" dirty="0"/>
              <a:t>Provide guidance on the most useful COUNTER 5 reports</a:t>
            </a:r>
          </a:p>
          <a:p>
            <a:r>
              <a:rPr lang="en-US" dirty="0">
                <a:ea typeface="+mn-lt"/>
                <a:cs typeface="+mn-lt"/>
              </a:rPr>
              <a:t>Provide guidance on what reports to gather for non-COUNTER compliant products</a:t>
            </a:r>
          </a:p>
          <a:p>
            <a:r>
              <a:rPr lang="en-US" dirty="0"/>
              <a:t>Provide procedures for usage analysis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b="1" dirty="0"/>
              <a:t>There is an opportunity to collaborate with the OCUL Assessment Community to support usage statistics workflow, coordinate shared learning opportunities and self-directed learning modules. 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10451"/>
      </p:ext>
    </p:extLst>
  </p:cSld>
  <p:clrMapOvr>
    <a:masterClrMapping/>
  </p:clrMapOvr>
</p:sld>
</file>

<file path=ppt/theme/theme1.xml><?xml version="1.0" encoding="utf-8"?>
<a:theme xmlns:a="http://schemas.openxmlformats.org/drawingml/2006/main" name="BlocksVTI">
  <a:themeElements>
    <a:clrScheme name="AnalogousFromDarkSeedLeftStep">
      <a:dk1>
        <a:srgbClr val="000000"/>
      </a:dk1>
      <a:lt1>
        <a:srgbClr val="FFFFFF"/>
      </a:lt1>
      <a:dk2>
        <a:srgbClr val="1C2732"/>
      </a:dk2>
      <a:lt2>
        <a:srgbClr val="F1F3F0"/>
      </a:lt2>
      <a:accent1>
        <a:srgbClr val="A14DC3"/>
      </a:accent1>
      <a:accent2>
        <a:srgbClr val="613FB3"/>
      </a:accent2>
      <a:accent3>
        <a:srgbClr val="4D5BC3"/>
      </a:accent3>
      <a:accent4>
        <a:srgbClr val="3B7BB1"/>
      </a:accent4>
      <a:accent5>
        <a:srgbClr val="4BBABF"/>
      </a:accent5>
      <a:accent6>
        <a:srgbClr val="3BB185"/>
      </a:accent6>
      <a:hlink>
        <a:srgbClr val="3A96AE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sVTI" id="{31656FE6-20D8-4105-85EA-706EC9332BE9}" vid="{039DFFC9-9B25-4063-9235-B287A446F5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TF10001119</Template>
  <TotalTime>0</TotalTime>
  <Words>602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Avenir Next LT Pro</vt:lpstr>
      <vt:lpstr>Avenir Next LT Pro Light</vt:lpstr>
      <vt:lpstr>Wingdings</vt:lpstr>
      <vt:lpstr>BlocksVTI</vt:lpstr>
      <vt:lpstr>CAESC Electronic Usage Statistics Needs Survey</vt:lpstr>
      <vt:lpstr>Purpose of the Survey</vt:lpstr>
      <vt:lpstr>Survey Methodology</vt:lpstr>
      <vt:lpstr>Survey Results: Staffing &amp; Data Collection</vt:lpstr>
      <vt:lpstr>Survey Results: Statistics Tools &amp; COUNTER 5</vt:lpstr>
      <vt:lpstr>  Importance of Statistics  </vt:lpstr>
      <vt:lpstr>Pain Points</vt:lpstr>
      <vt:lpstr>Respondent 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</dc:title>
  <dc:creator/>
  <cp:lastModifiedBy>Sabina Pagotto</cp:lastModifiedBy>
  <cp:revision>49</cp:revision>
  <dcterms:created xsi:type="dcterms:W3CDTF">2021-04-20T17:42:02Z</dcterms:created>
  <dcterms:modified xsi:type="dcterms:W3CDTF">2021-05-03T20:00:48Z</dcterms:modified>
</cp:coreProperties>
</file>