
<file path=[Content_Types].xml><?xml version="1.0" encoding="utf-8"?>
<Types xmlns="http://schemas.openxmlformats.org/package/2006/content-types">
  <Default Extension="jpeg" ContentType="image/jpeg"/>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Lst>
  <p:notesMasterIdLst>
    <p:notesMasterId r:id="rId82"/>
  </p:notesMasterIdLst>
  <p:sldIdLst>
    <p:sldId id="258" r:id="rId5"/>
    <p:sldId id="259" r:id="rId6"/>
    <p:sldId id="260" r:id="rId7"/>
    <p:sldId id="261" r:id="rId8"/>
    <p:sldId id="272" r:id="rId9"/>
    <p:sldId id="273" r:id="rId10"/>
    <p:sldId id="264" r:id="rId11"/>
    <p:sldId id="274" r:id="rId12"/>
    <p:sldId id="266" r:id="rId13"/>
    <p:sldId id="267" r:id="rId14"/>
    <p:sldId id="268" r:id="rId15"/>
    <p:sldId id="269" r:id="rId16"/>
    <p:sldId id="270"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342" r:id="rId37"/>
    <p:sldId id="328" r:id="rId38"/>
    <p:sldId id="338" r:id="rId39"/>
    <p:sldId id="331" r:id="rId40"/>
    <p:sldId id="329" r:id="rId41"/>
    <p:sldId id="330" r:id="rId42"/>
    <p:sldId id="334" r:id="rId43"/>
    <p:sldId id="339" r:id="rId44"/>
    <p:sldId id="336" r:id="rId45"/>
    <p:sldId id="332" r:id="rId46"/>
    <p:sldId id="340" r:id="rId47"/>
    <p:sldId id="343" r:id="rId48"/>
    <p:sldId id="344" r:id="rId49"/>
    <p:sldId id="345" r:id="rId50"/>
    <p:sldId id="346" r:id="rId51"/>
    <p:sldId id="347" r:id="rId52"/>
    <p:sldId id="348" r:id="rId53"/>
    <p:sldId id="349" r:id="rId54"/>
    <p:sldId id="350" r:id="rId55"/>
    <p:sldId id="351" r:id="rId56"/>
    <p:sldId id="352" r:id="rId57"/>
    <p:sldId id="353" r:id="rId58"/>
    <p:sldId id="354" r:id="rId59"/>
    <p:sldId id="355" r:id="rId60"/>
    <p:sldId id="356" r:id="rId61"/>
    <p:sldId id="357" r:id="rId62"/>
    <p:sldId id="358" r:id="rId63"/>
    <p:sldId id="359" r:id="rId64"/>
    <p:sldId id="360" r:id="rId65"/>
    <p:sldId id="361" r:id="rId66"/>
    <p:sldId id="362" r:id="rId67"/>
    <p:sldId id="363" r:id="rId68"/>
    <p:sldId id="364" r:id="rId69"/>
    <p:sldId id="365" r:id="rId70"/>
    <p:sldId id="366" r:id="rId71"/>
    <p:sldId id="367" r:id="rId72"/>
    <p:sldId id="368" r:id="rId73"/>
    <p:sldId id="369" r:id="rId74"/>
    <p:sldId id="370" r:id="rId75"/>
    <p:sldId id="371" r:id="rId76"/>
    <p:sldId id="372" r:id="rId77"/>
    <p:sldId id="373" r:id="rId78"/>
    <p:sldId id="374" r:id="rId79"/>
    <p:sldId id="375" r:id="rId80"/>
    <p:sldId id="376" r:id="rId8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4" d="100"/>
          <a:sy n="64" d="100"/>
        </p:scale>
        <p:origin x="8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notesMaster" Target="notesMasters/notesMaster1.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448860598968267"/>
          <c:y val="2.8943491964230832E-2"/>
          <c:w val="0.63525585295768905"/>
          <c:h val="0.91078534031413616"/>
        </c:manualLayout>
      </c:layout>
      <c:barChart>
        <c:barDir val="bar"/>
        <c:grouping val="clustered"/>
        <c:varyColors val="0"/>
        <c:ser>
          <c:idx val="0"/>
          <c:order val="0"/>
          <c:spPr>
            <a:solidFill>
              <a:srgbClr val="FF0000"/>
            </a:solidFill>
            <a:ln>
              <a:noFill/>
            </a:ln>
            <a:effectLst/>
          </c:spPr>
          <c:invertIfNegative val="0"/>
          <c:cat>
            <c:strRef>
              <c:f>Sheet1!$A$1:$A$21</c:f>
              <c:strCache>
                <c:ptCount val="21"/>
                <c:pt idx="0">
                  <c:v>Algoma University</c:v>
                </c:pt>
                <c:pt idx="1">
                  <c:v>Nipissing University</c:v>
                </c:pt>
                <c:pt idx="2">
                  <c:v>Royal Military College</c:v>
                </c:pt>
                <c:pt idx="3">
                  <c:v>OCAD University</c:v>
                </c:pt>
                <c:pt idx="4">
                  <c:v>Laurentian University</c:v>
                </c:pt>
                <c:pt idx="5">
                  <c:v>Windsor, University of</c:v>
                </c:pt>
                <c:pt idx="6">
                  <c:v>Ontario Institute of Technology, University of</c:v>
                </c:pt>
                <c:pt idx="7">
                  <c:v>Lakehead University</c:v>
                </c:pt>
                <c:pt idx="8">
                  <c:v>Brock University</c:v>
                </c:pt>
                <c:pt idx="9">
                  <c:v>McMaster University</c:v>
                </c:pt>
                <c:pt idx="10">
                  <c:v>Trent University</c:v>
                </c:pt>
                <c:pt idx="11">
                  <c:v>Western University</c:v>
                </c:pt>
                <c:pt idx="12">
                  <c:v>Queen's University</c:v>
                </c:pt>
                <c:pt idx="13">
                  <c:v>Ryerson University</c:v>
                </c:pt>
                <c:pt idx="14">
                  <c:v>Wilfrid Laurier University</c:v>
                </c:pt>
                <c:pt idx="15">
                  <c:v>Waterloo, University of</c:v>
                </c:pt>
                <c:pt idx="16">
                  <c:v>Ottawa, University of</c:v>
                </c:pt>
                <c:pt idx="17">
                  <c:v>Carleton University</c:v>
                </c:pt>
                <c:pt idx="18">
                  <c:v>Guelph, University of</c:v>
                </c:pt>
                <c:pt idx="19">
                  <c:v>York University</c:v>
                </c:pt>
                <c:pt idx="20">
                  <c:v>Toronto, University of</c:v>
                </c:pt>
              </c:strCache>
            </c:strRef>
          </c:cat>
          <c:val>
            <c:numRef>
              <c:f>Sheet1!$B$1:$B$21</c:f>
              <c:numCache>
                <c:formatCode>General</c:formatCode>
                <c:ptCount val="21"/>
                <c:pt idx="0">
                  <c:v>27</c:v>
                </c:pt>
                <c:pt idx="1">
                  <c:v>121</c:v>
                </c:pt>
                <c:pt idx="2">
                  <c:v>228</c:v>
                </c:pt>
                <c:pt idx="3">
                  <c:v>1297</c:v>
                </c:pt>
                <c:pt idx="4">
                  <c:v>2354</c:v>
                </c:pt>
                <c:pt idx="5">
                  <c:v>4775</c:v>
                </c:pt>
                <c:pt idx="6">
                  <c:v>5160</c:v>
                </c:pt>
                <c:pt idx="7">
                  <c:v>5940</c:v>
                </c:pt>
                <c:pt idx="8">
                  <c:v>7875</c:v>
                </c:pt>
                <c:pt idx="9">
                  <c:v>7975</c:v>
                </c:pt>
                <c:pt idx="10">
                  <c:v>7992</c:v>
                </c:pt>
                <c:pt idx="11">
                  <c:v>13399</c:v>
                </c:pt>
                <c:pt idx="12">
                  <c:v>21049</c:v>
                </c:pt>
                <c:pt idx="13">
                  <c:v>27048</c:v>
                </c:pt>
                <c:pt idx="14">
                  <c:v>27858</c:v>
                </c:pt>
                <c:pt idx="15">
                  <c:v>27913</c:v>
                </c:pt>
                <c:pt idx="16">
                  <c:v>29881</c:v>
                </c:pt>
                <c:pt idx="17">
                  <c:v>35447</c:v>
                </c:pt>
                <c:pt idx="18">
                  <c:v>39190</c:v>
                </c:pt>
                <c:pt idx="19">
                  <c:v>99324</c:v>
                </c:pt>
                <c:pt idx="20">
                  <c:v>195896</c:v>
                </c:pt>
              </c:numCache>
            </c:numRef>
          </c:val>
          <c:extLst>
            <c:ext xmlns:c16="http://schemas.microsoft.com/office/drawing/2014/chart" uri="{C3380CC4-5D6E-409C-BE32-E72D297353CC}">
              <c16:uniqueId val="{00000000-AE3B-704A-8CDB-05061D7368D9}"/>
            </c:ext>
          </c:extLst>
        </c:ser>
        <c:dLbls>
          <c:showLegendKey val="0"/>
          <c:showVal val="0"/>
          <c:showCatName val="0"/>
          <c:showSerName val="0"/>
          <c:showPercent val="0"/>
          <c:showBubbleSize val="0"/>
        </c:dLbls>
        <c:gapWidth val="38"/>
        <c:axId val="2092166624"/>
        <c:axId val="2092168304"/>
      </c:barChart>
      <c:catAx>
        <c:axId val="20921666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solidFill>
                <a:latin typeface="Helvetica Neue" panose="02000503000000020004" pitchFamily="2" charset="0"/>
                <a:ea typeface="Helvetica Neue" panose="02000503000000020004" pitchFamily="2" charset="0"/>
                <a:cs typeface="Helvetica Neue" panose="02000503000000020004" pitchFamily="2" charset="0"/>
              </a:defRPr>
            </a:pPr>
            <a:endParaRPr lang="en-US"/>
          </a:p>
        </c:txPr>
        <c:crossAx val="2092168304"/>
        <c:crosses val="autoZero"/>
        <c:auto val="1"/>
        <c:lblAlgn val="ctr"/>
        <c:lblOffset val="100"/>
        <c:noMultiLvlLbl val="0"/>
      </c:catAx>
      <c:valAx>
        <c:axId val="209216830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solidFill>
                <a:latin typeface="Helvetica Neue" panose="02000503000000020004" pitchFamily="2" charset="0"/>
                <a:ea typeface="Helvetica Neue" panose="02000503000000020004" pitchFamily="2" charset="0"/>
                <a:cs typeface="Helvetica Neue" panose="02000503000000020004" pitchFamily="2" charset="0"/>
              </a:defRPr>
            </a:pPr>
            <a:endParaRPr lang="en-US"/>
          </a:p>
        </c:txPr>
        <c:crossAx val="209216662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0" i="0">
          <a:latin typeface="Helvetica Neue" panose="02000503000000020004" pitchFamily="2" charset="0"/>
          <a:ea typeface="Helvetica Neue" panose="02000503000000020004" pitchFamily="2" charset="0"/>
          <a:cs typeface="Helvetica Neue" panose="02000503000000020004" pitchFamily="2"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E394D2-C944-4D48-9B5B-C7C8AC432FCE}" type="doc">
      <dgm:prSet loTypeId="urn:microsoft.com/office/officeart/2005/8/layout/default" loCatId="list" qsTypeId="urn:microsoft.com/office/officeart/2005/8/quickstyle/simple1" qsCatId="simple" csTypeId="urn:microsoft.com/office/officeart/2005/8/colors/accent1_5" csCatId="accent1" phldr="1"/>
      <dgm:spPr/>
      <dgm:t>
        <a:bodyPr/>
        <a:lstStyle/>
        <a:p>
          <a:endParaRPr lang="en-US"/>
        </a:p>
      </dgm:t>
    </dgm:pt>
    <dgm:pt modelId="{5EFBE57B-DA07-4122-80CC-CEA3A4C64CB6}">
      <dgm:prSet phldrT="[Text]"/>
      <dgm:spPr>
        <a:xfrm>
          <a:off x="0" y="591343"/>
          <a:ext cx="2571749" cy="1543050"/>
        </a:xfrm>
        <a:prstGeom prst="rect">
          <a:avLst/>
        </a:prstGeom>
        <a:solidFill>
          <a:srgbClr val="5B9BD5">
            <a:alpha val="9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r>
            <a:rPr lang="en-US" dirty="0">
              <a:solidFill>
                <a:sysClr val="window" lastClr="FFFFFF"/>
              </a:solidFill>
              <a:latin typeface="Calibri" panose="020F0502020204030204"/>
              <a:ea typeface="+mn-ea"/>
              <a:cs typeface="+mn-cs"/>
            </a:rPr>
            <a:t>Books</a:t>
          </a:r>
        </a:p>
      </dgm:t>
    </dgm:pt>
    <dgm:pt modelId="{F2361E78-E071-43EF-A1BE-179A7EE85FD3}" type="parTrans" cxnId="{227F2C63-B14D-4366-B0D7-8812AB9C7104}">
      <dgm:prSet/>
      <dgm:spPr/>
      <dgm:t>
        <a:bodyPr/>
        <a:lstStyle/>
        <a:p>
          <a:endParaRPr lang="en-US"/>
        </a:p>
      </dgm:t>
    </dgm:pt>
    <dgm:pt modelId="{98A18640-47B5-4D4C-8062-1F2E348EF10D}" type="sibTrans" cxnId="{227F2C63-B14D-4366-B0D7-8812AB9C7104}">
      <dgm:prSet/>
      <dgm:spPr/>
      <dgm:t>
        <a:bodyPr/>
        <a:lstStyle/>
        <a:p>
          <a:endParaRPr lang="en-US"/>
        </a:p>
      </dgm:t>
    </dgm:pt>
    <dgm:pt modelId="{78CD6DAC-49D4-41D0-82FB-20B37411E272}">
      <dgm:prSet phldrT="[Text]"/>
      <dgm:spPr>
        <a:xfrm>
          <a:off x="2828925" y="591343"/>
          <a:ext cx="2571749" cy="1543050"/>
        </a:xfrm>
        <a:prstGeom prst="rect">
          <a:avLst/>
        </a:prstGeom>
        <a:solidFill>
          <a:srgbClr val="5B9BD5">
            <a:alpha val="90000"/>
            <a:hueOff val="0"/>
            <a:satOff val="0"/>
            <a:lumOff val="0"/>
            <a:alphaOff val="-10000"/>
          </a:srgbClr>
        </a:solidFill>
        <a:ln w="12700" cap="flat" cmpd="sng" algn="ctr">
          <a:solidFill>
            <a:sysClr val="window" lastClr="FFFFFF">
              <a:hueOff val="0"/>
              <a:satOff val="0"/>
              <a:lumOff val="0"/>
              <a:alphaOff val="0"/>
            </a:sysClr>
          </a:solidFill>
          <a:prstDash val="solid"/>
          <a:miter lim="800000"/>
        </a:ln>
        <a:effectLst/>
      </dgm:spPr>
      <dgm:t>
        <a:bodyPr/>
        <a:lstStyle/>
        <a:p>
          <a:r>
            <a:rPr lang="en-US">
              <a:solidFill>
                <a:sysClr val="window" lastClr="FFFFFF"/>
              </a:solidFill>
              <a:latin typeface="Calibri" panose="020F0502020204030204"/>
              <a:ea typeface="+mn-ea"/>
              <a:cs typeface="+mn-cs"/>
            </a:rPr>
            <a:t>Journals</a:t>
          </a:r>
        </a:p>
      </dgm:t>
    </dgm:pt>
    <dgm:pt modelId="{0F1D2F70-3E1C-4F7D-BB61-A20724F2ECFF}" type="parTrans" cxnId="{FF438877-A456-4425-9FEF-6BB1BF9C9E20}">
      <dgm:prSet/>
      <dgm:spPr/>
      <dgm:t>
        <a:bodyPr/>
        <a:lstStyle/>
        <a:p>
          <a:endParaRPr lang="en-US"/>
        </a:p>
      </dgm:t>
    </dgm:pt>
    <dgm:pt modelId="{6890D2B2-131E-4B59-B257-71DB4801863B}" type="sibTrans" cxnId="{FF438877-A456-4425-9FEF-6BB1BF9C9E20}">
      <dgm:prSet/>
      <dgm:spPr/>
      <dgm:t>
        <a:bodyPr/>
        <a:lstStyle/>
        <a:p>
          <a:endParaRPr lang="en-US"/>
        </a:p>
      </dgm:t>
    </dgm:pt>
    <dgm:pt modelId="{A821C559-42A0-41BF-B73F-9AF3DB5068D7}">
      <dgm:prSet phldrT="[Text]"/>
      <dgm:spPr>
        <a:xfrm>
          <a:off x="5657849" y="591343"/>
          <a:ext cx="2571749" cy="1543050"/>
        </a:xfrm>
        <a:prstGeom prst="rect">
          <a:avLst/>
        </a:prstGeom>
        <a:solidFill>
          <a:srgbClr val="5B9BD5">
            <a:alpha val="90000"/>
            <a:hueOff val="0"/>
            <a:satOff val="0"/>
            <a:lumOff val="0"/>
            <a:alphaOff val="-20000"/>
          </a:srgbClr>
        </a:solidFill>
        <a:ln w="12700" cap="flat" cmpd="sng" algn="ctr">
          <a:solidFill>
            <a:sysClr val="window" lastClr="FFFFFF">
              <a:hueOff val="0"/>
              <a:satOff val="0"/>
              <a:lumOff val="0"/>
              <a:alphaOff val="0"/>
            </a:sysClr>
          </a:solidFill>
          <a:prstDash val="solid"/>
          <a:miter lim="800000"/>
        </a:ln>
        <a:effectLst/>
      </dgm:spPr>
      <dgm:t>
        <a:bodyPr/>
        <a:lstStyle/>
        <a:p>
          <a:r>
            <a:rPr lang="en-US">
              <a:solidFill>
                <a:sysClr val="window" lastClr="FFFFFF"/>
              </a:solidFill>
              <a:latin typeface="Calibri" panose="020F0502020204030204"/>
              <a:ea typeface="+mn-ea"/>
              <a:cs typeface="+mn-cs"/>
            </a:rPr>
            <a:t>GeoPortal</a:t>
          </a:r>
        </a:p>
      </dgm:t>
    </dgm:pt>
    <dgm:pt modelId="{D56094BE-1F42-4ABA-BDC0-6EBC45750EB6}" type="parTrans" cxnId="{DB75C7E7-D5A5-448A-A9F7-B97C8BAB13B7}">
      <dgm:prSet/>
      <dgm:spPr/>
      <dgm:t>
        <a:bodyPr/>
        <a:lstStyle/>
        <a:p>
          <a:endParaRPr lang="en-US"/>
        </a:p>
      </dgm:t>
    </dgm:pt>
    <dgm:pt modelId="{EE329728-86D8-46EC-B8A5-3A3789C378B9}" type="sibTrans" cxnId="{DB75C7E7-D5A5-448A-A9F7-B97C8BAB13B7}">
      <dgm:prSet/>
      <dgm:spPr/>
      <dgm:t>
        <a:bodyPr/>
        <a:lstStyle/>
        <a:p>
          <a:endParaRPr lang="en-US"/>
        </a:p>
      </dgm:t>
    </dgm:pt>
    <dgm:pt modelId="{1E390288-FEAF-4C25-BDD7-28727C6D3FAC}">
      <dgm:prSet phldrT="[Text]"/>
      <dgm:spPr>
        <a:xfrm>
          <a:off x="1414462" y="2391568"/>
          <a:ext cx="2571749" cy="1543050"/>
        </a:xfrm>
        <a:prstGeom prst="rect">
          <a:avLst/>
        </a:prstGeom>
        <a:solidFill>
          <a:srgbClr val="5B9BD5">
            <a:alpha val="90000"/>
            <a:hueOff val="0"/>
            <a:satOff val="0"/>
            <a:lumOff val="0"/>
            <a:alphaOff val="-30000"/>
          </a:srgbClr>
        </a:solidFill>
        <a:ln w="12700" cap="flat" cmpd="sng" algn="ctr">
          <a:solidFill>
            <a:sysClr val="window" lastClr="FFFFFF">
              <a:hueOff val="0"/>
              <a:satOff val="0"/>
              <a:lumOff val="0"/>
              <a:alphaOff val="0"/>
            </a:sysClr>
          </a:solidFill>
          <a:prstDash val="solid"/>
          <a:miter lim="800000"/>
        </a:ln>
        <a:effectLst/>
      </dgm:spPr>
      <dgm:t>
        <a:bodyPr/>
        <a:lstStyle/>
        <a:p>
          <a:r>
            <a:rPr lang="en-US">
              <a:solidFill>
                <a:sysClr val="window" lastClr="FFFFFF"/>
              </a:solidFill>
              <a:latin typeface="Calibri" panose="020F0502020204030204"/>
              <a:ea typeface="+mn-ea"/>
              <a:cs typeface="+mn-cs"/>
            </a:rPr>
            <a:t>&lt;odesi&gt;</a:t>
          </a:r>
        </a:p>
      </dgm:t>
    </dgm:pt>
    <dgm:pt modelId="{F1E51CDF-D5CB-4358-B604-78D1A4717AD8}" type="parTrans" cxnId="{4E8FB585-2E29-4740-96CB-6C45892DD2C3}">
      <dgm:prSet/>
      <dgm:spPr/>
      <dgm:t>
        <a:bodyPr/>
        <a:lstStyle/>
        <a:p>
          <a:endParaRPr lang="en-US"/>
        </a:p>
      </dgm:t>
    </dgm:pt>
    <dgm:pt modelId="{5F733969-2B16-4EA5-B735-E69D007B8491}" type="sibTrans" cxnId="{4E8FB585-2E29-4740-96CB-6C45892DD2C3}">
      <dgm:prSet/>
      <dgm:spPr/>
      <dgm:t>
        <a:bodyPr/>
        <a:lstStyle/>
        <a:p>
          <a:endParaRPr lang="en-US"/>
        </a:p>
      </dgm:t>
    </dgm:pt>
    <dgm:pt modelId="{85A84E08-625E-4875-B470-E97693030010}">
      <dgm:prSet phldrT="[Text]"/>
      <dgm:spPr>
        <a:xfrm>
          <a:off x="4243387" y="2391568"/>
          <a:ext cx="2571749" cy="1543050"/>
        </a:xfrm>
        <a:prstGeom prst="rect">
          <a:avLst/>
        </a:prstGeom>
        <a:solidFill>
          <a:srgbClr val="5B9BD5">
            <a:alpha val="90000"/>
            <a:hueOff val="0"/>
            <a:satOff val="0"/>
            <a:lumOff val="0"/>
            <a:alphaOff val="-40000"/>
          </a:srgbClr>
        </a:solidFill>
        <a:ln w="12700" cap="flat" cmpd="sng" algn="ctr">
          <a:solidFill>
            <a:sysClr val="window" lastClr="FFFFFF">
              <a:hueOff val="0"/>
              <a:satOff val="0"/>
              <a:lumOff val="0"/>
              <a:alphaOff val="0"/>
            </a:sysClr>
          </a:solidFill>
          <a:prstDash val="solid"/>
          <a:miter lim="800000"/>
        </a:ln>
        <a:effectLst/>
      </dgm:spPr>
      <dgm:t>
        <a:bodyPr/>
        <a:lstStyle/>
        <a:p>
          <a:r>
            <a:rPr lang="en-US">
              <a:solidFill>
                <a:sysClr val="window" lastClr="FFFFFF"/>
              </a:solidFill>
              <a:latin typeface="Calibri" panose="020F0502020204030204"/>
              <a:ea typeface="+mn-ea"/>
              <a:cs typeface="+mn-cs"/>
            </a:rPr>
            <a:t>Dataverse</a:t>
          </a:r>
        </a:p>
      </dgm:t>
    </dgm:pt>
    <dgm:pt modelId="{0291D6CE-889A-43FF-999D-4417E10442FC}" type="parTrans" cxnId="{31EDFC65-8D8E-4F73-863B-6E66F569B731}">
      <dgm:prSet/>
      <dgm:spPr/>
      <dgm:t>
        <a:bodyPr/>
        <a:lstStyle/>
        <a:p>
          <a:endParaRPr lang="en-US"/>
        </a:p>
      </dgm:t>
    </dgm:pt>
    <dgm:pt modelId="{177900B9-E5FD-4158-8DDB-3544D0175A32}" type="sibTrans" cxnId="{31EDFC65-8D8E-4F73-863B-6E66F569B731}">
      <dgm:prSet/>
      <dgm:spPr/>
      <dgm:t>
        <a:bodyPr/>
        <a:lstStyle/>
        <a:p>
          <a:endParaRPr lang="en-US"/>
        </a:p>
      </dgm:t>
    </dgm:pt>
    <dgm:pt modelId="{166C4CE9-71B8-4E32-A258-1809F722A940}" type="pres">
      <dgm:prSet presAssocID="{BAE394D2-C944-4D48-9B5B-C7C8AC432FCE}" presName="diagram" presStyleCnt="0">
        <dgm:presLayoutVars>
          <dgm:dir/>
          <dgm:resizeHandles val="exact"/>
        </dgm:presLayoutVars>
      </dgm:prSet>
      <dgm:spPr/>
    </dgm:pt>
    <dgm:pt modelId="{CBC16D30-D8A0-4C53-880D-0ADE0B313613}" type="pres">
      <dgm:prSet presAssocID="{5EFBE57B-DA07-4122-80CC-CEA3A4C64CB6}" presName="node" presStyleLbl="node1" presStyleIdx="0" presStyleCnt="5">
        <dgm:presLayoutVars>
          <dgm:bulletEnabled val="1"/>
        </dgm:presLayoutVars>
      </dgm:prSet>
      <dgm:spPr/>
    </dgm:pt>
    <dgm:pt modelId="{B66C6646-E44C-4F57-A491-0C74F8DE0F2B}" type="pres">
      <dgm:prSet presAssocID="{98A18640-47B5-4D4C-8062-1F2E348EF10D}" presName="sibTrans" presStyleCnt="0"/>
      <dgm:spPr/>
    </dgm:pt>
    <dgm:pt modelId="{0010F8CC-8A16-4664-9355-9EF5D1E46AAF}" type="pres">
      <dgm:prSet presAssocID="{78CD6DAC-49D4-41D0-82FB-20B37411E272}" presName="node" presStyleLbl="node1" presStyleIdx="1" presStyleCnt="5">
        <dgm:presLayoutVars>
          <dgm:bulletEnabled val="1"/>
        </dgm:presLayoutVars>
      </dgm:prSet>
      <dgm:spPr/>
    </dgm:pt>
    <dgm:pt modelId="{374598CF-89C0-4EBC-92B6-AF6EDFDDE925}" type="pres">
      <dgm:prSet presAssocID="{6890D2B2-131E-4B59-B257-71DB4801863B}" presName="sibTrans" presStyleCnt="0"/>
      <dgm:spPr/>
    </dgm:pt>
    <dgm:pt modelId="{D3BA1E78-A95E-432A-89B9-77F5E286DBBE}" type="pres">
      <dgm:prSet presAssocID="{A821C559-42A0-41BF-B73F-9AF3DB5068D7}" presName="node" presStyleLbl="node1" presStyleIdx="2" presStyleCnt="5">
        <dgm:presLayoutVars>
          <dgm:bulletEnabled val="1"/>
        </dgm:presLayoutVars>
      </dgm:prSet>
      <dgm:spPr/>
    </dgm:pt>
    <dgm:pt modelId="{B9B63AC2-1D47-4EF3-B360-DA6FF87A5750}" type="pres">
      <dgm:prSet presAssocID="{EE329728-86D8-46EC-B8A5-3A3789C378B9}" presName="sibTrans" presStyleCnt="0"/>
      <dgm:spPr/>
    </dgm:pt>
    <dgm:pt modelId="{2B043AC9-D335-4A4B-B79F-83B0F246F189}" type="pres">
      <dgm:prSet presAssocID="{1E390288-FEAF-4C25-BDD7-28727C6D3FAC}" presName="node" presStyleLbl="node1" presStyleIdx="3" presStyleCnt="5">
        <dgm:presLayoutVars>
          <dgm:bulletEnabled val="1"/>
        </dgm:presLayoutVars>
      </dgm:prSet>
      <dgm:spPr/>
    </dgm:pt>
    <dgm:pt modelId="{9875950A-1F09-411A-B883-6B86FE9B29FF}" type="pres">
      <dgm:prSet presAssocID="{5F733969-2B16-4EA5-B735-E69D007B8491}" presName="sibTrans" presStyleCnt="0"/>
      <dgm:spPr/>
    </dgm:pt>
    <dgm:pt modelId="{9C8BB167-667B-448D-BF31-5BB8B3E57BC8}" type="pres">
      <dgm:prSet presAssocID="{85A84E08-625E-4875-B470-E97693030010}" presName="node" presStyleLbl="node1" presStyleIdx="4" presStyleCnt="5">
        <dgm:presLayoutVars>
          <dgm:bulletEnabled val="1"/>
        </dgm:presLayoutVars>
      </dgm:prSet>
      <dgm:spPr/>
    </dgm:pt>
  </dgm:ptLst>
  <dgm:cxnLst>
    <dgm:cxn modelId="{C2F06B00-9D19-40F5-90A8-A4F7F8711B39}" type="presOf" srcId="{A821C559-42A0-41BF-B73F-9AF3DB5068D7}" destId="{D3BA1E78-A95E-432A-89B9-77F5E286DBBE}" srcOrd="0" destOrd="0" presId="urn:microsoft.com/office/officeart/2005/8/layout/default"/>
    <dgm:cxn modelId="{11442502-92D0-4061-A716-3B57B0CA55B4}" type="presOf" srcId="{5EFBE57B-DA07-4122-80CC-CEA3A4C64CB6}" destId="{CBC16D30-D8A0-4C53-880D-0ADE0B313613}" srcOrd="0" destOrd="0" presId="urn:microsoft.com/office/officeart/2005/8/layout/default"/>
    <dgm:cxn modelId="{227F2C63-B14D-4366-B0D7-8812AB9C7104}" srcId="{BAE394D2-C944-4D48-9B5B-C7C8AC432FCE}" destId="{5EFBE57B-DA07-4122-80CC-CEA3A4C64CB6}" srcOrd="0" destOrd="0" parTransId="{F2361E78-E071-43EF-A1BE-179A7EE85FD3}" sibTransId="{98A18640-47B5-4D4C-8062-1F2E348EF10D}"/>
    <dgm:cxn modelId="{31EDFC65-8D8E-4F73-863B-6E66F569B731}" srcId="{BAE394D2-C944-4D48-9B5B-C7C8AC432FCE}" destId="{85A84E08-625E-4875-B470-E97693030010}" srcOrd="4" destOrd="0" parTransId="{0291D6CE-889A-43FF-999D-4417E10442FC}" sibTransId="{177900B9-E5FD-4158-8DDB-3544D0175A32}"/>
    <dgm:cxn modelId="{FF438877-A456-4425-9FEF-6BB1BF9C9E20}" srcId="{BAE394D2-C944-4D48-9B5B-C7C8AC432FCE}" destId="{78CD6DAC-49D4-41D0-82FB-20B37411E272}" srcOrd="1" destOrd="0" parTransId="{0F1D2F70-3E1C-4F7D-BB61-A20724F2ECFF}" sibTransId="{6890D2B2-131E-4B59-B257-71DB4801863B}"/>
    <dgm:cxn modelId="{6ED2C977-498A-4DD4-88D5-A2E2EA58F62D}" type="presOf" srcId="{85A84E08-625E-4875-B470-E97693030010}" destId="{9C8BB167-667B-448D-BF31-5BB8B3E57BC8}" srcOrd="0" destOrd="0" presId="urn:microsoft.com/office/officeart/2005/8/layout/default"/>
    <dgm:cxn modelId="{4E8FB585-2E29-4740-96CB-6C45892DD2C3}" srcId="{BAE394D2-C944-4D48-9B5B-C7C8AC432FCE}" destId="{1E390288-FEAF-4C25-BDD7-28727C6D3FAC}" srcOrd="3" destOrd="0" parTransId="{F1E51CDF-D5CB-4358-B604-78D1A4717AD8}" sibTransId="{5F733969-2B16-4EA5-B735-E69D007B8491}"/>
    <dgm:cxn modelId="{593B0ED7-F0BA-46D1-BA94-76CBFD8CD0D1}" type="presOf" srcId="{78CD6DAC-49D4-41D0-82FB-20B37411E272}" destId="{0010F8CC-8A16-4664-9355-9EF5D1E46AAF}" srcOrd="0" destOrd="0" presId="urn:microsoft.com/office/officeart/2005/8/layout/default"/>
    <dgm:cxn modelId="{1C046FDA-E672-4B4B-8BFE-3A3702D569F0}" type="presOf" srcId="{BAE394D2-C944-4D48-9B5B-C7C8AC432FCE}" destId="{166C4CE9-71B8-4E32-A258-1809F722A940}" srcOrd="0" destOrd="0" presId="urn:microsoft.com/office/officeart/2005/8/layout/default"/>
    <dgm:cxn modelId="{0D11EDDE-B63D-4B3F-9D83-0929BD259196}" type="presOf" srcId="{1E390288-FEAF-4C25-BDD7-28727C6D3FAC}" destId="{2B043AC9-D335-4A4B-B79F-83B0F246F189}" srcOrd="0" destOrd="0" presId="urn:microsoft.com/office/officeart/2005/8/layout/default"/>
    <dgm:cxn modelId="{DB75C7E7-D5A5-448A-A9F7-B97C8BAB13B7}" srcId="{BAE394D2-C944-4D48-9B5B-C7C8AC432FCE}" destId="{A821C559-42A0-41BF-B73F-9AF3DB5068D7}" srcOrd="2" destOrd="0" parTransId="{D56094BE-1F42-4ABA-BDC0-6EBC45750EB6}" sibTransId="{EE329728-86D8-46EC-B8A5-3A3789C378B9}"/>
    <dgm:cxn modelId="{F03D89EB-40F4-4B58-B249-60D478C408ED}" type="presParOf" srcId="{166C4CE9-71B8-4E32-A258-1809F722A940}" destId="{CBC16D30-D8A0-4C53-880D-0ADE0B313613}" srcOrd="0" destOrd="0" presId="urn:microsoft.com/office/officeart/2005/8/layout/default"/>
    <dgm:cxn modelId="{7D0E7ACC-7CD3-40DF-B316-88EF20AD0DF1}" type="presParOf" srcId="{166C4CE9-71B8-4E32-A258-1809F722A940}" destId="{B66C6646-E44C-4F57-A491-0C74F8DE0F2B}" srcOrd="1" destOrd="0" presId="urn:microsoft.com/office/officeart/2005/8/layout/default"/>
    <dgm:cxn modelId="{0B496AC3-12D8-4DCD-BB7F-45EBF8E2C254}" type="presParOf" srcId="{166C4CE9-71B8-4E32-A258-1809F722A940}" destId="{0010F8CC-8A16-4664-9355-9EF5D1E46AAF}" srcOrd="2" destOrd="0" presId="urn:microsoft.com/office/officeart/2005/8/layout/default"/>
    <dgm:cxn modelId="{86388BD4-BEAC-4BFB-901D-D8D1E00E10EA}" type="presParOf" srcId="{166C4CE9-71B8-4E32-A258-1809F722A940}" destId="{374598CF-89C0-4EBC-92B6-AF6EDFDDE925}" srcOrd="3" destOrd="0" presId="urn:microsoft.com/office/officeart/2005/8/layout/default"/>
    <dgm:cxn modelId="{FCBBFAD7-A93B-4789-AB93-94C55A806D2C}" type="presParOf" srcId="{166C4CE9-71B8-4E32-A258-1809F722A940}" destId="{D3BA1E78-A95E-432A-89B9-77F5E286DBBE}" srcOrd="4" destOrd="0" presId="urn:microsoft.com/office/officeart/2005/8/layout/default"/>
    <dgm:cxn modelId="{4EE3248C-6015-4725-B8C4-10086714DA82}" type="presParOf" srcId="{166C4CE9-71B8-4E32-A258-1809F722A940}" destId="{B9B63AC2-1D47-4EF3-B360-DA6FF87A5750}" srcOrd="5" destOrd="0" presId="urn:microsoft.com/office/officeart/2005/8/layout/default"/>
    <dgm:cxn modelId="{7847323A-7BAC-4AEC-B692-DC14FF038726}" type="presParOf" srcId="{166C4CE9-71B8-4E32-A258-1809F722A940}" destId="{2B043AC9-D335-4A4B-B79F-83B0F246F189}" srcOrd="6" destOrd="0" presId="urn:microsoft.com/office/officeart/2005/8/layout/default"/>
    <dgm:cxn modelId="{8E9F187B-762F-4B46-ABC3-E17DC1695CD5}" type="presParOf" srcId="{166C4CE9-71B8-4E32-A258-1809F722A940}" destId="{9875950A-1F09-411A-B883-6B86FE9B29FF}" srcOrd="7" destOrd="0" presId="urn:microsoft.com/office/officeart/2005/8/layout/default"/>
    <dgm:cxn modelId="{8D889BD5-787E-420A-A68F-D4F48BA23C2A}" type="presParOf" srcId="{166C4CE9-71B8-4E32-A258-1809F722A940}" destId="{9C8BB167-667B-448D-BF31-5BB8B3E57BC8}"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C16D30-D8A0-4C53-880D-0ADE0B313613}">
      <dsp:nvSpPr>
        <dsp:cNvPr id="0" name=""/>
        <dsp:cNvSpPr/>
      </dsp:nvSpPr>
      <dsp:spPr>
        <a:xfrm>
          <a:off x="0" y="591343"/>
          <a:ext cx="2571749" cy="1543050"/>
        </a:xfrm>
        <a:prstGeom prst="rect">
          <a:avLst/>
        </a:prstGeom>
        <a:solidFill>
          <a:srgbClr val="5B9BD5">
            <a:alpha val="90000"/>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dirty="0">
              <a:solidFill>
                <a:sysClr val="window" lastClr="FFFFFF"/>
              </a:solidFill>
              <a:latin typeface="Calibri" panose="020F0502020204030204"/>
              <a:ea typeface="+mn-ea"/>
              <a:cs typeface="+mn-cs"/>
            </a:rPr>
            <a:t>Books</a:t>
          </a:r>
        </a:p>
      </dsp:txBody>
      <dsp:txXfrm>
        <a:off x="0" y="591343"/>
        <a:ext cx="2571749" cy="1543050"/>
      </dsp:txXfrm>
    </dsp:sp>
    <dsp:sp modelId="{0010F8CC-8A16-4664-9355-9EF5D1E46AAF}">
      <dsp:nvSpPr>
        <dsp:cNvPr id="0" name=""/>
        <dsp:cNvSpPr/>
      </dsp:nvSpPr>
      <dsp:spPr>
        <a:xfrm>
          <a:off x="2828925" y="591343"/>
          <a:ext cx="2571749" cy="1543050"/>
        </a:xfrm>
        <a:prstGeom prst="rect">
          <a:avLst/>
        </a:prstGeom>
        <a:solidFill>
          <a:srgbClr val="5B9BD5">
            <a:alpha val="90000"/>
            <a:hueOff val="0"/>
            <a:satOff val="0"/>
            <a:lumOff val="0"/>
            <a:alphaOff val="-1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a:solidFill>
                <a:sysClr val="window" lastClr="FFFFFF"/>
              </a:solidFill>
              <a:latin typeface="Calibri" panose="020F0502020204030204"/>
              <a:ea typeface="+mn-ea"/>
              <a:cs typeface="+mn-cs"/>
            </a:rPr>
            <a:t>Journals</a:t>
          </a:r>
        </a:p>
      </dsp:txBody>
      <dsp:txXfrm>
        <a:off x="2828925" y="591343"/>
        <a:ext cx="2571749" cy="1543050"/>
      </dsp:txXfrm>
    </dsp:sp>
    <dsp:sp modelId="{D3BA1E78-A95E-432A-89B9-77F5E286DBBE}">
      <dsp:nvSpPr>
        <dsp:cNvPr id="0" name=""/>
        <dsp:cNvSpPr/>
      </dsp:nvSpPr>
      <dsp:spPr>
        <a:xfrm>
          <a:off x="5657849" y="591343"/>
          <a:ext cx="2571749" cy="1543050"/>
        </a:xfrm>
        <a:prstGeom prst="rect">
          <a:avLst/>
        </a:prstGeom>
        <a:solidFill>
          <a:srgbClr val="5B9BD5">
            <a:alpha val="90000"/>
            <a:hueOff val="0"/>
            <a:satOff val="0"/>
            <a:lumOff val="0"/>
            <a:alphaOff val="-2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a:solidFill>
                <a:sysClr val="window" lastClr="FFFFFF"/>
              </a:solidFill>
              <a:latin typeface="Calibri" panose="020F0502020204030204"/>
              <a:ea typeface="+mn-ea"/>
              <a:cs typeface="+mn-cs"/>
            </a:rPr>
            <a:t>GeoPortal</a:t>
          </a:r>
        </a:p>
      </dsp:txBody>
      <dsp:txXfrm>
        <a:off x="5657849" y="591343"/>
        <a:ext cx="2571749" cy="1543050"/>
      </dsp:txXfrm>
    </dsp:sp>
    <dsp:sp modelId="{2B043AC9-D335-4A4B-B79F-83B0F246F189}">
      <dsp:nvSpPr>
        <dsp:cNvPr id="0" name=""/>
        <dsp:cNvSpPr/>
      </dsp:nvSpPr>
      <dsp:spPr>
        <a:xfrm>
          <a:off x="1414462" y="2391568"/>
          <a:ext cx="2571749" cy="1543050"/>
        </a:xfrm>
        <a:prstGeom prst="rect">
          <a:avLst/>
        </a:prstGeom>
        <a:solidFill>
          <a:srgbClr val="5B9BD5">
            <a:alpha val="90000"/>
            <a:hueOff val="0"/>
            <a:satOff val="0"/>
            <a:lumOff val="0"/>
            <a:alphaOff val="-3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a:solidFill>
                <a:sysClr val="window" lastClr="FFFFFF"/>
              </a:solidFill>
              <a:latin typeface="Calibri" panose="020F0502020204030204"/>
              <a:ea typeface="+mn-ea"/>
              <a:cs typeface="+mn-cs"/>
            </a:rPr>
            <a:t>&lt;odesi&gt;</a:t>
          </a:r>
        </a:p>
      </dsp:txBody>
      <dsp:txXfrm>
        <a:off x="1414462" y="2391568"/>
        <a:ext cx="2571749" cy="1543050"/>
      </dsp:txXfrm>
    </dsp:sp>
    <dsp:sp modelId="{9C8BB167-667B-448D-BF31-5BB8B3E57BC8}">
      <dsp:nvSpPr>
        <dsp:cNvPr id="0" name=""/>
        <dsp:cNvSpPr/>
      </dsp:nvSpPr>
      <dsp:spPr>
        <a:xfrm>
          <a:off x="4243387" y="2391568"/>
          <a:ext cx="2571749" cy="1543050"/>
        </a:xfrm>
        <a:prstGeom prst="rect">
          <a:avLst/>
        </a:prstGeom>
        <a:solidFill>
          <a:srgbClr val="5B9BD5">
            <a:alpha val="90000"/>
            <a:hueOff val="0"/>
            <a:satOff val="0"/>
            <a:lumOff val="0"/>
            <a:alphaOff val="-4000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830" tIns="163830" rIns="163830" bIns="163830" numCol="1" spcCol="1270" anchor="ctr" anchorCtr="0">
          <a:noAutofit/>
        </a:bodyPr>
        <a:lstStyle/>
        <a:p>
          <a:pPr marL="0" lvl="0" indent="0" algn="ctr" defTabSz="1911350">
            <a:lnSpc>
              <a:spcPct val="90000"/>
            </a:lnSpc>
            <a:spcBef>
              <a:spcPct val="0"/>
            </a:spcBef>
            <a:spcAft>
              <a:spcPct val="35000"/>
            </a:spcAft>
            <a:buNone/>
          </a:pPr>
          <a:r>
            <a:rPr lang="en-US" sz="4300" kern="1200">
              <a:solidFill>
                <a:sysClr val="window" lastClr="FFFFFF"/>
              </a:solidFill>
              <a:latin typeface="Calibri" panose="020F0502020204030204"/>
              <a:ea typeface="+mn-ea"/>
              <a:cs typeface="+mn-cs"/>
            </a:rPr>
            <a:t>Dataverse</a:t>
          </a:r>
        </a:p>
      </dsp:txBody>
      <dsp:txXfrm>
        <a:off x="4243387" y="2391568"/>
        <a:ext cx="2571749" cy="154305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8AF305-19BE-4283-AB61-B98569582E36}" type="datetimeFigureOut">
              <a:rPr lang="en-CA" smtClean="0"/>
              <a:t>2018-12-10</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01DED2-415F-4230-A0CF-00472F6E9A54}" type="slidenum">
              <a:rPr lang="en-CA" smtClean="0"/>
              <a:t>‹#›</a:t>
            </a:fld>
            <a:endParaRPr lang="en-CA"/>
          </a:p>
        </p:txBody>
      </p:sp>
    </p:spTree>
    <p:extLst>
      <p:ext uri="{BB962C8B-B14F-4D97-AF65-F5344CB8AC3E}">
        <p14:creationId xmlns:p14="http://schemas.microsoft.com/office/powerpoint/2010/main" val="378508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g488755bd0c_0_5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g488755bd0c_0_52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 name="Google Shape;58;g488755bd0c_0_52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5344965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488755bd0c_0_4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4" name="Google Shape;144;g488755bd0c_0_4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Data that lacks structure, organization and/or meaningful documentation is useless</a:t>
            </a:r>
            <a:br>
              <a:rPr lang="en-US"/>
            </a:br>
            <a:r>
              <a:rPr lang="en-US"/>
              <a:t>Data curation involves preparing data so as to make it reproducible, reusable, discoverable, and accessible to others</a:t>
            </a:r>
            <a:br>
              <a:rPr lang="en-US"/>
            </a:br>
            <a:endParaRPr/>
          </a:p>
          <a:p>
            <a:pPr marL="0" lvl="0" indent="0" algn="l" rtl="0">
              <a:spcBef>
                <a:spcPts val="0"/>
              </a:spcBef>
              <a:spcAft>
                <a:spcPts val="0"/>
              </a:spcAft>
              <a:buNone/>
            </a:pPr>
            <a:r>
              <a:rPr lang="en-US"/>
              <a:t>The Data Curation tool will improve data curation workflows and be integrated within Dataverse</a:t>
            </a:r>
            <a:endParaRPr/>
          </a:p>
          <a:p>
            <a:pPr marL="0" lvl="0" indent="0" algn="l" rtl="0">
              <a:spcBef>
                <a:spcPts val="0"/>
              </a:spcBef>
              <a:spcAft>
                <a:spcPts val="0"/>
              </a:spcAft>
              <a:buNone/>
            </a:pPr>
            <a:r>
              <a:rPr lang="en-US"/>
              <a:t>-Allow users to add/enhance DDI metadata at variable metadata</a:t>
            </a:r>
            <a:endParaRPr/>
          </a:p>
          <a:p>
            <a:pPr marL="0" lvl="0" indent="0" algn="l" rtl="0">
              <a:spcBef>
                <a:spcPts val="0"/>
              </a:spcBef>
              <a:spcAft>
                <a:spcPts val="0"/>
              </a:spcAft>
              <a:buNone/>
            </a:pPr>
            <a:r>
              <a:rPr lang="en-US"/>
              <a:t>Labels, concepts, question text, universe statements etc. (using the DDI metadata standard)</a:t>
            </a:r>
            <a:br>
              <a:rPr lang="en-US"/>
            </a:br>
            <a:r>
              <a:rPr lang="en-US"/>
              <a:t>Create a DDI XML file and generate detailed dataset Codebooks for reuse in DV</a:t>
            </a:r>
            <a:br>
              <a:rPr lang="en-US"/>
            </a:br>
            <a:endParaRPr/>
          </a:p>
        </p:txBody>
      </p:sp>
      <p:sp>
        <p:nvSpPr>
          <p:cNvPr id="145" name="Google Shape;145;g488755bd0c_0_4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11</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3312152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488755bd0c_0_5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1" name="Google Shape;151;g488755bd0c_0_50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US"/>
              <a:t>-Towards this goal, SP has already developed a data curation tool prototype to edit and enhance metadata </a:t>
            </a:r>
            <a:endParaRPr/>
          </a:p>
          <a:p>
            <a:pPr marL="0" lvl="0" indent="0" algn="l" rtl="0">
              <a:spcBef>
                <a:spcPts val="0"/>
              </a:spcBef>
              <a:spcAft>
                <a:spcPts val="0"/>
              </a:spcAft>
              <a:buSzPts val="1100"/>
              <a:buNone/>
            </a:pPr>
            <a:r>
              <a:rPr lang="en-US"/>
              <a:t>-The online tool works with tabular datasets uploaded to Dataverse, allowing users to create and edit metadata at the variable-level.</a:t>
            </a:r>
            <a:endParaRPr/>
          </a:p>
          <a:p>
            <a:pPr marL="0" lvl="0" indent="0" algn="l" rtl="0">
              <a:spcBef>
                <a:spcPts val="0"/>
              </a:spcBef>
              <a:spcAft>
                <a:spcPts val="0"/>
              </a:spcAft>
              <a:buClr>
                <a:schemeClr val="dk1"/>
              </a:buClr>
              <a:buSzPts val="1100"/>
              <a:buFont typeface="Arial"/>
              <a:buNone/>
            </a:pPr>
            <a:r>
              <a:rPr lang="en-US"/>
              <a:t>-The tool would be able to interoperate with other components of Dataverse, including the Data Explorer tool.</a:t>
            </a:r>
            <a:endParaRPr/>
          </a:p>
          <a:p>
            <a:pPr marL="0" lvl="0" indent="0" algn="l" rtl="0">
              <a:spcBef>
                <a:spcPts val="0"/>
              </a:spcBef>
              <a:spcAft>
                <a:spcPts val="0"/>
              </a:spcAft>
              <a:buNone/>
            </a:pPr>
            <a:endParaRPr/>
          </a:p>
          <a:p>
            <a:pPr marL="0" lvl="0" indent="0" algn="l" rtl="0">
              <a:spcBef>
                <a:spcPts val="0"/>
              </a:spcBef>
              <a:spcAft>
                <a:spcPts val="0"/>
              </a:spcAft>
              <a:buClr>
                <a:srgbClr val="000000"/>
              </a:buClr>
              <a:buFont typeface="Arial"/>
              <a:buNone/>
            </a:pPr>
            <a:r>
              <a:rPr lang="en-US"/>
              <a:t>Data curation includes adding contextual metadata to variables</a:t>
            </a:r>
            <a:br>
              <a:rPr lang="en-US"/>
            </a:br>
            <a:r>
              <a:rPr lang="en-US"/>
              <a:t>Assist end-users with understanding data for </a:t>
            </a:r>
            <a:br>
              <a:rPr lang="en-US"/>
            </a:br>
            <a:r>
              <a:rPr lang="en-US"/>
              <a:t>reuse</a:t>
            </a:r>
            <a:br>
              <a:rPr lang="en-US"/>
            </a:br>
            <a:endParaRPr/>
          </a:p>
        </p:txBody>
      </p:sp>
      <p:sp>
        <p:nvSpPr>
          <p:cNvPr id="152" name="Google Shape;152;g488755bd0c_0_50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12</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427005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488755bd0c_0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488755bd0c_0_3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r>
              <a:rPr lang="en-US"/>
              <a:t>Partnerships</a:t>
            </a:r>
            <a:br>
              <a:rPr lang="en-US"/>
            </a:br>
            <a:r>
              <a:rPr lang="en-US"/>
              <a:t>Working with regional and national partners (BCI, Portage &amp; DV North)</a:t>
            </a:r>
            <a:br>
              <a:rPr lang="en-US"/>
            </a:br>
            <a:r>
              <a:rPr lang="en-US"/>
              <a:t>Develop SLA for use of SP Dataverse</a:t>
            </a:r>
            <a:br>
              <a:rPr lang="en-US"/>
            </a:br>
            <a:r>
              <a:rPr lang="en-US"/>
              <a:t>Identify needs for Canadian researchers </a:t>
            </a:r>
            <a:br>
              <a:rPr lang="en-US"/>
            </a:br>
            <a:r>
              <a:rPr lang="en-US"/>
              <a:t>Develop DV as a national repository option</a:t>
            </a:r>
            <a:endParaRPr/>
          </a:p>
          <a:p>
            <a:pPr marL="0" lvl="0" indent="0" algn="l" rtl="0">
              <a:spcBef>
                <a:spcPts val="0"/>
              </a:spcBef>
              <a:spcAft>
                <a:spcPts val="0"/>
              </a:spcAft>
              <a:buNone/>
            </a:pPr>
            <a:endParaRPr/>
          </a:p>
          <a:p>
            <a:pPr marL="0" lvl="0" indent="0" algn="l" rtl="0">
              <a:spcBef>
                <a:spcPts val="0"/>
              </a:spcBef>
              <a:spcAft>
                <a:spcPts val="0"/>
              </a:spcAft>
              <a:buNone/>
            </a:pPr>
            <a:r>
              <a:rPr lang="en-US"/>
              <a:t>OCUL level of service will not change; expect to increase and expand capacity in 2019-2020: </a:t>
            </a:r>
            <a:br>
              <a:rPr lang="en-US"/>
            </a:br>
            <a:r>
              <a:rPr lang="en-US"/>
              <a:t>National funding opportunities (grants, federal funding possibilities)</a:t>
            </a:r>
            <a:br>
              <a:rPr lang="en-US"/>
            </a:br>
            <a:r>
              <a:rPr lang="en-US"/>
              <a:t>Increased buy-in and support from local schools and regions across Canada</a:t>
            </a:r>
            <a:br>
              <a:rPr lang="en-US"/>
            </a:br>
            <a:r>
              <a:rPr lang="en-US"/>
              <a:t>Collaborate at the national level (DV North as an example)</a:t>
            </a:r>
            <a:br>
              <a:rPr lang="en-US"/>
            </a:br>
            <a:br>
              <a:rPr lang="en-US"/>
            </a:br>
            <a:endParaRPr/>
          </a:p>
        </p:txBody>
      </p:sp>
      <p:sp>
        <p:nvSpPr>
          <p:cNvPr id="159" name="Google Shape;159;g488755bd0c_0_3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13</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063157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488755bd0c_0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488755bd0c_0_3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Partnerships</a:t>
            </a:r>
            <a:br>
              <a:rPr lang="en-US"/>
            </a:br>
            <a:r>
              <a:rPr lang="en-US"/>
              <a:t>Working with regional and national partners (BCI, Portage &amp; DV North)</a:t>
            </a:r>
            <a:br>
              <a:rPr lang="en-US"/>
            </a:br>
            <a:r>
              <a:rPr lang="en-US"/>
              <a:t>Develop SLA for use of SP Dataverse</a:t>
            </a:r>
            <a:br>
              <a:rPr lang="en-US"/>
            </a:br>
            <a:r>
              <a:rPr lang="en-US"/>
              <a:t>Identify needs for Canadian researchers </a:t>
            </a:r>
            <a:br>
              <a:rPr lang="en-US"/>
            </a:br>
            <a:r>
              <a:rPr lang="en-US"/>
              <a:t>Develop DV as a national repository option</a:t>
            </a:r>
            <a:endParaRPr/>
          </a:p>
          <a:p>
            <a:pPr marL="0" lvl="0" indent="0" algn="l" rtl="0">
              <a:spcBef>
                <a:spcPts val="0"/>
              </a:spcBef>
              <a:spcAft>
                <a:spcPts val="0"/>
              </a:spcAft>
              <a:buNone/>
            </a:pPr>
            <a:endParaRPr/>
          </a:p>
          <a:p>
            <a:pPr marL="0" lvl="0" indent="0" algn="l" rtl="0">
              <a:spcBef>
                <a:spcPts val="0"/>
              </a:spcBef>
              <a:spcAft>
                <a:spcPts val="0"/>
              </a:spcAft>
              <a:buNone/>
            </a:pPr>
            <a:r>
              <a:rPr lang="en-US"/>
              <a:t>Through these partnerships, the projects mentioned before, we’re really working towards developing Dataverse as a national repository option. Many steps to go!</a:t>
            </a:r>
            <a:br>
              <a:rPr lang="en-US"/>
            </a:br>
            <a:endParaRPr/>
          </a:p>
        </p:txBody>
      </p:sp>
      <p:sp>
        <p:nvSpPr>
          <p:cNvPr id="167" name="Google Shape;167;g488755bd0c_0_3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14</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2720521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488755bd0c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488755bd0c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dirty="0"/>
              <a:t>Here a road map for the next two years</a:t>
            </a:r>
            <a:endParaRPr dirty="0"/>
          </a:p>
          <a:p>
            <a:pPr marL="0" lvl="0" indent="0" algn="l" rtl="0">
              <a:spcBef>
                <a:spcPts val="0"/>
              </a:spcBef>
              <a:spcAft>
                <a:spcPts val="0"/>
              </a:spcAft>
              <a:buNone/>
            </a:pPr>
            <a:r>
              <a:rPr lang="en-US" dirty="0"/>
              <a:t>-In early 2019, we will upgrading to the latest version of Dataverse with internationalization, for a fully bilingual release</a:t>
            </a:r>
            <a:endParaRPr dirty="0"/>
          </a:p>
          <a:p>
            <a:pPr marL="0" lvl="0" indent="0" algn="l" rtl="0">
              <a:spcBef>
                <a:spcPts val="0"/>
              </a:spcBef>
              <a:spcAft>
                <a:spcPts val="0"/>
              </a:spcAft>
              <a:buNone/>
            </a:pPr>
            <a:r>
              <a:rPr lang="en-US" dirty="0"/>
              <a:t>-After this time, we will begin onboarding the schools in Quebec to the service</a:t>
            </a:r>
            <a:endParaRPr dirty="0"/>
          </a:p>
          <a:p>
            <a:pPr marL="0" lvl="0" indent="0" algn="l" rtl="0">
              <a:spcBef>
                <a:spcPts val="0"/>
              </a:spcBef>
              <a:spcAft>
                <a:spcPts val="0"/>
              </a:spcAft>
              <a:buNone/>
            </a:pPr>
            <a:r>
              <a:rPr lang="en-US" dirty="0"/>
              <a:t>-In March, we plan on releasing the first deliverables for the </a:t>
            </a:r>
            <a:r>
              <a:rPr lang="en-US" dirty="0" err="1"/>
              <a:t>Canarie</a:t>
            </a:r>
            <a:r>
              <a:rPr lang="en-US" dirty="0"/>
              <a:t> project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For the second half of 2019, we begin developing an appropriate governance model and business plan for Dataverse in consultation with partners</a:t>
            </a:r>
            <a:endParaRPr dirty="0"/>
          </a:p>
          <a:p>
            <a:pPr marL="0" lvl="0" indent="0" algn="l" rtl="0">
              <a:spcBef>
                <a:spcPts val="0"/>
              </a:spcBef>
              <a:spcAft>
                <a:spcPts val="0"/>
              </a:spcAft>
              <a:buNone/>
            </a:pPr>
            <a:r>
              <a:rPr lang="en-US" dirty="0"/>
              <a:t>-We will extend the SLA to other interested institutions/consortia</a:t>
            </a:r>
            <a:endParaRPr dirty="0"/>
          </a:p>
          <a:p>
            <a:pPr marL="0" lvl="0" indent="0" algn="l" rtl="0">
              <a:spcBef>
                <a:spcPts val="0"/>
              </a:spcBef>
              <a:spcAft>
                <a:spcPts val="0"/>
              </a:spcAft>
              <a:buNone/>
            </a:pPr>
            <a:r>
              <a:rPr lang="en-US" dirty="0"/>
              <a:t>-Continue work on the CANARIE project</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For the first half of 2020</a:t>
            </a:r>
            <a:endParaRPr dirty="0"/>
          </a:p>
          <a:p>
            <a:pPr marL="0" lvl="0" indent="0" algn="l" rtl="0">
              <a:spcBef>
                <a:spcPts val="0"/>
              </a:spcBef>
              <a:spcAft>
                <a:spcPts val="0"/>
              </a:spcAft>
              <a:buNone/>
            </a:pPr>
            <a:r>
              <a:rPr lang="en-US" dirty="0"/>
              <a:t>-We would aim to have the governance model and business plan in place</a:t>
            </a:r>
            <a:endParaRPr dirty="0"/>
          </a:p>
          <a:p>
            <a:pPr marL="0" lvl="0" indent="0" algn="l" rtl="0">
              <a:spcBef>
                <a:spcPts val="0"/>
              </a:spcBef>
              <a:spcAft>
                <a:spcPts val="0"/>
              </a:spcAft>
              <a:buNone/>
            </a:pPr>
            <a:r>
              <a:rPr lang="en-US" dirty="0"/>
              <a:t>-The CANARIE project development would come to an end, and announcements would be made about the new features for the community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In the second half of 2020, we would aim to launch Dataverse as a national service option, with national governance model with institutional and/or </a:t>
            </a:r>
            <a:r>
              <a:rPr lang="en-US" dirty="0" err="1"/>
              <a:t>consortial</a:t>
            </a:r>
            <a:r>
              <a:rPr lang="en-US" dirty="0"/>
              <a:t> representatives</a:t>
            </a:r>
            <a:endParaRPr dirty="0">
              <a:solidFill>
                <a:srgbClr val="5E5E5E"/>
              </a:solidFill>
              <a:latin typeface="Roboto"/>
              <a:ea typeface="Roboto"/>
              <a:cs typeface="Roboto"/>
              <a:sym typeface="Roboto"/>
            </a:endParaRPr>
          </a:p>
          <a:p>
            <a:pPr marL="0" lvl="0" indent="0" algn="l" rtl="0">
              <a:spcBef>
                <a:spcPts val="0"/>
              </a:spcBef>
              <a:spcAft>
                <a:spcPts val="0"/>
              </a:spcAft>
              <a:buNone/>
            </a:pPr>
            <a:r>
              <a:rPr lang="en-US" dirty="0"/>
              <a:t>-Exciting developments afoot! Along with the infrastructure developments, we will continue to work with local, regional and national partners within and outside the library to ensure sustainable platform option for Canadian researchers</a:t>
            </a:r>
            <a:endParaRPr dirty="0"/>
          </a:p>
        </p:txBody>
      </p:sp>
      <p:sp>
        <p:nvSpPr>
          <p:cNvPr id="174" name="Google Shape;174;g488755bd0c_1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15</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626105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488b003db1_1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488b003db1_1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[Grant preamble]</a:t>
            </a:r>
            <a:endParaRPr/>
          </a:p>
          <a:p>
            <a:pPr marL="0" lvl="0" indent="0" algn="l" rtl="0">
              <a:spcBef>
                <a:spcPts val="0"/>
              </a:spcBef>
              <a:spcAft>
                <a:spcPts val="0"/>
              </a:spcAft>
              <a:buNone/>
            </a:pPr>
            <a:endParaRPr/>
          </a:p>
          <a:p>
            <a:pPr marL="0" lvl="0" indent="0" algn="l" rtl="0">
              <a:spcBef>
                <a:spcPts val="0"/>
              </a:spcBef>
              <a:spcAft>
                <a:spcPts val="0"/>
              </a:spcAft>
              <a:buNone/>
            </a:pPr>
            <a:r>
              <a:rPr lang="en-US"/>
              <a:t>I’m happy to join Meghan to report briefly on the progress made on the Archivematica-Dataverse integration project that Scholars Portal has sponsored. This project introduces the capacity to begin preserving datasets that have been uploaded to Dataverse for the long term, and it takes advantage of many of the basic preservation actions that Dataverse already includes as part of its functionality. </a:t>
            </a:r>
            <a:endParaRPr/>
          </a:p>
        </p:txBody>
      </p:sp>
      <p:sp>
        <p:nvSpPr>
          <p:cNvPr id="209" name="Google Shape;209;g488b003db1_1_1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16</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6277825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4875af0043_8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 name="Google Shape;215;g4875af0043_8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[Meghan]</a:t>
            </a:r>
            <a:endParaRPr/>
          </a:p>
          <a:p>
            <a:pPr marL="0" lvl="0" indent="0" algn="l" rtl="0">
              <a:spcBef>
                <a:spcPts val="0"/>
              </a:spcBef>
              <a:spcAft>
                <a:spcPts val="0"/>
              </a:spcAft>
              <a:buNone/>
            </a:pPr>
            <a:r>
              <a:rPr lang="en-US"/>
              <a:t>-project responds to a growing interest from OCUL schools to preserve research data using trusted standards and formats as recommended by the archival and digital preservation community. </a:t>
            </a:r>
            <a:br>
              <a:rPr lang="en-US"/>
            </a:br>
            <a:r>
              <a:rPr lang="en-US"/>
              <a:t>-In 2015, OCUL sponsored a proof-of-concept project with Artefactual to develop an integration between Dataverse and Archivematica </a:t>
            </a:r>
            <a:endParaRPr/>
          </a:p>
          <a:p>
            <a:pPr marL="0" lvl="0" indent="0" algn="l" rtl="0">
              <a:spcBef>
                <a:spcPts val="0"/>
              </a:spcBef>
              <a:spcAft>
                <a:spcPts val="0"/>
              </a:spcAft>
              <a:buNone/>
            </a:pPr>
            <a:r>
              <a:rPr lang="en-US"/>
              <a:t>[open-source digital preservation workflow tool that follows digital preservation standards and best practices]</a:t>
            </a:r>
            <a:endParaRPr/>
          </a:p>
          <a:p>
            <a:pPr marL="0" lvl="0" indent="0" algn="l" rtl="0">
              <a:spcBef>
                <a:spcPts val="0"/>
              </a:spcBef>
              <a:spcAft>
                <a:spcPts val="0"/>
              </a:spcAft>
              <a:buNone/>
            </a:pPr>
            <a:r>
              <a:rPr lang="en-US"/>
              <a:t>-enable users of Archivematica to select and transfer datasets from Dataverse instances and process for l</a:t>
            </a:r>
            <a:r>
              <a:rPr lang="en-US" sz="1100">
                <a:latin typeface="Arial"/>
                <a:ea typeface="Arial"/>
                <a:cs typeface="Arial"/>
                <a:sym typeface="Arial"/>
              </a:rPr>
              <a:t>ong-term access and digital preservation</a:t>
            </a:r>
            <a:endParaRPr/>
          </a:p>
          <a:p>
            <a:pPr marL="0" lvl="0" indent="0" algn="l" rtl="0">
              <a:spcBef>
                <a:spcPts val="0"/>
              </a:spcBef>
              <a:spcAft>
                <a:spcPts val="0"/>
              </a:spcAft>
              <a:buNone/>
            </a:pPr>
            <a:r>
              <a:rPr lang="en-US"/>
              <a:t>-The second phase began this summer to bring the proof of concept into public release of Archivematica.</a:t>
            </a:r>
            <a:endParaRPr/>
          </a:p>
          <a:p>
            <a:pPr marL="0" lvl="0" indent="0" algn="l" rtl="0">
              <a:spcBef>
                <a:spcPts val="0"/>
              </a:spcBef>
              <a:spcAft>
                <a:spcPts val="0"/>
              </a:spcAft>
              <a:buNone/>
            </a:pPr>
            <a:r>
              <a:rPr lang="en-US"/>
              <a:t>-Very happy to announce that the integration is included in the latest release v. 1.8</a:t>
            </a:r>
            <a:endParaRPr/>
          </a:p>
          <a:p>
            <a:pPr marL="0" lvl="0" indent="0" algn="l" rtl="0">
              <a:spcBef>
                <a:spcPts val="0"/>
              </a:spcBef>
              <a:spcAft>
                <a:spcPts val="0"/>
              </a:spcAft>
              <a:buNone/>
            </a:pPr>
            <a:r>
              <a:rPr lang="en-US"/>
              <a:t>-The Scholars Portal team has been involved with testing during this development work and contributed to the documentation (which will be provided at the end) that outlines some of the known issues and future enhancements</a:t>
            </a:r>
            <a:endParaRPr/>
          </a:p>
          <a:p>
            <a:pPr marL="0" lvl="0" indent="0" algn="l" rtl="0">
              <a:spcBef>
                <a:spcPts val="0"/>
              </a:spcBef>
              <a:spcAft>
                <a:spcPts val="0"/>
              </a:spcAft>
              <a:buNone/>
            </a:pPr>
            <a:r>
              <a:rPr lang="en-US"/>
              <a:t>-Brings an important piece of infrastructure to assist with digital preservation of research data to the OCUL community and beyond.</a:t>
            </a:r>
            <a:br>
              <a:rPr lang="en-US"/>
            </a:br>
            <a:endParaRPr/>
          </a:p>
        </p:txBody>
      </p:sp>
      <p:sp>
        <p:nvSpPr>
          <p:cNvPr id="216" name="Google Shape;216;g4875af0043_8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17</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15850839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4875af0043_8_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g4875af0043_8_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[Grant]</a:t>
            </a:r>
            <a:endParaRPr/>
          </a:p>
          <a:p>
            <a:pPr marL="0" lvl="0" indent="0" algn="l" rtl="0">
              <a:spcBef>
                <a:spcPts val="0"/>
              </a:spcBef>
              <a:spcAft>
                <a:spcPts val="0"/>
              </a:spcAft>
              <a:buNone/>
            </a:pPr>
            <a:endParaRPr/>
          </a:p>
          <a:p>
            <a:pPr marL="0" lvl="0" indent="0" algn="l" rtl="0">
              <a:spcBef>
                <a:spcPts val="0"/>
              </a:spcBef>
              <a:spcAft>
                <a:spcPts val="0"/>
              </a:spcAft>
              <a:buNone/>
            </a:pPr>
            <a:r>
              <a:rPr lang="en-US"/>
              <a:t>The approach taken during development has been intentionally modular. The workflow begins with a preserver who has datasets in a dataverse instance they want to preserve, as well as access to an Archivematica instance. It is assumed that the preserver has stewardship oversight over the datasets. They then make a decision that they wish to preserve some or all of the datasets as standalone archival packages. The advantage of doing so is that the files are removed from their native system - in this case dataverse - metadata is gathered about the files (not only the content, but information like their file format), and they are stored with good backups to enable long-term management with an eye toward managing any risks inherent in the materials, such as file format obsolescence. The preserver is also following archival principles - assessing what they wish to preserve based on their mandate and agreements with the data providers, as well as what long-term value the materials may have. Alternatively, a preserver may decide that everything in a dataverse is in scope, and process this accordingly, though the integration as current designed does not yet support this option, though it very easily could. </a:t>
            </a:r>
            <a:endParaRPr/>
          </a:p>
          <a:p>
            <a:pPr marL="0" lvl="0" indent="0" algn="l" rtl="0">
              <a:spcBef>
                <a:spcPts val="0"/>
              </a:spcBef>
              <a:spcAft>
                <a:spcPts val="0"/>
              </a:spcAft>
              <a:buNone/>
            </a:pPr>
            <a:endParaRPr/>
          </a:p>
          <a:p>
            <a:pPr marL="0" lvl="0" indent="0" algn="l" rtl="0">
              <a:spcBef>
                <a:spcPts val="0"/>
              </a:spcBef>
              <a:spcAft>
                <a:spcPts val="0"/>
              </a:spcAft>
              <a:buNone/>
            </a:pPr>
            <a:r>
              <a:rPr lang="en-US"/>
              <a:t>Secondly, the preserver has the option to configure preservation processing choices, such as whether they will create normalized copies of the files for preservation. For example, they may wish to normalize all jpegs to tif files, which is generally considered more preservation-friendly, but takes up more space. Therefore, they may also choose to hedge their bets and wait to see if jpgs ever fall out of favour, at which point they could normalize the files then. </a:t>
            </a:r>
            <a:endParaRPr/>
          </a:p>
          <a:p>
            <a:pPr marL="0" lvl="0" indent="0" algn="l" rtl="0">
              <a:spcBef>
                <a:spcPts val="0"/>
              </a:spcBef>
              <a:spcAft>
                <a:spcPts val="0"/>
              </a:spcAft>
              <a:buNone/>
            </a:pPr>
            <a:endParaRPr/>
          </a:p>
          <a:p>
            <a:pPr marL="0" lvl="0" indent="0" algn="l" rtl="0">
              <a:spcBef>
                <a:spcPts val="0"/>
              </a:spcBef>
              <a:spcAft>
                <a:spcPts val="0"/>
              </a:spcAft>
              <a:buNone/>
            </a:pPr>
            <a:r>
              <a:rPr lang="en-US"/>
              <a:t>They then would process the files using Archivematica. For those unfamiliar with it, Archivematica is a workflow system for taking data and performing a series of actions on that data in order to prepare a package of the files and associated metadata for long-term storage and management. Preservers could do so using a hosted service like Scholars Portal’s Permafrost service, which I will talk about in a minute, or a locally installed instance of Archivematica. </a:t>
            </a:r>
            <a:endParaRPr/>
          </a:p>
          <a:p>
            <a:pPr marL="0" lvl="0" indent="0" algn="l" rtl="0">
              <a:spcBef>
                <a:spcPts val="0"/>
              </a:spcBef>
              <a:spcAft>
                <a:spcPts val="0"/>
              </a:spcAft>
              <a:buNone/>
            </a:pPr>
            <a:endParaRPr/>
          </a:p>
          <a:p>
            <a:pPr marL="0" lvl="0" indent="0" algn="l" rtl="0">
              <a:spcBef>
                <a:spcPts val="0"/>
              </a:spcBef>
              <a:spcAft>
                <a:spcPts val="0"/>
              </a:spcAft>
              <a:buNone/>
            </a:pPr>
            <a:r>
              <a:rPr lang="en-US"/>
              <a:t>Finally, the preserver would store the result - the archival information package or AIP - on a reliable storage method like the OLRC and keep an eye on it, again based on institutional policies. </a:t>
            </a:r>
            <a:endParaRPr/>
          </a:p>
        </p:txBody>
      </p:sp>
      <p:sp>
        <p:nvSpPr>
          <p:cNvPr id="237" name="Google Shape;237;g4875af0043_8_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18</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2737762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g4875af0043_8_2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g4875af0043_8_2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[Grant]</a:t>
            </a:r>
            <a:endParaRPr/>
          </a:p>
          <a:p>
            <a:pPr marL="457200" lvl="0" indent="-317500" algn="l" rtl="0">
              <a:spcBef>
                <a:spcPts val="0"/>
              </a:spcBef>
              <a:spcAft>
                <a:spcPts val="0"/>
              </a:spcAft>
              <a:buSzPts val="1400"/>
              <a:buChar char="-"/>
            </a:pPr>
            <a:r>
              <a:rPr lang="en-US"/>
              <a:t>User selects dataverse as the transfer type and then hits browse to see the datasets available</a:t>
            </a:r>
            <a:endParaRPr/>
          </a:p>
          <a:p>
            <a:pPr marL="457200" lvl="0" indent="-317500" algn="l" rtl="0">
              <a:spcBef>
                <a:spcPts val="0"/>
              </a:spcBef>
              <a:spcAft>
                <a:spcPts val="0"/>
              </a:spcAft>
              <a:buSzPts val="1400"/>
              <a:buChar char="-"/>
            </a:pPr>
            <a:r>
              <a:rPr lang="en-US"/>
              <a:t>The integration can be set up to search across a whole dataverse, or restrict its view to a specific sub-dataverse or search query.</a:t>
            </a:r>
            <a:endParaRPr/>
          </a:p>
          <a:p>
            <a:pPr marL="457200" lvl="0" indent="-317500" algn="l" rtl="0">
              <a:spcBef>
                <a:spcPts val="0"/>
              </a:spcBef>
              <a:spcAft>
                <a:spcPts val="0"/>
              </a:spcAft>
              <a:buSzPts val="1400"/>
              <a:buChar char="-"/>
            </a:pPr>
            <a:r>
              <a:rPr lang="en-US"/>
              <a:t>The user then scrolls and selects the dataset they would like to process and titles the transfer. </a:t>
            </a:r>
            <a:endParaRPr/>
          </a:p>
          <a:p>
            <a:pPr marL="457200" lvl="0" indent="-317500" algn="l" rtl="0">
              <a:spcBef>
                <a:spcPts val="0"/>
              </a:spcBef>
              <a:spcAft>
                <a:spcPts val="0"/>
              </a:spcAft>
              <a:buSzPts val="1400"/>
              <a:buChar char="-"/>
            </a:pPr>
            <a:r>
              <a:rPr lang="en-US"/>
              <a:t>They add the dataset, and then hit “start transfer” to begin processing. </a:t>
            </a:r>
            <a:endParaRPr/>
          </a:p>
          <a:p>
            <a:pPr marL="457200" lvl="0" indent="-317500" algn="l" rtl="0">
              <a:spcBef>
                <a:spcPts val="0"/>
              </a:spcBef>
              <a:spcAft>
                <a:spcPts val="0"/>
              </a:spcAft>
              <a:buSzPts val="1400"/>
              <a:buChar char="-"/>
            </a:pPr>
            <a:r>
              <a:rPr lang="en-US"/>
              <a:t>It may take anywhere from a few seconds to a few minutes to transfer the files from dataverse. This video has been edited to prevent you from looking at a blank screen for what feels like forever, but is really about 10 seconds. </a:t>
            </a:r>
            <a:endParaRPr/>
          </a:p>
          <a:p>
            <a:pPr marL="457200" lvl="0" indent="-317500" algn="l" rtl="0">
              <a:spcBef>
                <a:spcPts val="0"/>
              </a:spcBef>
              <a:spcAft>
                <a:spcPts val="0"/>
              </a:spcAft>
              <a:buSzPts val="1400"/>
              <a:buChar char="-"/>
            </a:pPr>
            <a:r>
              <a:rPr lang="en-US"/>
              <a:t>Archivematica then begins processing the files. As part of this process, descriptive metadata from Dataverse is parsed, and any checksums provided by Dataverse are validated, which enables you to be sure that the files were uncorrupted during their travels.</a:t>
            </a:r>
            <a:endParaRPr/>
          </a:p>
          <a:p>
            <a:pPr marL="457200" lvl="0" indent="-317500" algn="l" rtl="0">
              <a:spcBef>
                <a:spcPts val="0"/>
              </a:spcBef>
              <a:spcAft>
                <a:spcPts val="0"/>
              </a:spcAft>
              <a:buSzPts val="1400"/>
              <a:buChar char="-"/>
            </a:pPr>
            <a:r>
              <a:rPr lang="en-US"/>
              <a:t>Other functions like a virus scan is performed. Archivematica also ingests any derivative files that Dataverse created from tabular data.</a:t>
            </a:r>
            <a:endParaRPr/>
          </a:p>
          <a:p>
            <a:pPr marL="457200" lvl="0" indent="-317500" algn="l" rtl="0">
              <a:spcBef>
                <a:spcPts val="0"/>
              </a:spcBef>
              <a:spcAft>
                <a:spcPts val="0"/>
              </a:spcAft>
              <a:buSzPts val="1400"/>
              <a:buChar char="-"/>
            </a:pPr>
            <a:r>
              <a:rPr lang="en-US"/>
              <a:t>From then on, the user can choose to continue the preservation process, including the option to normalize files, and then send the resulting archival information package to storage. </a:t>
            </a:r>
            <a:endParaRPr/>
          </a:p>
        </p:txBody>
      </p:sp>
      <p:sp>
        <p:nvSpPr>
          <p:cNvPr id="265" name="Google Shape;265;g4875af0043_8_23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19</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9362329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4875af0043_8_2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g4875af0043_8_2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[Meghan]</a:t>
            </a:r>
            <a:endParaRPr/>
          </a:p>
          <a:p>
            <a:pPr marL="0" lvl="0" indent="0" algn="l" rtl="0">
              <a:spcBef>
                <a:spcPts val="0"/>
              </a:spcBef>
              <a:spcAft>
                <a:spcPts val="0"/>
              </a:spcAft>
              <a:buNone/>
            </a:pPr>
            <a:r>
              <a:rPr lang="en-US"/>
              <a:t>-Scholars Portal plans to host a public Archivematica sandbox beginning in January 2019 for a limited time</a:t>
            </a:r>
            <a:endParaRPr/>
          </a:p>
          <a:p>
            <a:pPr marL="0" lvl="0" indent="0" algn="l" rtl="0">
              <a:spcBef>
                <a:spcPts val="0"/>
              </a:spcBef>
              <a:spcAft>
                <a:spcPts val="0"/>
              </a:spcAft>
              <a:buNone/>
            </a:pPr>
            <a:r>
              <a:rPr lang="en-US"/>
              <a:t>-It will be connected to test datasets in our Demo Dataverse</a:t>
            </a:r>
            <a:endParaRPr/>
          </a:p>
          <a:p>
            <a:pPr marL="0" lvl="0" indent="0" algn="l" rtl="0">
              <a:spcBef>
                <a:spcPts val="0"/>
              </a:spcBef>
              <a:spcAft>
                <a:spcPts val="0"/>
              </a:spcAft>
              <a:buNone/>
            </a:pPr>
            <a:r>
              <a:rPr lang="en-US"/>
              <a:t>-We will invite the community to try out the integration and provide any feedback</a:t>
            </a:r>
            <a:endParaRPr/>
          </a:p>
          <a:p>
            <a:pPr marL="0" lvl="0" indent="0" algn="l" rtl="0">
              <a:spcBef>
                <a:spcPts val="0"/>
              </a:spcBef>
              <a:spcAft>
                <a:spcPts val="0"/>
              </a:spcAft>
              <a:buNone/>
            </a:pPr>
            <a:r>
              <a:rPr lang="en-US"/>
              <a:t>-This will be incorporated into a white paper progress report, which would integrate feedback and our findings through testing</a:t>
            </a:r>
            <a:endParaRPr/>
          </a:p>
          <a:p>
            <a:pPr marL="0" lvl="0" indent="0" algn="l" rtl="0">
              <a:spcBef>
                <a:spcPts val="0"/>
              </a:spcBef>
              <a:spcAft>
                <a:spcPts val="0"/>
              </a:spcAft>
              <a:buNone/>
            </a:pPr>
            <a:r>
              <a:rPr lang="en-US"/>
              <a:t>-At this point, we invite you to review the documentation, listed here, for a more detailed description of the integration, known limitations and future improvements</a:t>
            </a:r>
            <a:endParaRPr/>
          </a:p>
        </p:txBody>
      </p:sp>
      <p:sp>
        <p:nvSpPr>
          <p:cNvPr id="272" name="Google Shape;272;g4875af0043_8_2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20</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4160214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488755bd0c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4" name="Google Shape;64;g488755bd0c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000">
                <a:latin typeface="Arial"/>
                <a:ea typeface="Arial"/>
                <a:cs typeface="Arial"/>
                <a:sym typeface="Arial"/>
              </a:rPr>
              <a:t>[Introduce myself]</a:t>
            </a:r>
            <a:endParaRPr sz="1000">
              <a:latin typeface="Arial"/>
              <a:ea typeface="Arial"/>
              <a:cs typeface="Arial"/>
              <a:sym typeface="Arial"/>
            </a:endParaRPr>
          </a:p>
          <a:p>
            <a:pPr marL="0" lvl="0" indent="0" algn="l" rtl="0">
              <a:spcBef>
                <a:spcPts val="0"/>
              </a:spcBef>
              <a:spcAft>
                <a:spcPts val="0"/>
              </a:spcAft>
              <a:buNone/>
            </a:pPr>
            <a:r>
              <a:rPr lang="en-US" sz="1000">
                <a:latin typeface="Arial"/>
                <a:ea typeface="Arial"/>
                <a:cs typeface="Arial"/>
                <a:sym typeface="Arial"/>
              </a:rPr>
              <a:t>-Scholars Portal Dataverse is a research data repository provided as a shared service of OCUL and participating institutions since 2012.</a:t>
            </a:r>
            <a:endParaRPr sz="1000">
              <a:latin typeface="Arial"/>
              <a:ea typeface="Arial"/>
              <a:cs typeface="Arial"/>
              <a:sym typeface="Arial"/>
            </a:endParaRPr>
          </a:p>
          <a:p>
            <a:pPr marL="0" lvl="0" indent="0" algn="l" rtl="0">
              <a:spcBef>
                <a:spcPts val="0"/>
              </a:spcBef>
              <a:spcAft>
                <a:spcPts val="0"/>
              </a:spcAft>
              <a:buNone/>
            </a:pPr>
            <a:r>
              <a:rPr lang="en-US" sz="1000">
                <a:latin typeface="Arial"/>
                <a:ea typeface="Arial"/>
                <a:cs typeface="Arial"/>
                <a:sym typeface="Arial"/>
              </a:rPr>
              <a:t>-We’ve seen an ongoing growth in the service, particularly in the past year.</a:t>
            </a:r>
            <a:endParaRPr sz="1000">
              <a:latin typeface="Arial"/>
              <a:ea typeface="Arial"/>
              <a:cs typeface="Arial"/>
              <a:sym typeface="Arial"/>
            </a:endParaRPr>
          </a:p>
          <a:p>
            <a:pPr marL="0" lvl="0" indent="0" algn="l" rtl="0">
              <a:spcBef>
                <a:spcPts val="0"/>
              </a:spcBef>
              <a:spcAft>
                <a:spcPts val="0"/>
              </a:spcAft>
              <a:buNone/>
            </a:pPr>
            <a:r>
              <a:rPr lang="en-US" sz="1000">
                <a:latin typeface="Arial"/>
                <a:ea typeface="Arial"/>
                <a:cs typeface="Arial"/>
                <a:sym typeface="Arial"/>
              </a:rPr>
              <a:t>-As an overview, here are some highlights for 2018</a:t>
            </a:r>
            <a:endParaRPr sz="1000">
              <a:latin typeface="Arial"/>
              <a:ea typeface="Arial"/>
              <a:cs typeface="Arial"/>
              <a:sym typeface="Arial"/>
            </a:endParaRPr>
          </a:p>
          <a:p>
            <a:pPr marL="0" lvl="0" indent="0" algn="l" rtl="0">
              <a:spcBef>
                <a:spcPts val="0"/>
              </a:spcBef>
              <a:spcAft>
                <a:spcPts val="0"/>
              </a:spcAft>
              <a:buNone/>
            </a:pPr>
            <a:r>
              <a:rPr lang="en-US" sz="1000">
                <a:latin typeface="Arial"/>
                <a:ea typeface="Arial"/>
                <a:cs typeface="Arial"/>
                <a:sym typeface="Arial"/>
              </a:rPr>
              <a:t>-In May, we upgraded to version 4.8.6, which resulted in a number of performance enhancements and a few bug fixes</a:t>
            </a:r>
            <a:endParaRPr sz="1000">
              <a:latin typeface="Arial"/>
              <a:ea typeface="Arial"/>
              <a:cs typeface="Arial"/>
              <a:sym typeface="Arial"/>
            </a:endParaRPr>
          </a:p>
          <a:p>
            <a:pPr marL="0" lvl="0" indent="0" algn="l" rtl="0">
              <a:spcBef>
                <a:spcPts val="0"/>
              </a:spcBef>
              <a:spcAft>
                <a:spcPts val="0"/>
              </a:spcAft>
              <a:buNone/>
            </a:pPr>
            <a:r>
              <a:rPr lang="en-US" sz="1000">
                <a:latin typeface="Arial"/>
                <a:ea typeface="Arial"/>
                <a:cs typeface="Arial"/>
                <a:sym typeface="Arial"/>
              </a:rPr>
              <a:t>-The Scholars Portal team also developed two new tools, including the usage report feature and the data explorer, which I’ll touch on in a moment.</a:t>
            </a:r>
            <a:endParaRPr sz="1000">
              <a:latin typeface="Arial"/>
              <a:ea typeface="Arial"/>
              <a:cs typeface="Arial"/>
              <a:sym typeface="Arial"/>
            </a:endParaRPr>
          </a:p>
          <a:p>
            <a:pPr marL="0" lvl="0" indent="0" algn="l" rtl="0">
              <a:spcBef>
                <a:spcPts val="0"/>
              </a:spcBef>
              <a:spcAft>
                <a:spcPts val="0"/>
              </a:spcAft>
              <a:buNone/>
            </a:pPr>
            <a:endParaRPr sz="1000">
              <a:latin typeface="Arial"/>
              <a:ea typeface="Arial"/>
              <a:cs typeface="Arial"/>
              <a:sym typeface="Arial"/>
            </a:endParaRPr>
          </a:p>
          <a:p>
            <a:pPr marL="0" lvl="0" indent="0" algn="l" rtl="0">
              <a:spcBef>
                <a:spcPts val="0"/>
              </a:spcBef>
              <a:spcAft>
                <a:spcPts val="0"/>
              </a:spcAft>
              <a:buNone/>
            </a:pPr>
            <a:r>
              <a:rPr lang="en-US" sz="1000">
                <a:latin typeface="Arial"/>
                <a:ea typeface="Arial"/>
                <a:cs typeface="Arial"/>
                <a:sym typeface="Arial"/>
              </a:rPr>
              <a:t>We’re also involved in a number of projects developing the platform and service</a:t>
            </a:r>
            <a:endParaRPr sz="1000">
              <a:latin typeface="Arial"/>
              <a:ea typeface="Arial"/>
              <a:cs typeface="Arial"/>
              <a:sym typeface="Arial"/>
            </a:endParaRPr>
          </a:p>
          <a:p>
            <a:pPr marL="0" lvl="0" indent="0" algn="l" rtl="0">
              <a:spcBef>
                <a:spcPts val="0"/>
              </a:spcBef>
              <a:spcAft>
                <a:spcPts val="0"/>
              </a:spcAft>
              <a:buNone/>
            </a:pPr>
            <a:r>
              <a:rPr lang="en-US" sz="1000">
                <a:latin typeface="Arial"/>
                <a:ea typeface="Arial"/>
                <a:cs typeface="Arial"/>
                <a:sym typeface="Arial"/>
              </a:rPr>
              <a:t>I’ll go into more detail today about the internationalization project, the CANARIE RDM grant, our involvement with Portage’s Dataverse North, and </a:t>
            </a:r>
            <a:endParaRPr sz="1000">
              <a:latin typeface="Arial"/>
              <a:ea typeface="Arial"/>
              <a:cs typeface="Arial"/>
              <a:sym typeface="Arial"/>
            </a:endParaRPr>
          </a:p>
          <a:p>
            <a:pPr marL="0" lvl="0" indent="0" algn="l" rtl="0">
              <a:spcBef>
                <a:spcPts val="0"/>
              </a:spcBef>
              <a:spcAft>
                <a:spcPts val="0"/>
              </a:spcAft>
              <a:buNone/>
            </a:pPr>
            <a:r>
              <a:rPr lang="en-US" sz="1000">
                <a:latin typeface="Arial"/>
                <a:ea typeface="Arial"/>
                <a:cs typeface="Arial"/>
                <a:sym typeface="Arial"/>
              </a:rPr>
              <a:t>Grant and I will conclude with Dataverse-Archivematica Integration.</a:t>
            </a:r>
            <a:endParaRPr sz="1000">
              <a:latin typeface="Arial"/>
              <a:ea typeface="Arial"/>
              <a:cs typeface="Arial"/>
              <a:sym typeface="Arial"/>
            </a:endParaRPr>
          </a:p>
        </p:txBody>
      </p:sp>
      <p:sp>
        <p:nvSpPr>
          <p:cNvPr id="65" name="Google Shape;65;g488755bd0c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880742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g488b003db1_1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8" name="Google Shape;278;g488b003db1_1_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9" name="Google Shape;279;g488b003db1_1_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21</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3376999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4875af0043_1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4875af0043_1_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6" name="Google Shape;286;g4875af0043_1_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22</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5133047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2" name="Google Shape;29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27506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4875af0043_1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4875af0043_1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0" name="Google Shape;300;g4875af0043_1_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24</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4996613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488b003db1_1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488b003db1_1_2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7" name="Google Shape;307;g488b003db1_1_2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25</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12679684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488b003db1_1_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488b003db1_1_38: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5" name="Google Shape;315;g488b003db1_1_38: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26</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2501390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488b003db1_1_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488b003db1_1_4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2" name="Google Shape;322;g488b003db1_1_4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27</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160722472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488d8735aa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488d8735aa_1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9" name="Google Shape;329;g488d8735aa_1_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28</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40909789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488b003db1_1_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488b003db1_1_5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6" name="Google Shape;336;g488b003db1_1_5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29</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2959073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488b003db1_1_5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2" name="Google Shape;342;g488b003db1_1_5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3" name="Google Shape;343;g488b003db1_1_5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30</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9610664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488755bd0c_0_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 name="Google Shape;73;g488755bd0c_0_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3200"/>
              <a:buFont typeface="Arial"/>
              <a:buNone/>
            </a:pPr>
            <a:r>
              <a:rPr lang="en-US" sz="1000">
                <a:latin typeface="Arial"/>
                <a:ea typeface="Arial"/>
                <a:cs typeface="Arial"/>
                <a:sym typeface="Arial"/>
              </a:rPr>
              <a:t>We’ve had a lot of interest in Dataverse usage statistics.</a:t>
            </a:r>
            <a:endParaRPr sz="1000">
              <a:latin typeface="Arial"/>
              <a:ea typeface="Arial"/>
              <a:cs typeface="Arial"/>
              <a:sym typeface="Arial"/>
            </a:endParaRPr>
          </a:p>
          <a:p>
            <a:pPr marL="0" lvl="0" indent="0" algn="l" rtl="0">
              <a:spcBef>
                <a:spcPts val="0"/>
              </a:spcBef>
              <a:spcAft>
                <a:spcPts val="0"/>
              </a:spcAft>
              <a:buClr>
                <a:schemeClr val="dk1"/>
              </a:buClr>
              <a:buSzPts val="3200"/>
              <a:buFont typeface="Arial"/>
              <a:buNone/>
            </a:pPr>
            <a:r>
              <a:rPr lang="en-US" sz="1000">
                <a:latin typeface="Arial"/>
                <a:ea typeface="Arial"/>
                <a:cs typeface="Arial"/>
                <a:sym typeface="Arial"/>
              </a:rPr>
              <a:t>Scholars Portal developed the usage report, which consists of online, interactive charts.</a:t>
            </a:r>
            <a:endParaRPr sz="1000">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en-US" sz="1000">
                <a:latin typeface="Arial"/>
                <a:ea typeface="Arial"/>
                <a:cs typeface="Arial"/>
                <a:sym typeface="Arial"/>
              </a:rPr>
              <a:t>Charts include the number of downloads by month, number of datasets by dataverse, size of dataverses, file types, and subject coverage.</a:t>
            </a:r>
            <a:endParaRPr sz="1000">
              <a:latin typeface="Arial"/>
              <a:ea typeface="Arial"/>
              <a:cs typeface="Arial"/>
              <a:sym typeface="Arial"/>
            </a:endParaRPr>
          </a:p>
          <a:p>
            <a:pPr marL="0" lvl="0" indent="0" algn="l" rtl="0">
              <a:spcBef>
                <a:spcPts val="0"/>
              </a:spcBef>
              <a:spcAft>
                <a:spcPts val="0"/>
              </a:spcAft>
              <a:buSzPts val="1100"/>
              <a:buNone/>
            </a:pPr>
            <a:r>
              <a:rPr lang="en-US" sz="1000">
                <a:latin typeface="Arial"/>
                <a:ea typeface="Arial"/>
                <a:cs typeface="Arial"/>
                <a:sym typeface="Arial"/>
              </a:rPr>
              <a:t>The report can be refined by institution or by Dataverse in the root directory. </a:t>
            </a:r>
            <a:endParaRPr sz="1000">
              <a:latin typeface="Arial"/>
              <a:ea typeface="Arial"/>
              <a:cs typeface="Arial"/>
              <a:sym typeface="Arial"/>
            </a:endParaRPr>
          </a:p>
          <a:p>
            <a:pPr marL="0" lvl="0" indent="0" algn="l" rtl="0">
              <a:spcBef>
                <a:spcPts val="0"/>
              </a:spcBef>
              <a:spcAft>
                <a:spcPts val="0"/>
              </a:spcAft>
              <a:buSzPts val="1100"/>
              <a:buNone/>
            </a:pPr>
            <a:r>
              <a:rPr lang="en-US" sz="1000">
                <a:latin typeface="Arial"/>
                <a:ea typeface="Arial"/>
                <a:cs typeface="Arial"/>
                <a:sym typeface="Arial"/>
              </a:rPr>
              <a:t>Also a downloadable spreadsheet, which is updated monthly, where you can investigate these usage statistics in more detail.</a:t>
            </a:r>
            <a:endParaRPr sz="1000">
              <a:latin typeface="Arial"/>
              <a:ea typeface="Arial"/>
              <a:cs typeface="Arial"/>
              <a:sym typeface="Arial"/>
            </a:endParaRPr>
          </a:p>
          <a:p>
            <a:pPr marL="0" lvl="0" indent="0" algn="l" rtl="0">
              <a:spcBef>
                <a:spcPts val="0"/>
              </a:spcBef>
              <a:spcAft>
                <a:spcPts val="0"/>
              </a:spcAft>
              <a:buSzPts val="1100"/>
              <a:buNone/>
            </a:pPr>
            <a:endParaRPr sz="1000">
              <a:latin typeface="Arial"/>
              <a:ea typeface="Arial"/>
              <a:cs typeface="Arial"/>
              <a:sym typeface="Arial"/>
            </a:endParaRPr>
          </a:p>
          <a:p>
            <a:pPr marL="0" lvl="0" indent="0" algn="l" rtl="0">
              <a:spcBef>
                <a:spcPts val="0"/>
              </a:spcBef>
              <a:spcAft>
                <a:spcPts val="0"/>
              </a:spcAft>
              <a:buSzPts val="1100"/>
              <a:buNone/>
            </a:pPr>
            <a:r>
              <a:rPr lang="en-US" sz="1000">
                <a:latin typeface="Arial"/>
                <a:ea typeface="Arial"/>
                <a:cs typeface="Arial"/>
                <a:sym typeface="Arial"/>
              </a:rPr>
              <a:t>This online report is accessible from the “metrics” link on the main Dataverse root page or from this link: datavesre.scholarsportal.info/metrics</a:t>
            </a:r>
            <a:endParaRPr sz="1000">
              <a:latin typeface="Arial"/>
              <a:ea typeface="Arial"/>
              <a:cs typeface="Arial"/>
              <a:sym typeface="Arial"/>
            </a:endParaRPr>
          </a:p>
          <a:p>
            <a:pPr marL="0" lvl="0" indent="0" algn="l" rtl="0">
              <a:spcBef>
                <a:spcPts val="0"/>
              </a:spcBef>
              <a:spcAft>
                <a:spcPts val="0"/>
              </a:spcAft>
              <a:buClr>
                <a:schemeClr val="dk1"/>
              </a:buClr>
              <a:buSzPts val="1100"/>
              <a:buFont typeface="Arial"/>
              <a:buNone/>
            </a:pPr>
            <a:endParaRPr sz="1000">
              <a:latin typeface="Arial"/>
              <a:ea typeface="Arial"/>
              <a:cs typeface="Arial"/>
              <a:sym typeface="Arial"/>
            </a:endParaRPr>
          </a:p>
          <a:p>
            <a:pPr marL="0" lvl="0" indent="0" algn="l" rtl="0">
              <a:spcBef>
                <a:spcPts val="0"/>
              </a:spcBef>
              <a:spcAft>
                <a:spcPts val="0"/>
              </a:spcAft>
              <a:buNone/>
            </a:pPr>
            <a:endParaRPr sz="1000">
              <a:latin typeface="Arial"/>
              <a:ea typeface="Arial"/>
              <a:cs typeface="Arial"/>
              <a:sym typeface="Arial"/>
            </a:endParaRPr>
          </a:p>
        </p:txBody>
      </p:sp>
      <p:sp>
        <p:nvSpPr>
          <p:cNvPr id="74" name="Google Shape;74;g488755bd0c_0_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4</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655324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Google Shape;348;g488d8735aa_1_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9" name="Google Shape;349;g488d8735aa_1_1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0" name="Google Shape;350;g488d8735aa_1_16: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31</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19275404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131409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489342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0653127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691923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6568076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2608375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994214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6126127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36807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488755bd0c_0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2" name="Google Shape;82;g488755bd0c_0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03200" lvl="0" indent="0" algn="l" rtl="0">
              <a:spcBef>
                <a:spcPts val="0"/>
              </a:spcBef>
              <a:spcAft>
                <a:spcPts val="0"/>
              </a:spcAft>
              <a:buClr>
                <a:schemeClr val="dk1"/>
              </a:buClr>
              <a:buSzPts val="1100"/>
              <a:buFont typeface="Arial"/>
              <a:buNone/>
            </a:pPr>
            <a:r>
              <a:rPr lang="en-US" sz="1000">
                <a:latin typeface="Arial"/>
                <a:ea typeface="Arial"/>
                <a:cs typeface="Arial"/>
                <a:sym typeface="Arial"/>
              </a:rPr>
              <a:t>SP developed the Data Explorer tool and it is now part of the core DV code</a:t>
            </a:r>
            <a:endParaRPr sz="1000">
              <a:latin typeface="Arial"/>
              <a:ea typeface="Arial"/>
              <a:cs typeface="Arial"/>
              <a:sym typeface="Arial"/>
            </a:endParaRPr>
          </a:p>
          <a:p>
            <a:pPr marL="342900" lvl="0" indent="-139700" algn="l" rtl="0">
              <a:spcBef>
                <a:spcPts val="0"/>
              </a:spcBef>
              <a:spcAft>
                <a:spcPts val="0"/>
              </a:spcAft>
              <a:buClr>
                <a:schemeClr val="dk1"/>
              </a:buClr>
              <a:buSzPts val="1100"/>
              <a:buFont typeface="Arial"/>
              <a:buNone/>
            </a:pPr>
            <a:r>
              <a:rPr lang="en-US" sz="1000">
                <a:latin typeface="Arial"/>
                <a:ea typeface="Arial"/>
                <a:cs typeface="Arial"/>
                <a:sym typeface="Arial"/>
              </a:rPr>
              <a:t>-Tool to explore tabular data files, allowing users to chart variables *all within in the browser.</a:t>
            </a:r>
            <a:endParaRPr sz="1000">
              <a:latin typeface="Arial"/>
              <a:ea typeface="Arial"/>
              <a:cs typeface="Arial"/>
              <a:sym typeface="Arial"/>
            </a:endParaRPr>
          </a:p>
          <a:p>
            <a:pPr marL="342900" lvl="0" indent="-139700" algn="l" rtl="0">
              <a:spcBef>
                <a:spcPts val="0"/>
              </a:spcBef>
              <a:spcAft>
                <a:spcPts val="0"/>
              </a:spcAft>
              <a:buClr>
                <a:schemeClr val="dk1"/>
              </a:buClr>
              <a:buSzPts val="1100"/>
              <a:buFont typeface="Arial"/>
              <a:buNone/>
            </a:pPr>
            <a:r>
              <a:rPr lang="en-US" sz="1000">
                <a:latin typeface="Arial"/>
                <a:ea typeface="Arial"/>
                <a:cs typeface="Arial"/>
                <a:sym typeface="Arial"/>
              </a:rPr>
              <a:t>-This screen shot shows the the chart view</a:t>
            </a:r>
            <a:endParaRPr sz="1000">
              <a:latin typeface="Arial"/>
              <a:ea typeface="Arial"/>
              <a:cs typeface="Arial"/>
              <a:sym typeface="Arial"/>
            </a:endParaRPr>
          </a:p>
          <a:p>
            <a:pPr marL="342900" lvl="0" indent="-139700" algn="l" rtl="0">
              <a:spcBef>
                <a:spcPts val="0"/>
              </a:spcBef>
              <a:spcAft>
                <a:spcPts val="0"/>
              </a:spcAft>
              <a:buClr>
                <a:schemeClr val="dk1"/>
              </a:buClr>
              <a:buSzPts val="1100"/>
              <a:buFont typeface="Arial"/>
              <a:buNone/>
            </a:pPr>
            <a:r>
              <a:rPr lang="en-US" sz="1000">
                <a:latin typeface="Arial"/>
                <a:ea typeface="Arial"/>
                <a:cs typeface="Arial"/>
                <a:sym typeface="Arial"/>
              </a:rPr>
              <a:t>-Here you can click on a particular variable, which automatically creates bar or pie graphs.</a:t>
            </a:r>
            <a:endParaRPr sz="1000">
              <a:latin typeface="Arial"/>
              <a:ea typeface="Arial"/>
              <a:cs typeface="Arial"/>
              <a:sym typeface="Arial"/>
            </a:endParaRPr>
          </a:p>
          <a:p>
            <a:pPr marL="342900" lvl="0" indent="-139700" algn="l" rtl="0">
              <a:spcBef>
                <a:spcPts val="0"/>
              </a:spcBef>
              <a:spcAft>
                <a:spcPts val="0"/>
              </a:spcAft>
              <a:buClr>
                <a:schemeClr val="dk1"/>
              </a:buClr>
              <a:buSzPts val="1100"/>
              <a:buFont typeface="Arial"/>
              <a:buNone/>
            </a:pPr>
            <a:r>
              <a:rPr lang="en-US" sz="1000">
                <a:latin typeface="Arial"/>
                <a:ea typeface="Arial"/>
                <a:cs typeface="Arial"/>
                <a:sym typeface="Arial"/>
              </a:rPr>
              <a:t>You can also see summary statistics below</a:t>
            </a:r>
            <a:endParaRPr sz="1000">
              <a:latin typeface="Arial"/>
              <a:ea typeface="Arial"/>
              <a:cs typeface="Arial"/>
              <a:sym typeface="Arial"/>
            </a:endParaRPr>
          </a:p>
          <a:p>
            <a:pPr marL="342900" lvl="0" indent="-139700" algn="l" rtl="0">
              <a:spcBef>
                <a:spcPts val="0"/>
              </a:spcBef>
              <a:spcAft>
                <a:spcPts val="0"/>
              </a:spcAft>
              <a:buClr>
                <a:schemeClr val="dk1"/>
              </a:buClr>
              <a:buSzPts val="3200"/>
              <a:buFont typeface="Arial"/>
              <a:buNone/>
            </a:pPr>
            <a:r>
              <a:rPr lang="en-US" sz="1000">
                <a:latin typeface="Arial"/>
                <a:ea typeface="Arial"/>
                <a:cs typeface="Arial"/>
                <a:sym typeface="Arial"/>
              </a:rPr>
              <a:t>-If a user selects two or more variables, a cross tabulation is conducted under the table view</a:t>
            </a:r>
            <a:endParaRPr sz="1000">
              <a:latin typeface="Arial"/>
              <a:ea typeface="Arial"/>
              <a:cs typeface="Arial"/>
              <a:sym typeface="Arial"/>
            </a:endParaRPr>
          </a:p>
          <a:p>
            <a:pPr marL="342900" lvl="0" indent="-139700" algn="l" rtl="0">
              <a:spcBef>
                <a:spcPts val="0"/>
              </a:spcBef>
              <a:spcAft>
                <a:spcPts val="0"/>
              </a:spcAft>
              <a:buClr>
                <a:schemeClr val="dk1"/>
              </a:buClr>
              <a:buSzPts val="1100"/>
              <a:buFont typeface="Arial"/>
              <a:buNone/>
            </a:pPr>
            <a:r>
              <a:rPr lang="en-US" sz="1000">
                <a:latin typeface="Arial"/>
                <a:ea typeface="Arial"/>
                <a:cs typeface="Arial"/>
                <a:sym typeface="Arial"/>
              </a:rPr>
              <a:t>-This simple-to-use tool for data exploration is generating a lot of interest in the Dataverse community, used by a number of instances around the world including Harvard.</a:t>
            </a:r>
            <a:endParaRPr sz="1000">
              <a:latin typeface="Arial"/>
              <a:ea typeface="Arial"/>
              <a:cs typeface="Arial"/>
              <a:sym typeface="Arial"/>
            </a:endParaRPr>
          </a:p>
        </p:txBody>
      </p:sp>
      <p:sp>
        <p:nvSpPr>
          <p:cNvPr id="83" name="Google Shape;83;g488755bd0c_0_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5</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636949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1229281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22614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0DFC3C-9AAB-034C-843E-1BCE0940B1C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640106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67288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40448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72754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63695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06355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423190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6728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488755bd0c_0_5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488755bd0c_0_52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US"/>
              <a:t>-actively building Dataverse resources and we wanted to draw your attention a few new items</a:t>
            </a:r>
            <a:endParaRPr/>
          </a:p>
          <a:p>
            <a:pPr marL="0" lvl="0" indent="0" algn="l" rtl="0">
              <a:spcBef>
                <a:spcPts val="0"/>
              </a:spcBef>
              <a:spcAft>
                <a:spcPts val="0"/>
              </a:spcAft>
              <a:buNone/>
            </a:pPr>
            <a:r>
              <a:rPr lang="en-US"/>
              <a:t>-3 new Dataverse videos for new users to dataverse on finding and exploring data, creating, editing and publishing a dataverse and publishing datasets</a:t>
            </a:r>
            <a:endParaRPr/>
          </a:p>
          <a:p>
            <a:pPr marL="0" lvl="0" indent="0" algn="l" rtl="0">
              <a:spcBef>
                <a:spcPts val="0"/>
              </a:spcBef>
              <a:spcAft>
                <a:spcPts val="0"/>
              </a:spcAft>
              <a:buNone/>
            </a:pPr>
            <a:r>
              <a:rPr lang="en-US"/>
              <a:t>-plans for videos for more technical details for librarians and advanced users.</a:t>
            </a:r>
            <a:endParaRPr/>
          </a:p>
          <a:p>
            <a:pPr marL="0" lvl="0" indent="0" algn="l" rtl="0">
              <a:spcBef>
                <a:spcPts val="0"/>
              </a:spcBef>
              <a:spcAft>
                <a:spcPts val="0"/>
              </a:spcAft>
              <a:buNone/>
            </a:pPr>
            <a:endParaRPr/>
          </a:p>
          <a:p>
            <a:pPr marL="0" lvl="0" indent="0" algn="l" rtl="0">
              <a:spcBef>
                <a:spcPts val="0"/>
              </a:spcBef>
              <a:spcAft>
                <a:spcPts val="0"/>
              </a:spcAft>
              <a:buClr>
                <a:schemeClr val="dk1"/>
              </a:buClr>
              <a:buSzPts val="1100"/>
              <a:buFont typeface="Arial"/>
              <a:buNone/>
            </a:pPr>
            <a:r>
              <a:rPr lang="en-US"/>
              <a:t>Updated SP user guide with new sections on customizing institutional dataverse, which is linked to from DV under “About” or at the link shown here.” In particular, the new FAQ contains more details and specifications related to file upload/download, data citation, and data sharing.</a:t>
            </a:r>
            <a:endParaRPr/>
          </a:p>
          <a:p>
            <a:pPr marL="0" lvl="0" indent="0" algn="l" rtl="0">
              <a:spcBef>
                <a:spcPts val="0"/>
              </a:spcBef>
              <a:spcAft>
                <a:spcPts val="0"/>
              </a:spcAft>
              <a:buNone/>
            </a:pPr>
            <a:endParaRPr/>
          </a:p>
          <a:p>
            <a:pPr marL="0" lvl="0" indent="0" algn="l" rtl="0">
              <a:spcBef>
                <a:spcPts val="0"/>
              </a:spcBef>
              <a:spcAft>
                <a:spcPts val="0"/>
              </a:spcAft>
              <a:buNone/>
            </a:pPr>
            <a:r>
              <a:rPr lang="en-US"/>
              <a:t>-We are collaborating with Portage’s Dataverse North Training Group to develop materials for Canadian researchers and libraries</a:t>
            </a:r>
            <a:endParaRPr/>
          </a:p>
          <a:p>
            <a:pPr marL="0" lvl="0" indent="0" algn="l" rtl="0">
              <a:spcBef>
                <a:spcPts val="0"/>
              </a:spcBef>
              <a:spcAft>
                <a:spcPts val="0"/>
              </a:spcAft>
              <a:buClr>
                <a:schemeClr val="dk1"/>
              </a:buClr>
              <a:buSzPts val="1100"/>
              <a:buFont typeface="Arial"/>
              <a:buNone/>
            </a:pPr>
            <a:r>
              <a:rPr lang="en-US"/>
              <a:t> </a:t>
            </a:r>
            <a:endParaRPr/>
          </a:p>
          <a:p>
            <a:pPr marL="0" lvl="0" indent="0" algn="l" rtl="0">
              <a:spcBef>
                <a:spcPts val="0"/>
              </a:spcBef>
              <a:spcAft>
                <a:spcPts val="0"/>
              </a:spcAft>
              <a:buClr>
                <a:schemeClr val="dk1"/>
              </a:buClr>
              <a:buSzPts val="1100"/>
              <a:buFont typeface="Arial"/>
              <a:buNone/>
            </a:pPr>
            <a:r>
              <a:rPr lang="en-US"/>
              <a:t>So stay tuned for more updates!</a:t>
            </a:r>
            <a:endParaRPr/>
          </a:p>
          <a:p>
            <a:pPr marL="0" lvl="0" indent="0" algn="l" rtl="0">
              <a:spcBef>
                <a:spcPts val="0"/>
              </a:spcBef>
              <a:spcAft>
                <a:spcPts val="0"/>
              </a:spcAft>
              <a:buNone/>
            </a:pPr>
            <a:endParaRPr/>
          </a:p>
        </p:txBody>
      </p:sp>
      <p:sp>
        <p:nvSpPr>
          <p:cNvPr id="92" name="Google Shape;92;g488755bd0c_0_527: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6</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32704994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keeping with our theme…start off with ACE</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088780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Unfortunately this coincided with a not-so exciting milestone in the summer</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160452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Partial list!</a:t>
            </a:r>
            <a:endParaRPr lang="en-US" dirty="0">
              <a:effectLst/>
            </a:endParaRPr>
          </a:p>
          <a:p>
            <a:pPr rtl="0"/>
            <a:r>
              <a:rPr lang="en-US" sz="1200" b="0" i="0" u="none" strike="noStrike" kern="1200" dirty="0">
                <a:solidFill>
                  <a:schemeClr val="tx1"/>
                </a:solidFill>
                <a:effectLst/>
                <a:latin typeface="+mn-lt"/>
                <a:ea typeface="+mn-ea"/>
                <a:cs typeface="+mn-cs"/>
              </a:rPr>
              <a:t>ACE is still a young service and we are finding that so far, past request volume trends do not necessarily predict future volume</a:t>
            </a:r>
            <a:endParaRPr lang="en-US" dirty="0">
              <a:effectLst/>
            </a:endParaRPr>
          </a:p>
          <a:p>
            <a:pPr rtl="0"/>
            <a:r>
              <a:rPr lang="en-US" sz="1200" b="0" i="0" u="none" strike="noStrike" kern="1200" dirty="0">
                <a:solidFill>
                  <a:schemeClr val="tx1"/>
                </a:solidFill>
                <a:effectLst/>
                <a:latin typeface="+mn-lt"/>
                <a:ea typeface="+mn-ea"/>
                <a:cs typeface="+mn-cs"/>
              </a:rPr>
              <a:t>Tricky to decide on appropriate student staffing</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88870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Partial list!</a:t>
            </a:r>
            <a:endParaRPr lang="en-US" dirty="0">
              <a:effectLst/>
            </a:endParaRPr>
          </a:p>
          <a:p>
            <a:pPr rtl="0"/>
            <a:r>
              <a:rPr lang="en-US" sz="1200" b="0" i="0" u="none" strike="noStrike" kern="1200" dirty="0">
                <a:solidFill>
                  <a:schemeClr val="tx1"/>
                </a:solidFill>
                <a:effectLst/>
                <a:latin typeface="+mn-lt"/>
                <a:ea typeface="+mn-ea"/>
                <a:cs typeface="+mn-cs"/>
              </a:rPr>
              <a:t>Working with the University of Toronto Libraries communications team, we planned a social media campaign encouraging students not to write in library books. While this may not have an immediate impact, we hope it may help in the long term.</a:t>
            </a:r>
            <a:endParaRPr lang="en-US" dirty="0">
              <a:effectLst/>
            </a:endParaRPr>
          </a:p>
          <a:p>
            <a:pPr rtl="0"/>
            <a:r>
              <a:rPr lang="en-US" sz="1200" b="0" i="0" u="none" strike="noStrike" kern="1200" dirty="0">
                <a:solidFill>
                  <a:schemeClr val="tx1"/>
                </a:solidFill>
                <a:effectLst/>
                <a:latin typeface="+mn-lt"/>
                <a:ea typeface="+mn-ea"/>
                <a:cs typeface="+mn-cs"/>
              </a:rPr>
              <a:t>Preliminary results from the campaign indicate it was one of UTL’s most popular Instagram stories ever!</a:t>
            </a:r>
            <a:endParaRPr lang="en-US" dirty="0">
              <a:effectLst/>
            </a:endParaRP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1796218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New procedures implemented Sept. 2018</a:t>
            </a:r>
            <a:endParaRPr lang="en-US" dirty="0">
              <a:effectLst/>
            </a:endParaRPr>
          </a:p>
          <a:p>
            <a:pPr rtl="0"/>
            <a:r>
              <a:rPr lang="en-US" sz="1200" b="0" i="0" u="none" strike="noStrike" kern="1200" dirty="0">
                <a:solidFill>
                  <a:schemeClr val="tx1"/>
                </a:solidFill>
                <a:effectLst/>
                <a:latin typeface="+mn-lt"/>
                <a:ea typeface="+mn-ea"/>
                <a:cs typeface="+mn-cs"/>
              </a:rPr>
              <a:t>2 months later these are the stats - reduced turnaround time </a:t>
            </a:r>
            <a:r>
              <a:rPr lang="en-US" sz="1200" b="0" i="0" u="none" strike="noStrike" kern="1200" dirty="0" err="1">
                <a:solidFill>
                  <a:schemeClr val="tx1"/>
                </a:solidFill>
                <a:effectLst/>
                <a:latin typeface="+mn-lt"/>
                <a:ea typeface="+mn-ea"/>
                <a:cs typeface="+mn-cs"/>
              </a:rPr>
              <a:t>cf</a:t>
            </a:r>
            <a:r>
              <a:rPr lang="en-US" sz="1200" b="0" i="0" u="none" strike="noStrike" kern="1200" dirty="0">
                <a:solidFill>
                  <a:schemeClr val="tx1"/>
                </a:solidFill>
                <a:effectLst/>
                <a:latin typeface="+mn-lt"/>
                <a:ea typeface="+mn-ea"/>
                <a:cs typeface="+mn-cs"/>
              </a:rPr>
              <a:t> last year</a:t>
            </a:r>
            <a:endParaRPr lang="en-US" dirty="0">
              <a:effectLst/>
            </a:endParaRPr>
          </a:p>
          <a:p>
            <a:pPr rtl="0"/>
            <a:r>
              <a:rPr lang="en-US" sz="1200" b="0" i="0" u="none" strike="noStrike" kern="1200" dirty="0">
                <a:solidFill>
                  <a:schemeClr val="tx1"/>
                </a:solidFill>
                <a:effectLst/>
                <a:latin typeface="+mn-lt"/>
                <a:ea typeface="+mn-ea"/>
                <a:cs typeface="+mn-cs"/>
              </a:rPr>
              <a:t>Possibly other factors at play but this is encouraging</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554663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dirty="0"/>
              <a:t>Growing service as more libraries become involved in scholarly</a:t>
            </a:r>
            <a:r>
              <a:rPr lang="en-US" baseline="0" dirty="0"/>
              <a:t> publishing</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3754046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42637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66077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Learn.scholarsportal.info new site</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745912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Meetings with CF project</a:t>
            </a:r>
            <a:r>
              <a:rPr lang="en-US" baseline="0" dirty="0"/>
              <a:t> team </a:t>
            </a:r>
            <a:r>
              <a:rPr lang="en-US" baseline="0" dirty="0" err="1"/>
              <a:t>esp</a:t>
            </a:r>
            <a:r>
              <a:rPr lang="en-US" baseline="0" dirty="0"/>
              <a:t> Mandy &amp; </a:t>
            </a:r>
            <a:r>
              <a:rPr lang="en-US" baseline="0" dirty="0" err="1"/>
              <a:t>Gord</a:t>
            </a:r>
            <a:r>
              <a:rPr lang="en-US" baseline="0" dirty="0"/>
              <a:t>, and with Ex </a:t>
            </a:r>
            <a:r>
              <a:rPr lang="en-US" baseline="0" dirty="0" err="1"/>
              <a:t>Libris</a:t>
            </a:r>
            <a:r>
              <a:rPr lang="en-US" baseline="0" dirty="0"/>
              <a:t> reps</a:t>
            </a:r>
          </a:p>
          <a:p>
            <a:r>
              <a:rPr lang="en-US" baseline="0" dirty="0" err="1"/>
              <a:t>Consortial</a:t>
            </a:r>
            <a:r>
              <a:rPr lang="en-US" baseline="0" dirty="0"/>
              <a:t> ILL – perhaps re-think how this happens</a:t>
            </a:r>
          </a:p>
          <a:p>
            <a:r>
              <a:rPr lang="en-US" baseline="0" dirty="0"/>
              <a:t>Discussions well underway!</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87055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4875af0043_8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 name="Google Shape;98;g4875af0043_8_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100"/>
              <a:buNone/>
            </a:pPr>
            <a:r>
              <a:rPr lang="en-US"/>
              <a:t>Moving into some updates about development work around Dataverse at Scholars Portal</a:t>
            </a:r>
            <a:endParaRPr/>
          </a:p>
          <a:p>
            <a:pPr marL="0" lvl="0" indent="0" algn="l" rtl="0">
              <a:spcBef>
                <a:spcPts val="0"/>
              </a:spcBef>
              <a:spcAft>
                <a:spcPts val="0"/>
              </a:spcAft>
              <a:buClr>
                <a:schemeClr val="dk1"/>
              </a:buClr>
              <a:buSzPts val="1100"/>
              <a:buFont typeface="Arial"/>
              <a:buNone/>
            </a:pPr>
            <a:r>
              <a:rPr lang="en-US"/>
              <a:t>-The Dataverse Internationalization Project involves a collaboration with the Quebec consortium BCI and OCUL, with support from the Institute for Quantitative Social Science at Harvard.</a:t>
            </a:r>
            <a:endParaRPr/>
          </a:p>
          <a:p>
            <a:pPr marL="0" lvl="0" indent="0" algn="l" rtl="0">
              <a:spcBef>
                <a:spcPts val="0"/>
              </a:spcBef>
              <a:spcAft>
                <a:spcPts val="0"/>
              </a:spcAft>
              <a:buClr>
                <a:schemeClr val="dk1"/>
              </a:buClr>
              <a:buSzPts val="1100"/>
              <a:buFont typeface="Arial"/>
              <a:buNone/>
            </a:pPr>
            <a:r>
              <a:rPr lang="en-US"/>
              <a:t>-The aim is to produce an open, and fully internationalized Dataverse platform, which could be used in multiple languages, including English and French.</a:t>
            </a:r>
            <a:endParaRPr/>
          </a:p>
          <a:p>
            <a:pPr marL="0" lvl="0" indent="0" algn="l" rtl="0">
              <a:spcBef>
                <a:spcPts val="0"/>
              </a:spcBef>
              <a:spcAft>
                <a:spcPts val="0"/>
              </a:spcAft>
              <a:buClr>
                <a:schemeClr val="dk1"/>
              </a:buClr>
              <a:buSzPts val="1100"/>
              <a:buFont typeface="Arial"/>
              <a:buNone/>
            </a:pPr>
            <a:r>
              <a:rPr lang="en-US"/>
              <a:t>-The Scholars Portal team has been working with the Université de Montréal to internationalize the code as well as translate the user interface text and documentation into French.</a:t>
            </a:r>
            <a:endParaRPr/>
          </a:p>
          <a:p>
            <a:pPr marL="0" lvl="0" indent="0" algn="l" rtl="0">
              <a:spcBef>
                <a:spcPts val="0"/>
              </a:spcBef>
              <a:spcAft>
                <a:spcPts val="0"/>
              </a:spcAft>
              <a:buClr>
                <a:schemeClr val="dk1"/>
              </a:buClr>
              <a:buSzPts val="1100"/>
              <a:buFont typeface="Arial"/>
              <a:buNone/>
            </a:pPr>
            <a:r>
              <a:rPr lang="en-US"/>
              <a:t>-As you may know, the current French/English toggle is in beta.</a:t>
            </a:r>
            <a:endParaRPr/>
          </a:p>
          <a:p>
            <a:pPr marL="0" lvl="0" indent="0" algn="l" rtl="0">
              <a:spcBef>
                <a:spcPts val="0"/>
              </a:spcBef>
              <a:spcAft>
                <a:spcPts val="0"/>
              </a:spcAft>
              <a:buSzPts val="1100"/>
              <a:buNone/>
            </a:pPr>
            <a:r>
              <a:rPr lang="en-US"/>
              <a:t>-We are planning for a fully bilingual service as part of the next release in January 2019, which will incorporate many internationalization features, including the new language toggle in the UI</a:t>
            </a:r>
            <a:endParaRPr/>
          </a:p>
          <a:p>
            <a:pPr marL="0" lvl="0" indent="0" algn="l" rtl="0">
              <a:spcBef>
                <a:spcPts val="0"/>
              </a:spcBef>
              <a:spcAft>
                <a:spcPts val="0"/>
              </a:spcAft>
              <a:buSzPts val="1100"/>
              <a:buNone/>
            </a:pPr>
            <a:r>
              <a:rPr lang="en-US"/>
              <a:t>-Crucial development that will  better support French language users across Canada.</a:t>
            </a:r>
            <a:endParaRPr/>
          </a:p>
        </p:txBody>
      </p:sp>
      <p:sp>
        <p:nvSpPr>
          <p:cNvPr id="99" name="Google Shape;99;g4875af0043_8_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7</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67417695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Thanks in part to our CANARIE grant funding,</a:t>
            </a:r>
            <a:r>
              <a:rPr lang="en-US" baseline="0" dirty="0"/>
              <a:t> this year we welcomed 3 new people to the team</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864022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Leave: </a:t>
            </a:r>
            <a:r>
              <a:rPr lang="en-US" dirty="0" err="1"/>
              <a:t>Amaz</a:t>
            </a:r>
            <a:r>
              <a:rPr lang="en-US" dirty="0"/>
              <a:t>,</a:t>
            </a:r>
            <a:r>
              <a:rPr lang="en-US" baseline="0" dirty="0"/>
              <a:t> Jacqueline</a:t>
            </a:r>
            <a:r>
              <a:rPr lang="en-US" baseline="0"/>
              <a:t>, Katya </a:t>
            </a:r>
            <a:r>
              <a:rPr lang="en-US" baseline="0" dirty="0"/>
              <a:t>(thank you, </a:t>
            </a:r>
            <a:r>
              <a:rPr lang="en-US" baseline="0"/>
              <a:t>Sabina!) and Alan</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92338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Get</a:t>
            </a:r>
            <a:r>
              <a:rPr lang="en-US" baseline="0" dirty="0"/>
              <a:t> everyone to stand up for acknowledgement!!</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0095808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you! </a:t>
            </a:r>
          </a:p>
          <a:p>
            <a:r>
              <a:rPr lang="en-US" dirty="0"/>
              <a:t>Questions?</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78154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4875af0043_8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 name="Google Shape;109;g4875af0043_8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We have an exciting announcement to share.</a:t>
            </a:r>
            <a:endParaRPr/>
          </a:p>
          <a:p>
            <a:pPr marL="0" lvl="0" indent="0" algn="l" rtl="0">
              <a:spcBef>
                <a:spcPts val="0"/>
              </a:spcBef>
              <a:spcAft>
                <a:spcPts val="0"/>
              </a:spcAft>
              <a:buClr>
                <a:schemeClr val="dk1"/>
              </a:buClr>
              <a:buSzPts val="1100"/>
              <a:buFont typeface="Arial"/>
              <a:buNone/>
            </a:pPr>
            <a:r>
              <a:rPr lang="en-US"/>
              <a:t>With support from CARL and Portage, Scholars Portal recently submitted a grant proposal to the CANARIE RDM program - and it was successful!</a:t>
            </a:r>
            <a:endParaRPr/>
          </a:p>
          <a:p>
            <a:pPr marL="0" lvl="0" indent="0" algn="l" rtl="0">
              <a:spcBef>
                <a:spcPts val="0"/>
              </a:spcBef>
              <a:spcAft>
                <a:spcPts val="0"/>
              </a:spcAft>
              <a:buSzPts val="1100"/>
              <a:buNone/>
            </a:pPr>
            <a:r>
              <a:rPr lang="en-US"/>
              <a:t>The project entitled, “Dataverse for the Canadian Research Community: Developing reusable and scalable tools for data deposit, curation, and sharing” </a:t>
            </a:r>
            <a:endParaRPr/>
          </a:p>
          <a:p>
            <a:pPr marL="0" lvl="0" indent="0" algn="l" rtl="0">
              <a:spcBef>
                <a:spcPts val="0"/>
              </a:spcBef>
              <a:spcAft>
                <a:spcPts val="0"/>
              </a:spcAft>
              <a:buSzPts val="1100"/>
              <a:buNone/>
            </a:pPr>
            <a:r>
              <a:rPr lang="en-US"/>
              <a:t>Led by Scholars Protal, with support from CARL and Portage. Will also be working with IQSS at Harvard to ensure developments can be shared more broadly with community</a:t>
            </a:r>
            <a:endParaRPr/>
          </a:p>
          <a:p>
            <a:pPr marL="0" lvl="0" indent="0" algn="l" rtl="0">
              <a:spcBef>
                <a:spcPts val="0"/>
              </a:spcBef>
              <a:spcAft>
                <a:spcPts val="0"/>
              </a:spcAft>
              <a:buSzPts val="1100"/>
              <a:buNone/>
            </a:pPr>
            <a:r>
              <a:rPr lang="en-US"/>
              <a:t>Funds 18-month development, beginning in October until end of March 2020</a:t>
            </a:r>
            <a:endParaRPr/>
          </a:p>
          <a:p>
            <a:pPr marL="0" lvl="0" indent="0" algn="l" rtl="0">
              <a:spcBef>
                <a:spcPts val="0"/>
              </a:spcBef>
              <a:spcAft>
                <a:spcPts val="0"/>
              </a:spcAft>
              <a:buNone/>
            </a:pPr>
            <a:r>
              <a:rPr lang="en-US"/>
              <a:t>3 main areas of development, which I’ll walk you through now</a:t>
            </a:r>
            <a:endParaRPr/>
          </a:p>
          <a:p>
            <a:pPr marL="0" lvl="0" indent="0" algn="l" rtl="0">
              <a:spcBef>
                <a:spcPts val="0"/>
              </a:spcBef>
              <a:spcAft>
                <a:spcPts val="0"/>
              </a:spcAft>
              <a:buNone/>
            </a:pPr>
            <a:r>
              <a:rPr lang="en-US"/>
              <a:t>Able to hire new developers and work is already underway</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10" name="Google Shape;110;g4875af0043_8_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694585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488755bd0c_0_48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g488755bd0c_0_48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The first piece aims to improve system scalability</a:t>
            </a:r>
            <a:endParaRPr dirty="0"/>
          </a:p>
          <a:p>
            <a:pPr marL="0" lvl="0" indent="0" algn="l" rtl="0">
              <a:spcBef>
                <a:spcPts val="0"/>
              </a:spcBef>
              <a:spcAft>
                <a:spcPts val="0"/>
              </a:spcAft>
              <a:buNone/>
            </a:pPr>
            <a:r>
              <a:rPr lang="en-US" dirty="0"/>
              <a:t>-optimizing system architecture to </a:t>
            </a:r>
            <a:endParaRPr dirty="0"/>
          </a:p>
          <a:p>
            <a:pPr marL="0" lvl="0" indent="0" algn="l" rtl="0">
              <a:spcBef>
                <a:spcPts val="0"/>
              </a:spcBef>
              <a:spcAft>
                <a:spcPts val="0"/>
              </a:spcAft>
              <a:buNone/>
            </a:pPr>
            <a:r>
              <a:rPr lang="en-US" dirty="0"/>
              <a:t>-improve the ability to handle large files in upload/download contexts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Deliverables include connecting to SWIFT object storage (connect to the OLRC)</a:t>
            </a:r>
            <a:endParaRPr dirty="0"/>
          </a:p>
          <a:p>
            <a:pPr marL="0" lvl="0" indent="0" algn="l" rtl="0">
              <a:spcBef>
                <a:spcPts val="0"/>
              </a:spcBef>
              <a:spcAft>
                <a:spcPts val="0"/>
              </a:spcAft>
              <a:buNone/>
            </a:pPr>
            <a:r>
              <a:rPr lang="en-US" dirty="0"/>
              <a:t>-supporting </a:t>
            </a:r>
            <a:r>
              <a:rPr lang="en-US" dirty="0" err="1"/>
              <a:t>globus</a:t>
            </a:r>
            <a:r>
              <a:rPr lang="en-US" dirty="0"/>
              <a:t> endpoints, for better interoperability with other Canadian infrastructure platforms like FRDR (</a:t>
            </a:r>
            <a:r>
              <a:rPr lang="en-US" sz="1000" dirty="0">
                <a:solidFill>
                  <a:srgbClr val="3D3C40"/>
                </a:solidFill>
                <a:latin typeface="Open Sans"/>
                <a:ea typeface="Open Sans"/>
                <a:cs typeface="Open Sans"/>
                <a:sym typeface="Open Sans"/>
              </a:rPr>
              <a:t>discover a </a:t>
            </a:r>
            <a:r>
              <a:rPr lang="en-US" sz="1000" dirty="0" err="1">
                <a:solidFill>
                  <a:srgbClr val="3D3C40"/>
                </a:solidFill>
                <a:latin typeface="Open Sans"/>
                <a:ea typeface="Open Sans"/>
                <a:cs typeface="Open Sans"/>
                <a:sym typeface="Open Sans"/>
              </a:rPr>
              <a:t>globus</a:t>
            </a:r>
            <a:r>
              <a:rPr lang="en-US" sz="1000" dirty="0">
                <a:solidFill>
                  <a:srgbClr val="3D3C40"/>
                </a:solidFill>
                <a:latin typeface="Open Sans"/>
                <a:ea typeface="Open Sans"/>
                <a:cs typeface="Open Sans"/>
                <a:sym typeface="Open Sans"/>
              </a:rPr>
              <a:t> endpoint through the DV interface.)</a:t>
            </a:r>
            <a:endParaRPr dirty="0"/>
          </a:p>
          <a:p>
            <a:pPr marL="0" lvl="0" indent="0" algn="l" rtl="0">
              <a:spcBef>
                <a:spcPts val="0"/>
              </a:spcBef>
              <a:spcAft>
                <a:spcPts val="0"/>
              </a:spcAft>
              <a:buNone/>
            </a:pPr>
            <a:r>
              <a:rPr lang="en-US" dirty="0"/>
              <a:t>-new interface to support new workflow</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[also more connections?]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US" dirty="0"/>
              <a:t>Optimize DV setup for simultaneous users / uses</a:t>
            </a:r>
            <a:br>
              <a:rPr lang="en-US" dirty="0"/>
            </a:br>
            <a:r>
              <a:rPr lang="en-US" dirty="0"/>
              <a:t>Host DV files in Ontario Library Research Cloud (OLRC)</a:t>
            </a:r>
            <a:br>
              <a:rPr lang="en-US" dirty="0"/>
            </a:br>
            <a:r>
              <a:rPr lang="en-US" dirty="0"/>
              <a:t>Cloud storage can be scaled more easily</a:t>
            </a:r>
            <a:br>
              <a:rPr lang="en-US" dirty="0"/>
            </a:br>
            <a:r>
              <a:rPr lang="en-US" dirty="0"/>
              <a:t>File access can be mediated outside of the DV app (links)</a:t>
            </a:r>
            <a:br>
              <a:rPr lang="en-US" dirty="0"/>
            </a:br>
            <a:endParaRPr dirty="0"/>
          </a:p>
        </p:txBody>
      </p:sp>
      <p:sp>
        <p:nvSpPr>
          <p:cNvPr id="118" name="Google Shape;118;g488755bd0c_0_48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9</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0858099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488755bd0c_0_4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g488755bd0c_0_49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Single sign-on </a:t>
            </a:r>
            <a:br>
              <a:rPr lang="en-US"/>
            </a:br>
            <a:r>
              <a:rPr lang="en-US"/>
              <a:t>Identity management across multiple systems/tools</a:t>
            </a:r>
            <a:br>
              <a:rPr lang="en-US"/>
            </a:br>
            <a:r>
              <a:rPr lang="en-US"/>
              <a:t>No need to store IP locally in app</a:t>
            </a:r>
            <a:br>
              <a:rPr lang="en-US"/>
            </a:br>
            <a:r>
              <a:rPr lang="en-US"/>
              <a:t>Data maintained by local school/CAF</a:t>
            </a:r>
            <a:br>
              <a:rPr lang="en-US"/>
            </a:br>
            <a:endParaRPr/>
          </a:p>
          <a:p>
            <a:pPr marL="0" lvl="0" indent="0" algn="l" rtl="0">
              <a:spcBef>
                <a:spcPts val="0"/>
              </a:spcBef>
              <a:spcAft>
                <a:spcPts val="0"/>
              </a:spcAft>
              <a:buNone/>
            </a:pPr>
            <a:endParaRPr/>
          </a:p>
          <a:p>
            <a:pPr marL="0" lvl="0" indent="0" algn="l" rtl="0">
              <a:spcBef>
                <a:spcPts val="0"/>
              </a:spcBef>
              <a:spcAft>
                <a:spcPts val="0"/>
              </a:spcAft>
              <a:buNone/>
            </a:pPr>
            <a:r>
              <a:rPr lang="en-US"/>
              <a:t>Eventually this will help support linking of research outputs, discovery use cases</a:t>
            </a:r>
            <a:endParaRPr/>
          </a:p>
        </p:txBody>
      </p:sp>
      <p:sp>
        <p:nvSpPr>
          <p:cNvPr id="130" name="Google Shape;130;g488755bd0c_0_49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10</a:t>
            </a:fld>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4255413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87397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32409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791488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Slide">
    <p:bg>
      <p:bgPr>
        <a:blipFill>
          <a:blip r:embed="rId2" cstate="email">
            <a:alphaModFix/>
            <a:extLst>
              <a:ext uri="{28A0092B-C50C-407E-A947-70E740481C1C}">
                <a14:useLocalDpi xmlns:a14="http://schemas.microsoft.com/office/drawing/2010/main"/>
              </a:ext>
            </a:extLst>
          </a:blip>
          <a:stretch>
            <a:fillRect/>
          </a:stretch>
        </a:blipFill>
        <a:effectLst/>
      </p:bgPr>
    </p:bg>
    <p:spTree>
      <p:nvGrpSpPr>
        <p:cNvPr id="1" name="Shape 12"/>
        <p:cNvGrpSpPr/>
        <p:nvPr/>
      </p:nvGrpSpPr>
      <p:grpSpPr>
        <a:xfrm>
          <a:off x="0" y="0"/>
          <a:ext cx="0" cy="0"/>
          <a:chOff x="0" y="0"/>
          <a:chExt cx="0" cy="0"/>
        </a:xfrm>
      </p:grpSpPr>
      <p:sp>
        <p:nvSpPr>
          <p:cNvPr id="13" name="Google Shape;13;p2"/>
          <p:cNvSpPr txBox="1">
            <a:spLocks noGrp="1"/>
          </p:cNvSpPr>
          <p:nvPr>
            <p:ph type="ctrTitle"/>
          </p:nvPr>
        </p:nvSpPr>
        <p:spPr>
          <a:xfrm>
            <a:off x="604157" y="2130426"/>
            <a:ext cx="10673443" cy="1470025"/>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 name="Google Shape;14;p2"/>
          <p:cNvSpPr txBox="1">
            <a:spLocks noGrp="1"/>
          </p:cNvSpPr>
          <p:nvPr>
            <p:ph type="subTitle" idx="1"/>
          </p:nvPr>
        </p:nvSpPr>
        <p:spPr>
          <a:xfrm>
            <a:off x="604157" y="3886200"/>
            <a:ext cx="9759043" cy="1752600"/>
          </a:xfrm>
          <a:prstGeom prst="rect">
            <a:avLst/>
          </a:prstGeom>
          <a:noFill/>
          <a:ln>
            <a:noFill/>
          </a:ln>
        </p:spPr>
        <p:txBody>
          <a:bodyPr spcFirstLastPara="1" wrap="square" lIns="91425" tIns="45700" rIns="91425" bIns="45700" anchor="t" anchorCtr="0"/>
          <a:lstStyle>
            <a:lvl1pPr lvl="0" algn="l">
              <a:spcBef>
                <a:spcPts val="640"/>
              </a:spcBef>
              <a:spcAft>
                <a:spcPts val="0"/>
              </a:spcAft>
              <a:buClr>
                <a:schemeClr val="dk1"/>
              </a:buClr>
              <a:buSzPts val="3200"/>
              <a:buNone/>
              <a:defRPr>
                <a:solidFill>
                  <a:schemeClr val="dk1"/>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spTree>
    <p:extLst>
      <p:ext uri="{BB962C8B-B14F-4D97-AF65-F5344CB8AC3E}">
        <p14:creationId xmlns:p14="http://schemas.microsoft.com/office/powerpoint/2010/main" val="23857285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609600" y="366890"/>
            <a:ext cx="10972800" cy="1026039"/>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3"/>
          <p:cNvSpPr txBox="1">
            <a:spLocks noGrp="1"/>
          </p:cNvSpPr>
          <p:nvPr>
            <p:ph type="body" idx="1"/>
          </p:nvPr>
        </p:nvSpPr>
        <p:spPr>
          <a:xfrm>
            <a:off x="609600" y="1538749"/>
            <a:ext cx="10972800" cy="4526100"/>
          </a:xfrm>
          <a:prstGeom prst="rect">
            <a:avLst/>
          </a:prstGeom>
          <a:noFill/>
          <a:ln>
            <a:noFill/>
          </a:ln>
        </p:spPr>
        <p:txBody>
          <a:bodyPr spcFirstLastPara="1" wrap="square" lIns="91425" tIns="45700" rIns="91425" bIns="45700" anchor="t" anchorCtr="0"/>
          <a:lstStyle>
            <a:lvl1pPr marL="457200" lvl="0" indent="-381000" algn="l">
              <a:spcBef>
                <a:spcPts val="360"/>
              </a:spcBef>
              <a:spcAft>
                <a:spcPts val="0"/>
              </a:spcAft>
              <a:buClr>
                <a:srgbClr val="65AADD"/>
              </a:buClr>
              <a:buSzPts val="2400"/>
              <a:buFont typeface="Quattrocento Sans"/>
              <a:buChar char="◉"/>
              <a:defRPr/>
            </a:lvl1pPr>
            <a:lvl2pPr marL="914400" lvl="1" indent="-355600" algn="l">
              <a:spcBef>
                <a:spcPts val="360"/>
              </a:spcBef>
              <a:spcAft>
                <a:spcPts val="0"/>
              </a:spcAft>
              <a:buClr>
                <a:srgbClr val="65AADD"/>
              </a:buClr>
              <a:buSzPts val="2000"/>
              <a:buFont typeface="Quattrocento Sans"/>
              <a:buChar char="○"/>
              <a:defRPr/>
            </a:lvl2pPr>
            <a:lvl3pPr marL="1371600" lvl="2" indent="-355600" algn="l">
              <a:spcBef>
                <a:spcPts val="360"/>
              </a:spcBef>
              <a:spcAft>
                <a:spcPts val="0"/>
              </a:spcAft>
              <a:buClr>
                <a:srgbClr val="65AADD"/>
              </a:buClr>
              <a:buSzPts val="2000"/>
              <a:buFont typeface="Quattrocento Sans"/>
              <a:buChar char="■"/>
              <a:defRPr/>
            </a:lvl3pPr>
            <a:lvl4pPr marL="1828800" lvl="3" indent="-342900" algn="l">
              <a:spcBef>
                <a:spcPts val="360"/>
              </a:spcBef>
              <a:spcAft>
                <a:spcPts val="0"/>
              </a:spcAft>
              <a:buClr>
                <a:srgbClr val="65AADD"/>
              </a:buClr>
              <a:buSzPts val="1800"/>
              <a:buFont typeface="Quattrocento Sans"/>
              <a:buChar char="●"/>
              <a:defRPr/>
            </a:lvl4pPr>
            <a:lvl5pPr marL="2286000" lvl="4" indent="-342900" algn="l">
              <a:spcBef>
                <a:spcPts val="360"/>
              </a:spcBef>
              <a:spcAft>
                <a:spcPts val="0"/>
              </a:spcAft>
              <a:buClr>
                <a:srgbClr val="65AADD"/>
              </a:buClr>
              <a:buSzPts val="1800"/>
              <a:buFont typeface="Quattrocento Sans"/>
              <a:buChar char="○"/>
              <a:defRPr/>
            </a:lvl5pPr>
            <a:lvl6pPr marL="2743200" lvl="5" indent="-342900" algn="l">
              <a:spcBef>
                <a:spcPts val="360"/>
              </a:spcBef>
              <a:spcAft>
                <a:spcPts val="0"/>
              </a:spcAft>
              <a:buClr>
                <a:srgbClr val="65AADD"/>
              </a:buClr>
              <a:buSzPts val="1800"/>
              <a:buFont typeface="Quattrocento Sans"/>
              <a:buChar char="■"/>
              <a:defRPr/>
            </a:lvl6pPr>
            <a:lvl7pPr marL="3200400" lvl="6" indent="-342900" algn="l">
              <a:spcBef>
                <a:spcPts val="360"/>
              </a:spcBef>
              <a:spcAft>
                <a:spcPts val="0"/>
              </a:spcAft>
              <a:buClr>
                <a:srgbClr val="65AADD"/>
              </a:buClr>
              <a:buSzPts val="1800"/>
              <a:buFont typeface="Quattrocento Sans"/>
              <a:buChar char="●"/>
              <a:defRPr/>
            </a:lvl7pPr>
            <a:lvl8pPr marL="3657600" lvl="7" indent="-342900" algn="l">
              <a:spcBef>
                <a:spcPts val="360"/>
              </a:spcBef>
              <a:spcAft>
                <a:spcPts val="0"/>
              </a:spcAft>
              <a:buClr>
                <a:srgbClr val="65AADD"/>
              </a:buClr>
              <a:buSzPts val="1800"/>
              <a:buFont typeface="Quattrocento Sans"/>
              <a:buChar char="○"/>
              <a:defRPr/>
            </a:lvl8pPr>
            <a:lvl9pPr marL="4114800" lvl="8" indent="-342900" algn="l">
              <a:spcBef>
                <a:spcPts val="360"/>
              </a:spcBef>
              <a:spcAft>
                <a:spcPts val="0"/>
              </a:spcAft>
              <a:buClr>
                <a:srgbClr val="65AADD"/>
              </a:buClr>
              <a:buSzPts val="1800"/>
              <a:buFont typeface="Quattrocento Sans"/>
              <a:buChar char="■"/>
              <a:defRPr/>
            </a:lvl9pPr>
          </a:lstStyle>
          <a:p>
            <a:endParaRPr/>
          </a:p>
        </p:txBody>
      </p:sp>
    </p:spTree>
    <p:extLst>
      <p:ext uri="{BB962C8B-B14F-4D97-AF65-F5344CB8AC3E}">
        <p14:creationId xmlns:p14="http://schemas.microsoft.com/office/powerpoint/2010/main" val="155866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963084" y="4406901"/>
            <a:ext cx="10363200" cy="1362075"/>
          </a:xfrm>
          <a:prstGeom prst="rect">
            <a:avLst/>
          </a:prstGeom>
          <a:noFill/>
          <a:ln>
            <a:noFill/>
          </a:ln>
        </p:spPr>
        <p:txBody>
          <a:bodyPr spcFirstLastPara="1" wrap="square" lIns="91425" tIns="45700" rIns="91425" bIns="45700" anchor="t" anchorCtr="0"/>
          <a:lstStyle>
            <a:lvl1pPr lvl="0" algn="l">
              <a:spcBef>
                <a:spcPts val="0"/>
              </a:spcBef>
              <a:spcAft>
                <a:spcPts val="0"/>
              </a:spcAft>
              <a:buClr>
                <a:schemeClr val="dk1"/>
              </a:buClr>
              <a:buSzPts val="4000"/>
              <a:buFont typeface="Century Gothic"/>
              <a:buNone/>
              <a:defRPr sz="40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0" name="Google Shape;20;p4"/>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lstStyle>
            <a:lvl1pPr marL="457200" lvl="0" indent="-228600" algn="l">
              <a:spcBef>
                <a:spcPts val="400"/>
              </a:spcBef>
              <a:spcAft>
                <a:spcPts val="0"/>
              </a:spcAft>
              <a:buClr>
                <a:schemeClr val="dk1"/>
              </a:buClr>
              <a:buSzPts val="2000"/>
              <a:buNone/>
              <a:defRPr sz="2000">
                <a:solidFill>
                  <a:schemeClr val="dk1"/>
                </a:solidFill>
              </a:defRPr>
            </a:lvl1pPr>
            <a:lvl2pPr marL="914400" lvl="1" indent="-228600" algn="l">
              <a:spcBef>
                <a:spcPts val="360"/>
              </a:spcBef>
              <a:spcAft>
                <a:spcPts val="0"/>
              </a:spcAft>
              <a:buClr>
                <a:srgbClr val="888888"/>
              </a:buClr>
              <a:buSzPts val="1800"/>
              <a:buNone/>
              <a:defRPr sz="1800">
                <a:solidFill>
                  <a:srgbClr val="888888"/>
                </a:solidFill>
              </a:defRPr>
            </a:lvl2pPr>
            <a:lvl3pPr marL="1371600" lvl="2" indent="-228600" algn="l">
              <a:spcBef>
                <a:spcPts val="320"/>
              </a:spcBef>
              <a:spcAft>
                <a:spcPts val="0"/>
              </a:spcAft>
              <a:buClr>
                <a:srgbClr val="888888"/>
              </a:buClr>
              <a:buSzPts val="1600"/>
              <a:buNone/>
              <a:defRPr sz="1600">
                <a:solidFill>
                  <a:srgbClr val="888888"/>
                </a:solidFill>
              </a:defRPr>
            </a:lvl3pPr>
            <a:lvl4pPr marL="1828800" lvl="3" indent="-228600" algn="l">
              <a:spcBef>
                <a:spcPts val="280"/>
              </a:spcBef>
              <a:spcAft>
                <a:spcPts val="0"/>
              </a:spcAft>
              <a:buClr>
                <a:srgbClr val="888888"/>
              </a:buClr>
              <a:buSzPts val="1400"/>
              <a:buNone/>
              <a:defRPr sz="1400">
                <a:solidFill>
                  <a:srgbClr val="888888"/>
                </a:solidFill>
              </a:defRPr>
            </a:lvl4pPr>
            <a:lvl5pPr marL="2286000" lvl="4" indent="-228600" algn="l">
              <a:spcBef>
                <a:spcPts val="280"/>
              </a:spcBef>
              <a:spcAft>
                <a:spcPts val="0"/>
              </a:spcAft>
              <a:buClr>
                <a:srgbClr val="888888"/>
              </a:buClr>
              <a:buSzPts val="1400"/>
              <a:buNone/>
              <a:defRPr sz="1400">
                <a:solidFill>
                  <a:srgbClr val="888888"/>
                </a:solidFill>
              </a:defRPr>
            </a:lvl5pPr>
            <a:lvl6pPr marL="2743200" lvl="5" indent="-228600" algn="l">
              <a:spcBef>
                <a:spcPts val="280"/>
              </a:spcBef>
              <a:spcAft>
                <a:spcPts val="0"/>
              </a:spcAft>
              <a:buClr>
                <a:srgbClr val="888888"/>
              </a:buClr>
              <a:buSzPts val="1400"/>
              <a:buNone/>
              <a:defRPr sz="1400">
                <a:solidFill>
                  <a:srgbClr val="888888"/>
                </a:solidFill>
              </a:defRPr>
            </a:lvl6pPr>
            <a:lvl7pPr marL="3200400" lvl="6" indent="-228600" algn="l">
              <a:spcBef>
                <a:spcPts val="280"/>
              </a:spcBef>
              <a:spcAft>
                <a:spcPts val="0"/>
              </a:spcAft>
              <a:buClr>
                <a:srgbClr val="888888"/>
              </a:buClr>
              <a:buSzPts val="1400"/>
              <a:buNone/>
              <a:defRPr sz="1400">
                <a:solidFill>
                  <a:srgbClr val="888888"/>
                </a:solidFill>
              </a:defRPr>
            </a:lvl7pPr>
            <a:lvl8pPr marL="3657600" lvl="7" indent="-228600" algn="l">
              <a:spcBef>
                <a:spcPts val="280"/>
              </a:spcBef>
              <a:spcAft>
                <a:spcPts val="0"/>
              </a:spcAft>
              <a:buClr>
                <a:srgbClr val="888888"/>
              </a:buClr>
              <a:buSzPts val="1400"/>
              <a:buNone/>
              <a:defRPr sz="1400">
                <a:solidFill>
                  <a:srgbClr val="888888"/>
                </a:solidFill>
              </a:defRPr>
            </a:lvl8pPr>
            <a:lvl9pPr marL="4114800" lvl="8" indent="-228600" algn="l">
              <a:spcBef>
                <a:spcPts val="280"/>
              </a:spcBef>
              <a:spcAft>
                <a:spcPts val="0"/>
              </a:spcAft>
              <a:buClr>
                <a:srgbClr val="888888"/>
              </a:buClr>
              <a:buSzPts val="1400"/>
              <a:buNone/>
              <a:defRPr sz="1400">
                <a:solidFill>
                  <a:srgbClr val="888888"/>
                </a:solidFill>
              </a:defRPr>
            </a:lvl9pPr>
          </a:lstStyle>
          <a:p>
            <a:endParaRPr/>
          </a:p>
        </p:txBody>
      </p:sp>
    </p:spTree>
    <p:extLst>
      <p:ext uri="{BB962C8B-B14F-4D97-AF65-F5344CB8AC3E}">
        <p14:creationId xmlns:p14="http://schemas.microsoft.com/office/powerpoint/2010/main" val="635614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609600" y="366890"/>
            <a:ext cx="10972800" cy="1026039"/>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5"/>
          <p:cNvSpPr txBox="1">
            <a:spLocks noGrp="1"/>
          </p:cNvSpPr>
          <p:nvPr>
            <p:ph type="body" idx="1"/>
          </p:nvPr>
        </p:nvSpPr>
        <p:spPr>
          <a:xfrm>
            <a:off x="609600" y="1600201"/>
            <a:ext cx="5384800" cy="4525963"/>
          </a:xfrm>
          <a:prstGeom prst="rect">
            <a:avLst/>
          </a:prstGeom>
          <a:noFill/>
          <a:ln>
            <a:noFill/>
          </a:ln>
        </p:spPr>
        <p:txBody>
          <a:bodyPr spcFirstLastPara="1" wrap="square" lIns="91425" tIns="45700" rIns="91425" bIns="45700" anchor="t" anchorCtr="0"/>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4" name="Google Shape;24;p5"/>
          <p:cNvSpPr txBox="1">
            <a:spLocks noGrp="1"/>
          </p:cNvSpPr>
          <p:nvPr>
            <p:ph type="body" idx="2"/>
          </p:nvPr>
        </p:nvSpPr>
        <p:spPr>
          <a:xfrm>
            <a:off x="6197600" y="1600201"/>
            <a:ext cx="5384800" cy="4525963"/>
          </a:xfrm>
          <a:prstGeom prst="rect">
            <a:avLst/>
          </a:prstGeom>
          <a:noFill/>
          <a:ln>
            <a:noFill/>
          </a:ln>
        </p:spPr>
        <p:txBody>
          <a:bodyPr spcFirstLastPara="1" wrap="square" lIns="91425" tIns="45700" rIns="91425" bIns="45700" anchor="t" anchorCtr="0"/>
          <a:lstStyle>
            <a:lvl1pPr marL="457200" lvl="0" indent="-406400" algn="l">
              <a:spcBef>
                <a:spcPts val="560"/>
              </a:spcBef>
              <a:spcAft>
                <a:spcPts val="0"/>
              </a:spcAft>
              <a:buClr>
                <a:schemeClr val="dk1"/>
              </a:buClr>
              <a:buSzPts val="2800"/>
              <a:buChar char="•"/>
              <a:defRPr sz="2800"/>
            </a:lvl1pPr>
            <a:lvl2pPr marL="914400" lvl="1" indent="-381000" algn="l">
              <a:spcBef>
                <a:spcPts val="480"/>
              </a:spcBef>
              <a:spcAft>
                <a:spcPts val="0"/>
              </a:spcAft>
              <a:buClr>
                <a:schemeClr val="dk1"/>
              </a:buClr>
              <a:buSzPts val="2400"/>
              <a:buChar char="–"/>
              <a:defRPr sz="2400"/>
            </a:lvl2pPr>
            <a:lvl3pPr marL="1371600" lvl="2" indent="-355600" algn="l">
              <a:spcBef>
                <a:spcPts val="400"/>
              </a:spcBef>
              <a:spcAft>
                <a:spcPts val="0"/>
              </a:spcAft>
              <a:buClr>
                <a:schemeClr val="dk1"/>
              </a:buClr>
              <a:buSzPts val="2000"/>
              <a:buChar char="•"/>
              <a:defRPr sz="200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Tree>
    <p:extLst>
      <p:ext uri="{BB962C8B-B14F-4D97-AF65-F5344CB8AC3E}">
        <p14:creationId xmlns:p14="http://schemas.microsoft.com/office/powerpoint/2010/main" val="31903359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609600" y="366890"/>
            <a:ext cx="10972800" cy="1026039"/>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dk1"/>
              </a:buClr>
              <a:buSzPts val="3600"/>
              <a:buFont typeface="Century Gothic"/>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6"/>
          <p:cNvSpPr txBox="1">
            <a:spLocks noGrp="1"/>
          </p:cNvSpPr>
          <p:nvPr>
            <p:ph type="body" idx="1"/>
          </p:nvPr>
        </p:nvSpPr>
        <p:spPr>
          <a:xfrm>
            <a:off x="609600" y="1535113"/>
            <a:ext cx="5386917" cy="639762"/>
          </a:xfrm>
          <a:prstGeom prst="rect">
            <a:avLst/>
          </a:prstGeom>
          <a:noFill/>
          <a:ln>
            <a:noFill/>
          </a:ln>
        </p:spPr>
        <p:txBody>
          <a:bodyPr spcFirstLastPara="1" wrap="square" lIns="91425" tIns="45700" rIns="91425" bIns="45700" anchor="b" anchorCtr="0"/>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28" name="Google Shape;28;p6"/>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29" name="Google Shape;29;p6"/>
          <p:cNvSpPr txBox="1">
            <a:spLocks noGrp="1"/>
          </p:cNvSpPr>
          <p:nvPr>
            <p:ph type="body" idx="3"/>
          </p:nvPr>
        </p:nvSpPr>
        <p:spPr>
          <a:xfrm>
            <a:off x="6193368" y="1535113"/>
            <a:ext cx="5389033" cy="639762"/>
          </a:xfrm>
          <a:prstGeom prst="rect">
            <a:avLst/>
          </a:prstGeom>
          <a:noFill/>
          <a:ln>
            <a:noFill/>
          </a:ln>
        </p:spPr>
        <p:txBody>
          <a:bodyPr spcFirstLastPara="1" wrap="square" lIns="91425" tIns="45700" rIns="91425" bIns="45700" anchor="b" anchorCtr="0"/>
          <a:lstStyle>
            <a:lvl1pPr marL="457200" lvl="0" indent="-228600" algn="l">
              <a:spcBef>
                <a:spcPts val="480"/>
              </a:spcBef>
              <a:spcAft>
                <a:spcPts val="0"/>
              </a:spcAft>
              <a:buClr>
                <a:schemeClr val="dk1"/>
              </a:buClr>
              <a:buSzPts val="2400"/>
              <a:buNone/>
              <a:defRPr sz="2400" b="1"/>
            </a:lvl1pPr>
            <a:lvl2pPr marL="914400" lvl="1" indent="-228600" algn="l">
              <a:spcBef>
                <a:spcPts val="400"/>
              </a:spcBef>
              <a:spcAft>
                <a:spcPts val="0"/>
              </a:spcAft>
              <a:buClr>
                <a:schemeClr val="dk1"/>
              </a:buClr>
              <a:buSzPts val="2000"/>
              <a:buNone/>
              <a:defRPr sz="2000" b="1"/>
            </a:lvl2pPr>
            <a:lvl3pPr marL="1371600" lvl="2" indent="-228600" algn="l">
              <a:spcBef>
                <a:spcPts val="360"/>
              </a:spcBef>
              <a:spcAft>
                <a:spcPts val="0"/>
              </a:spcAft>
              <a:buClr>
                <a:schemeClr val="dk1"/>
              </a:buClr>
              <a:buSzPts val="1800"/>
              <a:buNone/>
              <a:defRPr sz="1800" b="1"/>
            </a:lvl3pPr>
            <a:lvl4pPr marL="1828800" lvl="3" indent="-228600" algn="l">
              <a:spcBef>
                <a:spcPts val="320"/>
              </a:spcBef>
              <a:spcAft>
                <a:spcPts val="0"/>
              </a:spcAft>
              <a:buClr>
                <a:schemeClr val="dk1"/>
              </a:buClr>
              <a:buSzPts val="1600"/>
              <a:buNone/>
              <a:defRPr sz="1600" b="1"/>
            </a:lvl4pPr>
            <a:lvl5pPr marL="2286000" lvl="4" indent="-228600" algn="l">
              <a:spcBef>
                <a:spcPts val="320"/>
              </a:spcBef>
              <a:spcAft>
                <a:spcPts val="0"/>
              </a:spcAft>
              <a:buClr>
                <a:schemeClr val="dk1"/>
              </a:buClr>
              <a:buSzPts val="1600"/>
              <a:buNone/>
              <a:defRPr sz="1600" b="1"/>
            </a:lvl5pPr>
            <a:lvl6pPr marL="2743200" lvl="5" indent="-228600" algn="l">
              <a:spcBef>
                <a:spcPts val="320"/>
              </a:spcBef>
              <a:spcAft>
                <a:spcPts val="0"/>
              </a:spcAft>
              <a:buClr>
                <a:schemeClr val="dk1"/>
              </a:buClr>
              <a:buSzPts val="1600"/>
              <a:buNone/>
              <a:defRPr sz="1600" b="1"/>
            </a:lvl6pPr>
            <a:lvl7pPr marL="3200400" lvl="6" indent="-228600" algn="l">
              <a:spcBef>
                <a:spcPts val="320"/>
              </a:spcBef>
              <a:spcAft>
                <a:spcPts val="0"/>
              </a:spcAft>
              <a:buClr>
                <a:schemeClr val="dk1"/>
              </a:buClr>
              <a:buSzPts val="1600"/>
              <a:buNone/>
              <a:defRPr sz="1600" b="1"/>
            </a:lvl7pPr>
            <a:lvl8pPr marL="3657600" lvl="7" indent="-228600" algn="l">
              <a:spcBef>
                <a:spcPts val="320"/>
              </a:spcBef>
              <a:spcAft>
                <a:spcPts val="0"/>
              </a:spcAft>
              <a:buClr>
                <a:schemeClr val="dk1"/>
              </a:buClr>
              <a:buSzPts val="1600"/>
              <a:buNone/>
              <a:defRPr sz="1600" b="1"/>
            </a:lvl8pPr>
            <a:lvl9pPr marL="4114800" lvl="8" indent="-228600" algn="l">
              <a:spcBef>
                <a:spcPts val="320"/>
              </a:spcBef>
              <a:spcAft>
                <a:spcPts val="0"/>
              </a:spcAft>
              <a:buClr>
                <a:schemeClr val="dk1"/>
              </a:buClr>
              <a:buSzPts val="1600"/>
              <a:buNone/>
              <a:defRPr sz="1600" b="1"/>
            </a:lvl9pPr>
          </a:lstStyle>
          <a:p>
            <a:endParaRPr/>
          </a:p>
        </p:txBody>
      </p:sp>
      <p:sp>
        <p:nvSpPr>
          <p:cNvPr id="30" name="Google Shape;30;p6"/>
          <p:cNvSpPr txBox="1">
            <a:spLocks noGrp="1"/>
          </p:cNvSpPr>
          <p:nvPr>
            <p:ph type="body" idx="4"/>
          </p:nvPr>
        </p:nvSpPr>
        <p:spPr>
          <a:xfrm>
            <a:off x="6193368" y="2174875"/>
            <a:ext cx="5389033" cy="3951288"/>
          </a:xfrm>
          <a:prstGeom prst="rect">
            <a:avLst/>
          </a:prstGeom>
          <a:noFill/>
          <a:ln>
            <a:noFill/>
          </a:ln>
        </p:spPr>
        <p:txBody>
          <a:bodyPr spcFirstLastPara="1" wrap="square" lIns="91425" tIns="45700" rIns="91425" bIns="45700" anchor="t" anchorCtr="0"/>
          <a:lstStyle>
            <a:lvl1pPr marL="457200" lvl="0" indent="-381000" algn="l">
              <a:spcBef>
                <a:spcPts val="480"/>
              </a:spcBef>
              <a:spcAft>
                <a:spcPts val="0"/>
              </a:spcAft>
              <a:buClr>
                <a:schemeClr val="dk1"/>
              </a:buClr>
              <a:buSzPts val="2400"/>
              <a:buChar char="•"/>
              <a:defRPr sz="2400"/>
            </a:lvl1pPr>
            <a:lvl2pPr marL="914400" lvl="1" indent="-355600" algn="l">
              <a:spcBef>
                <a:spcPts val="400"/>
              </a:spcBef>
              <a:spcAft>
                <a:spcPts val="0"/>
              </a:spcAft>
              <a:buClr>
                <a:schemeClr val="dk1"/>
              </a:buClr>
              <a:buSzPts val="2000"/>
              <a:buChar char="–"/>
              <a:defRPr sz="2000"/>
            </a:lvl2pPr>
            <a:lvl3pPr marL="1371600" lvl="2" indent="-342900" algn="l">
              <a:spcBef>
                <a:spcPts val="360"/>
              </a:spcBef>
              <a:spcAft>
                <a:spcPts val="0"/>
              </a:spcAft>
              <a:buClr>
                <a:schemeClr val="dk1"/>
              </a:buClr>
              <a:buSzPts val="1800"/>
              <a:buChar char="•"/>
              <a:defRPr sz="1800"/>
            </a:lvl3pPr>
            <a:lvl4pPr marL="1828800" lvl="3" indent="-330200" algn="l">
              <a:spcBef>
                <a:spcPts val="320"/>
              </a:spcBef>
              <a:spcAft>
                <a:spcPts val="0"/>
              </a:spcAft>
              <a:buClr>
                <a:schemeClr val="dk1"/>
              </a:buClr>
              <a:buSzPts val="1600"/>
              <a:buChar char="–"/>
              <a:defRPr sz="1600"/>
            </a:lvl4pPr>
            <a:lvl5pPr marL="2286000" lvl="4" indent="-330200" algn="l">
              <a:spcBef>
                <a:spcPts val="320"/>
              </a:spcBef>
              <a:spcAft>
                <a:spcPts val="0"/>
              </a:spcAft>
              <a:buClr>
                <a:schemeClr val="dk1"/>
              </a:buClr>
              <a:buSzPts val="1600"/>
              <a:buChar char="»"/>
              <a:defRPr sz="1600"/>
            </a:lvl5pPr>
            <a:lvl6pPr marL="2743200" lvl="5" indent="-330200" algn="l">
              <a:spcBef>
                <a:spcPts val="320"/>
              </a:spcBef>
              <a:spcAft>
                <a:spcPts val="0"/>
              </a:spcAft>
              <a:buClr>
                <a:schemeClr val="dk1"/>
              </a:buClr>
              <a:buSzPts val="1600"/>
              <a:buChar char="•"/>
              <a:defRPr sz="1600"/>
            </a:lvl6pPr>
            <a:lvl7pPr marL="3200400" lvl="6" indent="-330200" algn="l">
              <a:spcBef>
                <a:spcPts val="320"/>
              </a:spcBef>
              <a:spcAft>
                <a:spcPts val="0"/>
              </a:spcAft>
              <a:buClr>
                <a:schemeClr val="dk1"/>
              </a:buClr>
              <a:buSzPts val="1600"/>
              <a:buChar char="•"/>
              <a:defRPr sz="1600"/>
            </a:lvl7pPr>
            <a:lvl8pPr marL="3657600" lvl="7" indent="-330200" algn="l">
              <a:spcBef>
                <a:spcPts val="320"/>
              </a:spcBef>
              <a:spcAft>
                <a:spcPts val="0"/>
              </a:spcAft>
              <a:buClr>
                <a:schemeClr val="dk1"/>
              </a:buClr>
              <a:buSzPts val="1600"/>
              <a:buChar char="•"/>
              <a:defRPr sz="1600"/>
            </a:lvl8pPr>
            <a:lvl9pPr marL="4114800" lvl="8" indent="-330200" algn="l">
              <a:spcBef>
                <a:spcPts val="320"/>
              </a:spcBef>
              <a:spcAft>
                <a:spcPts val="0"/>
              </a:spcAft>
              <a:buClr>
                <a:schemeClr val="dk1"/>
              </a:buClr>
              <a:buSzPts val="1600"/>
              <a:buChar char="•"/>
              <a:defRPr sz="1600"/>
            </a:lvl9pPr>
          </a:lstStyle>
          <a:p>
            <a:endParaRPr/>
          </a:p>
        </p:txBody>
      </p:sp>
      <p:sp>
        <p:nvSpPr>
          <p:cNvPr id="31" name="Google Shape;31;p6"/>
          <p:cNvSpPr txBox="1">
            <a:spLocks noGrp="1"/>
          </p:cNvSpPr>
          <p:nvPr>
            <p:ph type="dt" idx="10"/>
          </p:nvPr>
        </p:nvSpPr>
        <p:spPr>
          <a:xfrm>
            <a:off x="609600" y="6356351"/>
            <a:ext cx="2844800" cy="365125"/>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Tree>
    <p:extLst>
      <p:ext uri="{BB962C8B-B14F-4D97-AF65-F5344CB8AC3E}">
        <p14:creationId xmlns:p14="http://schemas.microsoft.com/office/powerpoint/2010/main" val="4189967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2"/>
        <p:cNvGrpSpPr/>
        <p:nvPr/>
      </p:nvGrpSpPr>
      <p:grpSpPr>
        <a:xfrm>
          <a:off x="0" y="0"/>
          <a:ext cx="0" cy="0"/>
          <a:chOff x="0" y="0"/>
          <a:chExt cx="0" cy="0"/>
        </a:xfrm>
      </p:grpSpPr>
      <p:sp>
        <p:nvSpPr>
          <p:cNvPr id="33" name="Google Shape;33;p7"/>
          <p:cNvSpPr txBox="1">
            <a:spLocks noGrp="1"/>
          </p:cNvSpPr>
          <p:nvPr>
            <p:ph type="title"/>
          </p:nvPr>
        </p:nvSpPr>
        <p:spPr>
          <a:xfrm>
            <a:off x="609600" y="366890"/>
            <a:ext cx="10972800" cy="1026039"/>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extLst>
      <p:ext uri="{BB962C8B-B14F-4D97-AF65-F5344CB8AC3E}">
        <p14:creationId xmlns:p14="http://schemas.microsoft.com/office/powerpoint/2010/main" val="2571716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
        <p:cNvGrpSpPr/>
        <p:nvPr/>
      </p:nvGrpSpPr>
      <p:grpSpPr>
        <a:xfrm>
          <a:off x="0" y="0"/>
          <a:ext cx="0" cy="0"/>
          <a:chOff x="0" y="0"/>
          <a:chExt cx="0" cy="0"/>
        </a:xfrm>
      </p:grpSpPr>
    </p:spTree>
    <p:extLst>
      <p:ext uri="{BB962C8B-B14F-4D97-AF65-F5344CB8AC3E}">
        <p14:creationId xmlns:p14="http://schemas.microsoft.com/office/powerpoint/2010/main" val="19163397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609601" y="273050"/>
            <a:ext cx="4011084" cy="1162050"/>
          </a:xfrm>
          <a:prstGeom prst="rect">
            <a:avLst/>
          </a:prstGeom>
          <a:noFill/>
          <a:ln>
            <a:noFill/>
          </a:ln>
        </p:spPr>
        <p:txBody>
          <a:bodyPr spcFirstLastPara="1" wrap="square" lIns="91425" tIns="45700" rIns="91425" bIns="45700" anchor="b" anchorCtr="0"/>
          <a:lstStyle>
            <a:lvl1pPr lvl="0" algn="l">
              <a:spcBef>
                <a:spcPts val="0"/>
              </a:spcBef>
              <a:spcAft>
                <a:spcPts val="0"/>
              </a:spcAft>
              <a:buClr>
                <a:schemeClr val="dk1"/>
              </a:buClr>
              <a:buSzPts val="2000"/>
              <a:buFont typeface="Century Gothic"/>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9"/>
          <p:cNvSpPr txBox="1">
            <a:spLocks noGrp="1"/>
          </p:cNvSpPr>
          <p:nvPr>
            <p:ph type="body" idx="1"/>
          </p:nvPr>
        </p:nvSpPr>
        <p:spPr>
          <a:xfrm>
            <a:off x="4766733" y="273051"/>
            <a:ext cx="6815667" cy="5853113"/>
          </a:xfrm>
          <a:prstGeom prst="rect">
            <a:avLst/>
          </a:prstGeom>
          <a:noFill/>
          <a:ln>
            <a:noFill/>
          </a:ln>
        </p:spPr>
        <p:txBody>
          <a:bodyPr spcFirstLastPara="1" wrap="square" lIns="91425" tIns="45700" rIns="91425" bIns="45700" anchor="t" anchorCtr="0"/>
          <a:lstStyle>
            <a:lvl1pPr marL="457200" lvl="0" indent="-431800" algn="l">
              <a:spcBef>
                <a:spcPts val="640"/>
              </a:spcBef>
              <a:spcAft>
                <a:spcPts val="0"/>
              </a:spcAft>
              <a:buClr>
                <a:schemeClr val="dk1"/>
              </a:buClr>
              <a:buSzPts val="3200"/>
              <a:buChar char="•"/>
              <a:defRPr sz="3200"/>
            </a:lvl1pPr>
            <a:lvl2pPr marL="914400" lvl="1" indent="-406400" algn="l">
              <a:spcBef>
                <a:spcPts val="560"/>
              </a:spcBef>
              <a:spcAft>
                <a:spcPts val="0"/>
              </a:spcAft>
              <a:buClr>
                <a:schemeClr val="dk1"/>
              </a:buClr>
              <a:buSzPts val="2800"/>
              <a:buChar char="–"/>
              <a:defRPr sz="2800"/>
            </a:lvl2pPr>
            <a:lvl3pPr marL="1371600" lvl="2" indent="-381000" algn="l">
              <a:spcBef>
                <a:spcPts val="480"/>
              </a:spcBef>
              <a:spcAft>
                <a:spcPts val="0"/>
              </a:spcAft>
              <a:buClr>
                <a:schemeClr val="dk1"/>
              </a:buClr>
              <a:buSzPts val="2400"/>
              <a:buChar char="•"/>
              <a:defRPr sz="2400"/>
            </a:lvl3pPr>
            <a:lvl4pPr marL="1828800" lvl="3" indent="-355600" algn="l">
              <a:spcBef>
                <a:spcPts val="400"/>
              </a:spcBef>
              <a:spcAft>
                <a:spcPts val="0"/>
              </a:spcAft>
              <a:buClr>
                <a:schemeClr val="dk1"/>
              </a:buClr>
              <a:buSzPts val="2000"/>
              <a:buChar char="–"/>
              <a:defRPr sz="2000"/>
            </a:lvl4pPr>
            <a:lvl5pPr marL="2286000" lvl="4" indent="-355600" algn="l">
              <a:spcBef>
                <a:spcPts val="400"/>
              </a:spcBef>
              <a:spcAft>
                <a:spcPts val="0"/>
              </a:spcAft>
              <a:buClr>
                <a:schemeClr val="dk1"/>
              </a:buClr>
              <a:buSzPts val="2000"/>
              <a:buChar char="»"/>
              <a:defRPr sz="2000"/>
            </a:lvl5pPr>
            <a:lvl6pPr marL="2743200" lvl="5" indent="-355600" algn="l">
              <a:spcBef>
                <a:spcPts val="400"/>
              </a:spcBef>
              <a:spcAft>
                <a:spcPts val="0"/>
              </a:spcAft>
              <a:buClr>
                <a:schemeClr val="dk1"/>
              </a:buClr>
              <a:buSzPts val="2000"/>
              <a:buChar char="•"/>
              <a:defRPr sz="2000"/>
            </a:lvl6pPr>
            <a:lvl7pPr marL="3200400" lvl="6" indent="-355600" algn="l">
              <a:spcBef>
                <a:spcPts val="400"/>
              </a:spcBef>
              <a:spcAft>
                <a:spcPts val="0"/>
              </a:spcAft>
              <a:buClr>
                <a:schemeClr val="dk1"/>
              </a:buClr>
              <a:buSzPts val="2000"/>
              <a:buChar char="•"/>
              <a:defRPr sz="2000"/>
            </a:lvl7pPr>
            <a:lvl8pPr marL="3657600" lvl="7" indent="-355600" algn="l">
              <a:spcBef>
                <a:spcPts val="400"/>
              </a:spcBef>
              <a:spcAft>
                <a:spcPts val="0"/>
              </a:spcAft>
              <a:buClr>
                <a:schemeClr val="dk1"/>
              </a:buClr>
              <a:buSzPts val="2000"/>
              <a:buChar char="•"/>
              <a:defRPr sz="2000"/>
            </a:lvl8pPr>
            <a:lvl9pPr marL="4114800" lvl="8" indent="-355600" algn="l">
              <a:spcBef>
                <a:spcPts val="400"/>
              </a:spcBef>
              <a:spcAft>
                <a:spcPts val="0"/>
              </a:spcAft>
              <a:buClr>
                <a:schemeClr val="dk1"/>
              </a:buClr>
              <a:buSzPts val="2000"/>
              <a:buChar char="•"/>
              <a:defRPr sz="2000"/>
            </a:lvl9pPr>
          </a:lstStyle>
          <a:p>
            <a:endParaRPr/>
          </a:p>
        </p:txBody>
      </p:sp>
      <p:sp>
        <p:nvSpPr>
          <p:cNvPr id="38" name="Google Shape;38;p9"/>
          <p:cNvSpPr txBox="1">
            <a:spLocks noGrp="1"/>
          </p:cNvSpPr>
          <p:nvPr>
            <p:ph type="body" idx="2"/>
          </p:nvPr>
        </p:nvSpPr>
        <p:spPr>
          <a:xfrm>
            <a:off x="609601" y="1435101"/>
            <a:ext cx="4011084" cy="4691063"/>
          </a:xfrm>
          <a:prstGeom prst="rect">
            <a:avLst/>
          </a:prstGeom>
          <a:noFill/>
          <a:ln>
            <a:noFill/>
          </a:ln>
        </p:spPr>
        <p:txBody>
          <a:bodyPr spcFirstLastPara="1" wrap="square" lIns="91425" tIns="45700" rIns="91425" bIns="45700" anchor="t" anchorCtr="0"/>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Tree>
    <p:extLst>
      <p:ext uri="{BB962C8B-B14F-4D97-AF65-F5344CB8AC3E}">
        <p14:creationId xmlns:p14="http://schemas.microsoft.com/office/powerpoint/2010/main" val="950435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708218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39"/>
        <p:cNvGrpSpPr/>
        <p:nvPr/>
      </p:nvGrpSpPr>
      <p:grpSpPr>
        <a:xfrm>
          <a:off x="0" y="0"/>
          <a:ext cx="0" cy="0"/>
          <a:chOff x="0" y="0"/>
          <a:chExt cx="0" cy="0"/>
        </a:xfrm>
      </p:grpSpPr>
      <p:sp>
        <p:nvSpPr>
          <p:cNvPr id="40" name="Google Shape;40;p10"/>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lstStyle>
            <a:lvl1pPr lvl="0" algn="l">
              <a:spcBef>
                <a:spcPts val="0"/>
              </a:spcBef>
              <a:spcAft>
                <a:spcPts val="0"/>
              </a:spcAft>
              <a:buClr>
                <a:schemeClr val="dk1"/>
              </a:buClr>
              <a:buSzPts val="2000"/>
              <a:buFont typeface="Century Gothic"/>
              <a:buNone/>
              <a:defRPr sz="2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10"/>
          <p:cNvSpPr>
            <a:spLocks noGrp="1"/>
          </p:cNvSpPr>
          <p:nvPr>
            <p:ph type="pic" idx="2"/>
          </p:nvPr>
        </p:nvSpPr>
        <p:spPr>
          <a:xfrm>
            <a:off x="2389717" y="612775"/>
            <a:ext cx="7315200" cy="4114800"/>
          </a:xfrm>
          <a:prstGeom prst="rect">
            <a:avLst/>
          </a:prstGeom>
          <a:noFill/>
          <a:ln>
            <a:noFill/>
          </a:ln>
        </p:spPr>
        <p:txBody>
          <a:bodyPr spcFirstLastPara="1" wrap="square" lIns="91425" tIns="45700" rIns="91425" bIns="45700" anchor="t" anchorCtr="0"/>
          <a:lstStyle>
            <a:lvl1pPr marR="0" lvl="0" algn="l" rtl="0">
              <a:spcBef>
                <a:spcPts val="640"/>
              </a:spcBef>
              <a:spcAft>
                <a:spcPts val="0"/>
              </a:spcAft>
              <a:buClr>
                <a:schemeClr val="dk1"/>
              </a:buClr>
              <a:buSzPts val="3200"/>
              <a:buFont typeface="Arial"/>
              <a:buNone/>
              <a:defRPr sz="3200" b="0" i="0" u="none" strike="noStrike" cap="none">
                <a:solidFill>
                  <a:schemeClr val="dk1"/>
                </a:solidFill>
                <a:latin typeface="Century Gothic"/>
                <a:ea typeface="Century Gothic"/>
                <a:cs typeface="Century Gothic"/>
                <a:sym typeface="Century Gothic"/>
              </a:defRPr>
            </a:lvl1pPr>
            <a:lvl2pPr marR="0" lvl="1" algn="l" rtl="0">
              <a:spcBef>
                <a:spcPts val="560"/>
              </a:spcBef>
              <a:spcAft>
                <a:spcPts val="0"/>
              </a:spcAft>
              <a:buClr>
                <a:schemeClr val="dk1"/>
              </a:buClr>
              <a:buSzPts val="2800"/>
              <a:buFont typeface="Arial"/>
              <a:buNone/>
              <a:defRPr sz="2800" b="0" i="0" u="none" strike="noStrike" cap="none">
                <a:solidFill>
                  <a:schemeClr val="dk1"/>
                </a:solidFill>
                <a:latin typeface="Century Gothic"/>
                <a:ea typeface="Century Gothic"/>
                <a:cs typeface="Century Gothic"/>
                <a:sym typeface="Century Gothic"/>
              </a:defRPr>
            </a:lvl2pPr>
            <a:lvl3pPr marR="0" lvl="2" algn="l" rtl="0">
              <a:spcBef>
                <a:spcPts val="480"/>
              </a:spcBef>
              <a:spcAft>
                <a:spcPts val="0"/>
              </a:spcAft>
              <a:buClr>
                <a:schemeClr val="dk1"/>
              </a:buClr>
              <a:buSzPts val="2400"/>
              <a:buFont typeface="Arial"/>
              <a:buNone/>
              <a:defRPr sz="2400" b="0" i="0" u="none" strike="noStrike" cap="none">
                <a:solidFill>
                  <a:schemeClr val="dk1"/>
                </a:solidFill>
                <a:latin typeface="Century Gothic"/>
                <a:ea typeface="Century Gothic"/>
                <a:cs typeface="Century Gothic"/>
                <a:sym typeface="Century Gothic"/>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Century Gothic"/>
                <a:ea typeface="Century Gothic"/>
                <a:cs typeface="Century Gothic"/>
                <a:sym typeface="Century Gothic"/>
              </a:defRPr>
            </a:lvl9pPr>
          </a:lstStyle>
          <a:p>
            <a:endParaRPr/>
          </a:p>
        </p:txBody>
      </p:sp>
      <p:sp>
        <p:nvSpPr>
          <p:cNvPr id="42" name="Google Shape;42;p10"/>
          <p:cNvSpPr txBox="1">
            <a:spLocks noGrp="1"/>
          </p:cNvSpPr>
          <p:nvPr>
            <p:ph type="body" idx="1"/>
          </p:nvPr>
        </p:nvSpPr>
        <p:spPr>
          <a:xfrm>
            <a:off x="2389717" y="5367338"/>
            <a:ext cx="7315200" cy="804862"/>
          </a:xfrm>
          <a:prstGeom prst="rect">
            <a:avLst/>
          </a:prstGeom>
          <a:noFill/>
          <a:ln>
            <a:noFill/>
          </a:ln>
        </p:spPr>
        <p:txBody>
          <a:bodyPr spcFirstLastPara="1" wrap="square" lIns="91425" tIns="45700" rIns="91425" bIns="45700" anchor="t" anchorCtr="0"/>
          <a:lstStyle>
            <a:lvl1pPr marL="457200" lvl="0" indent="-228600" algn="l">
              <a:spcBef>
                <a:spcPts val="280"/>
              </a:spcBef>
              <a:spcAft>
                <a:spcPts val="0"/>
              </a:spcAft>
              <a:buClr>
                <a:schemeClr val="dk1"/>
              </a:buClr>
              <a:buSzPts val="1400"/>
              <a:buNone/>
              <a:defRPr sz="1400"/>
            </a:lvl1pPr>
            <a:lvl2pPr marL="914400" lvl="1" indent="-228600" algn="l">
              <a:spcBef>
                <a:spcPts val="240"/>
              </a:spcBef>
              <a:spcAft>
                <a:spcPts val="0"/>
              </a:spcAft>
              <a:buClr>
                <a:schemeClr val="dk1"/>
              </a:buClr>
              <a:buSzPts val="1200"/>
              <a:buNone/>
              <a:defRPr sz="1200"/>
            </a:lvl2pPr>
            <a:lvl3pPr marL="1371600" lvl="2" indent="-228600" algn="l">
              <a:spcBef>
                <a:spcPts val="200"/>
              </a:spcBef>
              <a:spcAft>
                <a:spcPts val="0"/>
              </a:spcAft>
              <a:buClr>
                <a:schemeClr val="dk1"/>
              </a:buClr>
              <a:buSzPts val="1000"/>
              <a:buNone/>
              <a:defRPr sz="1000"/>
            </a:lvl3pPr>
            <a:lvl4pPr marL="1828800" lvl="3" indent="-228600" algn="l">
              <a:spcBef>
                <a:spcPts val="180"/>
              </a:spcBef>
              <a:spcAft>
                <a:spcPts val="0"/>
              </a:spcAft>
              <a:buClr>
                <a:schemeClr val="dk1"/>
              </a:buClr>
              <a:buSzPts val="900"/>
              <a:buNone/>
              <a:defRPr sz="900"/>
            </a:lvl4pPr>
            <a:lvl5pPr marL="2286000" lvl="4" indent="-228600" algn="l">
              <a:spcBef>
                <a:spcPts val="180"/>
              </a:spcBef>
              <a:spcAft>
                <a:spcPts val="0"/>
              </a:spcAft>
              <a:buClr>
                <a:schemeClr val="dk1"/>
              </a:buClr>
              <a:buSzPts val="900"/>
              <a:buNone/>
              <a:defRPr sz="900"/>
            </a:lvl5pPr>
            <a:lvl6pPr marL="2743200" lvl="5" indent="-228600" algn="l">
              <a:spcBef>
                <a:spcPts val="180"/>
              </a:spcBef>
              <a:spcAft>
                <a:spcPts val="0"/>
              </a:spcAft>
              <a:buClr>
                <a:schemeClr val="dk1"/>
              </a:buClr>
              <a:buSzPts val="900"/>
              <a:buNone/>
              <a:defRPr sz="900"/>
            </a:lvl6pPr>
            <a:lvl7pPr marL="3200400" lvl="6" indent="-228600" algn="l">
              <a:spcBef>
                <a:spcPts val="180"/>
              </a:spcBef>
              <a:spcAft>
                <a:spcPts val="0"/>
              </a:spcAft>
              <a:buClr>
                <a:schemeClr val="dk1"/>
              </a:buClr>
              <a:buSzPts val="900"/>
              <a:buNone/>
              <a:defRPr sz="900"/>
            </a:lvl7pPr>
            <a:lvl8pPr marL="3657600" lvl="7" indent="-228600" algn="l">
              <a:spcBef>
                <a:spcPts val="180"/>
              </a:spcBef>
              <a:spcAft>
                <a:spcPts val="0"/>
              </a:spcAft>
              <a:buClr>
                <a:schemeClr val="dk1"/>
              </a:buClr>
              <a:buSzPts val="900"/>
              <a:buNone/>
              <a:defRPr sz="900"/>
            </a:lvl8pPr>
            <a:lvl9pPr marL="4114800" lvl="8" indent="-228600" algn="l">
              <a:spcBef>
                <a:spcPts val="180"/>
              </a:spcBef>
              <a:spcAft>
                <a:spcPts val="0"/>
              </a:spcAft>
              <a:buClr>
                <a:schemeClr val="dk1"/>
              </a:buClr>
              <a:buSzPts val="900"/>
              <a:buNone/>
              <a:defRPr sz="900"/>
            </a:lvl9pPr>
          </a:lstStyle>
          <a:p>
            <a:endParaRPr/>
          </a:p>
        </p:txBody>
      </p:sp>
    </p:spTree>
    <p:extLst>
      <p:ext uri="{BB962C8B-B14F-4D97-AF65-F5344CB8AC3E}">
        <p14:creationId xmlns:p14="http://schemas.microsoft.com/office/powerpoint/2010/main" val="37889126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43"/>
        <p:cNvGrpSpPr/>
        <p:nvPr/>
      </p:nvGrpSpPr>
      <p:grpSpPr>
        <a:xfrm>
          <a:off x="0" y="0"/>
          <a:ext cx="0" cy="0"/>
          <a:chOff x="0" y="0"/>
          <a:chExt cx="0" cy="0"/>
        </a:xfrm>
      </p:grpSpPr>
      <p:sp>
        <p:nvSpPr>
          <p:cNvPr id="44" name="Google Shape;44;p11"/>
          <p:cNvSpPr txBox="1">
            <a:spLocks noGrp="1"/>
          </p:cNvSpPr>
          <p:nvPr>
            <p:ph type="title"/>
          </p:nvPr>
        </p:nvSpPr>
        <p:spPr>
          <a:xfrm>
            <a:off x="609600" y="366890"/>
            <a:ext cx="10972800" cy="1026039"/>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11"/>
          <p:cNvSpPr txBox="1">
            <a:spLocks noGrp="1"/>
          </p:cNvSpPr>
          <p:nvPr>
            <p:ph type="body" idx="1"/>
          </p:nvPr>
        </p:nvSpPr>
        <p:spPr>
          <a:xfrm rot="5400000">
            <a:off x="3833019" y="-1684669"/>
            <a:ext cx="4525963" cy="10972800"/>
          </a:xfrm>
          <a:prstGeom prst="rect">
            <a:avLst/>
          </a:prstGeom>
          <a:noFill/>
          <a:ln>
            <a:noFill/>
          </a:ln>
        </p:spPr>
        <p:txBody>
          <a:bodyPr spcFirstLastPara="1" wrap="square" lIns="91425" tIns="45700" rIns="91425" bIns="457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5581609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46"/>
        <p:cNvGrpSpPr/>
        <p:nvPr/>
      </p:nvGrpSpPr>
      <p:grpSpPr>
        <a:xfrm>
          <a:off x="0" y="0"/>
          <a:ext cx="0" cy="0"/>
          <a:chOff x="0" y="0"/>
          <a:chExt cx="0" cy="0"/>
        </a:xfrm>
      </p:grpSpPr>
      <p:sp>
        <p:nvSpPr>
          <p:cNvPr id="47" name="Google Shape;47;p12"/>
          <p:cNvSpPr txBox="1">
            <a:spLocks noGrp="1"/>
          </p:cNvSpPr>
          <p:nvPr>
            <p:ph type="title"/>
          </p:nvPr>
        </p:nvSpPr>
        <p:spPr>
          <a:xfrm rot="5400000">
            <a:off x="7285037" y="1828802"/>
            <a:ext cx="5851525" cy="2743200"/>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12"/>
          <p:cNvSpPr txBox="1">
            <a:spLocks noGrp="1"/>
          </p:cNvSpPr>
          <p:nvPr>
            <p:ph type="body" idx="1"/>
          </p:nvPr>
        </p:nvSpPr>
        <p:spPr>
          <a:xfrm rot="5400000">
            <a:off x="1697037" y="-812799"/>
            <a:ext cx="5851525" cy="8026400"/>
          </a:xfrm>
          <a:prstGeom prst="rect">
            <a:avLst/>
          </a:prstGeom>
          <a:noFill/>
          <a:ln>
            <a:noFill/>
          </a:ln>
        </p:spPr>
        <p:txBody>
          <a:bodyPr spcFirstLastPara="1" wrap="square" lIns="91425" tIns="45700" rIns="91425" bIns="45700" anchor="t" anchorCtr="0"/>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31860761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4157" y="2130428"/>
            <a:ext cx="10673443" cy="1470025"/>
          </a:xfrm>
        </p:spPr>
        <p:txBody>
          <a:bodyPr/>
          <a:lstStyle/>
          <a:p>
            <a:r>
              <a:rPr lang="en-US"/>
              <a:t>Click to edit Master title style</a:t>
            </a:r>
          </a:p>
        </p:txBody>
      </p:sp>
      <p:sp>
        <p:nvSpPr>
          <p:cNvPr id="3" name="Subtitle 2"/>
          <p:cNvSpPr>
            <a:spLocks noGrp="1"/>
          </p:cNvSpPr>
          <p:nvPr>
            <p:ph type="subTitle" idx="1"/>
          </p:nvPr>
        </p:nvSpPr>
        <p:spPr>
          <a:xfrm>
            <a:off x="604157" y="3886200"/>
            <a:ext cx="9759043" cy="1752600"/>
          </a:xfrm>
        </p:spPr>
        <p:txBody>
          <a:bodyPr/>
          <a:lstStyle>
            <a:lvl1pPr marL="0" indent="0" algn="l">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7139481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955678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2934401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122521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3"/>
            <a:ext cx="2844800" cy="365125"/>
          </a:xfrm>
          <a:prstGeom prst="rect">
            <a:avLst/>
          </a:prstGeom>
        </p:spPr>
        <p:txBody>
          <a:bodyPr/>
          <a:lstStyle/>
          <a:p>
            <a:fld id="{64B7045A-997F-6F4D-B9FF-BF21AE7D3137}" type="datetimeFigureOut">
              <a:rPr lang="en-US" smtClean="0"/>
              <a:t>12/10/2018</a:t>
            </a:fld>
            <a:endParaRPr lang="en-US"/>
          </a:p>
        </p:txBody>
      </p:sp>
    </p:spTree>
    <p:extLst>
      <p:ext uri="{BB962C8B-B14F-4D97-AF65-F5344CB8AC3E}">
        <p14:creationId xmlns:p14="http://schemas.microsoft.com/office/powerpoint/2010/main" val="2721684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455473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8123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478916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717522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325177576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518489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39043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4157" y="2130426"/>
            <a:ext cx="10673443" cy="1470025"/>
          </a:xfrm>
        </p:spPr>
        <p:txBody>
          <a:bodyPr/>
          <a:lstStyle/>
          <a:p>
            <a:r>
              <a:rPr lang="en-US"/>
              <a:t>Click to edit Master title style</a:t>
            </a:r>
          </a:p>
        </p:txBody>
      </p:sp>
      <p:sp>
        <p:nvSpPr>
          <p:cNvPr id="3" name="Subtitle 2"/>
          <p:cNvSpPr>
            <a:spLocks noGrp="1"/>
          </p:cNvSpPr>
          <p:nvPr>
            <p:ph type="subTitle" idx="1"/>
          </p:nvPr>
        </p:nvSpPr>
        <p:spPr>
          <a:xfrm>
            <a:off x="604157" y="3886200"/>
            <a:ext cx="9759043"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9201344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651429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5157038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881895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22E8D4B4-9339-465E-B601-44156224ACEC}" type="datetime1">
              <a:rPr lang="en-US" smtClean="0"/>
              <a:t>12/10/2018</a:t>
            </a:fld>
            <a:endParaRPr lang="en-US"/>
          </a:p>
        </p:txBody>
      </p:sp>
    </p:spTree>
    <p:extLst>
      <p:ext uri="{BB962C8B-B14F-4D97-AF65-F5344CB8AC3E}">
        <p14:creationId xmlns:p14="http://schemas.microsoft.com/office/powerpoint/2010/main" val="8496721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8844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439724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76113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9877848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57277521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4091143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5131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57662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88885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87885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8416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88474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FF768E-9FEA-4345-8E4B-BFB67425D9F5}" type="datetimeFigureOut">
              <a:rPr lang="en-US" smtClean="0">
                <a:solidFill>
                  <a:prstClr val="black">
                    <a:tint val="75000"/>
                  </a:prstClr>
                </a:solidFill>
              </a:rPr>
              <a:pPr/>
              <a:t>12/10/2018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21235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3" cstate="email">
            <a:alphaModFix/>
            <a:extLst>
              <a:ext uri="{28A0092B-C50C-407E-A947-70E740481C1C}">
                <a14:useLocalDpi xmlns:a14="http://schemas.microsoft.com/office/drawing/2010/main"/>
              </a:ext>
            </a:extLst>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609600" y="366890"/>
            <a:ext cx="10972800" cy="1026039"/>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Clr>
                <a:schemeClr val="dk1"/>
              </a:buClr>
              <a:buSzPts val="3600"/>
              <a:buFont typeface="Century Gothic"/>
              <a:buNone/>
              <a:defRPr sz="3600" b="1" i="0" u="none" strike="noStrike" cap="none">
                <a:solidFill>
                  <a:schemeClr val="dk1"/>
                </a:solidFill>
                <a:latin typeface="Century Gothic"/>
                <a:ea typeface="Century Gothic"/>
                <a:cs typeface="Century Gothic"/>
                <a:sym typeface="Century Gothic"/>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609600" y="1538749"/>
            <a:ext cx="10972800" cy="4525963"/>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entury Gothic"/>
                <a:ea typeface="Century Gothic"/>
                <a:cs typeface="Century Gothic"/>
                <a:sym typeface="Century Gothic"/>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9pPr>
          </a:lstStyle>
          <a:p>
            <a:endParaRPr/>
          </a:p>
        </p:txBody>
      </p:sp>
    </p:spTree>
    <p:extLst>
      <p:ext uri="{BB962C8B-B14F-4D97-AF65-F5344CB8AC3E}">
        <p14:creationId xmlns:p14="http://schemas.microsoft.com/office/powerpoint/2010/main" val="3615838756"/>
      </p:ext>
    </p:extLst>
  </p:cSld>
  <p:clrMap bg1="lt1" tx1="dk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66891"/>
            <a:ext cx="10972800" cy="102603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538749"/>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92387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342900" rtl="0" eaLnBrk="1" latinLnBrk="0" hangingPunct="1">
        <a:spcBef>
          <a:spcPct val="0"/>
        </a:spcBef>
        <a:buNone/>
        <a:defRPr sz="2700" b="1"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66890"/>
            <a:ext cx="109728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538749"/>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063317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6.png"/><Relationship Id="rId5" Type="http://schemas.openxmlformats.org/officeDocument/2006/relationships/image" Target="../media/image13.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20.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media/media1.mov"/><Relationship Id="rId1" Type="http://schemas.microsoft.com/office/2007/relationships/media" Target="../media/media1.mov"/><Relationship Id="rId5" Type="http://schemas.openxmlformats.org/officeDocument/2006/relationships/image" Target="../media/image21.png"/><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hyperlink" Target="http://demodv.scholarsportal.info/" TargetMode="External"/><Relationship Id="rId7" Type="http://schemas.openxmlformats.org/officeDocument/2006/relationships/hyperlink" Target="https://na01.safelinks.protection.outlook.com/?url=https://wiki.archivematica.org/Dataverse&amp;data=02|01|meghan.goodchild@QUEENSU.CA|d870b38ff1924af2ab2d08d650a240da|d61ecb3b38b142d582c4efb2838b925c|1|0|636785055140611380&amp;sdata=MCN7Mf%2BooC0NYyw37ZhoqyD0OorZfhR8nTfzdJIMlSA%3D&amp;reserved=0" TargetMode="External"/><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hyperlink" Target="https://na01.safelinks.protection.outlook.com/?url=https://www.archivematica.org/en/docs/archivematica-1.8/user-manual/transfer/dataverse/&amp;data=02|01|meghan.goodchild@QUEENSU.CA|d870b38ff1924af2ab2d08d650a240da|d61ecb3b38b142d582c4efb2838b925c|1|0|636785055140611380&amp;sdata=sof4bNpBP7nH4hy8wxfdBmV3JwMnsH75Pg15hru/rX4%3D&amp;reserved=0" TargetMode="External"/><Relationship Id="rId5" Type="http://schemas.openxmlformats.org/officeDocument/2006/relationships/hyperlink" Target="https://na01.safelinks.protection.outlook.com/?url=https://wiki.archivematica.org/Archivematica_1.8_and_Storage_Service_0.13_release_notes&amp;data=02|01|meghan.goodchild@QUEENSU.CA|d870b38ff1924af2ab2d08d650a240da|d61ecb3b38b142d582c4efb2838b925c|1|0|636785055140611380&amp;sdata=HNHasKLZdKdMyBgONvagUHaJhGZgz5%2BvSILDnZMKVHQ%3D&amp;reserved=0" TargetMode="External"/><Relationship Id="rId4" Type="http://schemas.openxmlformats.org/officeDocument/2006/relationships/hyperlink" Target="mailto:dataverse@scholarsportal.info"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hyperlink" Target="https://www.archivematica.org/en/" TargetMode="External"/><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hyperlink" Target="https://cloud.scholarsportal.info/"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hyperlink" Target="https://permafrost.scholarsportal.info/" TargetMode="External"/><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hyperlink" Target="mailto:grant@scholarsportal.info" TargetMode="External"/><Relationship Id="rId5" Type="http://schemas.openxmlformats.org/officeDocument/2006/relationships/hyperlink" Target="https://learn.scholarsportal.info/" TargetMode="External"/><Relationship Id="rId4" Type="http://schemas.openxmlformats.org/officeDocument/2006/relationships/hyperlink" Target="https://learn.scholarsportal.info/all-guides/handling-digital-archives/"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hyperlink" Target="mailto:meghan@scholarsportal.info" TargetMode="External"/><Relationship Id="rId2" Type="http://schemas.openxmlformats.org/officeDocument/2006/relationships/notesSlide" Target="../notesSlides/notesSlide30.xml"/><Relationship Id="rId1" Type="http://schemas.openxmlformats.org/officeDocument/2006/relationships/slideLayout" Target="../slideLayouts/slideLayout13.xml"/><Relationship Id="rId4" Type="http://schemas.openxmlformats.org/officeDocument/2006/relationships/hyperlink" Target="mailto:grant@scholarsportal.info"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hyperlink" Target="http://dataverse.scholarsportal.info/metrics" TargetMode="Externa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9.xml"/><Relationship Id="rId1" Type="http://schemas.openxmlformats.org/officeDocument/2006/relationships/slideLayout" Target="../slideLayouts/slideLayout2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0.xml"/><Relationship Id="rId1" Type="http://schemas.openxmlformats.org/officeDocument/2006/relationships/slideLayout" Target="../slideLayouts/slideLayout27.xml"/><Relationship Id="rId4" Type="http://schemas.openxmlformats.org/officeDocument/2006/relationships/image" Target="../media/image29.png"/></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1.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5.xml"/></Relationships>
</file>

<file path=ppt/slides/_rels/slide4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5.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5.xml"/></Relationships>
</file>

<file path=ppt/slides/_rels/slide4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3.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35.xml"/></Relationships>
</file>

<file path=ppt/slides/_rels/slide5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5.xml"/></Relationships>
</file>

<file path=ppt/slides/_rels/slide5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5.xml"/></Relationships>
</file>

<file path=ppt/slides/_rels/slide5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5.xml"/></Relationships>
</file>

<file path=ppt/slides/_rels/slide5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5.xml"/><Relationship Id="rId1" Type="http://schemas.openxmlformats.org/officeDocument/2006/relationships/slideLayout" Target="../slideLayouts/slideLayout35.xml"/></Relationships>
</file>

<file path=ppt/slides/_rels/slide5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35.xml"/></Relationships>
</file>

<file path=ppt/slides/_rels/slide57.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6.xml"/><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user/ScholarsPortal"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hyperlink" Target="https://learn.scholarsportal.info/all-guides/dataverse/" TargetMode="External"/></Relationships>
</file>

<file path=ppt/slides/_rels/slide60.xml.rels><?xml version="1.0" encoding="UTF-8" standalone="yes"?>
<Relationships xmlns="http://schemas.openxmlformats.org/package/2006/relationships"><Relationship Id="rId8" Type="http://schemas.openxmlformats.org/officeDocument/2006/relationships/image" Target="../media/image48.jpeg"/><Relationship Id="rId13" Type="http://schemas.openxmlformats.org/officeDocument/2006/relationships/image" Target="../media/image53.jpeg"/><Relationship Id="rId3" Type="http://schemas.openxmlformats.org/officeDocument/2006/relationships/image" Target="../media/image43.jpeg"/><Relationship Id="rId7" Type="http://schemas.openxmlformats.org/officeDocument/2006/relationships/image" Target="../media/image47.png"/><Relationship Id="rId12" Type="http://schemas.openxmlformats.org/officeDocument/2006/relationships/image" Target="../media/image52.jpeg"/><Relationship Id="rId2" Type="http://schemas.openxmlformats.org/officeDocument/2006/relationships/notesSlide" Target="../notesSlides/notesSlide47.xml"/><Relationship Id="rId1" Type="http://schemas.openxmlformats.org/officeDocument/2006/relationships/slideLayout" Target="../slideLayouts/slideLayout35.xml"/><Relationship Id="rId6" Type="http://schemas.openxmlformats.org/officeDocument/2006/relationships/image" Target="../media/image46.jpe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jpeg"/><Relationship Id="rId9" Type="http://schemas.openxmlformats.org/officeDocument/2006/relationships/image" Target="../media/image49.jpeg"/><Relationship Id="rId14" Type="http://schemas.openxmlformats.org/officeDocument/2006/relationships/image" Target="../media/image54.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5.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5.xml"/></Relationships>
</file>

<file path=ppt/slides/_rels/slide64.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50.xml"/><Relationship Id="rId1" Type="http://schemas.openxmlformats.org/officeDocument/2006/relationships/slideLayout" Target="../slideLayouts/slideLayout37.xml"/></Relationships>
</file>

<file path=ppt/slides/_rels/slide6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1.xml"/><Relationship Id="rId1" Type="http://schemas.openxmlformats.org/officeDocument/2006/relationships/slideLayout" Target="../slideLayouts/slideLayout3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5.xml"/></Relationships>
</file>

<file path=ppt/slides/_rels/slide6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54.xml"/><Relationship Id="rId1" Type="http://schemas.openxmlformats.org/officeDocument/2006/relationships/slideLayout" Target="../slideLayouts/slideLayout40.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7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6.xml"/><Relationship Id="rId1" Type="http://schemas.openxmlformats.org/officeDocument/2006/relationships/slideLayout" Target="../slideLayouts/slideLayout37.xml"/></Relationships>
</file>

<file path=ppt/slides/_rels/slide7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7.xml"/><Relationship Id="rId1" Type="http://schemas.openxmlformats.org/officeDocument/2006/relationships/slideLayout" Target="../slideLayouts/slideLayout35.xml"/><Relationship Id="rId5" Type="http://schemas.openxmlformats.org/officeDocument/2006/relationships/image" Target="../media/image61.png"/><Relationship Id="rId4" Type="http://schemas.openxmlformats.org/officeDocument/2006/relationships/image" Target="../media/image60.png"/></Relationships>
</file>

<file path=ppt/slides/_rels/slide7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58.xml"/><Relationship Id="rId1" Type="http://schemas.openxmlformats.org/officeDocument/2006/relationships/slideLayout" Target="../slideLayouts/slideLayout37.xml"/><Relationship Id="rId4" Type="http://schemas.openxmlformats.org/officeDocument/2006/relationships/image" Target="../media/image63.png"/></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5.xml"/></Relationships>
</file>

<file path=ppt/slides/_rels/slide7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60.xml"/><Relationship Id="rId1" Type="http://schemas.openxmlformats.org/officeDocument/2006/relationships/slideLayout" Target="../slideLayouts/slideLayout39.xml"/><Relationship Id="rId5" Type="http://schemas.openxmlformats.org/officeDocument/2006/relationships/image" Target="../media/image66.jpeg"/><Relationship Id="rId4" Type="http://schemas.openxmlformats.org/officeDocument/2006/relationships/image" Target="../media/image65.png"/></Relationships>
</file>

<file path=ppt/slides/_rels/slide75.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61.xml"/><Relationship Id="rId1" Type="http://schemas.openxmlformats.org/officeDocument/2006/relationships/slideLayout" Target="../slideLayouts/slideLayout39.xml"/><Relationship Id="rId5" Type="http://schemas.openxmlformats.org/officeDocument/2006/relationships/image" Target="../media/image69.jpeg"/><Relationship Id="rId4" Type="http://schemas.openxmlformats.org/officeDocument/2006/relationships/image" Target="../media/image68.jpe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7.xml"/></Relationships>
</file>

<file path=ppt/slides/_rels/slide7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3.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26571" y="1122363"/>
            <a:ext cx="11439331" cy="1779457"/>
          </a:xfrm>
        </p:spPr>
        <p:txBody>
          <a:bodyPr/>
          <a:lstStyle/>
          <a:p>
            <a:r>
              <a:rPr lang="en-US" b="1" dirty="0">
                <a:latin typeface="Century Gothic" panose="020B0502020202020204" pitchFamily="34" charset="0"/>
              </a:rPr>
              <a:t>Scholars Portal Updates</a:t>
            </a:r>
          </a:p>
        </p:txBody>
      </p:sp>
      <p:sp>
        <p:nvSpPr>
          <p:cNvPr id="7" name="Subtitle 6"/>
          <p:cNvSpPr>
            <a:spLocks noGrp="1"/>
          </p:cNvSpPr>
          <p:nvPr>
            <p:ph type="subTitle" idx="1"/>
          </p:nvPr>
        </p:nvSpPr>
        <p:spPr/>
        <p:txBody>
          <a:bodyPr/>
          <a:lstStyle/>
          <a:p>
            <a:r>
              <a:rPr lang="en-US" dirty="0">
                <a:solidFill>
                  <a:srgbClr val="E74125"/>
                </a:solidFill>
                <a:latin typeface="Century Gothic" panose="020B0502020202020204" pitchFamily="34" charset="0"/>
              </a:rPr>
              <a:t>#spday2018</a:t>
            </a:r>
          </a:p>
        </p:txBody>
      </p:sp>
    </p:spTree>
    <p:extLst>
      <p:ext uri="{BB962C8B-B14F-4D97-AF65-F5344CB8AC3E}">
        <p14:creationId xmlns:p14="http://schemas.microsoft.com/office/powerpoint/2010/main" val="4029917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2"/>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CANARIE grant - 2) Authentication</a:t>
            </a:r>
            <a:endParaRPr/>
          </a:p>
        </p:txBody>
      </p:sp>
      <p:sp>
        <p:nvSpPr>
          <p:cNvPr id="133" name="Google Shape;133;p22"/>
          <p:cNvSpPr txBox="1">
            <a:spLocks noGrp="1"/>
          </p:cNvSpPr>
          <p:nvPr>
            <p:ph type="body" idx="1"/>
          </p:nvPr>
        </p:nvSpPr>
        <p:spPr>
          <a:xfrm>
            <a:off x="609600" y="1552349"/>
            <a:ext cx="10972800" cy="4526100"/>
          </a:xfrm>
          <a:prstGeom prst="rect">
            <a:avLst/>
          </a:prstGeom>
          <a:noFill/>
          <a:ln>
            <a:noFill/>
          </a:ln>
        </p:spPr>
        <p:txBody>
          <a:bodyPr spcFirstLastPara="1" wrap="square" lIns="91425" tIns="45700" rIns="91425" bIns="45700" anchor="t" anchorCtr="0">
            <a:noAutofit/>
          </a:bodyPr>
          <a:lstStyle/>
          <a:p>
            <a:pPr marL="457200" marR="0" lvl="0" indent="-381000" algn="l" rtl="0">
              <a:lnSpc>
                <a:spcPct val="100000"/>
              </a:lnSpc>
              <a:spcBef>
                <a:spcPts val="0"/>
              </a:spcBef>
              <a:spcAft>
                <a:spcPts val="0"/>
              </a:spcAft>
              <a:buClr>
                <a:srgbClr val="65AADD"/>
              </a:buClr>
              <a:buSzPts val="2400"/>
              <a:buFont typeface="Quattrocento Sans"/>
              <a:buChar char="◉"/>
            </a:pPr>
            <a:r>
              <a:rPr lang="en-US"/>
              <a:t>Integrate Dataverse with CAF Shibboleth Login</a:t>
            </a:r>
            <a:endParaRPr/>
          </a:p>
          <a:p>
            <a:pPr marL="457200" marR="0" lvl="0" indent="-381000" algn="l" rtl="0">
              <a:lnSpc>
                <a:spcPct val="100000"/>
              </a:lnSpc>
              <a:spcBef>
                <a:spcPts val="0"/>
              </a:spcBef>
              <a:spcAft>
                <a:spcPts val="0"/>
              </a:spcAft>
              <a:buClr>
                <a:srgbClr val="65AADD"/>
              </a:buClr>
              <a:buSzPts val="2400"/>
              <a:buFont typeface="Quattrocento Sans"/>
              <a:buChar char="◉"/>
            </a:pPr>
            <a:r>
              <a:rPr lang="en-US"/>
              <a:t>Support ORCID (ORCID Canada)</a:t>
            </a:r>
            <a:endParaRPr/>
          </a:p>
          <a:p>
            <a:pPr marL="457200" marR="0" lvl="0" indent="-381000" algn="l" rtl="0">
              <a:lnSpc>
                <a:spcPct val="100000"/>
              </a:lnSpc>
              <a:spcBef>
                <a:spcPts val="0"/>
              </a:spcBef>
              <a:spcAft>
                <a:spcPts val="0"/>
              </a:spcAft>
              <a:buClr>
                <a:srgbClr val="65AADD"/>
              </a:buClr>
              <a:buSzPts val="2400"/>
              <a:buFont typeface="Quattrocento Sans"/>
              <a:buChar char="◉"/>
            </a:pPr>
            <a:r>
              <a:rPr lang="en-US"/>
              <a:t>Streamline login workflows</a:t>
            </a:r>
            <a:endParaRPr/>
          </a:p>
          <a:p>
            <a:pPr marL="0" marR="0" lvl="0" indent="0" algn="l" rtl="0">
              <a:lnSpc>
                <a:spcPct val="100000"/>
              </a:lnSpc>
              <a:spcBef>
                <a:spcPts val="0"/>
              </a:spcBef>
              <a:spcAft>
                <a:spcPts val="0"/>
              </a:spcAft>
              <a:buNone/>
            </a:pPr>
            <a:br>
              <a:rPr lang="en-US"/>
            </a:br>
            <a:br>
              <a:rPr lang="en-US" sz="3200"/>
            </a:br>
            <a:br>
              <a:rPr lang="en-US"/>
            </a:br>
            <a:endParaRPr/>
          </a:p>
        </p:txBody>
      </p:sp>
      <p:pic>
        <p:nvPicPr>
          <p:cNvPr id="134" name="Google Shape;134;p22"/>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932300" y="4066950"/>
            <a:ext cx="1475325" cy="1475325"/>
          </a:xfrm>
          <a:prstGeom prst="rect">
            <a:avLst/>
          </a:prstGeom>
          <a:noFill/>
          <a:ln>
            <a:noFill/>
          </a:ln>
        </p:spPr>
      </p:pic>
      <p:pic>
        <p:nvPicPr>
          <p:cNvPr id="135" name="Google Shape;135;p22"/>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485550" y="4960700"/>
            <a:ext cx="3242275" cy="1026000"/>
          </a:xfrm>
          <a:prstGeom prst="rect">
            <a:avLst/>
          </a:prstGeom>
          <a:noFill/>
          <a:ln>
            <a:noFill/>
          </a:ln>
        </p:spPr>
      </p:pic>
      <p:pic>
        <p:nvPicPr>
          <p:cNvPr id="136" name="Google Shape;136;p22"/>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7724350" y="4583612"/>
            <a:ext cx="4237401" cy="312200"/>
          </a:xfrm>
          <a:prstGeom prst="rect">
            <a:avLst/>
          </a:prstGeom>
          <a:noFill/>
          <a:ln>
            <a:noFill/>
          </a:ln>
        </p:spPr>
      </p:pic>
      <p:cxnSp>
        <p:nvCxnSpPr>
          <p:cNvPr id="137" name="Google Shape;137;p22"/>
          <p:cNvCxnSpPr>
            <a:stCxn id="135" idx="1"/>
            <a:endCxn id="134" idx="3"/>
          </p:cNvCxnSpPr>
          <p:nvPr/>
        </p:nvCxnSpPr>
        <p:spPr>
          <a:xfrm rot="10800000">
            <a:off x="2407650" y="4804700"/>
            <a:ext cx="1077900" cy="669000"/>
          </a:xfrm>
          <a:prstGeom prst="straightConnector1">
            <a:avLst/>
          </a:prstGeom>
          <a:noFill/>
          <a:ln w="19050" cap="flat" cmpd="sng">
            <a:solidFill>
              <a:schemeClr val="dk2"/>
            </a:solidFill>
            <a:prstDash val="dash"/>
            <a:round/>
            <a:headEnd type="none" w="med" len="med"/>
            <a:tailEnd type="none" w="med" len="med"/>
          </a:ln>
        </p:spPr>
      </p:cxnSp>
      <p:cxnSp>
        <p:nvCxnSpPr>
          <p:cNvPr id="138" name="Google Shape;138;p22"/>
          <p:cNvCxnSpPr>
            <a:stCxn id="136" idx="1"/>
            <a:endCxn id="135" idx="3"/>
          </p:cNvCxnSpPr>
          <p:nvPr/>
        </p:nvCxnSpPr>
        <p:spPr>
          <a:xfrm flipH="1">
            <a:off x="6727750" y="4739712"/>
            <a:ext cx="996600" cy="734100"/>
          </a:xfrm>
          <a:prstGeom prst="straightConnector1">
            <a:avLst/>
          </a:prstGeom>
          <a:noFill/>
          <a:ln w="19050" cap="flat" cmpd="sng">
            <a:solidFill>
              <a:schemeClr val="dk2"/>
            </a:solidFill>
            <a:prstDash val="dash"/>
            <a:round/>
            <a:headEnd type="none" w="med" len="med"/>
            <a:tailEnd type="none" w="med" len="med"/>
          </a:ln>
        </p:spPr>
      </p:cxnSp>
      <p:pic>
        <p:nvPicPr>
          <p:cNvPr id="139" name="Google Shape;139;p22"/>
          <p:cNvPicPr preferRelativeResize="0"/>
          <p:nvPr/>
        </p:nvPicPr>
        <p:blipFill>
          <a:blip r:embed="rId6">
            <a:alphaModFix/>
          </a:blip>
          <a:stretch>
            <a:fillRect/>
          </a:stretch>
        </p:blipFill>
        <p:spPr>
          <a:xfrm>
            <a:off x="3322350" y="3509300"/>
            <a:ext cx="3305175" cy="1143000"/>
          </a:xfrm>
          <a:prstGeom prst="rect">
            <a:avLst/>
          </a:prstGeom>
          <a:noFill/>
          <a:ln>
            <a:noFill/>
          </a:ln>
        </p:spPr>
      </p:pic>
      <p:cxnSp>
        <p:nvCxnSpPr>
          <p:cNvPr id="140" name="Google Shape;140;p22"/>
          <p:cNvCxnSpPr>
            <a:stCxn id="139" idx="1"/>
          </p:cNvCxnSpPr>
          <p:nvPr/>
        </p:nvCxnSpPr>
        <p:spPr>
          <a:xfrm flipH="1">
            <a:off x="2407650" y="4080800"/>
            <a:ext cx="914700" cy="571500"/>
          </a:xfrm>
          <a:prstGeom prst="straightConnector1">
            <a:avLst/>
          </a:prstGeom>
          <a:noFill/>
          <a:ln w="19050" cap="flat" cmpd="sng">
            <a:solidFill>
              <a:schemeClr val="dk2"/>
            </a:solidFill>
            <a:prstDash val="dash"/>
            <a:round/>
            <a:headEnd type="none" w="med" len="med"/>
            <a:tailEnd type="none" w="med" len="med"/>
          </a:ln>
        </p:spPr>
      </p:cxnSp>
      <p:cxnSp>
        <p:nvCxnSpPr>
          <p:cNvPr id="141" name="Google Shape;141;p22"/>
          <p:cNvCxnSpPr>
            <a:stCxn id="136" idx="1"/>
            <a:endCxn id="139" idx="3"/>
          </p:cNvCxnSpPr>
          <p:nvPr/>
        </p:nvCxnSpPr>
        <p:spPr>
          <a:xfrm rot="10800000">
            <a:off x="6627550" y="4080912"/>
            <a:ext cx="1096800" cy="658800"/>
          </a:xfrm>
          <a:prstGeom prst="straightConnector1">
            <a:avLst/>
          </a:prstGeom>
          <a:noFill/>
          <a:ln w="19050" cap="flat" cmpd="sng">
            <a:solidFill>
              <a:schemeClr val="dk2"/>
            </a:solidFill>
            <a:prstDash val="dash"/>
            <a:round/>
            <a:headEnd type="none" w="med" len="med"/>
            <a:tailEnd type="none" w="med" len="med"/>
          </a:ln>
        </p:spPr>
      </p:cxnSp>
    </p:spTree>
    <p:extLst>
      <p:ext uri="{BB962C8B-B14F-4D97-AF65-F5344CB8AC3E}">
        <p14:creationId xmlns:p14="http://schemas.microsoft.com/office/powerpoint/2010/main" val="3314469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3"/>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CANARIE grant - 3) Data Curation</a:t>
            </a:r>
            <a:endParaRPr/>
          </a:p>
        </p:txBody>
      </p:sp>
      <p:sp>
        <p:nvSpPr>
          <p:cNvPr id="148" name="Google Shape;148;p23"/>
          <p:cNvSpPr txBox="1">
            <a:spLocks noGrp="1"/>
          </p:cNvSpPr>
          <p:nvPr>
            <p:ph type="body" idx="1"/>
          </p:nvPr>
        </p:nvSpPr>
        <p:spPr>
          <a:xfrm>
            <a:off x="609600" y="1552349"/>
            <a:ext cx="10972800" cy="45261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dirty="0"/>
              <a:t>Data Curation Tool</a:t>
            </a:r>
            <a:endParaRPr dirty="0"/>
          </a:p>
          <a:p>
            <a:pPr marL="457200" marR="0" lvl="0" indent="-381000" algn="l" rtl="0">
              <a:lnSpc>
                <a:spcPct val="100000"/>
              </a:lnSpc>
              <a:spcBef>
                <a:spcPts val="0"/>
              </a:spcBef>
              <a:spcAft>
                <a:spcPts val="0"/>
              </a:spcAft>
              <a:buClr>
                <a:srgbClr val="65AADD"/>
              </a:buClr>
              <a:buSzPts val="2400"/>
              <a:buFont typeface="Quattrocento Sans"/>
              <a:buChar char="◉"/>
            </a:pPr>
            <a:r>
              <a:rPr lang="en-US" dirty="0"/>
              <a:t>Improve data curation workflows</a:t>
            </a:r>
            <a:endParaRPr dirty="0"/>
          </a:p>
          <a:p>
            <a:pPr marL="457200" marR="0" lvl="0" indent="-381000" algn="l" rtl="0">
              <a:lnSpc>
                <a:spcPct val="100000"/>
              </a:lnSpc>
              <a:spcBef>
                <a:spcPts val="0"/>
              </a:spcBef>
              <a:spcAft>
                <a:spcPts val="0"/>
              </a:spcAft>
              <a:buSzPts val="2400"/>
              <a:buChar char="◉"/>
            </a:pPr>
            <a:r>
              <a:rPr lang="en-US" dirty="0"/>
              <a:t>Enhance variable metadata using DDI standard</a:t>
            </a:r>
            <a:endParaRPr dirty="0"/>
          </a:p>
          <a:p>
            <a:pPr marL="457200" marR="0" lvl="0" indent="-381000" algn="l" rtl="0">
              <a:lnSpc>
                <a:spcPct val="100000"/>
              </a:lnSpc>
              <a:spcBef>
                <a:spcPts val="0"/>
              </a:spcBef>
              <a:spcAft>
                <a:spcPts val="0"/>
              </a:spcAft>
              <a:buSzPts val="2400"/>
              <a:buChar char="◉"/>
            </a:pPr>
            <a:r>
              <a:rPr lang="en-US" dirty="0"/>
              <a:t>Adopt standards and best practices</a:t>
            </a:r>
            <a:endParaRPr dirty="0"/>
          </a:p>
          <a:p>
            <a:pPr marL="457200" marR="0" lvl="0" indent="0" algn="l" rtl="0">
              <a:lnSpc>
                <a:spcPct val="100000"/>
              </a:lnSpc>
              <a:spcBef>
                <a:spcPts val="0"/>
              </a:spcBef>
              <a:spcAft>
                <a:spcPts val="0"/>
              </a:spcAft>
              <a:buNone/>
            </a:pPr>
            <a:br>
              <a:rPr lang="en-US" dirty="0"/>
            </a:br>
            <a:br>
              <a:rPr lang="en-US" dirty="0"/>
            </a:br>
            <a:br>
              <a:rPr lang="en-US" sz="3200" dirty="0"/>
            </a:br>
            <a:br>
              <a:rPr lang="en-US" dirty="0"/>
            </a:br>
            <a:endParaRPr dirty="0"/>
          </a:p>
        </p:txBody>
      </p:sp>
    </p:spTree>
    <p:extLst>
      <p:ext uri="{BB962C8B-B14F-4D97-AF65-F5344CB8AC3E}">
        <p14:creationId xmlns:p14="http://schemas.microsoft.com/office/powerpoint/2010/main" val="1600724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4"/>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CANARIE grant - Data Curation Tool prototype</a:t>
            </a:r>
            <a:endParaRPr/>
          </a:p>
        </p:txBody>
      </p:sp>
      <p:pic>
        <p:nvPicPr>
          <p:cNvPr id="155" name="Google Shape;155;p24" descr="Screenshot of a prototype data curation tool"/>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846550" y="1591650"/>
            <a:ext cx="9691025" cy="4540751"/>
          </a:xfrm>
          <a:prstGeom prst="rect">
            <a:avLst/>
          </a:prstGeom>
          <a:noFill/>
          <a:ln>
            <a:noFill/>
          </a:ln>
        </p:spPr>
      </p:pic>
    </p:spTree>
    <p:extLst>
      <p:ext uri="{BB962C8B-B14F-4D97-AF65-F5344CB8AC3E}">
        <p14:creationId xmlns:p14="http://schemas.microsoft.com/office/powerpoint/2010/main" val="33941130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5"/>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Portage Network’s Dataverse North (DVN)</a:t>
            </a:r>
            <a:endParaRPr/>
          </a:p>
        </p:txBody>
      </p:sp>
      <p:sp>
        <p:nvSpPr>
          <p:cNvPr id="162" name="Google Shape;162;p25"/>
          <p:cNvSpPr txBox="1">
            <a:spLocks noGrp="1"/>
          </p:cNvSpPr>
          <p:nvPr>
            <p:ph type="body" idx="1"/>
          </p:nvPr>
        </p:nvSpPr>
        <p:spPr>
          <a:xfrm>
            <a:off x="609600" y="1310149"/>
            <a:ext cx="10972800" cy="45261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US" sz="3000"/>
              <a:t>Business Models Working Group key recommendations:</a:t>
            </a:r>
            <a:endParaRPr sz="3000"/>
          </a:p>
          <a:p>
            <a:pPr marL="457200" lvl="0" indent="-381000" algn="l" rtl="0">
              <a:spcBef>
                <a:spcPts val="360"/>
              </a:spcBef>
              <a:spcAft>
                <a:spcPts val="0"/>
              </a:spcAft>
              <a:buSzPts val="2400"/>
              <a:buChar char="◉"/>
            </a:pPr>
            <a:r>
              <a:rPr lang="en-US" sz="2400"/>
              <a:t>Establish National Dataverse Service</a:t>
            </a:r>
            <a:endParaRPr sz="2400"/>
          </a:p>
          <a:p>
            <a:pPr marL="914400" lvl="1" indent="-368300" algn="l" rtl="0">
              <a:spcBef>
                <a:spcPts val="0"/>
              </a:spcBef>
              <a:spcAft>
                <a:spcPts val="0"/>
              </a:spcAft>
              <a:buSzPts val="2200"/>
              <a:buChar char="○"/>
            </a:pPr>
            <a:r>
              <a:rPr lang="en-US" sz="2200"/>
              <a:t>Hosted by SP/UTL</a:t>
            </a:r>
            <a:endParaRPr sz="2200"/>
          </a:p>
          <a:p>
            <a:pPr marL="914400" lvl="1" indent="-368300" algn="l" rtl="0">
              <a:spcBef>
                <a:spcPts val="0"/>
              </a:spcBef>
              <a:spcAft>
                <a:spcPts val="0"/>
              </a:spcAft>
              <a:buSzPts val="2200"/>
              <a:buChar char="○"/>
            </a:pPr>
            <a:r>
              <a:rPr lang="en-US" sz="2200"/>
              <a:t>Sustainable library service</a:t>
            </a:r>
            <a:endParaRPr sz="2200"/>
          </a:p>
          <a:p>
            <a:pPr marL="457200" lvl="0" indent="-381000" algn="l" rtl="0">
              <a:spcBef>
                <a:spcPts val="0"/>
              </a:spcBef>
              <a:spcAft>
                <a:spcPts val="0"/>
              </a:spcAft>
              <a:buSzPts val="2400"/>
              <a:buChar char="◉"/>
            </a:pPr>
            <a:r>
              <a:rPr lang="en-US" sz="2400"/>
              <a:t>Coordinate governance through Portage Network DVN</a:t>
            </a:r>
            <a:endParaRPr sz="2400"/>
          </a:p>
          <a:p>
            <a:pPr marL="457200" lvl="0" indent="0" algn="l" rtl="0">
              <a:spcBef>
                <a:spcPts val="360"/>
              </a:spcBef>
              <a:spcAft>
                <a:spcPts val="0"/>
              </a:spcAft>
              <a:buNone/>
            </a:pPr>
            <a:endParaRPr sz="1200"/>
          </a:p>
          <a:p>
            <a:pPr marL="0" lvl="0" indent="0" algn="l" rtl="0">
              <a:spcBef>
                <a:spcPts val="360"/>
              </a:spcBef>
              <a:spcAft>
                <a:spcPts val="0"/>
              </a:spcAft>
              <a:buNone/>
            </a:pPr>
            <a:r>
              <a:rPr lang="en-US" sz="3000"/>
              <a:t>Guiding benefits/principles:</a:t>
            </a:r>
            <a:endParaRPr sz="3000"/>
          </a:p>
          <a:p>
            <a:pPr marL="457200" lvl="0" indent="-381000" algn="l" rtl="0">
              <a:spcBef>
                <a:spcPts val="360"/>
              </a:spcBef>
              <a:spcAft>
                <a:spcPts val="0"/>
              </a:spcAft>
              <a:buSzPts val="2400"/>
              <a:buChar char="◉"/>
            </a:pPr>
            <a:r>
              <a:rPr lang="en-US" sz="2400"/>
              <a:t>Realizing true economies of scale</a:t>
            </a:r>
            <a:endParaRPr sz="2400"/>
          </a:p>
          <a:p>
            <a:pPr marL="457200" lvl="0" indent="-381000" algn="l" rtl="0">
              <a:spcBef>
                <a:spcPts val="0"/>
              </a:spcBef>
              <a:spcAft>
                <a:spcPts val="0"/>
              </a:spcAft>
              <a:buSzPts val="2400"/>
              <a:buChar char="◉"/>
            </a:pPr>
            <a:r>
              <a:rPr lang="en-US" sz="2400"/>
              <a:t>Pooling resources</a:t>
            </a:r>
            <a:endParaRPr sz="2400"/>
          </a:p>
          <a:p>
            <a:pPr marL="457200" lvl="0" indent="-381000" algn="l" rtl="0">
              <a:spcBef>
                <a:spcPts val="0"/>
              </a:spcBef>
              <a:spcAft>
                <a:spcPts val="0"/>
              </a:spcAft>
              <a:buSzPts val="2400"/>
              <a:buChar char="◉"/>
            </a:pPr>
            <a:r>
              <a:rPr lang="en-US" sz="2400"/>
              <a:t>Strengthen technical capacity</a:t>
            </a:r>
            <a:endParaRPr sz="2400"/>
          </a:p>
          <a:p>
            <a:pPr marL="457200" lvl="0" indent="-381000" algn="l" rtl="0">
              <a:spcBef>
                <a:spcPts val="0"/>
              </a:spcBef>
              <a:spcAft>
                <a:spcPts val="0"/>
              </a:spcAft>
              <a:buSzPts val="2400"/>
              <a:buChar char="◉"/>
            </a:pPr>
            <a:r>
              <a:rPr lang="en-US" sz="2400"/>
              <a:t>Improve funding opportunities</a:t>
            </a:r>
            <a:endParaRPr sz="2400"/>
          </a:p>
          <a:p>
            <a:pPr marL="457200" lvl="0" indent="-381000" algn="l" rtl="0">
              <a:spcBef>
                <a:spcPts val="0"/>
              </a:spcBef>
              <a:spcAft>
                <a:spcPts val="0"/>
              </a:spcAft>
              <a:buSzPts val="2400"/>
              <a:buChar char="◉"/>
            </a:pPr>
            <a:r>
              <a:rPr lang="en-US" sz="2400"/>
              <a:t>Support local and regional efforts</a:t>
            </a:r>
            <a:endParaRPr sz="2400"/>
          </a:p>
        </p:txBody>
      </p:sp>
      <p:pic>
        <p:nvPicPr>
          <p:cNvPr id="163" name="Google Shape;163;p25" descr="Portage logo"/>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8378174" y="4931200"/>
            <a:ext cx="3537449" cy="821275"/>
          </a:xfrm>
          <a:prstGeom prst="rect">
            <a:avLst/>
          </a:prstGeom>
          <a:noFill/>
          <a:ln>
            <a:noFill/>
          </a:ln>
        </p:spPr>
      </p:pic>
    </p:spTree>
    <p:extLst>
      <p:ext uri="{BB962C8B-B14F-4D97-AF65-F5344CB8AC3E}">
        <p14:creationId xmlns:p14="http://schemas.microsoft.com/office/powerpoint/2010/main" val="2348053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6"/>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Partnerships</a:t>
            </a:r>
            <a:endParaRPr/>
          </a:p>
        </p:txBody>
      </p:sp>
      <p:sp>
        <p:nvSpPr>
          <p:cNvPr id="170" name="Google Shape;170;p26"/>
          <p:cNvSpPr txBox="1">
            <a:spLocks noGrp="1"/>
          </p:cNvSpPr>
          <p:nvPr>
            <p:ph type="body" idx="1"/>
          </p:nvPr>
        </p:nvSpPr>
        <p:spPr>
          <a:xfrm>
            <a:off x="609600" y="1310149"/>
            <a:ext cx="10972800" cy="4526100"/>
          </a:xfrm>
          <a:prstGeom prst="rect">
            <a:avLst/>
          </a:prstGeom>
        </p:spPr>
        <p:txBody>
          <a:bodyPr spcFirstLastPara="1" wrap="square" lIns="91425" tIns="45700" rIns="91425" bIns="45700" anchor="t" anchorCtr="0">
            <a:noAutofit/>
          </a:bodyPr>
          <a:lstStyle/>
          <a:p>
            <a:pPr marL="457200" lvl="0" indent="-419100" algn="l" rtl="0">
              <a:spcBef>
                <a:spcPts val="360"/>
              </a:spcBef>
              <a:spcAft>
                <a:spcPts val="0"/>
              </a:spcAft>
              <a:buSzPts val="3000"/>
              <a:buChar char="◉"/>
            </a:pPr>
            <a:r>
              <a:rPr lang="en-US" sz="3000"/>
              <a:t>Working with regional and national partners (BCI, Portage, Dataverse North) </a:t>
            </a:r>
            <a:endParaRPr sz="3000"/>
          </a:p>
          <a:p>
            <a:pPr marL="457200" lvl="0" indent="-419100" algn="l" rtl="0">
              <a:spcBef>
                <a:spcPts val="0"/>
              </a:spcBef>
              <a:spcAft>
                <a:spcPts val="0"/>
              </a:spcAft>
              <a:buSzPts val="3000"/>
              <a:buChar char="◉"/>
            </a:pPr>
            <a:r>
              <a:rPr lang="en-US" sz="3000"/>
              <a:t>Developed draft Service Level Agreement by OCUL, UTL &amp; BCI </a:t>
            </a:r>
            <a:endParaRPr sz="3000"/>
          </a:p>
          <a:p>
            <a:pPr marL="914400" lvl="1" indent="-419100" algn="l" rtl="0">
              <a:spcBef>
                <a:spcPts val="0"/>
              </a:spcBef>
              <a:spcAft>
                <a:spcPts val="0"/>
              </a:spcAft>
              <a:buSzPts val="3000"/>
              <a:buChar char="○"/>
            </a:pPr>
            <a:r>
              <a:rPr lang="en-US" sz="3000"/>
              <a:t>Outlines responsibilities</a:t>
            </a:r>
            <a:endParaRPr sz="3000"/>
          </a:p>
          <a:p>
            <a:pPr marL="914400" lvl="1" indent="-419100" algn="l" rtl="0">
              <a:spcBef>
                <a:spcPts val="0"/>
              </a:spcBef>
              <a:spcAft>
                <a:spcPts val="0"/>
              </a:spcAft>
              <a:buSzPts val="3000"/>
              <a:buChar char="○"/>
            </a:pPr>
            <a:r>
              <a:rPr lang="en-US" sz="3000"/>
              <a:t>Currently being reviewed by BCI</a:t>
            </a:r>
            <a:endParaRPr sz="3000"/>
          </a:p>
          <a:p>
            <a:pPr marL="457200" lvl="0" indent="-419100" algn="l" rtl="0">
              <a:spcBef>
                <a:spcPts val="0"/>
              </a:spcBef>
              <a:spcAft>
                <a:spcPts val="0"/>
              </a:spcAft>
              <a:buSzPts val="3000"/>
              <a:buChar char="◉"/>
            </a:pPr>
            <a:r>
              <a:rPr lang="en-US" sz="3000"/>
              <a:t>Respond to needs of Canadian researchers</a:t>
            </a:r>
            <a:endParaRPr sz="3000"/>
          </a:p>
          <a:p>
            <a:pPr marL="457200" lvl="0" indent="-419100" algn="l" rtl="0">
              <a:spcBef>
                <a:spcPts val="0"/>
              </a:spcBef>
              <a:spcAft>
                <a:spcPts val="0"/>
              </a:spcAft>
              <a:buSzPts val="3000"/>
              <a:buChar char="◉"/>
            </a:pPr>
            <a:r>
              <a:rPr lang="en-US" sz="3000"/>
              <a:t>Working towards developing Dataverse as a national repository option</a:t>
            </a:r>
            <a:endParaRPr sz="3000"/>
          </a:p>
        </p:txBody>
      </p:sp>
    </p:spTree>
    <p:extLst>
      <p:ext uri="{BB962C8B-B14F-4D97-AF65-F5344CB8AC3E}">
        <p14:creationId xmlns:p14="http://schemas.microsoft.com/office/powerpoint/2010/main" val="1818607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7"/>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Scholars Portal Dataverse Roadmap</a:t>
            </a:r>
            <a:endParaRPr/>
          </a:p>
        </p:txBody>
      </p:sp>
      <p:grpSp>
        <p:nvGrpSpPr>
          <p:cNvPr id="177" name="Google Shape;177;p27"/>
          <p:cNvGrpSpPr/>
          <p:nvPr/>
        </p:nvGrpSpPr>
        <p:grpSpPr>
          <a:xfrm>
            <a:off x="9144000" y="1917690"/>
            <a:ext cx="3047924" cy="3797172"/>
            <a:chOff x="0" y="2295575"/>
            <a:chExt cx="2286000" cy="2847950"/>
          </a:xfrm>
        </p:grpSpPr>
        <p:grpSp>
          <p:nvGrpSpPr>
            <p:cNvPr id="178" name="Google Shape;178;p27"/>
            <p:cNvGrpSpPr/>
            <p:nvPr/>
          </p:nvGrpSpPr>
          <p:grpSpPr>
            <a:xfrm>
              <a:off x="0" y="2295575"/>
              <a:ext cx="2286000" cy="2847950"/>
              <a:chOff x="0" y="2295575"/>
              <a:chExt cx="2286000" cy="2847950"/>
            </a:xfrm>
          </p:grpSpPr>
          <p:sp>
            <p:nvSpPr>
              <p:cNvPr id="179" name="Google Shape;179;p27"/>
              <p:cNvSpPr/>
              <p:nvPr/>
            </p:nvSpPr>
            <p:spPr>
              <a:xfrm>
                <a:off x="0" y="2823925"/>
                <a:ext cx="2286000" cy="2319600"/>
              </a:xfrm>
              <a:prstGeom prst="rect">
                <a:avLst/>
              </a:prstGeom>
              <a:solidFill>
                <a:srgbClr val="EFEFEF"/>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80" name="Google Shape;180;p27"/>
              <p:cNvSpPr/>
              <p:nvPr/>
            </p:nvSpPr>
            <p:spPr>
              <a:xfrm>
                <a:off x="0" y="2295575"/>
                <a:ext cx="2286000" cy="53700"/>
              </a:xfrm>
              <a:prstGeom prst="rect">
                <a:avLst/>
              </a:prstGeom>
              <a:solidFill>
                <a:srgbClr val="EFEFEF"/>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grpSp>
        <p:sp>
          <p:nvSpPr>
            <p:cNvPr id="181" name="Google Shape;181;p27"/>
            <p:cNvSpPr txBox="1"/>
            <p:nvPr/>
          </p:nvSpPr>
          <p:spPr>
            <a:xfrm>
              <a:off x="216285" y="2441105"/>
              <a:ext cx="1140000" cy="2604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15000"/>
                </a:lnSpc>
                <a:spcBef>
                  <a:spcPts val="0"/>
                </a:spcBef>
                <a:spcAft>
                  <a:spcPts val="2100"/>
                </a:spcAft>
                <a:buClr>
                  <a:srgbClr val="000000"/>
                </a:buClr>
                <a:buSzTx/>
                <a:buFont typeface="Arial"/>
                <a:buNone/>
                <a:tabLst/>
                <a:defRPr/>
              </a:pPr>
              <a:r>
                <a:rPr kumimoji="0" lang="en-US" sz="1800" b="0" i="0" u="none" strike="noStrike" kern="0" cap="none" spc="0" normalizeH="0" baseline="0" noProof="0">
                  <a:ln>
                    <a:noFill/>
                  </a:ln>
                  <a:solidFill>
                    <a:srgbClr val="5E5E5E"/>
                  </a:solidFill>
                  <a:effectLst/>
                  <a:uLnTx/>
                  <a:uFillTx/>
                  <a:latin typeface="Roboto"/>
                  <a:ea typeface="Roboto"/>
                  <a:cs typeface="Roboto"/>
                  <a:sym typeface="Roboto"/>
                </a:rPr>
                <a:t>Q3-Q4 2020</a:t>
              </a:r>
              <a:endParaRPr kumimoji="0" sz="1800" b="0" i="0" u="none" strike="noStrike" kern="0" cap="none" spc="0" normalizeH="0" baseline="0" noProof="0">
                <a:ln>
                  <a:noFill/>
                </a:ln>
                <a:solidFill>
                  <a:srgbClr val="5E5E5E"/>
                </a:solidFill>
                <a:effectLst/>
                <a:uLnTx/>
                <a:uFillTx/>
                <a:latin typeface="Roboto"/>
                <a:ea typeface="Roboto"/>
                <a:cs typeface="Roboto"/>
                <a:sym typeface="Roboto"/>
              </a:endParaRPr>
            </a:p>
          </p:txBody>
        </p:sp>
        <p:sp>
          <p:nvSpPr>
            <p:cNvPr id="182" name="Google Shape;182;p27"/>
            <p:cNvSpPr txBox="1"/>
            <p:nvPr/>
          </p:nvSpPr>
          <p:spPr>
            <a:xfrm>
              <a:off x="216300" y="3050050"/>
              <a:ext cx="1853400" cy="7977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a:ln>
                    <a:noFill/>
                  </a:ln>
                  <a:solidFill>
                    <a:srgbClr val="5E5E5E"/>
                  </a:solidFill>
                  <a:effectLst/>
                  <a:uLnTx/>
                  <a:uFillTx/>
                  <a:latin typeface="Roboto"/>
                  <a:ea typeface="Roboto"/>
                  <a:cs typeface="Roboto"/>
                  <a:sym typeface="Roboto"/>
                </a:rPr>
                <a:t>Launch Dataverse as national service</a:t>
              </a:r>
              <a:endParaRPr kumimoji="0" sz="1800" b="1" i="0" u="none" strike="noStrike" kern="0" cap="none" spc="0" normalizeH="0" baseline="0" noProof="0">
                <a:ln>
                  <a:noFill/>
                </a:ln>
                <a:solidFill>
                  <a:srgbClr val="5E5E5E"/>
                </a:solidFill>
                <a:effectLst/>
                <a:uLnTx/>
                <a:uFillTx/>
                <a:latin typeface="Roboto"/>
                <a:ea typeface="Roboto"/>
                <a:cs typeface="Roboto"/>
                <a:sym typeface="Roboto"/>
              </a:endParaRPr>
            </a:p>
          </p:txBody>
        </p:sp>
        <p:sp>
          <p:nvSpPr>
            <p:cNvPr id="183" name="Google Shape;183;p27"/>
            <p:cNvSpPr txBox="1"/>
            <p:nvPr/>
          </p:nvSpPr>
          <p:spPr>
            <a:xfrm>
              <a:off x="216300" y="3896950"/>
              <a:ext cx="1853400" cy="9960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15000"/>
                </a:lnSpc>
                <a:spcBef>
                  <a:spcPts val="0"/>
                </a:spcBef>
                <a:spcAft>
                  <a:spcPts val="2100"/>
                </a:spcAft>
                <a:buClr>
                  <a:srgbClr val="000000"/>
                </a:buClr>
                <a:buSzTx/>
                <a:buFont typeface="Arial"/>
                <a:buNone/>
                <a:tabLst/>
                <a:defRPr/>
              </a:pPr>
              <a:endParaRPr kumimoji="0" sz="1200" b="0" i="0" u="none" strike="noStrike" kern="0" cap="none" spc="0" normalizeH="0" baseline="0" noProof="0">
                <a:ln>
                  <a:noFill/>
                </a:ln>
                <a:solidFill>
                  <a:srgbClr val="5E5E5E"/>
                </a:solidFill>
                <a:effectLst/>
                <a:uLnTx/>
                <a:uFillTx/>
                <a:latin typeface="Roboto"/>
                <a:ea typeface="Roboto"/>
                <a:cs typeface="Roboto"/>
                <a:sym typeface="Roboto"/>
              </a:endParaRPr>
            </a:p>
          </p:txBody>
        </p:sp>
      </p:grpSp>
      <p:grpSp>
        <p:nvGrpSpPr>
          <p:cNvPr id="184" name="Google Shape;184;p27"/>
          <p:cNvGrpSpPr/>
          <p:nvPr/>
        </p:nvGrpSpPr>
        <p:grpSpPr>
          <a:xfrm>
            <a:off x="6096000" y="1917690"/>
            <a:ext cx="3047924" cy="3797172"/>
            <a:chOff x="0" y="2295575"/>
            <a:chExt cx="2286000" cy="2847950"/>
          </a:xfrm>
        </p:grpSpPr>
        <p:grpSp>
          <p:nvGrpSpPr>
            <p:cNvPr id="185" name="Google Shape;185;p27"/>
            <p:cNvGrpSpPr/>
            <p:nvPr/>
          </p:nvGrpSpPr>
          <p:grpSpPr>
            <a:xfrm>
              <a:off x="0" y="2295575"/>
              <a:ext cx="2286000" cy="2847950"/>
              <a:chOff x="0" y="2295575"/>
              <a:chExt cx="2286000" cy="2847950"/>
            </a:xfrm>
          </p:grpSpPr>
          <p:sp>
            <p:nvSpPr>
              <p:cNvPr id="186" name="Google Shape;186;p27"/>
              <p:cNvSpPr/>
              <p:nvPr/>
            </p:nvSpPr>
            <p:spPr>
              <a:xfrm>
                <a:off x="0" y="2823925"/>
                <a:ext cx="2286000" cy="2319600"/>
              </a:xfrm>
              <a:prstGeom prst="rect">
                <a:avLst/>
              </a:prstGeom>
              <a:solidFill>
                <a:srgbClr val="EFEFEF"/>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87" name="Google Shape;187;p27"/>
              <p:cNvSpPr/>
              <p:nvPr/>
            </p:nvSpPr>
            <p:spPr>
              <a:xfrm>
                <a:off x="0" y="2295575"/>
                <a:ext cx="2286000" cy="53700"/>
              </a:xfrm>
              <a:prstGeom prst="rect">
                <a:avLst/>
              </a:prstGeom>
              <a:solidFill>
                <a:srgbClr val="EFEFEF"/>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grpSp>
        <p:sp>
          <p:nvSpPr>
            <p:cNvPr id="188" name="Google Shape;188;p27"/>
            <p:cNvSpPr txBox="1"/>
            <p:nvPr/>
          </p:nvSpPr>
          <p:spPr>
            <a:xfrm>
              <a:off x="216285" y="2441105"/>
              <a:ext cx="1171500" cy="2604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15000"/>
                </a:lnSpc>
                <a:spcBef>
                  <a:spcPts val="0"/>
                </a:spcBef>
                <a:spcAft>
                  <a:spcPts val="2100"/>
                </a:spcAft>
                <a:buClr>
                  <a:srgbClr val="000000"/>
                </a:buClr>
                <a:buSzTx/>
                <a:buFont typeface="Arial"/>
                <a:buNone/>
                <a:tabLst/>
                <a:defRPr/>
              </a:pPr>
              <a:r>
                <a:rPr kumimoji="0" lang="en-US" sz="1800" b="0" i="0" u="none" strike="noStrike" kern="0" cap="none" spc="0" normalizeH="0" baseline="0" noProof="0">
                  <a:ln>
                    <a:noFill/>
                  </a:ln>
                  <a:solidFill>
                    <a:srgbClr val="5E5E5E"/>
                  </a:solidFill>
                  <a:effectLst/>
                  <a:uLnTx/>
                  <a:uFillTx/>
                  <a:latin typeface="Roboto"/>
                  <a:ea typeface="Roboto"/>
                  <a:cs typeface="Roboto"/>
                  <a:sym typeface="Roboto"/>
                </a:rPr>
                <a:t>Q1-Q2 2020</a:t>
              </a:r>
              <a:endParaRPr kumimoji="0" sz="1800" b="0" i="0" u="none" strike="noStrike" kern="0" cap="none" spc="0" normalizeH="0" baseline="0" noProof="0">
                <a:ln>
                  <a:noFill/>
                </a:ln>
                <a:solidFill>
                  <a:srgbClr val="5E5E5E"/>
                </a:solidFill>
                <a:effectLst/>
                <a:uLnTx/>
                <a:uFillTx/>
                <a:latin typeface="Roboto"/>
                <a:ea typeface="Roboto"/>
                <a:cs typeface="Roboto"/>
                <a:sym typeface="Roboto"/>
              </a:endParaRPr>
            </a:p>
          </p:txBody>
        </p:sp>
        <p:sp>
          <p:nvSpPr>
            <p:cNvPr id="189" name="Google Shape;189;p27"/>
            <p:cNvSpPr txBox="1"/>
            <p:nvPr/>
          </p:nvSpPr>
          <p:spPr>
            <a:xfrm>
              <a:off x="216300" y="3050050"/>
              <a:ext cx="1853400" cy="7977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a:ln>
                    <a:noFill/>
                  </a:ln>
                  <a:solidFill>
                    <a:srgbClr val="5E5E5E"/>
                  </a:solidFill>
                  <a:effectLst/>
                  <a:uLnTx/>
                  <a:uFillTx/>
                  <a:latin typeface="Roboto"/>
                  <a:ea typeface="Roboto"/>
                  <a:cs typeface="Roboto"/>
                  <a:sym typeface="Roboto"/>
                </a:rPr>
                <a:t>Governance model / business plan in place</a:t>
              </a:r>
              <a:endParaRPr kumimoji="0" sz="1800" b="1" i="0" u="none" strike="noStrike" kern="0" cap="none" spc="0" normalizeH="0" baseline="0" noProof="0">
                <a:ln>
                  <a:noFill/>
                </a:ln>
                <a:solidFill>
                  <a:srgbClr val="5E5E5E"/>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1" i="0" u="none" strike="noStrike" kern="0" cap="none" spc="0" normalizeH="0" baseline="0" noProof="0">
                <a:ln>
                  <a:noFill/>
                </a:ln>
                <a:solidFill>
                  <a:srgbClr val="5E5E5E"/>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a:ln>
                    <a:noFill/>
                  </a:ln>
                  <a:solidFill>
                    <a:srgbClr val="5E5E5E"/>
                  </a:solidFill>
                  <a:effectLst/>
                  <a:uLnTx/>
                  <a:uFillTx/>
                  <a:latin typeface="Roboto"/>
                  <a:ea typeface="Roboto"/>
                  <a:cs typeface="Roboto"/>
                  <a:sym typeface="Roboto"/>
                </a:rPr>
                <a:t>CANARIE project ends</a:t>
              </a:r>
              <a:endParaRPr kumimoji="0" sz="1800" b="1" i="0" u="none" strike="noStrike" kern="0" cap="none" spc="0" normalizeH="0" baseline="0" noProof="0">
                <a:ln>
                  <a:noFill/>
                </a:ln>
                <a:solidFill>
                  <a:srgbClr val="5E5E5E"/>
                </a:solidFill>
                <a:effectLst/>
                <a:uLnTx/>
                <a:uFillTx/>
                <a:latin typeface="Roboto"/>
                <a:ea typeface="Roboto"/>
                <a:cs typeface="Roboto"/>
                <a:sym typeface="Roboto"/>
              </a:endParaRPr>
            </a:p>
          </p:txBody>
        </p:sp>
        <p:sp>
          <p:nvSpPr>
            <p:cNvPr id="190" name="Google Shape;190;p27"/>
            <p:cNvSpPr txBox="1"/>
            <p:nvPr/>
          </p:nvSpPr>
          <p:spPr>
            <a:xfrm>
              <a:off x="216300" y="3896950"/>
              <a:ext cx="1853400" cy="9960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15000"/>
                </a:lnSpc>
                <a:spcBef>
                  <a:spcPts val="0"/>
                </a:spcBef>
                <a:spcAft>
                  <a:spcPts val="2100"/>
                </a:spcAft>
                <a:buClr>
                  <a:srgbClr val="000000"/>
                </a:buClr>
                <a:buSzTx/>
                <a:buFont typeface="Arial"/>
                <a:buNone/>
                <a:tabLst/>
                <a:defRPr/>
              </a:pPr>
              <a:endParaRPr kumimoji="0" sz="1200" b="0" i="0" u="none" strike="noStrike" kern="0" cap="none" spc="0" normalizeH="0" baseline="0" noProof="0">
                <a:ln>
                  <a:noFill/>
                </a:ln>
                <a:solidFill>
                  <a:srgbClr val="5E5E5E"/>
                </a:solidFill>
                <a:effectLst/>
                <a:uLnTx/>
                <a:uFillTx/>
                <a:latin typeface="Roboto"/>
                <a:ea typeface="Roboto"/>
                <a:cs typeface="Roboto"/>
                <a:sym typeface="Roboto"/>
              </a:endParaRPr>
            </a:p>
          </p:txBody>
        </p:sp>
        <p:cxnSp>
          <p:nvCxnSpPr>
            <p:cNvPr id="191" name="Google Shape;191;p27"/>
            <p:cNvCxnSpPr/>
            <p:nvPr/>
          </p:nvCxnSpPr>
          <p:spPr>
            <a:xfrm>
              <a:off x="2286000" y="2295575"/>
              <a:ext cx="0" cy="2837400"/>
            </a:xfrm>
            <a:prstGeom prst="straightConnector1">
              <a:avLst/>
            </a:prstGeom>
            <a:noFill/>
            <a:ln w="9525" cap="flat" cmpd="sng">
              <a:solidFill>
                <a:srgbClr val="D9D9D9"/>
              </a:solidFill>
              <a:prstDash val="dot"/>
              <a:round/>
              <a:headEnd type="none" w="sm" len="sm"/>
              <a:tailEnd type="none" w="sm" len="sm"/>
            </a:ln>
          </p:spPr>
        </p:cxnSp>
      </p:grpSp>
      <p:grpSp>
        <p:nvGrpSpPr>
          <p:cNvPr id="192" name="Google Shape;192;p27"/>
          <p:cNvGrpSpPr/>
          <p:nvPr/>
        </p:nvGrpSpPr>
        <p:grpSpPr>
          <a:xfrm>
            <a:off x="3048000" y="1917690"/>
            <a:ext cx="3047924" cy="3797172"/>
            <a:chOff x="0" y="2295575"/>
            <a:chExt cx="2286000" cy="2847950"/>
          </a:xfrm>
        </p:grpSpPr>
        <p:grpSp>
          <p:nvGrpSpPr>
            <p:cNvPr id="193" name="Google Shape;193;p27"/>
            <p:cNvGrpSpPr/>
            <p:nvPr/>
          </p:nvGrpSpPr>
          <p:grpSpPr>
            <a:xfrm>
              <a:off x="0" y="2295575"/>
              <a:ext cx="2286000" cy="2847950"/>
              <a:chOff x="0" y="2295575"/>
              <a:chExt cx="2286000" cy="2847950"/>
            </a:xfrm>
          </p:grpSpPr>
          <p:sp>
            <p:nvSpPr>
              <p:cNvPr id="194" name="Google Shape;194;p27"/>
              <p:cNvSpPr/>
              <p:nvPr/>
            </p:nvSpPr>
            <p:spPr>
              <a:xfrm>
                <a:off x="0" y="2823925"/>
                <a:ext cx="2286000" cy="2319600"/>
              </a:xfrm>
              <a:prstGeom prst="rect">
                <a:avLst/>
              </a:prstGeom>
              <a:solidFill>
                <a:srgbClr val="1B786E"/>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95" name="Google Shape;195;p27"/>
              <p:cNvSpPr/>
              <p:nvPr/>
            </p:nvSpPr>
            <p:spPr>
              <a:xfrm>
                <a:off x="0" y="2295575"/>
                <a:ext cx="2286000" cy="53700"/>
              </a:xfrm>
              <a:prstGeom prst="rect">
                <a:avLst/>
              </a:prstGeom>
              <a:solidFill>
                <a:srgbClr val="1B786E"/>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grpSp>
        <p:sp>
          <p:nvSpPr>
            <p:cNvPr id="196" name="Google Shape;196;p27"/>
            <p:cNvSpPr txBox="1"/>
            <p:nvPr/>
          </p:nvSpPr>
          <p:spPr>
            <a:xfrm>
              <a:off x="216285" y="2441105"/>
              <a:ext cx="1125600" cy="2604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15000"/>
                </a:lnSpc>
                <a:spcBef>
                  <a:spcPts val="0"/>
                </a:spcBef>
                <a:spcAft>
                  <a:spcPts val="2100"/>
                </a:spcAft>
                <a:buClr>
                  <a:srgbClr val="000000"/>
                </a:buClr>
                <a:buSzTx/>
                <a:buFont typeface="Arial"/>
                <a:buNone/>
                <a:tabLst/>
                <a:defRPr/>
              </a:pPr>
              <a:r>
                <a:rPr kumimoji="0" lang="en-US" sz="1800" b="0" i="0" u="none" strike="noStrike" kern="0" cap="none" spc="0" normalizeH="0" baseline="0" noProof="0">
                  <a:ln>
                    <a:noFill/>
                  </a:ln>
                  <a:solidFill>
                    <a:srgbClr val="1B786E"/>
                  </a:solidFill>
                  <a:effectLst/>
                  <a:uLnTx/>
                  <a:uFillTx/>
                  <a:latin typeface="Roboto"/>
                  <a:ea typeface="Roboto"/>
                  <a:cs typeface="Roboto"/>
                  <a:sym typeface="Roboto"/>
                </a:rPr>
                <a:t>Q3-Q4 2019</a:t>
              </a:r>
              <a:endParaRPr kumimoji="0" sz="1800" b="0" i="0" u="none" strike="noStrike" kern="0" cap="none" spc="0" normalizeH="0" baseline="0" noProof="0">
                <a:ln>
                  <a:noFill/>
                </a:ln>
                <a:solidFill>
                  <a:srgbClr val="1B786E"/>
                </a:solidFill>
                <a:effectLst/>
                <a:uLnTx/>
                <a:uFillTx/>
                <a:latin typeface="Roboto"/>
                <a:ea typeface="Roboto"/>
                <a:cs typeface="Roboto"/>
                <a:sym typeface="Roboto"/>
              </a:endParaRPr>
            </a:p>
          </p:txBody>
        </p:sp>
        <p:sp>
          <p:nvSpPr>
            <p:cNvPr id="197" name="Google Shape;197;p27"/>
            <p:cNvSpPr txBox="1"/>
            <p:nvPr/>
          </p:nvSpPr>
          <p:spPr>
            <a:xfrm>
              <a:off x="216306" y="3050045"/>
              <a:ext cx="1904100" cy="7977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FFFFFF"/>
                  </a:solidFill>
                  <a:effectLst/>
                  <a:uLnTx/>
                  <a:uFillTx/>
                  <a:latin typeface="Roboto"/>
                  <a:ea typeface="Roboto"/>
                  <a:cs typeface="Roboto"/>
                  <a:sym typeface="Roboto"/>
                </a:rPr>
                <a:t>Governance model / business plan development</a:t>
              </a:r>
              <a:endParaRPr kumimoji="0" sz="18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FFFFFF"/>
                  </a:solidFill>
                  <a:effectLst/>
                  <a:uLnTx/>
                  <a:uFillTx/>
                  <a:latin typeface="Roboto"/>
                  <a:ea typeface="Roboto"/>
                  <a:cs typeface="Roboto"/>
                  <a:sym typeface="Roboto"/>
                </a:rPr>
                <a:t>SP/UTL/OCUL extends SLA to others</a:t>
              </a:r>
              <a:endParaRPr kumimoji="0" sz="18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2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en-US" sz="1800" b="1" i="0" u="none" strike="noStrike" kern="0" cap="none" spc="0" normalizeH="0" baseline="0" noProof="0" dirty="0">
                  <a:ln>
                    <a:noFill/>
                  </a:ln>
                  <a:solidFill>
                    <a:srgbClr val="FFFFFF"/>
                  </a:solidFill>
                  <a:effectLst/>
                  <a:uLnTx/>
                  <a:uFillTx/>
                  <a:latin typeface="Roboto"/>
                  <a:ea typeface="Roboto"/>
                  <a:cs typeface="Roboto"/>
                  <a:sym typeface="Roboto"/>
                </a:rPr>
                <a:t>CANARIE project continues</a:t>
              </a:r>
              <a:endParaRPr kumimoji="0" sz="1800" b="1" i="0" u="none" strike="noStrike" kern="0" cap="none" spc="0" normalizeH="0" baseline="0" noProof="0" dirty="0">
                <a:ln>
                  <a:noFill/>
                </a:ln>
                <a:solidFill>
                  <a:srgbClr val="FFFFFF"/>
                </a:solidFill>
                <a:effectLst/>
                <a:uLnTx/>
                <a:uFillTx/>
                <a:latin typeface="Roboto"/>
                <a:ea typeface="Roboto"/>
                <a:cs typeface="Roboto"/>
                <a:sym typeface="Roboto"/>
              </a:endParaRPr>
            </a:p>
          </p:txBody>
        </p:sp>
        <p:cxnSp>
          <p:nvCxnSpPr>
            <p:cNvPr id="198" name="Google Shape;198;p27"/>
            <p:cNvCxnSpPr/>
            <p:nvPr/>
          </p:nvCxnSpPr>
          <p:spPr>
            <a:xfrm>
              <a:off x="2286000" y="2295575"/>
              <a:ext cx="0" cy="2837400"/>
            </a:xfrm>
            <a:prstGeom prst="straightConnector1">
              <a:avLst/>
            </a:prstGeom>
            <a:noFill/>
            <a:ln w="9525" cap="flat" cmpd="sng">
              <a:solidFill>
                <a:srgbClr val="83E3D9"/>
              </a:solidFill>
              <a:prstDash val="dot"/>
              <a:round/>
              <a:headEnd type="none" w="sm" len="sm"/>
              <a:tailEnd type="none" w="sm" len="sm"/>
            </a:ln>
          </p:spPr>
        </p:cxnSp>
      </p:grpSp>
      <p:grpSp>
        <p:nvGrpSpPr>
          <p:cNvPr id="199" name="Google Shape;199;p27"/>
          <p:cNvGrpSpPr/>
          <p:nvPr/>
        </p:nvGrpSpPr>
        <p:grpSpPr>
          <a:xfrm>
            <a:off x="0" y="1917690"/>
            <a:ext cx="3047924" cy="3797172"/>
            <a:chOff x="0" y="2295575"/>
            <a:chExt cx="2286000" cy="2847950"/>
          </a:xfrm>
        </p:grpSpPr>
        <p:grpSp>
          <p:nvGrpSpPr>
            <p:cNvPr id="200" name="Google Shape;200;p27"/>
            <p:cNvGrpSpPr/>
            <p:nvPr/>
          </p:nvGrpSpPr>
          <p:grpSpPr>
            <a:xfrm>
              <a:off x="0" y="2295575"/>
              <a:ext cx="2286000" cy="2847950"/>
              <a:chOff x="0" y="2295575"/>
              <a:chExt cx="2286000" cy="2847950"/>
            </a:xfrm>
          </p:grpSpPr>
          <p:sp>
            <p:nvSpPr>
              <p:cNvPr id="201" name="Google Shape;201;p27"/>
              <p:cNvSpPr/>
              <p:nvPr/>
            </p:nvSpPr>
            <p:spPr>
              <a:xfrm>
                <a:off x="0" y="2823925"/>
                <a:ext cx="2286000" cy="2319600"/>
              </a:xfrm>
              <a:prstGeom prst="rect">
                <a:avLst/>
              </a:prstGeom>
              <a:solidFill>
                <a:srgbClr val="1B786E"/>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02" name="Google Shape;202;p27"/>
              <p:cNvSpPr/>
              <p:nvPr/>
            </p:nvSpPr>
            <p:spPr>
              <a:xfrm>
                <a:off x="0" y="2295575"/>
                <a:ext cx="2286000" cy="53700"/>
              </a:xfrm>
              <a:prstGeom prst="rect">
                <a:avLst/>
              </a:prstGeom>
              <a:solidFill>
                <a:srgbClr val="1B786E"/>
              </a:solidFill>
              <a:ln>
                <a:noFill/>
              </a:ln>
            </p:spPr>
            <p:txBody>
              <a:bodyPr spcFirstLastPara="1" wrap="square" lIns="121900" tIns="121900" rIns="121900" bIns="1219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grpSp>
        <p:sp>
          <p:nvSpPr>
            <p:cNvPr id="203" name="Google Shape;203;p27"/>
            <p:cNvSpPr txBox="1"/>
            <p:nvPr/>
          </p:nvSpPr>
          <p:spPr>
            <a:xfrm>
              <a:off x="216285" y="2441105"/>
              <a:ext cx="1157100" cy="2604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15000"/>
                </a:lnSpc>
                <a:spcBef>
                  <a:spcPts val="0"/>
                </a:spcBef>
                <a:spcAft>
                  <a:spcPts val="2100"/>
                </a:spcAft>
                <a:buClr>
                  <a:srgbClr val="000000"/>
                </a:buClr>
                <a:buSzTx/>
                <a:buFont typeface="Arial"/>
                <a:buNone/>
                <a:tabLst/>
                <a:defRPr/>
              </a:pPr>
              <a:r>
                <a:rPr kumimoji="0" lang="en-US" sz="1800" b="0" i="0" u="none" strike="noStrike" kern="0" cap="none" spc="0" normalizeH="0" baseline="0" noProof="0" dirty="0">
                  <a:ln>
                    <a:noFill/>
                  </a:ln>
                  <a:solidFill>
                    <a:srgbClr val="1B786E"/>
                  </a:solidFill>
                  <a:effectLst/>
                  <a:uLnTx/>
                  <a:uFillTx/>
                  <a:latin typeface="Roboto"/>
                  <a:ea typeface="Roboto"/>
                  <a:cs typeface="Roboto"/>
                  <a:sym typeface="Roboto"/>
                </a:rPr>
                <a:t>Q1-Q2 2019</a:t>
              </a:r>
              <a:endParaRPr kumimoji="0" sz="1800" b="0" i="0" u="none" strike="noStrike" kern="0" cap="none" spc="0" normalizeH="0" baseline="0" noProof="0" dirty="0">
                <a:ln>
                  <a:noFill/>
                </a:ln>
                <a:solidFill>
                  <a:srgbClr val="1B786E"/>
                </a:solidFill>
                <a:effectLst/>
                <a:uLnTx/>
                <a:uFillTx/>
                <a:latin typeface="Roboto"/>
                <a:ea typeface="Roboto"/>
                <a:cs typeface="Roboto"/>
                <a:sym typeface="Roboto"/>
              </a:endParaRPr>
            </a:p>
          </p:txBody>
        </p:sp>
        <p:sp>
          <p:nvSpPr>
            <p:cNvPr id="204" name="Google Shape;204;p27"/>
            <p:cNvSpPr txBox="1"/>
            <p:nvPr/>
          </p:nvSpPr>
          <p:spPr>
            <a:xfrm>
              <a:off x="216305" y="3050039"/>
              <a:ext cx="1853400" cy="1829100"/>
            </a:xfrm>
            <a:prstGeom prst="rect">
              <a:avLst/>
            </a:prstGeom>
            <a:noFill/>
            <a:ln>
              <a:noFill/>
            </a:ln>
          </p:spPr>
          <p:txBody>
            <a:bodyPr spcFirstLastPara="1" wrap="square" lIns="121900" tIns="121900" rIns="121900" bIns="1219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FFFFFF"/>
                  </a:solidFill>
                  <a:effectLst/>
                  <a:uLnTx/>
                  <a:uFillTx/>
                  <a:latin typeface="Roboto"/>
                  <a:ea typeface="Roboto"/>
                  <a:cs typeface="Roboto"/>
                  <a:sym typeface="Roboto"/>
                </a:rPr>
                <a:t>Fully bilingual Dataverse release</a:t>
              </a:r>
              <a:endParaRPr kumimoji="0" sz="18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FFFFFF"/>
                  </a:solidFill>
                  <a:effectLst/>
                  <a:uLnTx/>
                  <a:uFillTx/>
                  <a:latin typeface="Roboto"/>
                  <a:ea typeface="Roboto"/>
                  <a:cs typeface="Roboto"/>
                  <a:sym typeface="Roboto"/>
                </a:rPr>
                <a:t>BCI schools onboarding</a:t>
              </a:r>
              <a:endParaRPr kumimoji="0" sz="18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800" b="1" i="0" u="none" strike="noStrike" kern="0" cap="none" spc="0" normalizeH="0" baseline="0" noProof="0" dirty="0">
                  <a:ln>
                    <a:noFill/>
                  </a:ln>
                  <a:solidFill>
                    <a:srgbClr val="FFFFFF"/>
                  </a:solidFill>
                  <a:effectLst/>
                  <a:uLnTx/>
                  <a:uFillTx/>
                  <a:latin typeface="Roboto"/>
                  <a:ea typeface="Roboto"/>
                  <a:cs typeface="Roboto"/>
                  <a:sym typeface="Roboto"/>
                </a:rPr>
                <a:t>CANARIE project first deliverables</a:t>
              </a:r>
              <a:endParaRPr kumimoji="0" sz="18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6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6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600" b="1" i="0" u="none" strike="noStrike" kern="0" cap="none" spc="0" normalizeH="0" baseline="0" noProof="0" dirty="0">
                <a:ln>
                  <a:noFill/>
                </a:ln>
                <a:solidFill>
                  <a:srgbClr val="FFFFFF"/>
                </a:solidFill>
                <a:effectLst/>
                <a:uLnTx/>
                <a:uFillTx/>
                <a:latin typeface="Roboto"/>
                <a:ea typeface="Roboto"/>
                <a:cs typeface="Roboto"/>
                <a:sym typeface="Roboto"/>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600" b="1" i="0" u="none" strike="noStrike" kern="0" cap="none" spc="0" normalizeH="0" baseline="0" noProof="0" dirty="0">
                <a:ln>
                  <a:noFill/>
                </a:ln>
                <a:solidFill>
                  <a:srgbClr val="FFFFFF"/>
                </a:solidFill>
                <a:effectLst/>
                <a:uLnTx/>
                <a:uFillTx/>
                <a:latin typeface="Roboto"/>
                <a:ea typeface="Roboto"/>
                <a:cs typeface="Roboto"/>
                <a:sym typeface="Roboto"/>
              </a:endParaRPr>
            </a:p>
          </p:txBody>
        </p:sp>
        <p:cxnSp>
          <p:nvCxnSpPr>
            <p:cNvPr id="205" name="Google Shape;205;p27"/>
            <p:cNvCxnSpPr/>
            <p:nvPr/>
          </p:nvCxnSpPr>
          <p:spPr>
            <a:xfrm>
              <a:off x="2286000" y="2295575"/>
              <a:ext cx="0" cy="2837400"/>
            </a:xfrm>
            <a:prstGeom prst="straightConnector1">
              <a:avLst/>
            </a:prstGeom>
            <a:noFill/>
            <a:ln w="9525" cap="flat" cmpd="sng">
              <a:solidFill>
                <a:srgbClr val="83E3D9"/>
              </a:solidFill>
              <a:prstDash val="dot"/>
              <a:round/>
              <a:headEnd type="none" w="sm" len="sm"/>
              <a:tailEnd type="none" w="sm" len="sm"/>
            </a:ln>
          </p:spPr>
        </p:cxnSp>
      </p:grpSp>
    </p:spTree>
    <p:extLst>
      <p:ext uri="{BB962C8B-B14F-4D97-AF65-F5344CB8AC3E}">
        <p14:creationId xmlns:p14="http://schemas.microsoft.com/office/powerpoint/2010/main" val="4079199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28"/>
          <p:cNvSpPr txBox="1">
            <a:spLocks noGrp="1"/>
          </p:cNvSpPr>
          <p:nvPr>
            <p:ph type="ctrTitle"/>
          </p:nvPr>
        </p:nvSpPr>
        <p:spPr>
          <a:xfrm>
            <a:off x="604157" y="739326"/>
            <a:ext cx="10673400" cy="1470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Research Data Preservation at Scholars Portal</a:t>
            </a:r>
            <a:endParaRPr/>
          </a:p>
        </p:txBody>
      </p:sp>
      <p:sp>
        <p:nvSpPr>
          <p:cNvPr id="212" name="Google Shape;212;p28"/>
          <p:cNvSpPr txBox="1">
            <a:spLocks noGrp="1"/>
          </p:cNvSpPr>
          <p:nvPr>
            <p:ph type="subTitle" idx="1"/>
          </p:nvPr>
        </p:nvSpPr>
        <p:spPr>
          <a:xfrm>
            <a:off x="604149" y="2025500"/>
            <a:ext cx="10673400" cy="1752600"/>
          </a:xfrm>
          <a:prstGeom prst="rect">
            <a:avLst/>
          </a:prstGeom>
        </p:spPr>
        <p:txBody>
          <a:bodyPr spcFirstLastPara="1" wrap="square" lIns="91425" tIns="45700" rIns="91425" bIns="45700" anchor="t" anchorCtr="0">
            <a:noAutofit/>
          </a:bodyPr>
          <a:lstStyle/>
          <a:p>
            <a:pPr marL="0" lvl="0" indent="0" algn="l" rtl="0">
              <a:spcBef>
                <a:spcPts val="640"/>
              </a:spcBef>
              <a:spcAft>
                <a:spcPts val="0"/>
              </a:spcAft>
              <a:buNone/>
            </a:pPr>
            <a:r>
              <a:rPr lang="en-US"/>
              <a:t>Archivematica-Dataverse Integration </a:t>
            </a:r>
            <a:br>
              <a:rPr lang="en-US"/>
            </a:br>
            <a:r>
              <a:rPr lang="en-US"/>
              <a:t>Project Update</a:t>
            </a:r>
            <a:endParaRPr/>
          </a:p>
          <a:p>
            <a:pPr marL="0" lvl="0" indent="0" algn="l" rtl="0">
              <a:spcBef>
                <a:spcPts val="640"/>
              </a:spcBef>
              <a:spcAft>
                <a:spcPts val="0"/>
              </a:spcAft>
              <a:buNone/>
            </a:pPr>
            <a:endParaRPr/>
          </a:p>
          <a:p>
            <a:pPr marL="0" lvl="0" indent="0" algn="l" rtl="0">
              <a:spcBef>
                <a:spcPts val="640"/>
              </a:spcBef>
              <a:spcAft>
                <a:spcPts val="0"/>
              </a:spcAft>
              <a:buNone/>
            </a:pPr>
            <a:r>
              <a:rPr lang="en-US" sz="2400"/>
              <a:t>Grant Hurley, Digital Preservation Librarian</a:t>
            </a:r>
            <a:endParaRPr sz="2400"/>
          </a:p>
          <a:p>
            <a:pPr marL="0" lvl="0" indent="0" algn="l" rtl="0">
              <a:spcBef>
                <a:spcPts val="640"/>
              </a:spcBef>
              <a:spcAft>
                <a:spcPts val="0"/>
              </a:spcAft>
              <a:buNone/>
            </a:pPr>
            <a:r>
              <a:rPr lang="en-US" sz="2400"/>
              <a:t>Meghan Goodchild, Research Data Management Systems Librarian</a:t>
            </a:r>
            <a:endParaRPr sz="2400"/>
          </a:p>
        </p:txBody>
      </p:sp>
    </p:spTree>
    <p:extLst>
      <p:ext uri="{BB962C8B-B14F-4D97-AF65-F5344CB8AC3E}">
        <p14:creationId xmlns:p14="http://schemas.microsoft.com/office/powerpoint/2010/main" val="3359063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29"/>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Archivematica-Dataverse Integration Overview</a:t>
            </a:r>
            <a:endParaRPr/>
          </a:p>
        </p:txBody>
      </p:sp>
      <p:sp>
        <p:nvSpPr>
          <p:cNvPr id="219" name="Google Shape;219;p29"/>
          <p:cNvSpPr txBox="1">
            <a:spLocks noGrp="1"/>
          </p:cNvSpPr>
          <p:nvPr>
            <p:ph type="body" idx="1"/>
          </p:nvPr>
        </p:nvSpPr>
        <p:spPr>
          <a:xfrm>
            <a:off x="609600" y="1538749"/>
            <a:ext cx="10972800" cy="1890300"/>
          </a:xfrm>
          <a:prstGeom prst="rect">
            <a:avLst/>
          </a:prstGeom>
          <a:noFill/>
          <a:ln>
            <a:noFill/>
          </a:ln>
        </p:spPr>
        <p:txBody>
          <a:bodyPr spcFirstLastPara="1" wrap="square" lIns="91425" tIns="45700" rIns="91425" bIns="45700" anchor="t" anchorCtr="0">
            <a:noAutofit/>
          </a:bodyPr>
          <a:lstStyle/>
          <a:p>
            <a:pPr marL="457200" lvl="0" indent="-381000" algn="l" rtl="0">
              <a:spcBef>
                <a:spcPts val="0"/>
              </a:spcBef>
              <a:spcAft>
                <a:spcPts val="0"/>
              </a:spcAft>
              <a:buSzPts val="2400"/>
              <a:buChar char="◉"/>
            </a:pPr>
            <a:r>
              <a:rPr lang="en-US"/>
              <a:t>Growing interest in preserving research data</a:t>
            </a:r>
            <a:endParaRPr/>
          </a:p>
          <a:p>
            <a:pPr marL="457200" lvl="0" indent="-381000" algn="l" rtl="0">
              <a:spcBef>
                <a:spcPts val="0"/>
              </a:spcBef>
              <a:spcAft>
                <a:spcPts val="0"/>
              </a:spcAft>
              <a:buSzPts val="2400"/>
              <a:buChar char="◉"/>
            </a:pPr>
            <a:r>
              <a:rPr lang="en-US"/>
              <a:t>OCUL sponsored work with Artefactual Systems Inc.</a:t>
            </a:r>
            <a:endParaRPr/>
          </a:p>
          <a:p>
            <a:pPr marL="914400" lvl="1" indent="-355600" algn="l" rtl="0">
              <a:spcBef>
                <a:spcPts val="0"/>
              </a:spcBef>
              <a:spcAft>
                <a:spcPts val="0"/>
              </a:spcAft>
              <a:buSzPts val="2000"/>
              <a:buChar char="○"/>
            </a:pPr>
            <a:r>
              <a:rPr lang="en-US"/>
              <a:t>Phase 1 - Proof of Concept (2015)</a:t>
            </a:r>
            <a:endParaRPr/>
          </a:p>
          <a:p>
            <a:pPr marL="914400" lvl="1" indent="-355600" algn="l" rtl="0">
              <a:spcBef>
                <a:spcPts val="0"/>
              </a:spcBef>
              <a:spcAft>
                <a:spcPts val="0"/>
              </a:spcAft>
              <a:buSzPts val="2000"/>
              <a:buChar char="○"/>
            </a:pPr>
            <a:r>
              <a:rPr lang="en-US"/>
              <a:t>Phase 2 - Public release in v. 1.8 (November 2018)</a:t>
            </a:r>
            <a:br>
              <a:rPr lang="en-US"/>
            </a:br>
            <a:endParaRPr/>
          </a:p>
        </p:txBody>
      </p:sp>
      <p:sp>
        <p:nvSpPr>
          <p:cNvPr id="220" name="Google Shape;220;p29"/>
          <p:cNvSpPr/>
          <p:nvPr/>
        </p:nvSpPr>
        <p:spPr>
          <a:xfrm>
            <a:off x="2568835" y="3823450"/>
            <a:ext cx="1422900" cy="1422900"/>
          </a:xfrm>
          <a:prstGeom prst="ellipse">
            <a:avLst/>
          </a:prstGeom>
          <a:noFill/>
          <a:ln w="114300" cap="flat" cmpd="sng">
            <a:solidFill>
              <a:srgbClr val="FFCD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a:ln>
                  <a:noFill/>
                </a:ln>
                <a:solidFill>
                  <a:srgbClr val="000000"/>
                </a:solidFill>
                <a:effectLst/>
                <a:uLnTx/>
                <a:uFillTx/>
                <a:latin typeface="Lora"/>
                <a:ea typeface="Lora"/>
                <a:cs typeface="Lora"/>
                <a:sym typeface="Lora"/>
              </a:rPr>
              <a:t>Select &amp; transfer dataset</a:t>
            </a:r>
            <a:endParaRPr kumimoji="0" sz="1600" b="1" i="0" u="none" strike="noStrike" kern="0" cap="none" spc="0" normalizeH="0" baseline="0" noProof="0">
              <a:ln>
                <a:noFill/>
              </a:ln>
              <a:solidFill>
                <a:srgbClr val="000000"/>
              </a:solidFill>
              <a:effectLst/>
              <a:uLnTx/>
              <a:uFillTx/>
              <a:latin typeface="Lora"/>
              <a:ea typeface="Lora"/>
              <a:cs typeface="Lora"/>
              <a:sym typeface="Lora"/>
            </a:endParaRPr>
          </a:p>
        </p:txBody>
      </p:sp>
      <p:sp>
        <p:nvSpPr>
          <p:cNvPr id="221" name="Google Shape;221;p29"/>
          <p:cNvSpPr/>
          <p:nvPr/>
        </p:nvSpPr>
        <p:spPr>
          <a:xfrm>
            <a:off x="6977582" y="3823450"/>
            <a:ext cx="1422900" cy="1422900"/>
          </a:xfrm>
          <a:prstGeom prst="ellipse">
            <a:avLst/>
          </a:prstGeom>
          <a:noFill/>
          <a:ln w="114300" cap="flat" cmpd="sng">
            <a:solidFill>
              <a:srgbClr val="FFCD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a:ln>
                  <a:noFill/>
                </a:ln>
                <a:solidFill>
                  <a:srgbClr val="000000"/>
                </a:solidFill>
                <a:effectLst/>
                <a:uLnTx/>
                <a:uFillTx/>
                <a:latin typeface="Lora"/>
                <a:ea typeface="Lora"/>
                <a:cs typeface="Lora"/>
                <a:sym typeface="Lora"/>
              </a:rPr>
              <a:t>Long- term</a:t>
            </a:r>
            <a:endParaRPr kumimoji="0" sz="1600" b="1" i="0" u="none" strike="noStrike" kern="0" cap="none" spc="0" normalizeH="0" baseline="0" noProof="0">
              <a:ln>
                <a:noFill/>
              </a:ln>
              <a:solidFill>
                <a:srgbClr val="000000"/>
              </a:solidFill>
              <a:effectLst/>
              <a:uLnTx/>
              <a:uFillTx/>
              <a:latin typeface="Lora"/>
              <a:ea typeface="Lora"/>
              <a:cs typeface="Lora"/>
              <a:sym typeface="Lora"/>
            </a:endParaRP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a:ln>
                  <a:noFill/>
                </a:ln>
                <a:solidFill>
                  <a:srgbClr val="000000"/>
                </a:solidFill>
                <a:effectLst/>
                <a:uLnTx/>
                <a:uFillTx/>
                <a:latin typeface="Lora"/>
                <a:ea typeface="Lora"/>
                <a:cs typeface="Lora"/>
                <a:sym typeface="Lora"/>
              </a:rPr>
              <a:t>storage</a:t>
            </a:r>
            <a:endParaRPr kumimoji="0" sz="1600" b="1" i="0" u="none" strike="noStrike" kern="0" cap="none" spc="0" normalizeH="0" baseline="0" noProof="0">
              <a:ln>
                <a:noFill/>
              </a:ln>
              <a:solidFill>
                <a:srgbClr val="000000"/>
              </a:solidFill>
              <a:effectLst/>
              <a:uLnTx/>
              <a:uFillTx/>
              <a:latin typeface="Lora"/>
              <a:ea typeface="Lora"/>
              <a:cs typeface="Lora"/>
              <a:sym typeface="Lora"/>
            </a:endParaRPr>
          </a:p>
        </p:txBody>
      </p:sp>
      <p:sp>
        <p:nvSpPr>
          <p:cNvPr id="222" name="Google Shape;222;p29"/>
          <p:cNvSpPr/>
          <p:nvPr/>
        </p:nvSpPr>
        <p:spPr>
          <a:xfrm>
            <a:off x="4773187" y="3823450"/>
            <a:ext cx="1422900" cy="1422900"/>
          </a:xfrm>
          <a:prstGeom prst="ellipse">
            <a:avLst/>
          </a:prstGeom>
          <a:noFill/>
          <a:ln w="114300" cap="flat" cmpd="sng">
            <a:solidFill>
              <a:srgbClr val="FFCD00"/>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600" b="1" i="0" u="none" strike="noStrike" kern="0" cap="none" spc="0" normalizeH="0" baseline="0" noProof="0">
                <a:ln>
                  <a:noFill/>
                </a:ln>
                <a:solidFill>
                  <a:srgbClr val="000000"/>
                </a:solidFill>
                <a:effectLst/>
                <a:uLnTx/>
                <a:uFillTx/>
                <a:latin typeface="Lora"/>
                <a:ea typeface="Lora"/>
                <a:cs typeface="Lora"/>
                <a:sym typeface="Lora"/>
              </a:rPr>
              <a:t>Process</a:t>
            </a:r>
            <a:endParaRPr kumimoji="0" sz="1600" b="1" i="0" u="none" strike="noStrike" kern="0" cap="none" spc="0" normalizeH="0" baseline="0" noProof="0">
              <a:ln>
                <a:noFill/>
              </a:ln>
              <a:solidFill>
                <a:srgbClr val="000000"/>
              </a:solidFill>
              <a:effectLst/>
              <a:uLnTx/>
              <a:uFillTx/>
              <a:latin typeface="Lora"/>
              <a:ea typeface="Lora"/>
              <a:cs typeface="Lora"/>
              <a:sym typeface="Lora"/>
            </a:endParaRPr>
          </a:p>
        </p:txBody>
      </p:sp>
      <p:cxnSp>
        <p:nvCxnSpPr>
          <p:cNvPr id="223" name="Google Shape;223;p29"/>
          <p:cNvCxnSpPr>
            <a:endCxn id="222" idx="2"/>
          </p:cNvCxnSpPr>
          <p:nvPr/>
        </p:nvCxnSpPr>
        <p:spPr>
          <a:xfrm>
            <a:off x="3991387" y="4534900"/>
            <a:ext cx="781800" cy="0"/>
          </a:xfrm>
          <a:prstGeom prst="straightConnector1">
            <a:avLst/>
          </a:prstGeom>
          <a:noFill/>
          <a:ln w="38100" cap="flat" cmpd="sng">
            <a:solidFill>
              <a:srgbClr val="FFCD00"/>
            </a:solidFill>
            <a:prstDash val="solid"/>
            <a:round/>
            <a:headEnd type="none" w="sm" len="sm"/>
            <a:tailEnd type="triangle" w="sm" len="sm"/>
          </a:ln>
        </p:spPr>
      </p:cxnSp>
      <p:cxnSp>
        <p:nvCxnSpPr>
          <p:cNvPr id="224" name="Google Shape;224;p29"/>
          <p:cNvCxnSpPr>
            <a:endCxn id="221" idx="2"/>
          </p:cNvCxnSpPr>
          <p:nvPr/>
        </p:nvCxnSpPr>
        <p:spPr>
          <a:xfrm>
            <a:off x="6195782" y="4534900"/>
            <a:ext cx="781800" cy="0"/>
          </a:xfrm>
          <a:prstGeom prst="straightConnector1">
            <a:avLst/>
          </a:prstGeom>
          <a:noFill/>
          <a:ln w="38100" cap="flat" cmpd="sng">
            <a:solidFill>
              <a:srgbClr val="FFCD00"/>
            </a:solidFill>
            <a:prstDash val="solid"/>
            <a:round/>
            <a:headEnd type="none" w="sm" len="sm"/>
            <a:tailEnd type="triangle" w="sm" len="sm"/>
          </a:ln>
        </p:spPr>
      </p:cxnSp>
      <p:grpSp>
        <p:nvGrpSpPr>
          <p:cNvPr id="225" name="Google Shape;225;p29"/>
          <p:cNvGrpSpPr/>
          <p:nvPr/>
        </p:nvGrpSpPr>
        <p:grpSpPr>
          <a:xfrm>
            <a:off x="5260390" y="5263007"/>
            <a:ext cx="550441" cy="409261"/>
            <a:chOff x="5247525" y="3007275"/>
            <a:chExt cx="517575" cy="384825"/>
          </a:xfrm>
        </p:grpSpPr>
        <p:sp>
          <p:nvSpPr>
            <p:cNvPr id="226" name="Google Shape;226;p29"/>
            <p:cNvSpPr/>
            <p:nvPr/>
          </p:nvSpPr>
          <p:spPr>
            <a:xfrm>
              <a:off x="5247525" y="3007275"/>
              <a:ext cx="348900" cy="348900"/>
            </a:xfrm>
            <a:custGeom>
              <a:avLst/>
              <a:gdLst/>
              <a:ahLst/>
              <a:cxnLst/>
              <a:rect l="l" t="t" r="r" b="b"/>
              <a:pathLst>
                <a:path w="13956" h="13956" fill="none" extrusionOk="0">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27" name="Google Shape;227;p29"/>
            <p:cNvSpPr/>
            <p:nvPr/>
          </p:nvSpPr>
          <p:spPr>
            <a:xfrm>
              <a:off x="5566575" y="3193575"/>
              <a:ext cx="198525" cy="198525"/>
            </a:xfrm>
            <a:custGeom>
              <a:avLst/>
              <a:gdLst/>
              <a:ahLst/>
              <a:cxnLst/>
              <a:rect l="l" t="t" r="r" b="b"/>
              <a:pathLst>
                <a:path w="7941" h="7941" fill="none" extrusionOk="0">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grpSp>
      <p:grpSp>
        <p:nvGrpSpPr>
          <p:cNvPr id="228" name="Google Shape;228;p29"/>
          <p:cNvGrpSpPr/>
          <p:nvPr/>
        </p:nvGrpSpPr>
        <p:grpSpPr>
          <a:xfrm>
            <a:off x="3063213" y="5246174"/>
            <a:ext cx="433855" cy="442948"/>
            <a:chOff x="3951850" y="2985350"/>
            <a:chExt cx="407950" cy="416500"/>
          </a:xfrm>
        </p:grpSpPr>
        <p:sp>
          <p:nvSpPr>
            <p:cNvPr id="229" name="Google Shape;229;p29"/>
            <p:cNvSpPr/>
            <p:nvPr/>
          </p:nvSpPr>
          <p:spPr>
            <a:xfrm>
              <a:off x="3951850" y="2985350"/>
              <a:ext cx="314800" cy="314825"/>
            </a:xfrm>
            <a:custGeom>
              <a:avLst/>
              <a:gdLst/>
              <a:ahLst/>
              <a:cxnLst/>
              <a:rect l="l" t="t" r="r" b="b"/>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30" name="Google Shape;230;p29"/>
            <p:cNvSpPr/>
            <p:nvPr/>
          </p:nvSpPr>
          <p:spPr>
            <a:xfrm>
              <a:off x="3988375" y="3021875"/>
              <a:ext cx="241750" cy="241750"/>
            </a:xfrm>
            <a:custGeom>
              <a:avLst/>
              <a:gdLst/>
              <a:ahLst/>
              <a:cxnLst/>
              <a:rect l="l" t="t" r="r" b="b"/>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31" name="Google Shape;231;p29"/>
            <p:cNvSpPr/>
            <p:nvPr/>
          </p:nvSpPr>
          <p:spPr>
            <a:xfrm>
              <a:off x="4024300" y="3058425"/>
              <a:ext cx="84650" cy="84650"/>
            </a:xfrm>
            <a:custGeom>
              <a:avLst/>
              <a:gdLst/>
              <a:ahLst/>
              <a:cxnLst/>
              <a:rect l="l" t="t" r="r" b="b"/>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232" name="Google Shape;232;p29"/>
            <p:cNvSpPr/>
            <p:nvPr/>
          </p:nvSpPr>
          <p:spPr>
            <a:xfrm>
              <a:off x="4205750" y="3248375"/>
              <a:ext cx="154050" cy="153475"/>
            </a:xfrm>
            <a:custGeom>
              <a:avLst/>
              <a:gdLst/>
              <a:ahLst/>
              <a:cxnLst/>
              <a:rect l="l" t="t" r="r" b="b"/>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grpSp>
      <p:sp>
        <p:nvSpPr>
          <p:cNvPr id="233" name="Google Shape;233;p29"/>
          <p:cNvSpPr/>
          <p:nvPr/>
        </p:nvSpPr>
        <p:spPr>
          <a:xfrm>
            <a:off x="7574238" y="5221582"/>
            <a:ext cx="341915" cy="492161"/>
          </a:xfrm>
          <a:custGeom>
            <a:avLst/>
            <a:gdLst/>
            <a:ahLst/>
            <a:cxnLst/>
            <a:rect l="l" t="t" r="r" b="b"/>
            <a:pathLst>
              <a:path w="12860" h="18511" fill="none" extrusionOk="0">
                <a:moveTo>
                  <a:pt x="12373" y="7526"/>
                </a:moveTo>
                <a:lnTo>
                  <a:pt x="11618" y="7526"/>
                </a:lnTo>
                <a:lnTo>
                  <a:pt x="11618" y="5188"/>
                </a:lnTo>
                <a:lnTo>
                  <a:pt x="11618" y="5188"/>
                </a:lnTo>
                <a:lnTo>
                  <a:pt x="11593" y="4677"/>
                </a:lnTo>
                <a:lnTo>
                  <a:pt x="11520" y="4141"/>
                </a:lnTo>
                <a:lnTo>
                  <a:pt x="11398" y="3654"/>
                </a:lnTo>
                <a:lnTo>
                  <a:pt x="11204" y="3167"/>
                </a:lnTo>
                <a:lnTo>
                  <a:pt x="10984" y="2728"/>
                </a:lnTo>
                <a:lnTo>
                  <a:pt x="10741" y="2290"/>
                </a:lnTo>
                <a:lnTo>
                  <a:pt x="10424" y="1900"/>
                </a:lnTo>
                <a:lnTo>
                  <a:pt x="10108" y="1535"/>
                </a:lnTo>
                <a:lnTo>
                  <a:pt x="9718" y="1194"/>
                </a:lnTo>
                <a:lnTo>
                  <a:pt x="9328" y="902"/>
                </a:lnTo>
                <a:lnTo>
                  <a:pt x="8914" y="634"/>
                </a:lnTo>
                <a:lnTo>
                  <a:pt x="8452" y="415"/>
                </a:lnTo>
                <a:lnTo>
                  <a:pt x="7964" y="244"/>
                </a:lnTo>
                <a:lnTo>
                  <a:pt x="7477" y="122"/>
                </a:lnTo>
                <a:lnTo>
                  <a:pt x="6966" y="25"/>
                </a:lnTo>
                <a:lnTo>
                  <a:pt x="6430" y="0"/>
                </a:lnTo>
                <a:lnTo>
                  <a:pt x="6430" y="0"/>
                </a:lnTo>
                <a:lnTo>
                  <a:pt x="5894" y="25"/>
                </a:lnTo>
                <a:lnTo>
                  <a:pt x="5383" y="122"/>
                </a:lnTo>
                <a:lnTo>
                  <a:pt x="4896" y="244"/>
                </a:lnTo>
                <a:lnTo>
                  <a:pt x="4409" y="415"/>
                </a:lnTo>
                <a:lnTo>
                  <a:pt x="3970" y="634"/>
                </a:lnTo>
                <a:lnTo>
                  <a:pt x="3532" y="902"/>
                </a:lnTo>
                <a:lnTo>
                  <a:pt x="3142" y="1194"/>
                </a:lnTo>
                <a:lnTo>
                  <a:pt x="2752" y="1535"/>
                </a:lnTo>
                <a:lnTo>
                  <a:pt x="2436" y="1900"/>
                </a:lnTo>
                <a:lnTo>
                  <a:pt x="2119" y="2290"/>
                </a:lnTo>
                <a:lnTo>
                  <a:pt x="1876" y="2728"/>
                </a:lnTo>
                <a:lnTo>
                  <a:pt x="1656" y="3167"/>
                </a:lnTo>
                <a:lnTo>
                  <a:pt x="1462" y="3654"/>
                </a:lnTo>
                <a:lnTo>
                  <a:pt x="1340" y="4141"/>
                </a:lnTo>
                <a:lnTo>
                  <a:pt x="1267" y="4677"/>
                </a:lnTo>
                <a:lnTo>
                  <a:pt x="1242" y="5188"/>
                </a:lnTo>
                <a:lnTo>
                  <a:pt x="1242" y="7526"/>
                </a:lnTo>
                <a:lnTo>
                  <a:pt x="487" y="7526"/>
                </a:lnTo>
                <a:lnTo>
                  <a:pt x="487" y="7526"/>
                </a:lnTo>
                <a:lnTo>
                  <a:pt x="390" y="7526"/>
                </a:lnTo>
                <a:lnTo>
                  <a:pt x="293" y="7551"/>
                </a:lnTo>
                <a:lnTo>
                  <a:pt x="220" y="7599"/>
                </a:lnTo>
                <a:lnTo>
                  <a:pt x="146" y="7648"/>
                </a:lnTo>
                <a:lnTo>
                  <a:pt x="73" y="7721"/>
                </a:lnTo>
                <a:lnTo>
                  <a:pt x="49" y="7818"/>
                </a:lnTo>
                <a:lnTo>
                  <a:pt x="0" y="7891"/>
                </a:lnTo>
                <a:lnTo>
                  <a:pt x="0" y="8013"/>
                </a:lnTo>
                <a:lnTo>
                  <a:pt x="0" y="18023"/>
                </a:lnTo>
                <a:lnTo>
                  <a:pt x="0" y="18023"/>
                </a:lnTo>
                <a:lnTo>
                  <a:pt x="0" y="18121"/>
                </a:lnTo>
                <a:lnTo>
                  <a:pt x="49" y="18218"/>
                </a:lnTo>
                <a:lnTo>
                  <a:pt x="73" y="18291"/>
                </a:lnTo>
                <a:lnTo>
                  <a:pt x="146" y="18364"/>
                </a:lnTo>
                <a:lnTo>
                  <a:pt x="220" y="18413"/>
                </a:lnTo>
                <a:lnTo>
                  <a:pt x="293" y="18462"/>
                </a:lnTo>
                <a:lnTo>
                  <a:pt x="390" y="18486"/>
                </a:lnTo>
                <a:lnTo>
                  <a:pt x="487" y="18510"/>
                </a:lnTo>
                <a:lnTo>
                  <a:pt x="12373" y="18510"/>
                </a:lnTo>
                <a:lnTo>
                  <a:pt x="12373" y="18510"/>
                </a:lnTo>
                <a:lnTo>
                  <a:pt x="12470" y="18486"/>
                </a:lnTo>
                <a:lnTo>
                  <a:pt x="12568" y="18462"/>
                </a:lnTo>
                <a:lnTo>
                  <a:pt x="12641" y="18413"/>
                </a:lnTo>
                <a:lnTo>
                  <a:pt x="12714" y="18364"/>
                </a:lnTo>
                <a:lnTo>
                  <a:pt x="12787" y="18291"/>
                </a:lnTo>
                <a:lnTo>
                  <a:pt x="12811" y="18218"/>
                </a:lnTo>
                <a:lnTo>
                  <a:pt x="12860" y="18121"/>
                </a:lnTo>
                <a:lnTo>
                  <a:pt x="12860" y="18023"/>
                </a:lnTo>
                <a:lnTo>
                  <a:pt x="12860" y="8013"/>
                </a:lnTo>
                <a:lnTo>
                  <a:pt x="12860" y="8013"/>
                </a:lnTo>
                <a:lnTo>
                  <a:pt x="12860" y="7891"/>
                </a:lnTo>
                <a:lnTo>
                  <a:pt x="12811" y="7818"/>
                </a:lnTo>
                <a:lnTo>
                  <a:pt x="12787" y="7721"/>
                </a:lnTo>
                <a:lnTo>
                  <a:pt x="12714" y="7648"/>
                </a:lnTo>
                <a:lnTo>
                  <a:pt x="12641" y="7599"/>
                </a:lnTo>
                <a:lnTo>
                  <a:pt x="12568" y="7551"/>
                </a:lnTo>
                <a:lnTo>
                  <a:pt x="12470" y="7526"/>
                </a:lnTo>
                <a:lnTo>
                  <a:pt x="12373" y="7526"/>
                </a:lnTo>
                <a:lnTo>
                  <a:pt x="12373" y="7526"/>
                </a:lnTo>
                <a:close/>
                <a:moveTo>
                  <a:pt x="2801" y="5188"/>
                </a:moveTo>
                <a:lnTo>
                  <a:pt x="2801" y="5188"/>
                </a:lnTo>
                <a:lnTo>
                  <a:pt x="2826" y="4823"/>
                </a:lnTo>
                <a:lnTo>
                  <a:pt x="2874" y="4457"/>
                </a:lnTo>
                <a:lnTo>
                  <a:pt x="2972" y="4116"/>
                </a:lnTo>
                <a:lnTo>
                  <a:pt x="3093" y="3775"/>
                </a:lnTo>
                <a:lnTo>
                  <a:pt x="3240" y="3459"/>
                </a:lnTo>
                <a:lnTo>
                  <a:pt x="3410" y="3167"/>
                </a:lnTo>
                <a:lnTo>
                  <a:pt x="3629" y="2874"/>
                </a:lnTo>
                <a:lnTo>
                  <a:pt x="3873" y="2631"/>
                </a:lnTo>
                <a:lnTo>
                  <a:pt x="4116" y="2387"/>
                </a:lnTo>
                <a:lnTo>
                  <a:pt x="4409" y="2192"/>
                </a:lnTo>
                <a:lnTo>
                  <a:pt x="4701" y="1998"/>
                </a:lnTo>
                <a:lnTo>
                  <a:pt x="5017" y="1851"/>
                </a:lnTo>
                <a:lnTo>
                  <a:pt x="5358" y="1730"/>
                </a:lnTo>
                <a:lnTo>
                  <a:pt x="5699" y="1632"/>
                </a:lnTo>
                <a:lnTo>
                  <a:pt x="6065" y="1584"/>
                </a:lnTo>
                <a:lnTo>
                  <a:pt x="6430" y="1559"/>
                </a:lnTo>
                <a:lnTo>
                  <a:pt x="6430" y="1559"/>
                </a:lnTo>
                <a:lnTo>
                  <a:pt x="6795" y="1584"/>
                </a:lnTo>
                <a:lnTo>
                  <a:pt x="7161" y="1632"/>
                </a:lnTo>
                <a:lnTo>
                  <a:pt x="7502" y="1730"/>
                </a:lnTo>
                <a:lnTo>
                  <a:pt x="7843" y="1851"/>
                </a:lnTo>
                <a:lnTo>
                  <a:pt x="8159" y="1998"/>
                </a:lnTo>
                <a:lnTo>
                  <a:pt x="8452" y="2192"/>
                </a:lnTo>
                <a:lnTo>
                  <a:pt x="8744" y="2387"/>
                </a:lnTo>
                <a:lnTo>
                  <a:pt x="8987" y="2631"/>
                </a:lnTo>
                <a:lnTo>
                  <a:pt x="9231" y="2874"/>
                </a:lnTo>
                <a:lnTo>
                  <a:pt x="9450" y="3167"/>
                </a:lnTo>
                <a:lnTo>
                  <a:pt x="9621" y="3459"/>
                </a:lnTo>
                <a:lnTo>
                  <a:pt x="9767" y="3775"/>
                </a:lnTo>
                <a:lnTo>
                  <a:pt x="9888" y="4116"/>
                </a:lnTo>
                <a:lnTo>
                  <a:pt x="9986" y="4457"/>
                </a:lnTo>
                <a:lnTo>
                  <a:pt x="10035" y="4823"/>
                </a:lnTo>
                <a:lnTo>
                  <a:pt x="10059" y="5188"/>
                </a:lnTo>
                <a:lnTo>
                  <a:pt x="10059" y="7526"/>
                </a:lnTo>
                <a:lnTo>
                  <a:pt x="2801" y="7526"/>
                </a:lnTo>
                <a:lnTo>
                  <a:pt x="2801" y="5188"/>
                </a:lnTo>
                <a:close/>
                <a:moveTo>
                  <a:pt x="7063" y="13225"/>
                </a:moveTo>
                <a:lnTo>
                  <a:pt x="7209" y="15052"/>
                </a:lnTo>
                <a:lnTo>
                  <a:pt x="5651" y="15052"/>
                </a:lnTo>
                <a:lnTo>
                  <a:pt x="5797" y="13225"/>
                </a:lnTo>
                <a:lnTo>
                  <a:pt x="5797" y="13225"/>
                </a:lnTo>
                <a:lnTo>
                  <a:pt x="5675" y="13152"/>
                </a:lnTo>
                <a:lnTo>
                  <a:pt x="5553" y="13030"/>
                </a:lnTo>
                <a:lnTo>
                  <a:pt x="5456" y="12933"/>
                </a:lnTo>
                <a:lnTo>
                  <a:pt x="5358" y="12787"/>
                </a:lnTo>
                <a:lnTo>
                  <a:pt x="5285" y="12665"/>
                </a:lnTo>
                <a:lnTo>
                  <a:pt x="5237" y="12495"/>
                </a:lnTo>
                <a:lnTo>
                  <a:pt x="5212" y="12348"/>
                </a:lnTo>
                <a:lnTo>
                  <a:pt x="5212" y="12178"/>
                </a:lnTo>
                <a:lnTo>
                  <a:pt x="5212" y="12178"/>
                </a:lnTo>
                <a:lnTo>
                  <a:pt x="5237" y="11934"/>
                </a:lnTo>
                <a:lnTo>
                  <a:pt x="5310" y="11715"/>
                </a:lnTo>
                <a:lnTo>
                  <a:pt x="5407" y="11496"/>
                </a:lnTo>
                <a:lnTo>
                  <a:pt x="5553" y="11326"/>
                </a:lnTo>
                <a:lnTo>
                  <a:pt x="5748" y="11179"/>
                </a:lnTo>
                <a:lnTo>
                  <a:pt x="5943" y="11058"/>
                </a:lnTo>
                <a:lnTo>
                  <a:pt x="6187" y="10985"/>
                </a:lnTo>
                <a:lnTo>
                  <a:pt x="6430" y="10960"/>
                </a:lnTo>
                <a:lnTo>
                  <a:pt x="6430" y="10960"/>
                </a:lnTo>
                <a:lnTo>
                  <a:pt x="6674" y="10985"/>
                </a:lnTo>
                <a:lnTo>
                  <a:pt x="6917" y="11058"/>
                </a:lnTo>
                <a:lnTo>
                  <a:pt x="7112" y="11179"/>
                </a:lnTo>
                <a:lnTo>
                  <a:pt x="7307" y="11326"/>
                </a:lnTo>
                <a:lnTo>
                  <a:pt x="7453" y="11496"/>
                </a:lnTo>
                <a:lnTo>
                  <a:pt x="7550" y="11715"/>
                </a:lnTo>
                <a:lnTo>
                  <a:pt x="7623" y="11934"/>
                </a:lnTo>
                <a:lnTo>
                  <a:pt x="7648" y="12178"/>
                </a:lnTo>
                <a:lnTo>
                  <a:pt x="7648" y="12178"/>
                </a:lnTo>
                <a:lnTo>
                  <a:pt x="7648" y="12348"/>
                </a:lnTo>
                <a:lnTo>
                  <a:pt x="7623" y="12495"/>
                </a:lnTo>
                <a:lnTo>
                  <a:pt x="7575" y="12665"/>
                </a:lnTo>
                <a:lnTo>
                  <a:pt x="7502" y="12787"/>
                </a:lnTo>
                <a:lnTo>
                  <a:pt x="7404" y="12933"/>
                </a:lnTo>
                <a:lnTo>
                  <a:pt x="7307" y="13030"/>
                </a:lnTo>
                <a:lnTo>
                  <a:pt x="7185" y="13152"/>
                </a:lnTo>
                <a:lnTo>
                  <a:pt x="7063" y="13225"/>
                </a:lnTo>
                <a:lnTo>
                  <a:pt x="7063" y="13225"/>
                </a:lnTo>
                <a:close/>
              </a:path>
            </a:pathLst>
          </a:custGeom>
          <a:noFill/>
          <a:ln w="9525" cap="rnd"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Tree>
    <p:extLst>
      <p:ext uri="{BB962C8B-B14F-4D97-AF65-F5344CB8AC3E}">
        <p14:creationId xmlns:p14="http://schemas.microsoft.com/office/powerpoint/2010/main" val="20046860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grpSp>
        <p:nvGrpSpPr>
          <p:cNvPr id="239" name="Google Shape;239;p30"/>
          <p:cNvGrpSpPr/>
          <p:nvPr/>
        </p:nvGrpSpPr>
        <p:grpSpPr>
          <a:xfrm>
            <a:off x="0" y="1393229"/>
            <a:ext cx="7624361" cy="4513407"/>
            <a:chOff x="0" y="1189989"/>
            <a:chExt cx="5883449" cy="3482836"/>
          </a:xfrm>
        </p:grpSpPr>
        <p:sp>
          <p:nvSpPr>
            <p:cNvPr id="240" name="Google Shape;240;p30"/>
            <p:cNvSpPr/>
            <p:nvPr/>
          </p:nvSpPr>
          <p:spPr>
            <a:xfrm>
              <a:off x="0" y="1189989"/>
              <a:ext cx="3546900" cy="669000"/>
            </a:xfrm>
            <a:prstGeom prst="homePlate">
              <a:avLst>
                <a:gd name="adj" fmla="val 50000"/>
              </a:avLst>
            </a:prstGeom>
            <a:solidFill>
              <a:srgbClr val="802017"/>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200" b="0" i="0" u="none" strike="noStrike" kern="0" cap="none" spc="0" normalizeH="0" baseline="0" noProof="0">
                  <a:ln>
                    <a:noFill/>
                  </a:ln>
                  <a:solidFill>
                    <a:srgbClr val="FFFFFF"/>
                  </a:solidFill>
                  <a:effectLst/>
                  <a:uLnTx/>
                  <a:uFillTx/>
                  <a:latin typeface="Roboto"/>
                  <a:ea typeface="Roboto"/>
                  <a:cs typeface="Roboto"/>
                  <a:sym typeface="Roboto"/>
                </a:rPr>
                <a:t>Curation &amp; Configuration</a:t>
              </a:r>
              <a:endParaRPr kumimoji="0" sz="2200" b="0" i="0" u="none" strike="noStrike" kern="0" cap="none" spc="0" normalizeH="0" baseline="0" noProof="0">
                <a:ln>
                  <a:noFill/>
                </a:ln>
                <a:solidFill>
                  <a:srgbClr val="FFFFFF"/>
                </a:solidFill>
                <a:effectLst/>
                <a:uLnTx/>
                <a:uFillTx/>
                <a:latin typeface="Roboto"/>
                <a:ea typeface="Roboto"/>
                <a:cs typeface="Roboto"/>
                <a:sym typeface="Roboto"/>
              </a:endParaRPr>
            </a:p>
          </p:txBody>
        </p:sp>
        <p:sp>
          <p:nvSpPr>
            <p:cNvPr id="241" name="Google Shape;241;p30"/>
            <p:cNvSpPr txBox="1"/>
            <p:nvPr/>
          </p:nvSpPr>
          <p:spPr>
            <a:xfrm>
              <a:off x="3647249" y="2057125"/>
              <a:ext cx="2236200" cy="2615700"/>
            </a:xfrm>
            <a:prstGeom prst="rect">
              <a:avLst/>
            </a:prstGeom>
            <a:noFill/>
            <a:ln>
              <a:noFill/>
            </a:ln>
          </p:spPr>
          <p:txBody>
            <a:bodyPr spcFirstLastPara="1" wrap="square" lIns="91425" tIns="91425" rIns="91425" bIns="91425" anchor="t" anchorCtr="0">
              <a:noAutofit/>
            </a:bodyPr>
            <a:lstStyle/>
            <a:p>
              <a:pPr marL="457200" marR="0" lvl="0" indent="-342900" algn="l" defTabSz="914400" rtl="0" eaLnBrk="1" fontAlgn="auto" latinLnBrk="0" hangingPunct="1">
                <a:lnSpc>
                  <a:spcPct val="115000"/>
                </a:lnSpc>
                <a:spcBef>
                  <a:spcPts val="0"/>
                </a:spcBef>
                <a:spcAft>
                  <a:spcPts val="0"/>
                </a:spcAft>
                <a:buClr>
                  <a:srgbClr val="000000"/>
                </a:buClr>
                <a:buSzPts val="1800"/>
                <a:buFont typeface="Roboto"/>
                <a:buChar char="●"/>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Permafrost instance</a:t>
              </a:r>
              <a:b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br>
              <a:r>
                <a:rPr kumimoji="0" lang="en-US" sz="1500" b="0" i="0" u="none" strike="noStrike" kern="0" cap="none" spc="0" normalizeH="0" baseline="0" noProof="0">
                  <a:ln>
                    <a:noFill/>
                  </a:ln>
                  <a:solidFill>
                    <a:srgbClr val="000000"/>
                  </a:solidFill>
                  <a:effectLst/>
                  <a:uLnTx/>
                  <a:uFillTx/>
                  <a:latin typeface="Roboto"/>
                  <a:ea typeface="Roboto"/>
                  <a:cs typeface="Roboto"/>
                  <a:sym typeface="Roboto"/>
                </a:rPr>
                <a:t>(hosted Archivematica service)</a:t>
              </a:r>
              <a:endParaRPr kumimoji="0" sz="15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457200" marR="0" lvl="0" indent="-342900" algn="l" defTabSz="914400" rtl="0" eaLnBrk="1" fontAlgn="auto" latinLnBrk="0" hangingPunct="1">
                <a:lnSpc>
                  <a:spcPct val="115000"/>
                </a:lnSpc>
                <a:spcBef>
                  <a:spcPts val="0"/>
                </a:spcBef>
                <a:spcAft>
                  <a:spcPts val="0"/>
                </a:spcAft>
                <a:buClr>
                  <a:srgbClr val="000000"/>
                </a:buClr>
                <a:buSzPts val="1800"/>
                <a:buFont typeface="Roboto"/>
                <a:buChar char="●"/>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or locally hosted Archivematica instance</a:t>
              </a: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p:txBody>
        </p:sp>
      </p:grpSp>
      <p:sp>
        <p:nvSpPr>
          <p:cNvPr id="242" name="Google Shape;242;p30"/>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Preservation Pathways for Dataverse</a:t>
            </a:r>
            <a:endParaRPr/>
          </a:p>
        </p:txBody>
      </p:sp>
      <p:grpSp>
        <p:nvGrpSpPr>
          <p:cNvPr id="243" name="Google Shape;243;p30"/>
          <p:cNvGrpSpPr/>
          <p:nvPr/>
        </p:nvGrpSpPr>
        <p:grpSpPr>
          <a:xfrm>
            <a:off x="7637924" y="1392950"/>
            <a:ext cx="4419537" cy="4513686"/>
            <a:chOff x="5893915" y="1189774"/>
            <a:chExt cx="3410400" cy="3483051"/>
          </a:xfrm>
        </p:grpSpPr>
        <p:sp>
          <p:nvSpPr>
            <p:cNvPr id="244" name="Google Shape;244;p30"/>
            <p:cNvSpPr/>
            <p:nvPr/>
          </p:nvSpPr>
          <p:spPr>
            <a:xfrm>
              <a:off x="5893915" y="1189774"/>
              <a:ext cx="3410400" cy="669000"/>
            </a:xfrm>
            <a:prstGeom prst="chevron">
              <a:avLst>
                <a:gd name="adj" fmla="val 50000"/>
              </a:avLst>
            </a:prstGeom>
            <a:solidFill>
              <a:srgbClr val="D83829"/>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200" b="0" i="0" u="none" strike="noStrike" kern="0" cap="none" spc="0" normalizeH="0" baseline="0" noProof="0">
                  <a:ln>
                    <a:noFill/>
                  </a:ln>
                  <a:solidFill>
                    <a:srgbClr val="FFFFFF"/>
                  </a:solidFill>
                  <a:effectLst/>
                  <a:uLnTx/>
                  <a:uFillTx/>
                  <a:latin typeface="Roboto"/>
                  <a:ea typeface="Roboto"/>
                  <a:cs typeface="Roboto"/>
                  <a:sym typeface="Roboto"/>
                </a:rPr>
                <a:t>Storage &amp; Maintenance</a:t>
              </a:r>
              <a:endParaRPr kumimoji="0" sz="2200" b="0" i="0" u="none" strike="noStrike" kern="0" cap="none" spc="0" normalizeH="0" baseline="0" noProof="0">
                <a:ln>
                  <a:noFill/>
                </a:ln>
                <a:solidFill>
                  <a:srgbClr val="FFFFFF"/>
                </a:solidFill>
                <a:effectLst/>
                <a:uLnTx/>
                <a:uFillTx/>
                <a:latin typeface="Roboto"/>
                <a:ea typeface="Roboto"/>
                <a:cs typeface="Roboto"/>
                <a:sym typeface="Roboto"/>
              </a:endParaRPr>
            </a:p>
          </p:txBody>
        </p:sp>
        <p:sp>
          <p:nvSpPr>
            <p:cNvPr id="245" name="Google Shape;245;p30"/>
            <p:cNvSpPr txBox="1"/>
            <p:nvPr/>
          </p:nvSpPr>
          <p:spPr>
            <a:xfrm>
              <a:off x="6167063" y="2057125"/>
              <a:ext cx="2236200" cy="2615700"/>
            </a:xfrm>
            <a:prstGeom prst="rect">
              <a:avLst/>
            </a:prstGeom>
            <a:noFill/>
            <a:ln>
              <a:noFill/>
            </a:ln>
          </p:spPr>
          <p:txBody>
            <a:bodyPr spcFirstLastPara="1" wrap="square" lIns="91425" tIns="91425" rIns="91425" bIns="91425" anchor="t" anchorCtr="0">
              <a:noAutofit/>
            </a:bodyPr>
            <a:lstStyle/>
            <a:p>
              <a:pPr marL="457200" marR="0" lvl="0" indent="-342900" algn="l" defTabSz="914400" rtl="0" eaLnBrk="1" fontAlgn="auto" latinLnBrk="0" hangingPunct="1">
                <a:lnSpc>
                  <a:spcPct val="115000"/>
                </a:lnSpc>
                <a:spcBef>
                  <a:spcPts val="0"/>
                </a:spcBef>
                <a:spcAft>
                  <a:spcPts val="0"/>
                </a:spcAft>
                <a:buClr>
                  <a:srgbClr val="000000"/>
                </a:buClr>
                <a:buSzPts val="1800"/>
                <a:buFont typeface="Roboto"/>
                <a:buChar char="●"/>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AIPs stored on OLRC (or other connected storage) for long-term preservation</a:t>
              </a:r>
              <a:b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b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457200" marR="0" lvl="0" indent="-342900" algn="l" defTabSz="914400" rtl="0" eaLnBrk="1" fontAlgn="auto" latinLnBrk="0" hangingPunct="1">
                <a:lnSpc>
                  <a:spcPct val="115000"/>
                </a:lnSpc>
                <a:spcBef>
                  <a:spcPts val="0"/>
                </a:spcBef>
                <a:spcAft>
                  <a:spcPts val="0"/>
                </a:spcAft>
                <a:buClr>
                  <a:srgbClr val="000000"/>
                </a:buClr>
                <a:buSzPts val="1800"/>
                <a:buFont typeface="Roboto"/>
                <a:buChar char="●"/>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Policies and costs managed by local library/archive</a:t>
              </a: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200" b="0" i="0" u="none" strike="noStrike" kern="0" cap="none" spc="0" normalizeH="0" baseline="0" noProof="0">
                <a:ln>
                  <a:noFill/>
                </a:ln>
                <a:solidFill>
                  <a:srgbClr val="000000"/>
                </a:solidFill>
                <a:effectLst/>
                <a:uLnTx/>
                <a:uFillTx/>
                <a:latin typeface="Roboto"/>
                <a:ea typeface="Roboto"/>
                <a:cs typeface="Roboto"/>
                <a:sym typeface="Roboto"/>
              </a:endParaRPr>
            </a:p>
            <a:p>
              <a:pPr marL="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200" b="0" i="0" u="none" strike="noStrike" kern="0" cap="none" spc="0" normalizeH="0" baseline="0" noProof="0">
                <a:ln>
                  <a:noFill/>
                </a:ln>
                <a:solidFill>
                  <a:srgbClr val="000000"/>
                </a:solidFill>
                <a:effectLst/>
                <a:uLnTx/>
                <a:uFillTx/>
                <a:latin typeface="Roboto"/>
                <a:ea typeface="Roboto"/>
                <a:cs typeface="Roboto"/>
                <a:sym typeface="Roboto"/>
              </a:endParaRPr>
            </a:p>
          </p:txBody>
        </p:sp>
      </p:grpSp>
      <p:grpSp>
        <p:nvGrpSpPr>
          <p:cNvPr id="246" name="Google Shape;246;p30"/>
          <p:cNvGrpSpPr/>
          <p:nvPr/>
        </p:nvGrpSpPr>
        <p:grpSpPr>
          <a:xfrm>
            <a:off x="552646" y="1392951"/>
            <a:ext cx="7546605" cy="4416284"/>
            <a:chOff x="426457" y="1189775"/>
            <a:chExt cx="5823447" cy="3407890"/>
          </a:xfrm>
        </p:grpSpPr>
        <p:sp>
          <p:nvSpPr>
            <p:cNvPr id="247" name="Google Shape;247;p30"/>
            <p:cNvSpPr/>
            <p:nvPr/>
          </p:nvSpPr>
          <p:spPr>
            <a:xfrm>
              <a:off x="2944204" y="1189775"/>
              <a:ext cx="3305700" cy="669000"/>
            </a:xfrm>
            <a:prstGeom prst="chevron">
              <a:avLst>
                <a:gd name="adj" fmla="val 50000"/>
              </a:avLst>
            </a:prstGeom>
            <a:solidFill>
              <a:srgbClr val="B02C20"/>
            </a:solidFill>
            <a:ln>
              <a:noFill/>
            </a:ln>
          </p:spPr>
          <p:txBody>
            <a:bodyPr spcFirstLastPara="1" wrap="square" lIns="91425" tIns="91425" rIns="91425" bIns="914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200" b="0" i="0" u="none" strike="noStrike" kern="0" cap="none" spc="0" normalizeH="0" baseline="0" noProof="0">
                  <a:ln>
                    <a:noFill/>
                  </a:ln>
                  <a:solidFill>
                    <a:srgbClr val="FFFFFF"/>
                  </a:solidFill>
                  <a:effectLst/>
                  <a:uLnTx/>
                  <a:uFillTx/>
                  <a:latin typeface="Roboto"/>
                  <a:ea typeface="Roboto"/>
                  <a:cs typeface="Roboto"/>
                  <a:sym typeface="Roboto"/>
                </a:rPr>
                <a:t>Processing with Archivematica</a:t>
              </a:r>
              <a:endParaRPr kumimoji="0" sz="2200" b="0" i="0" u="none" strike="noStrike" kern="0" cap="none" spc="0" normalizeH="0" baseline="0" noProof="0">
                <a:ln>
                  <a:noFill/>
                </a:ln>
                <a:solidFill>
                  <a:srgbClr val="FFFFFF"/>
                </a:solidFill>
                <a:effectLst/>
                <a:uLnTx/>
                <a:uFillTx/>
                <a:latin typeface="Roboto"/>
                <a:ea typeface="Roboto"/>
                <a:cs typeface="Roboto"/>
                <a:sym typeface="Roboto"/>
              </a:endParaRPr>
            </a:p>
          </p:txBody>
        </p:sp>
        <p:sp>
          <p:nvSpPr>
            <p:cNvPr id="248" name="Google Shape;248;p30"/>
            <p:cNvSpPr txBox="1"/>
            <p:nvPr/>
          </p:nvSpPr>
          <p:spPr>
            <a:xfrm>
              <a:off x="426457" y="1981965"/>
              <a:ext cx="2236200" cy="2615700"/>
            </a:xfrm>
            <a:prstGeom prst="rect">
              <a:avLst/>
            </a:prstGeom>
            <a:noFill/>
            <a:ln>
              <a:noFill/>
            </a:ln>
          </p:spPr>
          <p:txBody>
            <a:bodyPr spcFirstLastPara="1" wrap="square" lIns="91425" tIns="91425" rIns="91425" bIns="91425" anchor="t" anchorCtr="0">
              <a:noAutofit/>
            </a:bodyPr>
            <a:lstStyle/>
            <a:p>
              <a:pPr marL="457200" marR="0" lvl="0" indent="-342900" algn="l" defTabSz="914400" rtl="0" eaLnBrk="1" fontAlgn="auto" latinLnBrk="0" hangingPunct="1">
                <a:lnSpc>
                  <a:spcPct val="115000"/>
                </a:lnSpc>
                <a:spcBef>
                  <a:spcPts val="0"/>
                </a:spcBef>
                <a:spcAft>
                  <a:spcPts val="0"/>
                </a:spcAft>
                <a:buClr>
                  <a:srgbClr val="000000"/>
                </a:buClr>
                <a:buSzPts val="1800"/>
                <a:buFont typeface="Roboto"/>
                <a:buChar char="●"/>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Archivematica configured to ingest Dataverse datasets</a:t>
              </a: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457200" marR="0" lvl="0" indent="0" algn="l" defTabSz="914400" rtl="0" eaLnBrk="1" fontAlgn="auto" latinLnBrk="0" hangingPunct="1">
                <a:lnSpc>
                  <a:spcPct val="115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457200" marR="0" lvl="0" indent="-342900" algn="l" defTabSz="914400" rtl="0" eaLnBrk="1" fontAlgn="auto" latinLnBrk="0" hangingPunct="1">
                <a:lnSpc>
                  <a:spcPct val="115000"/>
                </a:lnSpc>
                <a:spcBef>
                  <a:spcPts val="0"/>
                </a:spcBef>
                <a:spcAft>
                  <a:spcPts val="0"/>
                </a:spcAft>
                <a:buClr>
                  <a:srgbClr val="000000"/>
                </a:buClr>
                <a:buSzPts val="1800"/>
                <a:buFont typeface="Roboto"/>
                <a:buChar char="●"/>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Preserver selects datasets desired for preservation</a:t>
              </a:r>
              <a:b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b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a:p>
              <a:pPr marL="457200" marR="0" lvl="0" indent="-342900" algn="l" defTabSz="914400" rtl="0" eaLnBrk="1" fontAlgn="auto" latinLnBrk="0" hangingPunct="1">
                <a:lnSpc>
                  <a:spcPct val="115000"/>
                </a:lnSpc>
                <a:spcBef>
                  <a:spcPts val="0"/>
                </a:spcBef>
                <a:spcAft>
                  <a:spcPts val="0"/>
                </a:spcAft>
                <a:buClr>
                  <a:srgbClr val="000000"/>
                </a:buClr>
                <a:buSzPts val="1800"/>
                <a:buFont typeface="Roboto"/>
                <a:buChar char="●"/>
                <a:tabLst/>
                <a:defRPr/>
              </a:pPr>
              <a: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t>Processing choices determined by institutional policies</a:t>
              </a:r>
              <a:br>
                <a:rPr kumimoji="0" lang="en-US" sz="1800" b="0" i="0" u="none" strike="noStrike" kern="0" cap="none" spc="0" normalizeH="0" baseline="0" noProof="0">
                  <a:ln>
                    <a:noFill/>
                  </a:ln>
                  <a:solidFill>
                    <a:srgbClr val="000000"/>
                  </a:solidFill>
                  <a:effectLst/>
                  <a:uLnTx/>
                  <a:uFillTx/>
                  <a:latin typeface="Roboto"/>
                  <a:ea typeface="Roboto"/>
                  <a:cs typeface="Roboto"/>
                  <a:sym typeface="Roboto"/>
                </a:rPr>
              </a:br>
              <a:endParaRPr kumimoji="0" sz="1800" b="0" i="0" u="none" strike="noStrike" kern="0" cap="none" spc="0" normalizeH="0" baseline="0" noProof="0">
                <a:ln>
                  <a:noFill/>
                </a:ln>
                <a:solidFill>
                  <a:srgbClr val="000000"/>
                </a:solidFill>
                <a:effectLst/>
                <a:uLnTx/>
                <a:uFillTx/>
                <a:latin typeface="Roboto"/>
                <a:ea typeface="Roboto"/>
                <a:cs typeface="Roboto"/>
                <a:sym typeface="Roboto"/>
              </a:endParaRPr>
            </a:p>
          </p:txBody>
        </p:sp>
      </p:grpSp>
      <p:pic>
        <p:nvPicPr>
          <p:cNvPr id="249" name="Google Shape;249;p30" descr="Archivematica logo"/>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614449" y="5809226"/>
            <a:ext cx="2963101" cy="333068"/>
          </a:xfrm>
          <a:prstGeom prst="rect">
            <a:avLst/>
          </a:prstGeom>
          <a:noFill/>
          <a:ln>
            <a:noFill/>
          </a:ln>
        </p:spPr>
      </p:pic>
      <p:pic>
        <p:nvPicPr>
          <p:cNvPr id="250" name="Google Shape;250;p30" descr="OLRC logo"/>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8980637" y="3994807"/>
            <a:ext cx="920426" cy="997161"/>
          </a:xfrm>
          <a:prstGeom prst="rect">
            <a:avLst/>
          </a:prstGeom>
          <a:noFill/>
          <a:ln>
            <a:noFill/>
          </a:ln>
        </p:spPr>
      </p:pic>
      <p:pic>
        <p:nvPicPr>
          <p:cNvPr id="251" name="Google Shape;251;p30" descr="Permafrost logo"/>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5294675" y="3555525"/>
            <a:ext cx="1961297" cy="879802"/>
          </a:xfrm>
          <a:prstGeom prst="rect">
            <a:avLst/>
          </a:prstGeom>
          <a:noFill/>
          <a:ln>
            <a:noFill/>
          </a:ln>
        </p:spPr>
      </p:pic>
    </p:spTree>
    <p:extLst>
      <p:ext uri="{BB962C8B-B14F-4D97-AF65-F5344CB8AC3E}">
        <p14:creationId xmlns:p14="http://schemas.microsoft.com/office/powerpoint/2010/main" val="16708816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pic>
        <p:nvPicPr>
          <p:cNvPr id="2" name="AV-DV-Screencap-Edited" descr="Video demonstrating how to process Dataverse datasets in Archivematica">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906362" y="228117"/>
            <a:ext cx="8358868" cy="6453405"/>
          </a:xfrm>
          <a:prstGeom prst="rect">
            <a:avLst/>
          </a:prstGeom>
        </p:spPr>
      </p:pic>
    </p:spTree>
    <p:extLst>
      <p:ext uri="{BB962C8B-B14F-4D97-AF65-F5344CB8AC3E}">
        <p14:creationId xmlns:p14="http://schemas.microsoft.com/office/powerpoint/2010/main" val="379062748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ctrTitle"/>
          </p:nvPr>
        </p:nvSpPr>
        <p:spPr>
          <a:xfrm>
            <a:off x="604157" y="739326"/>
            <a:ext cx="10673400" cy="1470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Scholars Portal Dataverse</a:t>
            </a:r>
            <a:endParaRPr/>
          </a:p>
        </p:txBody>
      </p:sp>
      <p:sp>
        <p:nvSpPr>
          <p:cNvPr id="61" name="Google Shape;61;p14"/>
          <p:cNvSpPr txBox="1">
            <a:spLocks noGrp="1"/>
          </p:cNvSpPr>
          <p:nvPr>
            <p:ph type="subTitle" idx="1"/>
          </p:nvPr>
        </p:nvSpPr>
        <p:spPr>
          <a:xfrm>
            <a:off x="604150" y="2025500"/>
            <a:ext cx="10347900" cy="1752600"/>
          </a:xfrm>
          <a:prstGeom prst="rect">
            <a:avLst/>
          </a:prstGeom>
        </p:spPr>
        <p:txBody>
          <a:bodyPr spcFirstLastPara="1" wrap="square" lIns="91425" tIns="45700" rIns="91425" bIns="45700" anchor="t" anchorCtr="0">
            <a:noAutofit/>
          </a:bodyPr>
          <a:lstStyle/>
          <a:p>
            <a:pPr marL="0" lvl="0" indent="0" algn="l" rtl="0">
              <a:spcBef>
                <a:spcPts val="640"/>
              </a:spcBef>
              <a:spcAft>
                <a:spcPts val="0"/>
              </a:spcAft>
              <a:buNone/>
            </a:pPr>
            <a:r>
              <a:rPr lang="en-US"/>
              <a:t>Platform and Service Development Update</a:t>
            </a:r>
            <a:endParaRPr/>
          </a:p>
          <a:p>
            <a:pPr marL="0" lvl="0" indent="0" algn="l" rtl="0">
              <a:spcBef>
                <a:spcPts val="640"/>
              </a:spcBef>
              <a:spcAft>
                <a:spcPts val="0"/>
              </a:spcAft>
              <a:buNone/>
            </a:pPr>
            <a:endParaRPr/>
          </a:p>
          <a:p>
            <a:pPr marL="0" lvl="0" indent="0" algn="l" rtl="0">
              <a:spcBef>
                <a:spcPts val="640"/>
              </a:spcBef>
              <a:spcAft>
                <a:spcPts val="0"/>
              </a:spcAft>
              <a:buClr>
                <a:schemeClr val="dk1"/>
              </a:buClr>
              <a:buSzPts val="1100"/>
              <a:buFont typeface="Arial"/>
              <a:buNone/>
            </a:pPr>
            <a:r>
              <a:rPr lang="en-US" sz="2400"/>
              <a:t>Meghan Goodchild, Research Data Management Systems Librarian</a:t>
            </a:r>
            <a:endParaRPr/>
          </a:p>
        </p:txBody>
      </p:sp>
    </p:spTree>
    <p:extLst>
      <p:ext uri="{BB962C8B-B14F-4D97-AF65-F5344CB8AC3E}">
        <p14:creationId xmlns:p14="http://schemas.microsoft.com/office/powerpoint/2010/main" val="31354366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3"/>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Archivematica Integration - Next steps</a:t>
            </a:r>
            <a:endParaRPr/>
          </a:p>
        </p:txBody>
      </p:sp>
      <p:sp>
        <p:nvSpPr>
          <p:cNvPr id="275" name="Google Shape;275;p33"/>
          <p:cNvSpPr txBox="1">
            <a:spLocks noGrp="1"/>
          </p:cNvSpPr>
          <p:nvPr>
            <p:ph type="body" idx="1"/>
          </p:nvPr>
        </p:nvSpPr>
        <p:spPr>
          <a:xfrm>
            <a:off x="609600" y="1538750"/>
            <a:ext cx="11292600" cy="4526100"/>
          </a:xfrm>
          <a:prstGeom prst="rect">
            <a:avLst/>
          </a:prstGeom>
          <a:noFill/>
          <a:ln>
            <a:noFill/>
          </a:ln>
        </p:spPr>
        <p:txBody>
          <a:bodyPr spcFirstLastPara="1" wrap="square" lIns="91425" tIns="45700" rIns="91425" bIns="45700" anchor="t" anchorCtr="0">
            <a:noAutofit/>
          </a:bodyPr>
          <a:lstStyle/>
          <a:p>
            <a:pPr marL="457200" lvl="0" indent="-406400" algn="l" rtl="0">
              <a:spcBef>
                <a:spcPts val="0"/>
              </a:spcBef>
              <a:spcAft>
                <a:spcPts val="0"/>
              </a:spcAft>
              <a:buSzPts val="2800"/>
              <a:buChar char="◉"/>
            </a:pPr>
            <a:r>
              <a:rPr lang="en-US" sz="2800"/>
              <a:t>Public Archivematica sandbox hosted by Scholars Portal beginning January 2019</a:t>
            </a:r>
            <a:endParaRPr sz="2800"/>
          </a:p>
          <a:p>
            <a:pPr marL="457200" lvl="0" indent="-406400" algn="l" rtl="0">
              <a:spcBef>
                <a:spcPts val="0"/>
              </a:spcBef>
              <a:spcAft>
                <a:spcPts val="0"/>
              </a:spcAft>
              <a:buSzPts val="2800"/>
              <a:buChar char="◉"/>
            </a:pPr>
            <a:r>
              <a:rPr lang="en-US" sz="2800"/>
              <a:t>Connected to test datasets at Scholars Portal Demo Dataverse (</a:t>
            </a:r>
            <a:r>
              <a:rPr lang="en-US" sz="2800" u="sng">
                <a:solidFill>
                  <a:schemeClr val="hlink"/>
                </a:solidFill>
                <a:hlinkClick r:id="rId3"/>
              </a:rPr>
              <a:t>demodv.scholarsportal.info</a:t>
            </a:r>
            <a:r>
              <a:rPr lang="en-US" sz="2800"/>
              <a:t>)</a:t>
            </a:r>
            <a:endParaRPr sz="2800"/>
          </a:p>
          <a:p>
            <a:pPr marL="457200" lvl="0" indent="-406400" algn="l" rtl="0">
              <a:spcBef>
                <a:spcPts val="0"/>
              </a:spcBef>
              <a:spcAft>
                <a:spcPts val="0"/>
              </a:spcAft>
              <a:buSzPts val="2800"/>
              <a:buChar char="◉"/>
            </a:pPr>
            <a:r>
              <a:rPr lang="en-US" sz="2800"/>
              <a:t>Invite feedback at </a:t>
            </a:r>
            <a:r>
              <a:rPr lang="en-US" sz="2800" u="sng">
                <a:solidFill>
                  <a:schemeClr val="hlink"/>
                </a:solidFill>
                <a:hlinkClick r:id="rId4"/>
              </a:rPr>
              <a:t>dataverse@scholarsportal.info</a:t>
            </a:r>
            <a:endParaRPr sz="2800"/>
          </a:p>
          <a:p>
            <a:pPr marL="457200" lvl="0" indent="-406400" algn="l" rtl="0">
              <a:spcBef>
                <a:spcPts val="0"/>
              </a:spcBef>
              <a:spcAft>
                <a:spcPts val="0"/>
              </a:spcAft>
              <a:buSzPts val="2800"/>
              <a:buChar char="◉"/>
            </a:pPr>
            <a:r>
              <a:rPr lang="en-US" sz="2800"/>
              <a:t>White paper on integration including feedback</a:t>
            </a:r>
            <a:endParaRPr sz="2800"/>
          </a:p>
          <a:p>
            <a:pPr marL="457200" lvl="0" indent="-406400" algn="l" rtl="0">
              <a:spcBef>
                <a:spcPts val="0"/>
              </a:spcBef>
              <a:spcAft>
                <a:spcPts val="0"/>
              </a:spcAft>
              <a:buSzPts val="2800"/>
              <a:buChar char="◉"/>
            </a:pPr>
            <a:r>
              <a:rPr lang="en-US" sz="2800"/>
              <a:t>Documentation:</a:t>
            </a:r>
            <a:endParaRPr sz="2800"/>
          </a:p>
          <a:p>
            <a:pPr marL="914400" lvl="1" indent="-381000" algn="l" rtl="0">
              <a:spcBef>
                <a:spcPts val="0"/>
              </a:spcBef>
              <a:spcAft>
                <a:spcPts val="0"/>
              </a:spcAft>
              <a:buSzPts val="2400"/>
              <a:buChar char="○"/>
            </a:pPr>
            <a:r>
              <a:rPr lang="en-US" sz="2400" u="sng">
                <a:solidFill>
                  <a:srgbClr val="1155CC"/>
                </a:solidFill>
                <a:latin typeface="Calibri"/>
                <a:ea typeface="Calibri"/>
                <a:cs typeface="Calibri"/>
                <a:sym typeface="Calibri"/>
                <a:hlinkClick r:id="rId5"/>
              </a:rPr>
              <a:t>Archivematica 1.8 Release Notes</a:t>
            </a:r>
            <a:endParaRPr sz="2400" u="sng">
              <a:solidFill>
                <a:srgbClr val="1155CC"/>
              </a:solidFill>
              <a:latin typeface="Calibri"/>
              <a:ea typeface="Calibri"/>
              <a:cs typeface="Calibri"/>
              <a:sym typeface="Calibri"/>
              <a:hlinkClick r:id="rId5"/>
            </a:endParaRPr>
          </a:p>
          <a:p>
            <a:pPr marL="914400" lvl="1" indent="-381000" algn="l" rtl="0">
              <a:spcBef>
                <a:spcPts val="0"/>
              </a:spcBef>
              <a:spcAft>
                <a:spcPts val="0"/>
              </a:spcAft>
              <a:buSzPts val="2400"/>
              <a:buChar char="○"/>
            </a:pPr>
            <a:r>
              <a:rPr lang="en-US" sz="2400" u="sng">
                <a:solidFill>
                  <a:srgbClr val="1155CC"/>
                </a:solidFill>
                <a:latin typeface="Calibri"/>
                <a:ea typeface="Calibri"/>
                <a:cs typeface="Calibri"/>
                <a:sym typeface="Calibri"/>
                <a:hlinkClick r:id="rId6"/>
              </a:rPr>
              <a:t>Archivematica – Dataverse Documentation</a:t>
            </a:r>
            <a:endParaRPr sz="2400" u="sng">
              <a:solidFill>
                <a:srgbClr val="1155CC"/>
              </a:solidFill>
              <a:latin typeface="Calibri"/>
              <a:ea typeface="Calibri"/>
              <a:cs typeface="Calibri"/>
              <a:sym typeface="Calibri"/>
              <a:hlinkClick r:id="rId6"/>
            </a:endParaRPr>
          </a:p>
          <a:p>
            <a:pPr marL="914400" lvl="1" indent="-381000" algn="l" rtl="0">
              <a:spcBef>
                <a:spcPts val="0"/>
              </a:spcBef>
              <a:spcAft>
                <a:spcPts val="0"/>
              </a:spcAft>
              <a:buSzPts val="2400"/>
              <a:buChar char="○"/>
            </a:pPr>
            <a:r>
              <a:rPr lang="en-US" sz="2400" u="sng">
                <a:solidFill>
                  <a:srgbClr val="1155CC"/>
                </a:solidFill>
                <a:latin typeface="Calibri"/>
                <a:ea typeface="Calibri"/>
                <a:cs typeface="Calibri"/>
                <a:sym typeface="Calibri"/>
                <a:hlinkClick r:id="rId7"/>
              </a:rPr>
              <a:t>Archivematica – Dataverse Project Wiki</a:t>
            </a:r>
            <a:endParaRPr sz="2400"/>
          </a:p>
        </p:txBody>
      </p:sp>
    </p:spTree>
    <p:extLst>
      <p:ext uri="{BB962C8B-B14F-4D97-AF65-F5344CB8AC3E}">
        <p14:creationId xmlns:p14="http://schemas.microsoft.com/office/powerpoint/2010/main" val="1433509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34"/>
          <p:cNvSpPr txBox="1">
            <a:spLocks noGrp="1"/>
          </p:cNvSpPr>
          <p:nvPr>
            <p:ph type="ctrTitle"/>
          </p:nvPr>
        </p:nvSpPr>
        <p:spPr>
          <a:xfrm>
            <a:off x="604150" y="2130425"/>
            <a:ext cx="10673400" cy="2181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A Brief Update on Permafrost</a:t>
            </a:r>
            <a:endParaRPr/>
          </a:p>
          <a:p>
            <a:pPr marL="0" lvl="0" indent="0" algn="l" rtl="0">
              <a:spcBef>
                <a:spcPts val="0"/>
              </a:spcBef>
              <a:spcAft>
                <a:spcPts val="0"/>
              </a:spcAft>
              <a:buNone/>
            </a:pPr>
            <a:endParaRPr/>
          </a:p>
          <a:p>
            <a:pPr marL="0" lvl="0" indent="0" algn="l" rtl="0">
              <a:spcBef>
                <a:spcPts val="640"/>
              </a:spcBef>
              <a:spcAft>
                <a:spcPts val="0"/>
              </a:spcAft>
              <a:buNone/>
            </a:pPr>
            <a:r>
              <a:rPr lang="en-US" sz="2400" b="0"/>
              <a:t>Grant Hurley, Digital Preservation Librarian</a:t>
            </a:r>
            <a:endParaRPr/>
          </a:p>
        </p:txBody>
      </p:sp>
      <p:pic>
        <p:nvPicPr>
          <p:cNvPr id="282" name="Google Shape;282;p34" descr="Permafrost logo"/>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7777897" y="1616524"/>
            <a:ext cx="4052499" cy="2497798"/>
          </a:xfrm>
          <a:prstGeom prst="rect">
            <a:avLst/>
          </a:prstGeom>
          <a:noFill/>
          <a:ln>
            <a:noFill/>
          </a:ln>
        </p:spPr>
      </p:pic>
    </p:spTree>
    <p:extLst>
      <p:ext uri="{BB962C8B-B14F-4D97-AF65-F5344CB8AC3E}">
        <p14:creationId xmlns:p14="http://schemas.microsoft.com/office/powerpoint/2010/main" val="2244666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5"/>
          <p:cNvSpPr txBox="1">
            <a:spLocks noGrp="1"/>
          </p:cNvSpPr>
          <p:nvPr>
            <p:ph type="title"/>
          </p:nvPr>
        </p:nvSpPr>
        <p:spPr>
          <a:xfrm>
            <a:off x="609600" y="13994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What is Permafrost?</a:t>
            </a:r>
            <a:endParaRPr/>
          </a:p>
        </p:txBody>
      </p:sp>
      <p:sp>
        <p:nvSpPr>
          <p:cNvPr id="289" name="Google Shape;289;p35"/>
          <p:cNvSpPr txBox="1">
            <a:spLocks noGrp="1"/>
          </p:cNvSpPr>
          <p:nvPr>
            <p:ph type="body" idx="1"/>
          </p:nvPr>
        </p:nvSpPr>
        <p:spPr>
          <a:xfrm>
            <a:off x="609600" y="1165949"/>
            <a:ext cx="10972800" cy="45261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US" sz="2400"/>
              <a:t>Permafrost provisions a suite of </a:t>
            </a:r>
            <a:r>
              <a:rPr lang="en-US" sz="2400" b="1"/>
              <a:t>tools</a:t>
            </a:r>
            <a:r>
              <a:rPr lang="en-US" sz="2400"/>
              <a:t>, </a:t>
            </a:r>
            <a:r>
              <a:rPr lang="en-US" sz="2400" b="1"/>
              <a:t>training</a:t>
            </a:r>
            <a:r>
              <a:rPr lang="en-US" sz="2400"/>
              <a:t> and </a:t>
            </a:r>
            <a:r>
              <a:rPr lang="en-US" sz="2400" b="1"/>
              <a:t>resources</a:t>
            </a:r>
            <a:r>
              <a:rPr lang="en-US" sz="2400"/>
              <a:t> to enable members of OCUL to begin actively processing digital objects for long-term preservation and access</a:t>
            </a:r>
            <a:endParaRPr sz="2400"/>
          </a:p>
          <a:p>
            <a:pPr marL="1371600" lvl="1" indent="-381000" algn="l" rtl="0">
              <a:spcBef>
                <a:spcPts val="360"/>
              </a:spcBef>
              <a:spcAft>
                <a:spcPts val="0"/>
              </a:spcAft>
              <a:buSzPts val="2400"/>
              <a:buChar char="○"/>
            </a:pPr>
            <a:r>
              <a:rPr lang="en-US" sz="2400"/>
              <a:t>It is operated by Scholars Portal on a cost-recovery basis</a:t>
            </a:r>
            <a:endParaRPr sz="2400"/>
          </a:p>
          <a:p>
            <a:pPr marL="0" lvl="0" indent="0" algn="l" rtl="0">
              <a:spcBef>
                <a:spcPts val="600"/>
              </a:spcBef>
              <a:spcAft>
                <a:spcPts val="0"/>
              </a:spcAft>
              <a:buNone/>
            </a:pPr>
            <a:endParaRPr sz="2400">
              <a:latin typeface="Quattrocento Sans"/>
              <a:ea typeface="Quattrocento Sans"/>
              <a:cs typeface="Quattrocento Sans"/>
              <a:sym typeface="Quattrocento Sans"/>
            </a:endParaRPr>
          </a:p>
          <a:p>
            <a:pPr marL="457200" lvl="0" indent="-381000" algn="l" rtl="0">
              <a:spcBef>
                <a:spcPts val="600"/>
              </a:spcBef>
              <a:spcAft>
                <a:spcPts val="0"/>
              </a:spcAft>
              <a:buSzPts val="2400"/>
              <a:buFont typeface="Century Gothic"/>
              <a:buChar char="◉"/>
            </a:pPr>
            <a:r>
              <a:rPr lang="en-US" sz="2400" i="1"/>
              <a:t>Tools</a:t>
            </a:r>
            <a:r>
              <a:rPr lang="en-US" sz="2400"/>
              <a:t> include: </a:t>
            </a:r>
            <a:endParaRPr sz="2400"/>
          </a:p>
          <a:p>
            <a:pPr marL="914400" lvl="1" indent="-355600" algn="l" rtl="0">
              <a:spcBef>
                <a:spcPts val="0"/>
              </a:spcBef>
              <a:spcAft>
                <a:spcPts val="0"/>
              </a:spcAft>
              <a:buSzPts val="2000"/>
              <a:buFont typeface="Century Gothic"/>
              <a:buChar char="○"/>
            </a:pPr>
            <a:r>
              <a:rPr lang="en-US" sz="2400" u="sng">
                <a:solidFill>
                  <a:srgbClr val="1155CC"/>
                </a:solidFill>
                <a:hlinkClick r:id="rId3"/>
              </a:rPr>
              <a:t>Archivematica</a:t>
            </a:r>
            <a:r>
              <a:rPr lang="en-US" sz="2400"/>
              <a:t> for preservation processing </a:t>
            </a:r>
            <a:endParaRPr sz="2400"/>
          </a:p>
          <a:p>
            <a:pPr marL="914400" lvl="1" indent="-355600" algn="l" rtl="0">
              <a:spcBef>
                <a:spcPts val="0"/>
              </a:spcBef>
              <a:spcAft>
                <a:spcPts val="0"/>
              </a:spcAft>
              <a:buSzPts val="2000"/>
              <a:buFont typeface="Century Gothic"/>
              <a:buChar char="○"/>
            </a:pPr>
            <a:r>
              <a:rPr lang="en-US" sz="2400"/>
              <a:t>The Ontario Library Research Cloud (</a:t>
            </a:r>
            <a:r>
              <a:rPr lang="en-US" sz="2400" u="sng">
                <a:solidFill>
                  <a:srgbClr val="1155CC"/>
                </a:solidFill>
                <a:hlinkClick r:id="rId4"/>
              </a:rPr>
              <a:t>OLRC</a:t>
            </a:r>
            <a:r>
              <a:rPr lang="en-US" sz="2400"/>
              <a:t>) for storage </a:t>
            </a:r>
            <a:br>
              <a:rPr lang="en-US" sz="2400"/>
            </a:br>
            <a:endParaRPr sz="2400"/>
          </a:p>
          <a:p>
            <a:pPr marL="457200" lvl="0" indent="-381000" algn="l" rtl="0">
              <a:spcBef>
                <a:spcPts val="0"/>
              </a:spcBef>
              <a:spcAft>
                <a:spcPts val="0"/>
              </a:spcAft>
              <a:buSzPts val="2400"/>
              <a:buFont typeface="Century Gothic"/>
              <a:buChar char="◉"/>
            </a:pPr>
            <a:r>
              <a:rPr lang="en-US" sz="2400" i="1"/>
              <a:t>Training</a:t>
            </a:r>
            <a:r>
              <a:rPr lang="en-US" sz="2400"/>
              <a:t> includes webinars, consultation and optional on-site sessions</a:t>
            </a:r>
            <a:br>
              <a:rPr lang="en-US" sz="2400"/>
            </a:br>
            <a:endParaRPr sz="2400"/>
          </a:p>
          <a:p>
            <a:pPr marL="457200" lvl="0" indent="-381000" algn="l" rtl="0">
              <a:spcBef>
                <a:spcPts val="0"/>
              </a:spcBef>
              <a:spcAft>
                <a:spcPts val="0"/>
              </a:spcAft>
              <a:buSzPts val="2400"/>
              <a:buFont typeface="Century Gothic"/>
              <a:buChar char="◉"/>
            </a:pPr>
            <a:r>
              <a:rPr lang="en-US" sz="2400" i="1"/>
              <a:t>Resources</a:t>
            </a:r>
            <a:r>
              <a:rPr lang="en-US" sz="2400"/>
              <a:t> include ongoing technical support, documentation, guides and reporting  </a:t>
            </a:r>
            <a:endParaRPr sz="2400"/>
          </a:p>
          <a:p>
            <a:pPr marL="0" lvl="0" indent="0" algn="l" rtl="0">
              <a:spcBef>
                <a:spcPts val="360"/>
              </a:spcBef>
              <a:spcAft>
                <a:spcPts val="0"/>
              </a:spcAft>
              <a:buNone/>
            </a:pPr>
            <a:endParaRPr sz="2000"/>
          </a:p>
        </p:txBody>
      </p:sp>
    </p:spTree>
    <p:extLst>
      <p:ext uri="{BB962C8B-B14F-4D97-AF65-F5344CB8AC3E}">
        <p14:creationId xmlns:p14="http://schemas.microsoft.com/office/powerpoint/2010/main" val="22573949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36"/>
          <p:cNvSpPr txBox="1">
            <a:spLocks noGrp="1"/>
          </p:cNvSpPr>
          <p:nvPr>
            <p:ph type="title"/>
          </p:nvPr>
        </p:nvSpPr>
        <p:spPr>
          <a:xfrm>
            <a:off x="609600" y="366890"/>
            <a:ext cx="10972800" cy="1026039"/>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What’s happening with Permafrost?</a:t>
            </a:r>
            <a:endParaRPr/>
          </a:p>
        </p:txBody>
      </p:sp>
      <p:sp>
        <p:nvSpPr>
          <p:cNvPr id="295" name="Google Shape;295;p36"/>
          <p:cNvSpPr txBox="1">
            <a:spLocks noGrp="1"/>
          </p:cNvSpPr>
          <p:nvPr>
            <p:ph type="body" idx="1"/>
          </p:nvPr>
        </p:nvSpPr>
        <p:spPr>
          <a:xfrm>
            <a:off x="393600" y="1529750"/>
            <a:ext cx="7580700" cy="2619300"/>
          </a:xfrm>
          <a:prstGeom prst="rect">
            <a:avLst/>
          </a:prstGeom>
          <a:noFill/>
          <a:ln>
            <a:noFill/>
          </a:ln>
        </p:spPr>
        <p:txBody>
          <a:bodyPr spcFirstLastPara="1" wrap="square" lIns="91425" tIns="45700" rIns="91425" bIns="45700" anchor="t" anchorCtr="0">
            <a:noAutofit/>
          </a:bodyPr>
          <a:lstStyle/>
          <a:p>
            <a:pPr marL="457200" lvl="0" indent="-419100" algn="l" rtl="0">
              <a:spcBef>
                <a:spcPts val="0"/>
              </a:spcBef>
              <a:spcAft>
                <a:spcPts val="0"/>
              </a:spcAft>
              <a:buSzPts val="3000"/>
              <a:buChar char="◉"/>
            </a:pPr>
            <a:r>
              <a:rPr lang="en-US" sz="3000"/>
              <a:t>5-member pilot completed Summer 2018</a:t>
            </a:r>
            <a:br>
              <a:rPr lang="en-US" sz="3000"/>
            </a:br>
            <a:endParaRPr sz="3000"/>
          </a:p>
          <a:p>
            <a:pPr marL="457200" lvl="0" indent="-419100" algn="l" rtl="0">
              <a:spcBef>
                <a:spcPts val="0"/>
              </a:spcBef>
              <a:spcAft>
                <a:spcPts val="0"/>
              </a:spcAft>
              <a:buSzPts val="3000"/>
              <a:buChar char="◉"/>
            </a:pPr>
            <a:r>
              <a:rPr lang="en-US" sz="3000"/>
              <a:t>Transitioned to production and accepting subscribers as of September 2018</a:t>
            </a:r>
            <a:br>
              <a:rPr lang="en-US" sz="3000"/>
            </a:br>
            <a:endParaRPr sz="3000"/>
          </a:p>
          <a:p>
            <a:pPr marL="457200" lvl="0" indent="-419100" algn="l" rtl="0">
              <a:spcBef>
                <a:spcPts val="0"/>
              </a:spcBef>
              <a:spcAft>
                <a:spcPts val="0"/>
              </a:spcAft>
              <a:buSzPts val="3000"/>
              <a:buChar char="◉"/>
            </a:pPr>
            <a:r>
              <a:rPr lang="en-US" sz="3000"/>
              <a:t>Currently has 5 subscribers; 2 are new to the service</a:t>
            </a:r>
            <a:endParaRPr sz="3000"/>
          </a:p>
        </p:txBody>
      </p:sp>
      <p:pic>
        <p:nvPicPr>
          <p:cNvPr id="296" name="Google Shape;296;p36" descr="Permafrost logo"/>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8303949" y="2371863"/>
            <a:ext cx="3430251" cy="2114277"/>
          </a:xfrm>
          <a:prstGeom prst="rect">
            <a:avLst/>
          </a:prstGeom>
          <a:noFill/>
          <a:ln>
            <a:noFill/>
          </a:ln>
        </p:spPr>
      </p:pic>
    </p:spTree>
    <p:extLst>
      <p:ext uri="{BB962C8B-B14F-4D97-AF65-F5344CB8AC3E}">
        <p14:creationId xmlns:p14="http://schemas.microsoft.com/office/powerpoint/2010/main" val="19310391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37"/>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Want to learn more?</a:t>
            </a:r>
            <a:endParaRPr/>
          </a:p>
        </p:txBody>
      </p:sp>
      <p:sp>
        <p:nvSpPr>
          <p:cNvPr id="303" name="Google Shape;303;p37"/>
          <p:cNvSpPr txBox="1">
            <a:spLocks noGrp="1"/>
          </p:cNvSpPr>
          <p:nvPr>
            <p:ph type="body" idx="1"/>
          </p:nvPr>
        </p:nvSpPr>
        <p:spPr>
          <a:xfrm>
            <a:off x="609600" y="1538749"/>
            <a:ext cx="10972800" cy="4526100"/>
          </a:xfrm>
          <a:prstGeom prst="rect">
            <a:avLst/>
          </a:prstGeom>
        </p:spPr>
        <p:txBody>
          <a:bodyPr spcFirstLastPara="1" wrap="square" lIns="91425" tIns="45700" rIns="91425" bIns="45700" anchor="t" anchorCtr="0">
            <a:noAutofit/>
          </a:bodyPr>
          <a:lstStyle/>
          <a:p>
            <a:pPr marL="457200" lvl="0" indent="-381000" algn="l" rtl="0">
              <a:spcBef>
                <a:spcPts val="360"/>
              </a:spcBef>
              <a:spcAft>
                <a:spcPts val="0"/>
              </a:spcAft>
              <a:buSzPts val="2400"/>
              <a:buChar char="◉"/>
            </a:pPr>
            <a:r>
              <a:rPr lang="en-US"/>
              <a:t>Visit our website! </a:t>
            </a:r>
            <a:r>
              <a:rPr lang="en-US" u="sng">
                <a:solidFill>
                  <a:schemeClr val="hlink"/>
                </a:solidFill>
                <a:hlinkClick r:id="rId3"/>
              </a:rPr>
              <a:t>permafrost.scholarsportal.info</a:t>
            </a:r>
            <a:endParaRPr/>
          </a:p>
          <a:p>
            <a:pPr marL="0" lvl="0" indent="0" algn="l" rtl="0">
              <a:spcBef>
                <a:spcPts val="360"/>
              </a:spcBef>
              <a:spcAft>
                <a:spcPts val="0"/>
              </a:spcAft>
              <a:buNone/>
            </a:pPr>
            <a:endParaRPr/>
          </a:p>
          <a:p>
            <a:pPr marL="457200" lvl="0" indent="-381000" algn="l" rtl="0">
              <a:spcBef>
                <a:spcPts val="360"/>
              </a:spcBef>
              <a:spcAft>
                <a:spcPts val="0"/>
              </a:spcAft>
              <a:buSzPts val="2400"/>
              <a:buChar char="◉"/>
            </a:pPr>
            <a:r>
              <a:rPr lang="en-US"/>
              <a:t>Look at our guide! </a:t>
            </a:r>
            <a:br>
              <a:rPr lang="en-US"/>
            </a:br>
            <a:r>
              <a:rPr lang="en-US" i="1" u="sng">
                <a:solidFill>
                  <a:schemeClr val="hlink"/>
                </a:solidFill>
                <a:hlinkClick r:id="rId4"/>
              </a:rPr>
              <a:t>Handling Digital Archives Before Ingest</a:t>
            </a:r>
            <a:r>
              <a:rPr lang="en-US"/>
              <a:t> @ </a:t>
            </a:r>
            <a:r>
              <a:rPr lang="en-US" u="sng">
                <a:solidFill>
                  <a:schemeClr val="hlink"/>
                </a:solidFill>
                <a:hlinkClick r:id="rId5"/>
              </a:rPr>
              <a:t>learn.scholarsportal.info</a:t>
            </a:r>
            <a:br>
              <a:rPr lang="en-US"/>
            </a:br>
            <a:endParaRPr/>
          </a:p>
          <a:p>
            <a:pPr marL="457200" lvl="0" indent="-381000" algn="l" rtl="0">
              <a:spcBef>
                <a:spcPts val="0"/>
              </a:spcBef>
              <a:spcAft>
                <a:spcPts val="0"/>
              </a:spcAft>
              <a:buSzPts val="2400"/>
              <a:buChar char="◉"/>
            </a:pPr>
            <a:r>
              <a:rPr lang="en-US"/>
              <a:t>E-mail </a:t>
            </a:r>
            <a:r>
              <a:rPr lang="en-US" u="sng">
                <a:solidFill>
                  <a:schemeClr val="hlink"/>
                </a:solidFill>
                <a:hlinkClick r:id="rId6"/>
              </a:rPr>
              <a:t>Grant</a:t>
            </a:r>
            <a:r>
              <a:rPr lang="en-US"/>
              <a:t> at </a:t>
            </a:r>
            <a:r>
              <a:rPr lang="en-US" u="sng">
                <a:solidFill>
                  <a:schemeClr val="hlink"/>
                </a:solidFill>
                <a:hlinkClick r:id="rId6"/>
              </a:rPr>
              <a:t>grant@scholarsportal.info</a:t>
            </a:r>
            <a:r>
              <a:rPr lang="en-US"/>
              <a:t>!</a:t>
            </a:r>
            <a:endParaRPr/>
          </a:p>
        </p:txBody>
      </p:sp>
    </p:spTree>
    <p:extLst>
      <p:ext uri="{BB962C8B-B14F-4D97-AF65-F5344CB8AC3E}">
        <p14:creationId xmlns:p14="http://schemas.microsoft.com/office/powerpoint/2010/main" val="36969507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38"/>
          <p:cNvSpPr txBox="1">
            <a:spLocks noGrp="1"/>
          </p:cNvSpPr>
          <p:nvPr>
            <p:ph type="ctrTitle"/>
          </p:nvPr>
        </p:nvSpPr>
        <p:spPr>
          <a:xfrm>
            <a:off x="604157" y="2130426"/>
            <a:ext cx="10673400" cy="1470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An update on a new grant-funded project:</a:t>
            </a:r>
            <a:br>
              <a:rPr lang="en-US"/>
            </a:br>
            <a:r>
              <a:rPr lang="en-US" b="0"/>
              <a:t>DuraCloud Canada: Linking Data Repositories to Preservation Storage</a:t>
            </a:r>
            <a:endParaRPr b="0"/>
          </a:p>
        </p:txBody>
      </p:sp>
      <p:sp>
        <p:nvSpPr>
          <p:cNvPr id="310" name="Google Shape;310;p38"/>
          <p:cNvSpPr txBox="1">
            <a:spLocks noGrp="1"/>
          </p:cNvSpPr>
          <p:nvPr>
            <p:ph type="subTitle" idx="1"/>
          </p:nvPr>
        </p:nvSpPr>
        <p:spPr>
          <a:xfrm>
            <a:off x="604157" y="3886200"/>
            <a:ext cx="9759000" cy="1752600"/>
          </a:xfrm>
          <a:prstGeom prst="rect">
            <a:avLst/>
          </a:prstGeom>
        </p:spPr>
        <p:txBody>
          <a:bodyPr spcFirstLastPara="1" wrap="square" lIns="91425" tIns="45700" rIns="91425" bIns="45700" anchor="t" anchorCtr="0">
            <a:noAutofit/>
          </a:bodyPr>
          <a:lstStyle/>
          <a:p>
            <a:pPr marL="0" lvl="0" indent="0" algn="l" rtl="0">
              <a:spcBef>
                <a:spcPts val="640"/>
              </a:spcBef>
              <a:spcAft>
                <a:spcPts val="0"/>
              </a:spcAft>
              <a:buNone/>
            </a:pPr>
            <a:r>
              <a:rPr lang="en-US" sz="2400"/>
              <a:t>Grant Hurley, Digital Preservation Librarian</a:t>
            </a:r>
            <a:endParaRPr/>
          </a:p>
        </p:txBody>
      </p:sp>
      <p:pic>
        <p:nvPicPr>
          <p:cNvPr id="311" name="Google Shape;311;p38" descr="DuraCloud logo"/>
          <p:cNvPicPr preferRelativeResize="0"/>
          <p:nvPr/>
        </p:nvPicPr>
        <p:blipFill>
          <a:blip r:embed="rId3">
            <a:alphaModFix/>
          </a:blip>
          <a:stretch>
            <a:fillRect/>
          </a:stretch>
        </p:blipFill>
        <p:spPr>
          <a:xfrm>
            <a:off x="8262250" y="119750"/>
            <a:ext cx="3810000" cy="1333500"/>
          </a:xfrm>
          <a:prstGeom prst="rect">
            <a:avLst/>
          </a:prstGeom>
          <a:noFill/>
          <a:ln>
            <a:noFill/>
          </a:ln>
        </p:spPr>
      </p:pic>
    </p:spTree>
    <p:extLst>
      <p:ext uri="{BB962C8B-B14F-4D97-AF65-F5344CB8AC3E}">
        <p14:creationId xmlns:p14="http://schemas.microsoft.com/office/powerpoint/2010/main" val="13174348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39"/>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What is DuraCloud?</a:t>
            </a:r>
            <a:endParaRPr/>
          </a:p>
        </p:txBody>
      </p:sp>
      <p:sp>
        <p:nvSpPr>
          <p:cNvPr id="318" name="Google Shape;318;p39"/>
          <p:cNvSpPr txBox="1">
            <a:spLocks noGrp="1"/>
          </p:cNvSpPr>
          <p:nvPr>
            <p:ph type="body" idx="1"/>
          </p:nvPr>
        </p:nvSpPr>
        <p:spPr>
          <a:xfrm>
            <a:off x="609600" y="1538749"/>
            <a:ext cx="10972800" cy="4526100"/>
          </a:xfrm>
          <a:prstGeom prst="rect">
            <a:avLst/>
          </a:prstGeom>
        </p:spPr>
        <p:txBody>
          <a:bodyPr spcFirstLastPara="1" wrap="square" lIns="91425" tIns="45700" rIns="91425" bIns="45700" anchor="t" anchorCtr="0">
            <a:noAutofit/>
          </a:bodyPr>
          <a:lstStyle/>
          <a:p>
            <a:pPr marL="457200" lvl="0" indent="-381000" algn="l" rtl="0">
              <a:spcBef>
                <a:spcPts val="360"/>
              </a:spcBef>
              <a:spcAft>
                <a:spcPts val="0"/>
              </a:spcAft>
              <a:buSzPts val="2400"/>
              <a:buChar char="◉"/>
            </a:pPr>
            <a:r>
              <a:rPr lang="en-US"/>
              <a:t>DuraCloud is a set of software components that allow for more effective oversight/management of preservation copies stored in cloud environments</a:t>
            </a:r>
            <a:br>
              <a:rPr lang="en-US"/>
            </a:br>
            <a:endParaRPr/>
          </a:p>
          <a:p>
            <a:pPr marL="457200" lvl="0" indent="-381000" algn="l" rtl="0">
              <a:spcBef>
                <a:spcPts val="0"/>
              </a:spcBef>
              <a:spcAft>
                <a:spcPts val="0"/>
              </a:spcAft>
              <a:buSzPts val="2400"/>
              <a:buChar char="◉"/>
            </a:pPr>
            <a:r>
              <a:rPr lang="en-US"/>
              <a:t>Users can choose to store data across a set of connected cloud storage options to:</a:t>
            </a:r>
            <a:endParaRPr/>
          </a:p>
          <a:p>
            <a:pPr marL="914400" lvl="1" indent="-355600" algn="l" rtl="0">
              <a:spcBef>
                <a:spcPts val="0"/>
              </a:spcBef>
              <a:spcAft>
                <a:spcPts val="0"/>
              </a:spcAft>
              <a:buSzPts val="2000"/>
              <a:buChar char="○"/>
            </a:pPr>
            <a:r>
              <a:rPr lang="en-US"/>
              <a:t>Manage risks </a:t>
            </a:r>
            <a:r>
              <a:rPr lang="en-US" sz="2000"/>
              <a:t>(higher value content might go to more storage services)</a:t>
            </a:r>
            <a:endParaRPr sz="2000"/>
          </a:p>
          <a:p>
            <a:pPr marL="914400" lvl="1" indent="-355600" algn="l" rtl="0">
              <a:spcBef>
                <a:spcPts val="0"/>
              </a:spcBef>
              <a:spcAft>
                <a:spcPts val="0"/>
              </a:spcAft>
              <a:buSzPts val="2000"/>
              <a:buChar char="○"/>
            </a:pPr>
            <a:r>
              <a:rPr lang="en-US"/>
              <a:t>Understand the scope/quantity of their content better</a:t>
            </a:r>
            <a:endParaRPr/>
          </a:p>
        </p:txBody>
      </p:sp>
    </p:spTree>
    <p:extLst>
      <p:ext uri="{BB962C8B-B14F-4D97-AF65-F5344CB8AC3E}">
        <p14:creationId xmlns:p14="http://schemas.microsoft.com/office/powerpoint/2010/main" val="6003127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40"/>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Why DuraCloud Canada?</a:t>
            </a:r>
            <a:endParaRPr/>
          </a:p>
        </p:txBody>
      </p:sp>
      <p:sp>
        <p:nvSpPr>
          <p:cNvPr id="325" name="Google Shape;325;p40"/>
          <p:cNvSpPr txBox="1">
            <a:spLocks noGrp="1"/>
          </p:cNvSpPr>
          <p:nvPr>
            <p:ph type="body" idx="1"/>
          </p:nvPr>
        </p:nvSpPr>
        <p:spPr>
          <a:xfrm>
            <a:off x="609600" y="1538749"/>
            <a:ext cx="10972800" cy="4526100"/>
          </a:xfrm>
          <a:prstGeom prst="rect">
            <a:avLst/>
          </a:prstGeom>
        </p:spPr>
        <p:txBody>
          <a:bodyPr spcFirstLastPara="1" wrap="square" lIns="91425" tIns="45700" rIns="91425" bIns="45700" anchor="t" anchorCtr="0">
            <a:noAutofit/>
          </a:bodyPr>
          <a:lstStyle/>
          <a:p>
            <a:pPr marL="457200" lvl="0" indent="-381000" algn="l" rtl="0">
              <a:spcBef>
                <a:spcPts val="360"/>
              </a:spcBef>
              <a:spcAft>
                <a:spcPts val="0"/>
              </a:spcAft>
              <a:buSzPts val="2400"/>
              <a:buChar char="◉"/>
            </a:pPr>
            <a:r>
              <a:rPr lang="en-US"/>
              <a:t>The OLRC project provided much-needed storage capacity. Now users need better tools to use and interact with the OLRC:</a:t>
            </a:r>
            <a:br>
              <a:rPr lang="en-US"/>
            </a:br>
            <a:endParaRPr/>
          </a:p>
          <a:p>
            <a:pPr marL="914400" lvl="1" indent="-355600" algn="l" rtl="0">
              <a:spcBef>
                <a:spcPts val="0"/>
              </a:spcBef>
              <a:spcAft>
                <a:spcPts val="0"/>
              </a:spcAft>
              <a:buSzPts val="2000"/>
              <a:buChar char="○"/>
            </a:pPr>
            <a:r>
              <a:rPr lang="en-US"/>
              <a:t>Easier integrations with data repositories, Archive-IT, etc.</a:t>
            </a:r>
            <a:endParaRPr/>
          </a:p>
          <a:p>
            <a:pPr marL="914400" lvl="1" indent="-355600" algn="l" rtl="0">
              <a:spcBef>
                <a:spcPts val="0"/>
              </a:spcBef>
              <a:spcAft>
                <a:spcPts val="0"/>
              </a:spcAft>
              <a:buSzPts val="2000"/>
              <a:buChar char="○"/>
            </a:pPr>
            <a:r>
              <a:rPr lang="en-US"/>
              <a:t>Integrates with Archivematica</a:t>
            </a:r>
            <a:endParaRPr/>
          </a:p>
          <a:p>
            <a:pPr marL="914400" lvl="1" indent="-355600" algn="l" rtl="0">
              <a:spcBef>
                <a:spcPts val="0"/>
              </a:spcBef>
              <a:spcAft>
                <a:spcPts val="0"/>
              </a:spcAft>
              <a:buSzPts val="2000"/>
              <a:buChar char="○"/>
            </a:pPr>
            <a:r>
              <a:rPr lang="en-US"/>
              <a:t>Usable upload/download tools</a:t>
            </a:r>
            <a:endParaRPr/>
          </a:p>
          <a:p>
            <a:pPr marL="914400" lvl="1" indent="-355600" algn="l" rtl="0">
              <a:spcBef>
                <a:spcPts val="0"/>
              </a:spcBef>
              <a:spcAft>
                <a:spcPts val="0"/>
              </a:spcAft>
              <a:buSzPts val="2000"/>
              <a:buChar char="○"/>
            </a:pPr>
            <a:r>
              <a:rPr lang="en-US"/>
              <a:t>Stronger management and reporting tools</a:t>
            </a:r>
            <a:endParaRPr/>
          </a:p>
        </p:txBody>
      </p:sp>
    </p:spTree>
    <p:extLst>
      <p:ext uri="{BB962C8B-B14F-4D97-AF65-F5344CB8AC3E}">
        <p14:creationId xmlns:p14="http://schemas.microsoft.com/office/powerpoint/2010/main" val="4015340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Google Shape;331;p41"/>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OLRC Now vs. DuraCloud Out of the Box</a:t>
            </a:r>
            <a:endParaRPr/>
          </a:p>
        </p:txBody>
      </p:sp>
      <p:graphicFrame>
        <p:nvGraphicFramePr>
          <p:cNvPr id="332" name="Google Shape;332;p41"/>
          <p:cNvGraphicFramePr/>
          <p:nvPr/>
        </p:nvGraphicFramePr>
        <p:xfrm>
          <a:off x="1333688" y="1392900"/>
          <a:ext cx="9592350" cy="4811230"/>
        </p:xfrm>
        <a:graphic>
          <a:graphicData uri="http://schemas.openxmlformats.org/drawingml/2006/table">
            <a:tbl>
              <a:tblPr>
                <a:noFill/>
              </a:tblPr>
              <a:tblGrid>
                <a:gridCol w="3197450">
                  <a:extLst>
                    <a:ext uri="{9D8B030D-6E8A-4147-A177-3AD203B41FA5}">
                      <a16:colId xmlns:a16="http://schemas.microsoft.com/office/drawing/2014/main" val="20000"/>
                    </a:ext>
                  </a:extLst>
                </a:gridCol>
                <a:gridCol w="3197450">
                  <a:extLst>
                    <a:ext uri="{9D8B030D-6E8A-4147-A177-3AD203B41FA5}">
                      <a16:colId xmlns:a16="http://schemas.microsoft.com/office/drawing/2014/main" val="20001"/>
                    </a:ext>
                  </a:extLst>
                </a:gridCol>
                <a:gridCol w="3197450">
                  <a:extLst>
                    <a:ext uri="{9D8B030D-6E8A-4147-A177-3AD203B41FA5}">
                      <a16:colId xmlns:a16="http://schemas.microsoft.com/office/drawing/2014/main" val="20002"/>
                    </a:ext>
                  </a:extLst>
                </a:gridCol>
              </a:tblGrid>
              <a:tr h="558700">
                <a:tc>
                  <a:txBody>
                    <a:bodyPr/>
                    <a:lstStyle/>
                    <a:p>
                      <a:pPr marL="0" lvl="0" indent="0" algn="l" rtl="0">
                        <a:spcBef>
                          <a:spcPts val="0"/>
                        </a:spcBef>
                        <a:spcAft>
                          <a:spcPts val="0"/>
                        </a:spcAft>
                        <a:buNone/>
                      </a:pPr>
                      <a:r>
                        <a:rPr lang="en-US" sz="2400" b="1">
                          <a:latin typeface="Century Gothic"/>
                          <a:ea typeface="Century Gothic"/>
                          <a:cs typeface="Century Gothic"/>
                          <a:sym typeface="Century Gothic"/>
                        </a:rPr>
                        <a:t>Feature</a:t>
                      </a:r>
                      <a:endParaRPr sz="2400" b="1">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l" rtl="0">
                        <a:spcBef>
                          <a:spcPts val="0"/>
                        </a:spcBef>
                        <a:spcAft>
                          <a:spcPts val="0"/>
                        </a:spcAft>
                        <a:buNone/>
                      </a:pPr>
                      <a:r>
                        <a:rPr lang="en-US" sz="2400" b="1">
                          <a:latin typeface="Century Gothic"/>
                          <a:ea typeface="Century Gothic"/>
                          <a:cs typeface="Century Gothic"/>
                          <a:sym typeface="Century Gothic"/>
                        </a:rPr>
                        <a:t>OLRC</a:t>
                      </a:r>
                      <a:endParaRPr sz="2400" b="1">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l" rtl="0">
                        <a:spcBef>
                          <a:spcPts val="0"/>
                        </a:spcBef>
                        <a:spcAft>
                          <a:spcPts val="0"/>
                        </a:spcAft>
                        <a:buNone/>
                      </a:pPr>
                      <a:r>
                        <a:rPr lang="en-US" sz="2400" b="1">
                          <a:latin typeface="Century Gothic"/>
                          <a:ea typeface="Century Gothic"/>
                          <a:cs typeface="Century Gothic"/>
                          <a:sym typeface="Century Gothic"/>
                        </a:rPr>
                        <a:t>DuraCloud</a:t>
                      </a:r>
                      <a:endParaRPr sz="2400" b="1">
                        <a:latin typeface="Century Gothic"/>
                        <a:ea typeface="Century Gothic"/>
                        <a:cs typeface="Century Gothic"/>
                        <a:sym typeface="Century Gothic"/>
                      </a:endParaRPr>
                    </a:p>
                  </a:txBody>
                  <a:tcPr marL="91425" marR="91425" marT="91425" marB="91425">
                    <a:solidFill>
                      <a:srgbClr val="FFFFFF"/>
                    </a:solidFill>
                  </a:tcPr>
                </a:tc>
                <a:extLst>
                  <a:ext uri="{0D108BD9-81ED-4DB2-BD59-A6C34878D82A}">
                    <a16:rowId xmlns:a16="http://schemas.microsoft.com/office/drawing/2014/main" val="10000"/>
                  </a:ext>
                </a:extLst>
              </a:tr>
              <a:tr h="704200">
                <a:tc>
                  <a:txBody>
                    <a:bodyPr/>
                    <a:lstStyle/>
                    <a:p>
                      <a:pPr marL="0" lvl="0" indent="0" algn="l" rtl="0">
                        <a:spcBef>
                          <a:spcPts val="0"/>
                        </a:spcBef>
                        <a:spcAft>
                          <a:spcPts val="0"/>
                        </a:spcAft>
                        <a:buNone/>
                      </a:pPr>
                      <a:r>
                        <a:rPr lang="en-US" sz="2200">
                          <a:latin typeface="Century Gothic"/>
                          <a:ea typeface="Century Gothic"/>
                          <a:cs typeface="Century Gothic"/>
                          <a:sym typeface="Century Gothic"/>
                        </a:rPr>
                        <a:t>Archivematica</a:t>
                      </a:r>
                      <a:endParaRPr sz="2200">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ctr" rtl="0">
                        <a:spcBef>
                          <a:spcPts val="0"/>
                        </a:spcBef>
                        <a:spcAft>
                          <a:spcPts val="0"/>
                        </a:spcAft>
                        <a:buNone/>
                      </a:pPr>
                      <a:r>
                        <a:rPr lang="en-US" sz="3600" b="1">
                          <a:solidFill>
                            <a:srgbClr val="1B786E"/>
                          </a:solidFill>
                          <a:latin typeface="Roboto"/>
                          <a:ea typeface="Roboto"/>
                          <a:cs typeface="Roboto"/>
                          <a:sym typeface="Roboto"/>
                        </a:rPr>
                        <a:t>✔</a:t>
                      </a:r>
                      <a:r>
                        <a:rPr lang="en-US" sz="3600" b="1">
                          <a:solidFill>
                            <a:srgbClr val="1B786E"/>
                          </a:solidFill>
                          <a:highlight>
                            <a:srgbClr val="F9F9F9"/>
                          </a:highlight>
                          <a:latin typeface="Roboto"/>
                          <a:ea typeface="Roboto"/>
                          <a:cs typeface="Roboto"/>
                          <a:sym typeface="Roboto"/>
                        </a:rPr>
                        <a:t> </a:t>
                      </a:r>
                      <a:endParaRPr sz="3600" b="1">
                        <a:solidFill>
                          <a:srgbClr val="1B786E"/>
                        </a:solidFill>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ctr" rtl="0">
                        <a:spcBef>
                          <a:spcPts val="0"/>
                        </a:spcBef>
                        <a:spcAft>
                          <a:spcPts val="0"/>
                        </a:spcAft>
                        <a:buClr>
                          <a:schemeClr val="dk1"/>
                        </a:buClr>
                        <a:buSzPts val="1100"/>
                        <a:buFont typeface="Arial"/>
                        <a:buNone/>
                      </a:pPr>
                      <a:r>
                        <a:rPr lang="en-US" sz="3600" b="1">
                          <a:solidFill>
                            <a:srgbClr val="1B786E"/>
                          </a:solidFill>
                          <a:latin typeface="Century Gothic"/>
                          <a:ea typeface="Century Gothic"/>
                          <a:cs typeface="Century Gothic"/>
                          <a:sym typeface="Century Gothic"/>
                        </a:rPr>
                        <a:t>✔</a:t>
                      </a:r>
                      <a:endParaRPr sz="3600">
                        <a:solidFill>
                          <a:srgbClr val="1B786E"/>
                        </a:solidFill>
                        <a:latin typeface="Century Gothic"/>
                        <a:ea typeface="Century Gothic"/>
                        <a:cs typeface="Century Gothic"/>
                        <a:sym typeface="Century Gothic"/>
                      </a:endParaRPr>
                    </a:p>
                  </a:txBody>
                  <a:tcPr marL="91425" marR="91425" marT="91425" marB="91425">
                    <a:solidFill>
                      <a:srgbClr val="FFFFFF"/>
                    </a:solidFill>
                  </a:tcPr>
                </a:tc>
                <a:extLst>
                  <a:ext uri="{0D108BD9-81ED-4DB2-BD59-A6C34878D82A}">
                    <a16:rowId xmlns:a16="http://schemas.microsoft.com/office/drawing/2014/main" val="10001"/>
                  </a:ext>
                </a:extLst>
              </a:tr>
              <a:tr h="929850">
                <a:tc>
                  <a:txBody>
                    <a:bodyPr/>
                    <a:lstStyle/>
                    <a:p>
                      <a:pPr marL="0" lvl="0" indent="0" algn="l" rtl="0">
                        <a:spcBef>
                          <a:spcPts val="0"/>
                        </a:spcBef>
                        <a:spcAft>
                          <a:spcPts val="0"/>
                        </a:spcAft>
                        <a:buNone/>
                      </a:pPr>
                      <a:r>
                        <a:rPr lang="en-US" sz="2200" dirty="0">
                          <a:latin typeface="Century Gothic"/>
                          <a:ea typeface="Century Gothic"/>
                          <a:cs typeface="Century Gothic"/>
                          <a:sym typeface="Century Gothic"/>
                        </a:rPr>
                        <a:t>Institutional Repositories</a:t>
                      </a:r>
                      <a:endParaRPr sz="2200" dirty="0">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l" rtl="0">
                        <a:spcBef>
                          <a:spcPts val="0"/>
                        </a:spcBef>
                        <a:spcAft>
                          <a:spcPts val="0"/>
                        </a:spcAft>
                        <a:buNone/>
                      </a:pPr>
                      <a:r>
                        <a:rPr lang="en-US" sz="2200">
                          <a:latin typeface="Century Gothic"/>
                          <a:ea typeface="Century Gothic"/>
                          <a:cs typeface="Century Gothic"/>
                          <a:sym typeface="Century Gothic"/>
                        </a:rPr>
                        <a:t>Planned</a:t>
                      </a:r>
                      <a:endParaRPr sz="2200">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ctr" rtl="0">
                        <a:spcBef>
                          <a:spcPts val="0"/>
                        </a:spcBef>
                        <a:spcAft>
                          <a:spcPts val="0"/>
                        </a:spcAft>
                        <a:buNone/>
                      </a:pPr>
                      <a:r>
                        <a:rPr lang="en-US" sz="3600">
                          <a:solidFill>
                            <a:srgbClr val="1B786E"/>
                          </a:solidFill>
                          <a:latin typeface="Century Gothic"/>
                          <a:ea typeface="Century Gothic"/>
                          <a:cs typeface="Century Gothic"/>
                          <a:sym typeface="Century Gothic"/>
                        </a:rPr>
                        <a:t>✔</a:t>
                      </a:r>
                      <a:endParaRPr sz="3600">
                        <a:solidFill>
                          <a:srgbClr val="1B786E"/>
                        </a:solidFill>
                        <a:latin typeface="Century Gothic"/>
                        <a:ea typeface="Century Gothic"/>
                        <a:cs typeface="Century Gothic"/>
                        <a:sym typeface="Century Gothic"/>
                      </a:endParaRPr>
                    </a:p>
                  </a:txBody>
                  <a:tcPr marL="91425" marR="91425" marT="91425" marB="91425">
                    <a:solidFill>
                      <a:srgbClr val="FFFFFF"/>
                    </a:solidFill>
                  </a:tcPr>
                </a:tc>
                <a:extLst>
                  <a:ext uri="{0D108BD9-81ED-4DB2-BD59-A6C34878D82A}">
                    <a16:rowId xmlns:a16="http://schemas.microsoft.com/office/drawing/2014/main" val="10002"/>
                  </a:ext>
                </a:extLst>
              </a:tr>
              <a:tr h="704200">
                <a:tc>
                  <a:txBody>
                    <a:bodyPr/>
                    <a:lstStyle/>
                    <a:p>
                      <a:pPr marL="0" lvl="0" indent="0" algn="l" rtl="0">
                        <a:spcBef>
                          <a:spcPts val="0"/>
                        </a:spcBef>
                        <a:spcAft>
                          <a:spcPts val="0"/>
                        </a:spcAft>
                        <a:buNone/>
                      </a:pPr>
                      <a:r>
                        <a:rPr lang="en-US" sz="2200">
                          <a:latin typeface="Century Gothic"/>
                          <a:ea typeface="Century Gothic"/>
                          <a:cs typeface="Century Gothic"/>
                          <a:sym typeface="Century Gothic"/>
                        </a:rPr>
                        <a:t>Archive-It</a:t>
                      </a:r>
                      <a:endParaRPr sz="2200">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l" rtl="0">
                        <a:spcBef>
                          <a:spcPts val="0"/>
                        </a:spcBef>
                        <a:spcAft>
                          <a:spcPts val="0"/>
                        </a:spcAft>
                        <a:buNone/>
                      </a:pPr>
                      <a:r>
                        <a:rPr lang="en-US" sz="2200">
                          <a:latin typeface="Century Gothic"/>
                          <a:ea typeface="Century Gothic"/>
                          <a:cs typeface="Century Gothic"/>
                          <a:sym typeface="Century Gothic"/>
                        </a:rPr>
                        <a:t>Planned</a:t>
                      </a:r>
                      <a:endParaRPr sz="2200">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ctr" rtl="0">
                        <a:spcBef>
                          <a:spcPts val="0"/>
                        </a:spcBef>
                        <a:spcAft>
                          <a:spcPts val="0"/>
                        </a:spcAft>
                        <a:buNone/>
                      </a:pPr>
                      <a:r>
                        <a:rPr lang="en-US" sz="3600">
                          <a:solidFill>
                            <a:srgbClr val="1B786E"/>
                          </a:solidFill>
                          <a:latin typeface="Century Gothic"/>
                          <a:ea typeface="Century Gothic"/>
                          <a:cs typeface="Century Gothic"/>
                          <a:sym typeface="Century Gothic"/>
                        </a:rPr>
                        <a:t>✔</a:t>
                      </a:r>
                      <a:endParaRPr sz="3600">
                        <a:solidFill>
                          <a:srgbClr val="1B786E"/>
                        </a:solidFill>
                        <a:latin typeface="Century Gothic"/>
                        <a:ea typeface="Century Gothic"/>
                        <a:cs typeface="Century Gothic"/>
                        <a:sym typeface="Century Gothic"/>
                      </a:endParaRPr>
                    </a:p>
                  </a:txBody>
                  <a:tcPr marL="91425" marR="91425" marT="91425" marB="91425">
                    <a:solidFill>
                      <a:srgbClr val="FFFFFF"/>
                    </a:solidFill>
                  </a:tcPr>
                </a:tc>
                <a:extLst>
                  <a:ext uri="{0D108BD9-81ED-4DB2-BD59-A6C34878D82A}">
                    <a16:rowId xmlns:a16="http://schemas.microsoft.com/office/drawing/2014/main" val="10003"/>
                  </a:ext>
                </a:extLst>
              </a:tr>
              <a:tr h="929850">
                <a:tc>
                  <a:txBody>
                    <a:bodyPr/>
                    <a:lstStyle/>
                    <a:p>
                      <a:pPr marL="0" lvl="0" indent="0" algn="l" rtl="0">
                        <a:spcBef>
                          <a:spcPts val="0"/>
                        </a:spcBef>
                        <a:spcAft>
                          <a:spcPts val="0"/>
                        </a:spcAft>
                        <a:buNone/>
                      </a:pPr>
                      <a:r>
                        <a:rPr lang="en-US" sz="2200">
                          <a:latin typeface="Century Gothic"/>
                          <a:ea typeface="Century Gothic"/>
                          <a:cs typeface="Century Gothic"/>
                          <a:sym typeface="Century Gothic"/>
                        </a:rPr>
                        <a:t>Upload/download tool</a:t>
                      </a:r>
                      <a:endParaRPr sz="2200">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l" rtl="0">
                        <a:spcBef>
                          <a:spcPts val="0"/>
                        </a:spcBef>
                        <a:spcAft>
                          <a:spcPts val="0"/>
                        </a:spcAft>
                        <a:buNone/>
                      </a:pPr>
                      <a:r>
                        <a:rPr lang="en-US" sz="2200">
                          <a:latin typeface="Century Gothic"/>
                          <a:ea typeface="Century Gothic"/>
                          <a:cs typeface="Century Gothic"/>
                          <a:sym typeface="Century Gothic"/>
                        </a:rPr>
                        <a:t>In development</a:t>
                      </a:r>
                      <a:endParaRPr sz="2200">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ctr" rtl="0">
                        <a:spcBef>
                          <a:spcPts val="0"/>
                        </a:spcBef>
                        <a:spcAft>
                          <a:spcPts val="0"/>
                        </a:spcAft>
                        <a:buNone/>
                      </a:pPr>
                      <a:r>
                        <a:rPr lang="en-US" sz="3600">
                          <a:solidFill>
                            <a:srgbClr val="1B786E"/>
                          </a:solidFill>
                          <a:latin typeface="Century Gothic"/>
                          <a:ea typeface="Century Gothic"/>
                          <a:cs typeface="Century Gothic"/>
                          <a:sym typeface="Century Gothic"/>
                        </a:rPr>
                        <a:t>✔</a:t>
                      </a:r>
                      <a:endParaRPr sz="3600">
                        <a:solidFill>
                          <a:srgbClr val="1B786E"/>
                        </a:solidFill>
                        <a:latin typeface="Century Gothic"/>
                        <a:ea typeface="Century Gothic"/>
                        <a:cs typeface="Century Gothic"/>
                        <a:sym typeface="Century Gothic"/>
                      </a:endParaRPr>
                    </a:p>
                  </a:txBody>
                  <a:tcPr marL="91425" marR="91425" marT="91425" marB="91425">
                    <a:solidFill>
                      <a:srgbClr val="FFFFFF"/>
                    </a:solidFill>
                  </a:tcPr>
                </a:tc>
                <a:extLst>
                  <a:ext uri="{0D108BD9-81ED-4DB2-BD59-A6C34878D82A}">
                    <a16:rowId xmlns:a16="http://schemas.microsoft.com/office/drawing/2014/main" val="10004"/>
                  </a:ext>
                </a:extLst>
              </a:tr>
              <a:tr h="929850">
                <a:tc>
                  <a:txBody>
                    <a:bodyPr/>
                    <a:lstStyle/>
                    <a:p>
                      <a:pPr marL="0" lvl="0" indent="0" algn="l" rtl="0">
                        <a:spcBef>
                          <a:spcPts val="0"/>
                        </a:spcBef>
                        <a:spcAft>
                          <a:spcPts val="0"/>
                        </a:spcAft>
                        <a:buNone/>
                      </a:pPr>
                      <a:r>
                        <a:rPr lang="en-US" sz="2200">
                          <a:latin typeface="Century Gothic"/>
                          <a:ea typeface="Century Gothic"/>
                          <a:cs typeface="Century Gothic"/>
                          <a:sym typeface="Century Gothic"/>
                        </a:rPr>
                        <a:t>Preservation metadata in GUI</a:t>
                      </a:r>
                      <a:endParaRPr sz="2200">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l" rtl="0">
                        <a:spcBef>
                          <a:spcPts val="0"/>
                        </a:spcBef>
                        <a:spcAft>
                          <a:spcPts val="0"/>
                        </a:spcAft>
                        <a:buNone/>
                      </a:pPr>
                      <a:r>
                        <a:rPr lang="en-US" sz="2200">
                          <a:latin typeface="Century Gothic"/>
                          <a:ea typeface="Century Gothic"/>
                          <a:cs typeface="Century Gothic"/>
                          <a:sym typeface="Century Gothic"/>
                        </a:rPr>
                        <a:t>Planned</a:t>
                      </a:r>
                      <a:endParaRPr sz="2200">
                        <a:latin typeface="Century Gothic"/>
                        <a:ea typeface="Century Gothic"/>
                        <a:cs typeface="Century Gothic"/>
                        <a:sym typeface="Century Gothic"/>
                      </a:endParaRPr>
                    </a:p>
                  </a:txBody>
                  <a:tcPr marL="91425" marR="91425" marT="91425" marB="91425">
                    <a:solidFill>
                      <a:srgbClr val="FFFFFF"/>
                    </a:solidFill>
                  </a:tcPr>
                </a:tc>
                <a:tc>
                  <a:txBody>
                    <a:bodyPr/>
                    <a:lstStyle/>
                    <a:p>
                      <a:pPr marL="0" lvl="0" indent="0" algn="ctr" rtl="0">
                        <a:spcBef>
                          <a:spcPts val="0"/>
                        </a:spcBef>
                        <a:spcAft>
                          <a:spcPts val="0"/>
                        </a:spcAft>
                        <a:buNone/>
                      </a:pPr>
                      <a:r>
                        <a:rPr lang="en-US" sz="3600" dirty="0">
                          <a:solidFill>
                            <a:srgbClr val="1B786E"/>
                          </a:solidFill>
                          <a:latin typeface="Century Gothic"/>
                          <a:ea typeface="Century Gothic"/>
                          <a:cs typeface="Century Gothic"/>
                          <a:sym typeface="Century Gothic"/>
                        </a:rPr>
                        <a:t>✔</a:t>
                      </a:r>
                      <a:endParaRPr sz="3600" dirty="0">
                        <a:solidFill>
                          <a:srgbClr val="1B786E"/>
                        </a:solidFill>
                        <a:latin typeface="Century Gothic"/>
                        <a:ea typeface="Century Gothic"/>
                        <a:cs typeface="Century Gothic"/>
                        <a:sym typeface="Century Gothic"/>
                      </a:endParaRPr>
                    </a:p>
                  </a:txBody>
                  <a:tcPr marL="91425" marR="91425" marT="91425" marB="91425">
                    <a:solidFill>
                      <a:srgbClr val="FFFFFF"/>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41203314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42"/>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What does the project involve?</a:t>
            </a:r>
            <a:endParaRPr/>
          </a:p>
        </p:txBody>
      </p:sp>
      <p:sp>
        <p:nvSpPr>
          <p:cNvPr id="339" name="Google Shape;339;p42"/>
          <p:cNvSpPr txBox="1">
            <a:spLocks noGrp="1"/>
          </p:cNvSpPr>
          <p:nvPr>
            <p:ph type="body" idx="1"/>
          </p:nvPr>
        </p:nvSpPr>
        <p:spPr>
          <a:xfrm>
            <a:off x="609600" y="1538749"/>
            <a:ext cx="10972800" cy="4526100"/>
          </a:xfrm>
          <a:prstGeom prst="rect">
            <a:avLst/>
          </a:prstGeom>
        </p:spPr>
        <p:txBody>
          <a:bodyPr spcFirstLastPara="1" wrap="square" lIns="91425" tIns="45700" rIns="91425" bIns="45700" anchor="t" anchorCtr="0">
            <a:noAutofit/>
          </a:bodyPr>
          <a:lstStyle/>
          <a:p>
            <a:pPr marL="457200" lvl="0" indent="-381000" algn="l" rtl="0">
              <a:spcBef>
                <a:spcPts val="360"/>
              </a:spcBef>
              <a:spcAft>
                <a:spcPts val="0"/>
              </a:spcAft>
              <a:buSzPts val="2400"/>
              <a:buChar char="◉"/>
            </a:pPr>
            <a:r>
              <a:rPr lang="en-US"/>
              <a:t>Collaboration between DuraSpace, the University of Toronto Libraries, Scholars Portal, and COPPUL</a:t>
            </a:r>
            <a:br>
              <a:rPr lang="en-US"/>
            </a:br>
            <a:endParaRPr/>
          </a:p>
          <a:p>
            <a:pPr marL="457200" lvl="0" indent="-381000" algn="l" rtl="0">
              <a:spcBef>
                <a:spcPts val="0"/>
              </a:spcBef>
              <a:spcAft>
                <a:spcPts val="0"/>
              </a:spcAft>
              <a:buSzPts val="2400"/>
              <a:buChar char="◉"/>
            </a:pPr>
            <a:r>
              <a:rPr lang="en-US"/>
              <a:t>18 month grant from CANARIE Research Data Management Program for:</a:t>
            </a:r>
            <a:endParaRPr/>
          </a:p>
          <a:p>
            <a:pPr marL="914400" lvl="1" indent="-355600" algn="l" rtl="0">
              <a:spcBef>
                <a:spcPts val="0"/>
              </a:spcBef>
              <a:spcAft>
                <a:spcPts val="0"/>
              </a:spcAft>
              <a:buSzPts val="2000"/>
              <a:buChar char="○"/>
            </a:pPr>
            <a:r>
              <a:rPr lang="en-US"/>
              <a:t>1 FTE programmer (covered)</a:t>
            </a:r>
            <a:endParaRPr/>
          </a:p>
          <a:p>
            <a:pPr marL="914400" lvl="1" indent="-355600" algn="l" rtl="0">
              <a:spcBef>
                <a:spcPts val="0"/>
              </a:spcBef>
              <a:spcAft>
                <a:spcPts val="0"/>
              </a:spcAft>
              <a:buSzPts val="2000"/>
              <a:buChar char="○"/>
            </a:pPr>
            <a:r>
              <a:rPr lang="en-US"/>
              <a:t>1 FTE system support (covered)</a:t>
            </a:r>
            <a:endParaRPr/>
          </a:p>
          <a:p>
            <a:pPr marL="914400" lvl="1" indent="-355600" algn="l" rtl="0">
              <a:spcBef>
                <a:spcPts val="0"/>
              </a:spcBef>
              <a:spcAft>
                <a:spcPts val="0"/>
              </a:spcAft>
              <a:buSzPts val="2000"/>
              <a:buChar char="○"/>
            </a:pPr>
            <a:r>
              <a:rPr lang="en-US"/>
              <a:t>$18,000 infrastructure costs</a:t>
            </a:r>
            <a:endParaRPr/>
          </a:p>
          <a:p>
            <a:pPr marL="914400" lvl="1" indent="-355600" algn="l" rtl="0">
              <a:spcBef>
                <a:spcPts val="0"/>
              </a:spcBef>
              <a:spcAft>
                <a:spcPts val="0"/>
              </a:spcAft>
              <a:buSzPts val="2000"/>
              <a:buChar char="○"/>
            </a:pPr>
            <a:r>
              <a:rPr lang="en-US"/>
              <a:t>$18,000 consultation services</a:t>
            </a:r>
            <a:endParaRPr/>
          </a:p>
          <a:p>
            <a:pPr marL="914400" lvl="1" indent="-355600" algn="l" rtl="0">
              <a:spcBef>
                <a:spcPts val="0"/>
              </a:spcBef>
              <a:spcAft>
                <a:spcPts val="0"/>
              </a:spcAft>
              <a:buSzPts val="2000"/>
              <a:buChar char="○"/>
            </a:pPr>
            <a:endParaRPr/>
          </a:p>
          <a:p>
            <a:pPr marL="914400" lvl="1" indent="-355600" algn="l" rtl="0">
              <a:spcBef>
                <a:spcPts val="0"/>
              </a:spcBef>
              <a:spcAft>
                <a:spcPts val="0"/>
              </a:spcAft>
              <a:buSzPts val="2000"/>
              <a:buChar char="○"/>
            </a:pPr>
            <a:endParaRPr/>
          </a:p>
        </p:txBody>
      </p:sp>
    </p:spTree>
    <p:extLst>
      <p:ext uri="{BB962C8B-B14F-4D97-AF65-F5344CB8AC3E}">
        <p14:creationId xmlns:p14="http://schemas.microsoft.com/office/powerpoint/2010/main" val="3617017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Scholars Portal Dataverse - Highlights 2018</a:t>
            </a:r>
            <a:endParaRPr/>
          </a:p>
        </p:txBody>
      </p:sp>
      <p:sp>
        <p:nvSpPr>
          <p:cNvPr id="68" name="Google Shape;68;p15"/>
          <p:cNvSpPr txBox="1">
            <a:spLocks noGrp="1"/>
          </p:cNvSpPr>
          <p:nvPr>
            <p:ph type="body" idx="1"/>
          </p:nvPr>
        </p:nvSpPr>
        <p:spPr>
          <a:xfrm>
            <a:off x="609600" y="1828650"/>
            <a:ext cx="3311700" cy="3954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a:p>
            <a:pPr marL="342900" lvl="0" indent="-139700" algn="l" rtl="0">
              <a:spcBef>
                <a:spcPts val="0"/>
              </a:spcBef>
              <a:spcAft>
                <a:spcPts val="0"/>
              </a:spcAft>
              <a:buClr>
                <a:schemeClr val="dk1"/>
              </a:buClr>
              <a:buSzPts val="3200"/>
              <a:buNone/>
            </a:pPr>
            <a:endParaRPr/>
          </a:p>
          <a:p>
            <a:pPr marL="342900" lvl="0" indent="-139700" algn="l" rtl="0">
              <a:spcBef>
                <a:spcPts val="0"/>
              </a:spcBef>
              <a:spcAft>
                <a:spcPts val="0"/>
              </a:spcAft>
              <a:buClr>
                <a:schemeClr val="dk1"/>
              </a:buClr>
              <a:buSzPts val="3200"/>
              <a:buNone/>
            </a:pPr>
            <a:endParaRPr/>
          </a:p>
        </p:txBody>
      </p:sp>
      <p:pic>
        <p:nvPicPr>
          <p:cNvPr id="69" name="Google Shape;69;p15" descr="Dataverse landing page"/>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5510675" y="1925963"/>
            <a:ext cx="6434476" cy="3759675"/>
          </a:xfrm>
          <a:prstGeom prst="rect">
            <a:avLst/>
          </a:prstGeom>
          <a:noFill/>
          <a:ln>
            <a:noFill/>
          </a:ln>
        </p:spPr>
      </p:pic>
      <p:sp>
        <p:nvSpPr>
          <p:cNvPr id="70" name="Google Shape;70;p15"/>
          <p:cNvSpPr txBox="1">
            <a:spLocks noGrp="1"/>
          </p:cNvSpPr>
          <p:nvPr>
            <p:ph type="body" idx="1"/>
          </p:nvPr>
        </p:nvSpPr>
        <p:spPr>
          <a:xfrm>
            <a:off x="311025" y="1392900"/>
            <a:ext cx="4992300" cy="4944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2800"/>
              <a:t>Upgraded to 4.8.6</a:t>
            </a:r>
            <a:endParaRPr sz="2800"/>
          </a:p>
          <a:p>
            <a:pPr marL="457200" lvl="0" indent="-381000" algn="l" rtl="0">
              <a:spcBef>
                <a:spcPts val="0"/>
              </a:spcBef>
              <a:spcAft>
                <a:spcPts val="0"/>
              </a:spcAft>
              <a:buSzPts val="2400"/>
              <a:buChar char="◉"/>
            </a:pPr>
            <a:r>
              <a:rPr lang="en-US" sz="2400"/>
              <a:t>Performance enhancements</a:t>
            </a:r>
            <a:endParaRPr sz="2400"/>
          </a:p>
          <a:p>
            <a:pPr marL="457200" lvl="0" indent="-381000" algn="l" rtl="0">
              <a:spcBef>
                <a:spcPts val="0"/>
              </a:spcBef>
              <a:spcAft>
                <a:spcPts val="0"/>
              </a:spcAft>
              <a:buSzPts val="2400"/>
              <a:buChar char="◉"/>
            </a:pPr>
            <a:r>
              <a:rPr lang="en-US" sz="2400"/>
              <a:t>Usage report</a:t>
            </a:r>
            <a:endParaRPr sz="2400"/>
          </a:p>
          <a:p>
            <a:pPr marL="457200" lvl="0" indent="-381000" algn="l" rtl="0">
              <a:spcBef>
                <a:spcPts val="0"/>
              </a:spcBef>
              <a:spcAft>
                <a:spcPts val="0"/>
              </a:spcAft>
              <a:buSzPts val="2400"/>
              <a:buChar char="◉"/>
            </a:pPr>
            <a:r>
              <a:rPr lang="en-US" sz="2400"/>
              <a:t>Data Explorer</a:t>
            </a:r>
            <a:endParaRPr sz="2400"/>
          </a:p>
          <a:p>
            <a:pPr marL="0" lvl="0" indent="0" algn="l" rtl="0">
              <a:spcBef>
                <a:spcPts val="0"/>
              </a:spcBef>
              <a:spcAft>
                <a:spcPts val="0"/>
              </a:spcAft>
              <a:buNone/>
            </a:pPr>
            <a:endParaRPr sz="1000"/>
          </a:p>
          <a:p>
            <a:pPr marL="0" lvl="0" indent="0" algn="l" rtl="0">
              <a:spcBef>
                <a:spcPts val="0"/>
              </a:spcBef>
              <a:spcAft>
                <a:spcPts val="0"/>
              </a:spcAft>
              <a:buNone/>
            </a:pPr>
            <a:r>
              <a:rPr lang="en-US" sz="2800"/>
              <a:t>Ongoing projects and development</a:t>
            </a:r>
            <a:endParaRPr sz="2800"/>
          </a:p>
          <a:p>
            <a:pPr marL="457200" lvl="0" indent="-381000" algn="l" rtl="0">
              <a:spcBef>
                <a:spcPts val="0"/>
              </a:spcBef>
              <a:spcAft>
                <a:spcPts val="0"/>
              </a:spcAft>
              <a:buSzPts val="2400"/>
              <a:buChar char="◉"/>
            </a:pPr>
            <a:r>
              <a:rPr lang="en-US" sz="2400"/>
              <a:t>Internationalization</a:t>
            </a:r>
            <a:endParaRPr sz="2400"/>
          </a:p>
          <a:p>
            <a:pPr marL="457200" lvl="0" indent="-381000" algn="l" rtl="0">
              <a:spcBef>
                <a:spcPts val="0"/>
              </a:spcBef>
              <a:spcAft>
                <a:spcPts val="0"/>
              </a:spcAft>
              <a:buSzPts val="2400"/>
              <a:buChar char="◉"/>
            </a:pPr>
            <a:r>
              <a:rPr lang="en-US" sz="2400"/>
              <a:t>CANARIE RDM grant</a:t>
            </a:r>
            <a:endParaRPr sz="2400"/>
          </a:p>
          <a:p>
            <a:pPr marL="457200" lvl="0" indent="-381000" algn="l" rtl="0">
              <a:spcBef>
                <a:spcPts val="0"/>
              </a:spcBef>
              <a:spcAft>
                <a:spcPts val="0"/>
              </a:spcAft>
              <a:buSzPts val="2400"/>
              <a:buChar char="◉"/>
            </a:pPr>
            <a:r>
              <a:rPr lang="en-US" sz="2400"/>
              <a:t>Portage’s Dataverse North</a:t>
            </a:r>
            <a:endParaRPr sz="2400"/>
          </a:p>
          <a:p>
            <a:pPr marL="457200" lvl="0" indent="-381000" algn="l" rtl="0">
              <a:spcBef>
                <a:spcPts val="0"/>
              </a:spcBef>
              <a:spcAft>
                <a:spcPts val="0"/>
              </a:spcAft>
              <a:buSzPts val="2400"/>
              <a:buChar char="◉"/>
            </a:pPr>
            <a:r>
              <a:rPr lang="en-US" sz="2400"/>
              <a:t>Dataverse-Archivematica Integration </a:t>
            </a:r>
            <a:endParaRPr sz="2400"/>
          </a:p>
          <a:p>
            <a:pPr marL="0" lvl="0" indent="0" algn="l" rtl="0">
              <a:spcBef>
                <a:spcPts val="0"/>
              </a:spcBef>
              <a:spcAft>
                <a:spcPts val="0"/>
              </a:spcAft>
              <a:buNone/>
            </a:pPr>
            <a:endParaRPr sz="2400"/>
          </a:p>
          <a:p>
            <a:pPr marL="342900" lvl="0" indent="-139700" algn="l" rtl="0">
              <a:spcBef>
                <a:spcPts val="0"/>
              </a:spcBef>
              <a:spcAft>
                <a:spcPts val="0"/>
              </a:spcAft>
              <a:buClr>
                <a:schemeClr val="dk1"/>
              </a:buClr>
              <a:buSzPts val="3200"/>
              <a:buNone/>
            </a:pPr>
            <a:endParaRPr/>
          </a:p>
        </p:txBody>
      </p:sp>
    </p:spTree>
    <p:extLst>
      <p:ext uri="{BB962C8B-B14F-4D97-AF65-F5344CB8AC3E}">
        <p14:creationId xmlns:p14="http://schemas.microsoft.com/office/powerpoint/2010/main" val="28775988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43"/>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CANARIE Grant Goals - to April 2020</a:t>
            </a:r>
            <a:endParaRPr/>
          </a:p>
        </p:txBody>
      </p:sp>
      <p:sp>
        <p:nvSpPr>
          <p:cNvPr id="346" name="Google Shape;346;p43"/>
          <p:cNvSpPr txBox="1">
            <a:spLocks noGrp="1"/>
          </p:cNvSpPr>
          <p:nvPr>
            <p:ph type="body" idx="1"/>
          </p:nvPr>
        </p:nvSpPr>
        <p:spPr>
          <a:xfrm>
            <a:off x="609600" y="1538749"/>
            <a:ext cx="10972800" cy="4526100"/>
          </a:xfrm>
          <a:prstGeom prst="rect">
            <a:avLst/>
          </a:prstGeom>
        </p:spPr>
        <p:txBody>
          <a:bodyPr spcFirstLastPara="1" wrap="square" lIns="91425" tIns="45700" rIns="91425" bIns="45700" anchor="t" anchorCtr="0">
            <a:noAutofit/>
          </a:bodyPr>
          <a:lstStyle/>
          <a:p>
            <a:pPr marL="914400" lvl="1" indent="-355600" algn="l" rtl="0">
              <a:spcBef>
                <a:spcPts val="360"/>
              </a:spcBef>
              <a:spcAft>
                <a:spcPts val="0"/>
              </a:spcAft>
              <a:buSzPts val="2000"/>
              <a:buChar char="○"/>
            </a:pPr>
            <a:r>
              <a:rPr lang="en-US"/>
              <a:t>Remove DuraCloud’s dependencies on Amazon Web Services </a:t>
            </a:r>
            <a:endParaRPr/>
          </a:p>
          <a:p>
            <a:pPr marL="914400" lvl="1" indent="-355600" algn="l" rtl="0">
              <a:spcBef>
                <a:spcPts val="0"/>
              </a:spcBef>
              <a:spcAft>
                <a:spcPts val="0"/>
              </a:spcAft>
              <a:buSzPts val="2000"/>
              <a:buChar char="○"/>
            </a:pPr>
            <a:r>
              <a:rPr lang="en-US"/>
              <a:t>Integrate with OLRC</a:t>
            </a:r>
            <a:endParaRPr/>
          </a:p>
          <a:p>
            <a:pPr marL="914400" lvl="1" indent="-355600" algn="l" rtl="0">
              <a:spcBef>
                <a:spcPts val="0"/>
              </a:spcBef>
              <a:spcAft>
                <a:spcPts val="0"/>
              </a:spcAft>
              <a:buSzPts val="2000"/>
              <a:buChar char="○"/>
            </a:pPr>
            <a:r>
              <a:rPr lang="en-US"/>
              <a:t>Integrate with WestVault </a:t>
            </a:r>
            <a:r>
              <a:rPr lang="en-US" sz="1800"/>
              <a:t>(COPPUL’s LOCKSS-based storage method)</a:t>
            </a:r>
            <a:endParaRPr sz="1800"/>
          </a:p>
          <a:p>
            <a:pPr marL="914400" lvl="1" indent="-355600" algn="l" rtl="0">
              <a:spcBef>
                <a:spcPts val="0"/>
              </a:spcBef>
              <a:spcAft>
                <a:spcPts val="0"/>
              </a:spcAft>
              <a:buSzPts val="2000"/>
              <a:buChar char="○"/>
            </a:pPr>
            <a:r>
              <a:rPr lang="en-US"/>
              <a:t>Host open source version on SP servers at UTL data centre</a:t>
            </a:r>
            <a:endParaRPr/>
          </a:p>
          <a:p>
            <a:pPr marL="914400" lvl="1" indent="-355600" algn="l" rtl="0">
              <a:spcBef>
                <a:spcPts val="0"/>
              </a:spcBef>
              <a:spcAft>
                <a:spcPts val="0"/>
              </a:spcAft>
              <a:buSzPts val="2000"/>
              <a:buChar char="○"/>
            </a:pPr>
            <a:r>
              <a:rPr lang="en-US"/>
              <a:t>Test and verify connectors to other cloud-based storage services</a:t>
            </a:r>
            <a:endParaRPr/>
          </a:p>
          <a:p>
            <a:pPr marL="914400" lvl="1" indent="-355600" algn="l" rtl="0">
              <a:spcBef>
                <a:spcPts val="0"/>
              </a:spcBef>
              <a:spcAft>
                <a:spcPts val="0"/>
              </a:spcAft>
              <a:buSzPts val="2000"/>
              <a:buChar char="○"/>
            </a:pPr>
            <a:r>
              <a:rPr lang="en-US"/>
              <a:t>Test and verify connectivity with Archivematica, DSpace, Archive-It</a:t>
            </a:r>
            <a:br>
              <a:rPr lang="en-US"/>
            </a:br>
            <a:endParaRPr/>
          </a:p>
        </p:txBody>
      </p:sp>
    </p:spTree>
    <p:extLst>
      <p:ext uri="{BB962C8B-B14F-4D97-AF65-F5344CB8AC3E}">
        <p14:creationId xmlns:p14="http://schemas.microsoft.com/office/powerpoint/2010/main" val="6849707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44"/>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Thank you!</a:t>
            </a:r>
            <a:endParaRPr/>
          </a:p>
        </p:txBody>
      </p:sp>
      <p:sp>
        <p:nvSpPr>
          <p:cNvPr id="353" name="Google Shape;353;p44"/>
          <p:cNvSpPr txBox="1">
            <a:spLocks noGrp="1"/>
          </p:cNvSpPr>
          <p:nvPr>
            <p:ph type="body" idx="1"/>
          </p:nvPr>
        </p:nvSpPr>
        <p:spPr>
          <a:xfrm>
            <a:off x="609600" y="1538749"/>
            <a:ext cx="10972800" cy="45261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r>
              <a:rPr lang="en-US"/>
              <a:t>Meghan Goodchild - </a:t>
            </a:r>
            <a:r>
              <a:rPr lang="en-US" u="sng">
                <a:solidFill>
                  <a:schemeClr val="hlink"/>
                </a:solidFill>
                <a:hlinkClick r:id="rId3"/>
              </a:rPr>
              <a:t>meghan@scholarsportal.info</a:t>
            </a:r>
            <a:r>
              <a:rPr lang="en-US"/>
              <a:t> </a:t>
            </a:r>
            <a:endParaRPr/>
          </a:p>
          <a:p>
            <a:pPr marL="0" lvl="0" indent="0" algn="l" rtl="0">
              <a:spcBef>
                <a:spcPts val="360"/>
              </a:spcBef>
              <a:spcAft>
                <a:spcPts val="0"/>
              </a:spcAft>
              <a:buNone/>
            </a:pPr>
            <a:r>
              <a:rPr lang="en-US"/>
              <a:t>Grant Hurley - </a:t>
            </a:r>
            <a:r>
              <a:rPr lang="en-US" u="sng">
                <a:solidFill>
                  <a:schemeClr val="hlink"/>
                </a:solidFill>
                <a:hlinkClick r:id="rId4"/>
              </a:rPr>
              <a:t>grant@scholarsportal.info</a:t>
            </a:r>
            <a:r>
              <a:rPr lang="en-US"/>
              <a:t> </a:t>
            </a:r>
            <a:endParaRPr/>
          </a:p>
        </p:txBody>
      </p:sp>
    </p:spTree>
    <p:extLst>
      <p:ext uri="{BB962C8B-B14F-4D97-AF65-F5344CB8AC3E}">
        <p14:creationId xmlns:p14="http://schemas.microsoft.com/office/powerpoint/2010/main" val="6756546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49"/>
          <p:cNvSpPr txBox="1">
            <a:spLocks/>
          </p:cNvSpPr>
          <p:nvPr/>
        </p:nvSpPr>
        <p:spPr>
          <a:xfrm>
            <a:off x="2578342" y="5534081"/>
            <a:ext cx="7253056" cy="819426"/>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ctr" defTabSz="457200" rtl="0" eaLnBrk="1" fontAlgn="auto" latinLnBrk="0" hangingPunct="1">
              <a:lnSpc>
                <a:spcPct val="100000"/>
              </a:lnSpc>
              <a:spcBef>
                <a:spcPts val="400"/>
              </a:spcBef>
              <a:spcAft>
                <a:spcPts val="0"/>
              </a:spcAft>
              <a:buClrTx/>
              <a:buSzTx/>
              <a:buFont typeface="Arial"/>
              <a:buNone/>
              <a:tabLst/>
              <a:defRPr sz="1800"/>
            </a:pPr>
            <a:endParaRPr kumimoji="0" lang="en-US" sz="1800" b="0" i="0" u="none" strike="noStrike" kern="1200" cap="none" spc="0" normalizeH="0" baseline="0" noProof="0" dirty="0">
              <a:ln>
                <a:noFill/>
              </a:ln>
              <a:solidFill>
                <a:srgbClr val="4D4D4D"/>
              </a:solidFill>
              <a:effectLst/>
              <a:uLnTx/>
              <a:uFillTx/>
              <a:latin typeface="Century Gothic"/>
              <a:ea typeface="+mn-ea"/>
              <a:cs typeface="+mn-cs"/>
            </a:endParaRPr>
          </a:p>
        </p:txBody>
      </p:sp>
      <p:sp>
        <p:nvSpPr>
          <p:cNvPr id="8" name="Rectangle 7"/>
          <p:cNvSpPr/>
          <p:nvPr/>
        </p:nvSpPr>
        <p:spPr>
          <a:xfrm>
            <a:off x="2937577" y="1804842"/>
            <a:ext cx="6732933" cy="1251625"/>
          </a:xfrm>
          <a:prstGeom prst="rect">
            <a:avLst/>
          </a:prstGeom>
        </p:spPr>
        <p:txBody>
          <a:bodyPr wrap="none">
            <a:spAutoFit/>
          </a:bodyPr>
          <a:lstStyle/>
          <a:p>
            <a:pPr marL="0" marR="0" lvl="0" indent="0" algn="ctr" defTabSz="457200" rtl="0" eaLnBrk="1" fontAlgn="auto" latinLnBrk="0" hangingPunct="1">
              <a:lnSpc>
                <a:spcPct val="100000"/>
              </a:lnSpc>
              <a:spcBef>
                <a:spcPts val="400"/>
              </a:spcBef>
              <a:spcAft>
                <a:spcPts val="0"/>
              </a:spcAft>
              <a:buClrTx/>
              <a:buSzTx/>
              <a:buFontTx/>
              <a:buNone/>
              <a:tabLst/>
              <a:defRPr sz="1800"/>
            </a:pPr>
            <a:r>
              <a:rPr kumimoji="0" lang="en-US" sz="3600" b="1" i="0" u="none" strike="noStrike" kern="1200" cap="none" spc="0" normalizeH="0" baseline="0" noProof="0" dirty="0">
                <a:ln>
                  <a:noFill/>
                </a:ln>
                <a:solidFill>
                  <a:srgbClr val="0070C0"/>
                </a:solidFill>
                <a:effectLst/>
                <a:uLnTx/>
                <a:uFillTx/>
                <a:latin typeface="Century Gothic"/>
                <a:ea typeface="+mn-ea"/>
                <a:cs typeface="Helvetica Neue"/>
              </a:rPr>
              <a:t>Implementing Linked Data in </a:t>
            </a:r>
          </a:p>
          <a:p>
            <a:pPr marL="0" marR="0" lvl="0" indent="0" algn="ctr" defTabSz="457200" rtl="0" eaLnBrk="1" fontAlgn="auto" latinLnBrk="0" hangingPunct="1">
              <a:lnSpc>
                <a:spcPct val="100000"/>
              </a:lnSpc>
              <a:spcBef>
                <a:spcPts val="400"/>
              </a:spcBef>
              <a:spcAft>
                <a:spcPts val="0"/>
              </a:spcAft>
              <a:buClrTx/>
              <a:buSzTx/>
              <a:buFontTx/>
              <a:buNone/>
              <a:tabLst/>
              <a:defRPr sz="1800"/>
            </a:pPr>
            <a:r>
              <a:rPr kumimoji="0" lang="en-US" sz="3600" b="1" i="0" u="none" strike="noStrike" kern="1200" cap="none" spc="0" normalizeH="0" baseline="0" noProof="0" dirty="0">
                <a:ln>
                  <a:noFill/>
                </a:ln>
                <a:solidFill>
                  <a:srgbClr val="0070C0"/>
                </a:solidFill>
                <a:effectLst/>
                <a:uLnTx/>
                <a:uFillTx/>
                <a:latin typeface="Century Gothic"/>
                <a:ea typeface="+mn-ea"/>
                <a:cs typeface="Helvetica Neue"/>
              </a:rPr>
              <a:t>OCUL Scholars Portal</a:t>
            </a:r>
            <a:r>
              <a:rPr kumimoji="0" lang="en-US" sz="3600" b="1" i="0" u="none" strike="noStrike" kern="1200" cap="none" spc="0" normalizeH="0" baseline="0" noProof="0" dirty="0">
                <a:ln>
                  <a:noFill/>
                </a:ln>
                <a:solidFill>
                  <a:srgbClr val="0070C0"/>
                </a:solidFill>
                <a:effectLst/>
                <a:uLnTx/>
                <a:uFillTx/>
                <a:latin typeface="Century Gothic"/>
                <a:ea typeface="+mn-ea"/>
                <a:cs typeface="+mn-cs"/>
              </a:rPr>
              <a:t> </a:t>
            </a:r>
          </a:p>
        </p:txBody>
      </p:sp>
      <p:sp>
        <p:nvSpPr>
          <p:cNvPr id="3" name="TextBox 2"/>
          <p:cNvSpPr txBox="1"/>
          <p:nvPr/>
        </p:nvSpPr>
        <p:spPr>
          <a:xfrm>
            <a:off x="3168046" y="4335663"/>
            <a:ext cx="6376549" cy="91307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400"/>
              </a:spcBef>
              <a:spcAft>
                <a:spcPts val="0"/>
              </a:spcAft>
              <a:buClrTx/>
              <a:buSzTx/>
              <a:buFontTx/>
              <a:buNone/>
              <a:tabLst/>
              <a:defRPr sz="1800"/>
            </a:pPr>
            <a:r>
              <a:rPr kumimoji="0" lang="en-US" sz="1600" b="0" i="0" u="none" strike="noStrike" kern="1200" cap="none" spc="0" normalizeH="0" baseline="0" noProof="0" dirty="0">
                <a:ln>
                  <a:noFill/>
                </a:ln>
                <a:solidFill>
                  <a:srgbClr val="4D4D4D"/>
                </a:solidFill>
                <a:effectLst/>
                <a:uLnTx/>
                <a:uFillTx/>
                <a:latin typeface="Century Gothic"/>
                <a:ea typeface="+mn-ea"/>
                <a:cs typeface="+mn-cs"/>
              </a:rPr>
              <a:t>Wei Zhao, Senior Metadata Librarian, Scholars Portal</a:t>
            </a:r>
          </a:p>
          <a:p>
            <a:pPr marL="0" marR="0" lvl="0" indent="0" algn="ctr" defTabSz="457200" rtl="0" eaLnBrk="1" fontAlgn="auto" latinLnBrk="0" hangingPunct="1">
              <a:lnSpc>
                <a:spcPct val="100000"/>
              </a:lnSpc>
              <a:spcBef>
                <a:spcPts val="400"/>
              </a:spcBef>
              <a:spcAft>
                <a:spcPts val="0"/>
              </a:spcAft>
              <a:buClrTx/>
              <a:buSzTx/>
              <a:buFontTx/>
              <a:buNone/>
              <a:tabLst/>
              <a:defRPr sz="1800"/>
            </a:pPr>
            <a:r>
              <a:rPr kumimoji="0" lang="en-US" sz="1600" b="0" i="0" u="none" strike="noStrike" kern="1200" cap="none" spc="0" normalizeH="0" baseline="0" noProof="0" dirty="0" err="1">
                <a:ln>
                  <a:noFill/>
                </a:ln>
                <a:solidFill>
                  <a:srgbClr val="4D4D4D"/>
                </a:solidFill>
                <a:effectLst/>
                <a:uLnTx/>
                <a:uFillTx/>
                <a:latin typeface="Century Gothic"/>
                <a:ea typeface="+mn-ea"/>
                <a:cs typeface="+mn-cs"/>
              </a:rPr>
              <a:t>Jayanthy</a:t>
            </a:r>
            <a:r>
              <a:rPr kumimoji="0" lang="en-US" sz="1600" b="0" i="0" u="none" strike="noStrike" kern="1200" cap="none" spc="0" normalizeH="0" baseline="0" noProof="0" dirty="0">
                <a:ln>
                  <a:noFill/>
                </a:ln>
                <a:solidFill>
                  <a:srgbClr val="4D4D4D"/>
                </a:solidFill>
                <a:effectLst/>
                <a:uLnTx/>
                <a:uFillTx/>
                <a:latin typeface="Century Gothic"/>
                <a:ea typeface="+mn-ea"/>
                <a:cs typeface="+mn-cs"/>
              </a:rPr>
              <a:t> </a:t>
            </a:r>
            <a:r>
              <a:rPr kumimoji="0" lang="en-US" sz="1600" b="0" i="0" u="none" strike="noStrike" kern="1200" cap="none" spc="0" normalizeH="0" baseline="0" noProof="0" dirty="0" err="1">
                <a:ln>
                  <a:noFill/>
                </a:ln>
                <a:solidFill>
                  <a:srgbClr val="4D4D4D"/>
                </a:solidFill>
                <a:effectLst/>
                <a:uLnTx/>
                <a:uFillTx/>
                <a:latin typeface="Century Gothic"/>
                <a:ea typeface="+mn-ea"/>
                <a:cs typeface="+mn-cs"/>
              </a:rPr>
              <a:t>Chengan</a:t>
            </a:r>
            <a:r>
              <a:rPr kumimoji="0" lang="en-US" sz="1600" b="0" i="0" u="none" strike="noStrike" kern="1200" cap="none" spc="0" normalizeH="0" baseline="0" noProof="0" dirty="0">
                <a:ln>
                  <a:noFill/>
                </a:ln>
                <a:solidFill>
                  <a:srgbClr val="4D4D4D"/>
                </a:solidFill>
                <a:effectLst/>
                <a:uLnTx/>
                <a:uFillTx/>
                <a:latin typeface="Century Gothic"/>
                <a:ea typeface="+mn-ea"/>
                <a:cs typeface="+mn-cs"/>
              </a:rPr>
              <a:t>, Senior Software Developer, Scholars Portal</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30541472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66892"/>
            <a:ext cx="8229600" cy="900206"/>
          </a:xfrm>
        </p:spPr>
        <p:txBody>
          <a:bodyPr>
            <a:normAutofit fontScale="90000"/>
          </a:bodyPr>
          <a:lstStyle/>
          <a:p>
            <a:r>
              <a:rPr lang="en-US" sz="3100" dirty="0">
                <a:solidFill>
                  <a:srgbClr val="0070C0"/>
                </a:solidFill>
              </a:rPr>
              <a:t>The Linked Open Data Cloud</a:t>
            </a:r>
            <a:br>
              <a:rPr lang="en-US" b="0" dirty="0"/>
            </a:br>
            <a:endParaRPr lang="en-US" dirty="0"/>
          </a:p>
        </p:txBody>
      </p:sp>
      <p:pic>
        <p:nvPicPr>
          <p:cNvPr id="4" name="Content Placeholder 3" descr="Visualization of linked open data available online"/>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4058195" y="1232397"/>
            <a:ext cx="4310743" cy="4397219"/>
          </a:xfrm>
        </p:spPr>
      </p:pic>
      <p:sp>
        <p:nvSpPr>
          <p:cNvPr id="7" name="TextBox 6"/>
          <p:cNvSpPr txBox="1"/>
          <p:nvPr/>
        </p:nvSpPr>
        <p:spPr>
          <a:xfrm>
            <a:off x="2216332" y="5799909"/>
            <a:ext cx="694944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entury Gothic"/>
                <a:ea typeface="+mn-ea"/>
                <a:cs typeface="+mn-cs"/>
              </a:rPr>
              <a:t>https://lod-cloud.net/</a:t>
            </a:r>
          </a:p>
        </p:txBody>
      </p:sp>
    </p:spTree>
    <p:extLst>
      <p:ext uri="{BB962C8B-B14F-4D97-AF65-F5344CB8AC3E}">
        <p14:creationId xmlns:p14="http://schemas.microsoft.com/office/powerpoint/2010/main" val="19867035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28918"/>
            <a:ext cx="8229600" cy="1026039"/>
          </a:xfrm>
        </p:spPr>
        <p:txBody>
          <a:bodyPr>
            <a:normAutofit/>
          </a:bodyPr>
          <a:lstStyle/>
          <a:p>
            <a:r>
              <a:rPr lang="en-US" sz="2800" dirty="0">
                <a:solidFill>
                  <a:srgbClr val="0070C0"/>
                </a:solidFill>
              </a:rPr>
              <a:t>Scholars Portal Linked Data Activities</a:t>
            </a:r>
          </a:p>
        </p:txBody>
      </p:sp>
      <p:sp>
        <p:nvSpPr>
          <p:cNvPr id="3" name="Content Placeholder 2"/>
          <p:cNvSpPr>
            <a:spLocks noGrp="1"/>
          </p:cNvSpPr>
          <p:nvPr>
            <p:ph idx="1"/>
          </p:nvPr>
        </p:nvSpPr>
        <p:spPr/>
        <p:txBody>
          <a:bodyPr>
            <a:normAutofit/>
          </a:bodyPr>
          <a:lstStyle/>
          <a:p>
            <a:r>
              <a:rPr lang="en-US" dirty="0"/>
              <a:t>Participating Canadian Linked Data Initiative (CLDI)</a:t>
            </a:r>
          </a:p>
          <a:p>
            <a:r>
              <a:rPr lang="en-US" dirty="0"/>
              <a:t>Attending Linked Data conferences—LODLAM, LD4P, </a:t>
            </a:r>
            <a:r>
              <a:rPr lang="en-US" dirty="0" err="1"/>
              <a:t>SEMANTiCS</a:t>
            </a:r>
            <a:r>
              <a:rPr lang="en-US" dirty="0"/>
              <a:t> </a:t>
            </a:r>
          </a:p>
          <a:p>
            <a:r>
              <a:rPr lang="en-US" dirty="0"/>
              <a:t>Purchasing </a:t>
            </a:r>
            <a:r>
              <a:rPr lang="en-US" dirty="0" err="1"/>
              <a:t>MarkLogic</a:t>
            </a:r>
            <a:r>
              <a:rPr lang="en-US" dirty="0"/>
              <a:t> Semantics license</a:t>
            </a:r>
          </a:p>
          <a:p>
            <a:r>
              <a:rPr lang="en-US" dirty="0"/>
              <a:t>Conducting pilot projects</a:t>
            </a:r>
          </a:p>
          <a:p>
            <a:endParaRPr lang="en-US" dirty="0"/>
          </a:p>
        </p:txBody>
      </p:sp>
    </p:spTree>
    <p:extLst>
      <p:ext uri="{BB962C8B-B14F-4D97-AF65-F5344CB8AC3E}">
        <p14:creationId xmlns:p14="http://schemas.microsoft.com/office/powerpoint/2010/main" val="34078793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rgbClr val="0070C0"/>
                </a:solidFill>
              </a:rPr>
              <a:t>MarkLogic</a:t>
            </a:r>
            <a:r>
              <a:rPr lang="en-US" dirty="0">
                <a:solidFill>
                  <a:srgbClr val="0070C0"/>
                </a:solidFill>
              </a:rPr>
              <a:t> Semantics </a:t>
            </a:r>
          </a:p>
        </p:txBody>
      </p:sp>
      <p:pic>
        <p:nvPicPr>
          <p:cNvPr id="4" name="Content Placeholder 3" descr="Diagram of MarkLogic semantic database, taking in tabular/relational data, JSON and XML documents, and RDF triples."/>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981200" y="1392931"/>
            <a:ext cx="8229600" cy="4101691"/>
          </a:xfrm>
        </p:spPr>
      </p:pic>
      <p:sp>
        <p:nvSpPr>
          <p:cNvPr id="5" name="TextBox 4"/>
          <p:cNvSpPr txBox="1"/>
          <p:nvPr/>
        </p:nvSpPr>
        <p:spPr>
          <a:xfrm>
            <a:off x="2085703" y="5603966"/>
            <a:ext cx="7981406"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entury Gothic"/>
                <a:ea typeface="+mn-ea"/>
                <a:cs typeface="+mn-cs"/>
              </a:rPr>
              <a:t>https://www.sagesoftcloud.com/products-and-services/mark-logic/</a:t>
            </a:r>
          </a:p>
        </p:txBody>
      </p:sp>
    </p:spTree>
    <p:extLst>
      <p:ext uri="{BB962C8B-B14F-4D97-AF65-F5344CB8AC3E}">
        <p14:creationId xmlns:p14="http://schemas.microsoft.com/office/powerpoint/2010/main" val="2478786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solidFill>
                  <a:srgbClr val="0070C0"/>
                </a:solidFill>
              </a:rPr>
              <a:t>MarkLogic</a:t>
            </a:r>
            <a:r>
              <a:rPr lang="en-US" dirty="0">
                <a:solidFill>
                  <a:srgbClr val="0070C0"/>
                </a:solidFill>
              </a:rPr>
              <a:t> Semantics </a:t>
            </a:r>
          </a:p>
        </p:txBody>
      </p:sp>
      <p:sp>
        <p:nvSpPr>
          <p:cNvPr id="6" name="Content Placeholder 5"/>
          <p:cNvSpPr>
            <a:spLocks noGrp="1"/>
          </p:cNvSpPr>
          <p:nvPr>
            <p:ph idx="1"/>
          </p:nvPr>
        </p:nvSpPr>
        <p:spPr/>
        <p:txBody>
          <a:bodyPr>
            <a:normAutofit/>
          </a:bodyPr>
          <a:lstStyle/>
          <a:p>
            <a:r>
              <a:rPr lang="en-US" dirty="0"/>
              <a:t>Triple store</a:t>
            </a:r>
          </a:p>
          <a:p>
            <a:r>
              <a:rPr lang="en-US" dirty="0"/>
              <a:t>Triple index</a:t>
            </a:r>
          </a:p>
          <a:p>
            <a:r>
              <a:rPr lang="en-US" dirty="0"/>
              <a:t>Native SPARQL query and SPARQL update</a:t>
            </a:r>
          </a:p>
          <a:p>
            <a:r>
              <a:rPr lang="en-US" dirty="0"/>
              <a:t>JavaScript, XQuery, and REST</a:t>
            </a:r>
          </a:p>
          <a:p>
            <a:r>
              <a:rPr lang="en-US" dirty="0"/>
              <a:t>Ontology Driven Entity Extraction</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17319941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rgbClr val="0070C0"/>
                </a:solidFill>
              </a:rPr>
              <a:t>Modeling Journals Entitlement as Linked Data</a:t>
            </a:r>
          </a:p>
        </p:txBody>
      </p:sp>
      <p:sp>
        <p:nvSpPr>
          <p:cNvPr id="3" name="Content Placeholder 2"/>
          <p:cNvSpPr>
            <a:spLocks noGrp="1"/>
          </p:cNvSpPr>
          <p:nvPr>
            <p:ph idx="1"/>
          </p:nvPr>
        </p:nvSpPr>
        <p:spPr>
          <a:xfrm>
            <a:off x="1981200" y="1426030"/>
            <a:ext cx="8229600" cy="4638682"/>
          </a:xfrm>
        </p:spPr>
        <p:txBody>
          <a:bodyPr>
            <a:normAutofit/>
          </a:bodyPr>
          <a:lstStyle/>
          <a:p>
            <a:pPr marL="0" indent="0">
              <a:buNone/>
            </a:pPr>
            <a:r>
              <a:rPr lang="en-US" dirty="0">
                <a:solidFill>
                  <a:srgbClr val="0070C0"/>
                </a:solidFill>
              </a:rPr>
              <a:t>Objectives</a:t>
            </a:r>
          </a:p>
          <a:p>
            <a:pPr lvl="0"/>
            <a:r>
              <a:rPr lang="en-US" dirty="0"/>
              <a:t>Manage entitlement better.</a:t>
            </a:r>
          </a:p>
          <a:p>
            <a:r>
              <a:rPr lang="en-US" dirty="0"/>
              <a:t>Track the perpetual access information.</a:t>
            </a:r>
          </a:p>
          <a:p>
            <a:r>
              <a:rPr lang="en-US" dirty="0"/>
              <a:t>Track the history of the entitlement changes.</a:t>
            </a:r>
          </a:p>
          <a:p>
            <a:r>
              <a:rPr lang="en-US" dirty="0"/>
              <a:t>Track the title transfers.</a:t>
            </a:r>
          </a:p>
          <a:p>
            <a:r>
              <a:rPr lang="en-US" dirty="0"/>
              <a:t>Generate the report as needed.</a:t>
            </a:r>
          </a:p>
          <a:p>
            <a:r>
              <a:rPr lang="en-US" dirty="0"/>
              <a:t>Export the entitlement data to member institutions’ ERM or ILS systems.</a:t>
            </a:r>
          </a:p>
          <a:p>
            <a:endParaRPr lang="en-US" dirty="0"/>
          </a:p>
          <a:p>
            <a:endParaRPr lang="en-US" dirty="0"/>
          </a:p>
        </p:txBody>
      </p:sp>
    </p:spTree>
    <p:extLst>
      <p:ext uri="{BB962C8B-B14F-4D97-AF65-F5344CB8AC3E}">
        <p14:creationId xmlns:p14="http://schemas.microsoft.com/office/powerpoint/2010/main" val="10685859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981200" y="274638"/>
            <a:ext cx="8229600" cy="1172025"/>
          </a:xfrm>
        </p:spPr>
        <p:txBody>
          <a:bodyPr>
            <a:normAutofit fontScale="90000"/>
          </a:bodyPr>
          <a:lstStyle/>
          <a:p>
            <a:r>
              <a:rPr lang="en-US" sz="3000" dirty="0">
                <a:solidFill>
                  <a:srgbClr val="0070C0"/>
                </a:solidFill>
              </a:rPr>
              <a:t>Modeling Journals Entitlement as Linked Data</a:t>
            </a:r>
            <a:br>
              <a:rPr lang="en-US" dirty="0">
                <a:solidFill>
                  <a:srgbClr val="C00000"/>
                </a:solidFill>
              </a:rPr>
            </a:br>
            <a:br>
              <a:rPr lang="en-US" dirty="0">
                <a:solidFill>
                  <a:srgbClr val="C00000"/>
                </a:solidFill>
              </a:rPr>
            </a:br>
            <a:r>
              <a:rPr lang="en-US" b="0" dirty="0" err="1">
                <a:solidFill>
                  <a:srgbClr val="0070C0"/>
                </a:solidFill>
              </a:rPr>
              <a:t>Data</a:t>
            </a:r>
            <a:r>
              <a:rPr lang="en-US" b="0" dirty="0">
                <a:solidFill>
                  <a:srgbClr val="0070C0"/>
                </a:solidFill>
              </a:rPr>
              <a:t> Model</a:t>
            </a:r>
          </a:p>
        </p:txBody>
      </p:sp>
      <p:pic>
        <p:nvPicPr>
          <p:cNvPr id="7" name="Content Placeholder 6" descr="Model diagram of the journal entitlements as lined data"/>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427998" y="1797596"/>
            <a:ext cx="7336004" cy="4525962"/>
          </a:xfrm>
        </p:spPr>
      </p:pic>
    </p:spTree>
    <p:extLst>
      <p:ext uri="{BB962C8B-B14F-4D97-AF65-F5344CB8AC3E}">
        <p14:creationId xmlns:p14="http://schemas.microsoft.com/office/powerpoint/2010/main" val="26025151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solidFill>
                  <a:srgbClr val="0070C0"/>
                </a:solidFill>
              </a:rPr>
              <a:t>Modeling Journals Entitlement as Linked Data</a:t>
            </a:r>
          </a:p>
        </p:txBody>
      </p:sp>
      <p:sp>
        <p:nvSpPr>
          <p:cNvPr id="3" name="Content Placeholder 2"/>
          <p:cNvSpPr>
            <a:spLocks noGrp="1"/>
          </p:cNvSpPr>
          <p:nvPr>
            <p:ph idx="1"/>
          </p:nvPr>
        </p:nvSpPr>
        <p:spPr/>
        <p:txBody>
          <a:bodyPr/>
          <a:lstStyle/>
          <a:p>
            <a:r>
              <a:rPr lang="en-US" dirty="0"/>
              <a:t>Entitlement data loaded in </a:t>
            </a:r>
            <a:r>
              <a:rPr lang="en-US" dirty="0" err="1"/>
              <a:t>MarkLogic</a:t>
            </a:r>
            <a:endParaRPr lang="en-US" dirty="0"/>
          </a:p>
          <a:p>
            <a:r>
              <a:rPr lang="en-US" dirty="0"/>
              <a:t>SPARQL query tested for use cases</a:t>
            </a:r>
          </a:p>
          <a:p>
            <a:r>
              <a:rPr lang="en-US" dirty="0"/>
              <a:t>Next steps</a:t>
            </a:r>
          </a:p>
          <a:p>
            <a:pPr marL="457200" lvl="1" indent="0">
              <a:buNone/>
            </a:pPr>
            <a:r>
              <a:rPr lang="en-US" sz="3200" dirty="0"/>
              <a:t>--</a:t>
            </a:r>
            <a:r>
              <a:rPr lang="en-US" sz="2400" dirty="0"/>
              <a:t>Continue testing </a:t>
            </a:r>
          </a:p>
          <a:p>
            <a:pPr marL="457200" lvl="1" indent="0">
              <a:buNone/>
            </a:pPr>
            <a:r>
              <a:rPr lang="en-US" sz="2400" dirty="0"/>
              <a:t>--Revise the data model</a:t>
            </a:r>
          </a:p>
          <a:p>
            <a:pPr marL="457200" lvl="1" indent="0">
              <a:buNone/>
            </a:pPr>
            <a:r>
              <a:rPr lang="en-US" sz="2400" dirty="0"/>
              <a:t>--Build the entitlement admin tool based on linked 	data model</a:t>
            </a:r>
          </a:p>
          <a:p>
            <a:endParaRPr lang="en-US" dirty="0"/>
          </a:p>
        </p:txBody>
      </p:sp>
    </p:spTree>
    <p:extLst>
      <p:ext uri="{BB962C8B-B14F-4D97-AF65-F5344CB8AC3E}">
        <p14:creationId xmlns:p14="http://schemas.microsoft.com/office/powerpoint/2010/main" val="956597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16"/>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Scholars Portal Dataverse Highlights</a:t>
            </a:r>
            <a:endParaRPr/>
          </a:p>
        </p:txBody>
      </p:sp>
      <p:sp>
        <p:nvSpPr>
          <p:cNvPr id="77" name="Google Shape;77;p16"/>
          <p:cNvSpPr txBox="1">
            <a:spLocks noGrp="1"/>
          </p:cNvSpPr>
          <p:nvPr>
            <p:ph type="body" idx="1"/>
          </p:nvPr>
        </p:nvSpPr>
        <p:spPr>
          <a:xfrm>
            <a:off x="609600" y="1828650"/>
            <a:ext cx="3311700" cy="3954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a:p>
            <a:pPr marL="342900" lvl="0" indent="-139700" algn="l" rtl="0">
              <a:spcBef>
                <a:spcPts val="0"/>
              </a:spcBef>
              <a:spcAft>
                <a:spcPts val="0"/>
              </a:spcAft>
              <a:buClr>
                <a:schemeClr val="dk1"/>
              </a:buClr>
              <a:buSzPts val="3200"/>
              <a:buNone/>
            </a:pPr>
            <a:endParaRPr/>
          </a:p>
          <a:p>
            <a:pPr marL="342900" lvl="0" indent="-139700" algn="l" rtl="0">
              <a:spcBef>
                <a:spcPts val="0"/>
              </a:spcBef>
              <a:spcAft>
                <a:spcPts val="0"/>
              </a:spcAft>
              <a:buClr>
                <a:schemeClr val="dk1"/>
              </a:buClr>
              <a:buSzPts val="3200"/>
              <a:buNone/>
            </a:pPr>
            <a:endParaRPr/>
          </a:p>
        </p:txBody>
      </p:sp>
      <p:pic>
        <p:nvPicPr>
          <p:cNvPr id="78" name="Google Shape;78;p16" descr="Metrics report on the Dataverse site"/>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515800" y="1482550"/>
            <a:ext cx="4766938" cy="4838699"/>
          </a:xfrm>
          <a:prstGeom prst="rect">
            <a:avLst/>
          </a:prstGeom>
          <a:noFill/>
          <a:ln>
            <a:noFill/>
          </a:ln>
        </p:spPr>
      </p:pic>
      <p:sp>
        <p:nvSpPr>
          <p:cNvPr id="79" name="Google Shape;79;p16"/>
          <p:cNvSpPr txBox="1">
            <a:spLocks noGrp="1"/>
          </p:cNvSpPr>
          <p:nvPr>
            <p:ph type="body" idx="1"/>
          </p:nvPr>
        </p:nvSpPr>
        <p:spPr>
          <a:xfrm>
            <a:off x="5700700" y="1828650"/>
            <a:ext cx="6305400" cy="3954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a:p>
            <a:pPr marL="0" lvl="0" indent="0" algn="l" rtl="0">
              <a:spcBef>
                <a:spcPts val="0"/>
              </a:spcBef>
              <a:spcAft>
                <a:spcPts val="0"/>
              </a:spcAft>
              <a:buClr>
                <a:schemeClr val="dk1"/>
              </a:buClr>
              <a:buSzPts val="3200"/>
              <a:buNone/>
            </a:pPr>
            <a:r>
              <a:rPr lang="en-US" b="1"/>
              <a:t>Dataverse Usage Report</a:t>
            </a:r>
            <a:endParaRPr b="1"/>
          </a:p>
          <a:p>
            <a:pPr marL="457200" lvl="0" indent="-406400" algn="l" rtl="0">
              <a:spcBef>
                <a:spcPts val="0"/>
              </a:spcBef>
              <a:spcAft>
                <a:spcPts val="0"/>
              </a:spcAft>
              <a:buSzPts val="2800"/>
              <a:buChar char="◉"/>
            </a:pPr>
            <a:r>
              <a:rPr lang="en-US" sz="2800"/>
              <a:t>Online, interactive charts</a:t>
            </a:r>
            <a:endParaRPr sz="2800"/>
          </a:p>
          <a:p>
            <a:pPr marL="457200" lvl="0" indent="-406400" algn="l" rtl="0">
              <a:spcBef>
                <a:spcPts val="0"/>
              </a:spcBef>
              <a:spcAft>
                <a:spcPts val="0"/>
              </a:spcAft>
              <a:buSzPts val="2800"/>
              <a:buChar char="◉"/>
            </a:pPr>
            <a:r>
              <a:rPr lang="en-US" sz="2800"/>
              <a:t>Downloadable spreadsheet</a:t>
            </a:r>
            <a:endParaRPr sz="2800"/>
          </a:p>
          <a:p>
            <a:pPr marL="457200" lvl="0" indent="-406400" algn="l" rtl="0">
              <a:spcBef>
                <a:spcPts val="0"/>
              </a:spcBef>
              <a:spcAft>
                <a:spcPts val="0"/>
              </a:spcAft>
              <a:buSzPts val="2800"/>
              <a:buChar char="◉"/>
            </a:pPr>
            <a:r>
              <a:rPr lang="en-US" sz="2800"/>
              <a:t>Updated monthly</a:t>
            </a:r>
            <a:endParaRPr sz="2800"/>
          </a:p>
          <a:p>
            <a:pPr marL="0" lvl="0" indent="0" algn="l" rtl="0">
              <a:spcBef>
                <a:spcPts val="0"/>
              </a:spcBef>
              <a:spcAft>
                <a:spcPts val="0"/>
              </a:spcAft>
              <a:buNone/>
            </a:pPr>
            <a:endParaRPr/>
          </a:p>
          <a:p>
            <a:pPr marL="0" lvl="0" indent="0" algn="l" rtl="0">
              <a:spcBef>
                <a:spcPts val="0"/>
              </a:spcBef>
              <a:spcAft>
                <a:spcPts val="0"/>
              </a:spcAft>
              <a:buNone/>
            </a:pPr>
            <a:r>
              <a:rPr lang="en-US" sz="2600" u="sng">
                <a:solidFill>
                  <a:schemeClr val="hlink"/>
                </a:solidFill>
                <a:hlinkClick r:id="rId4"/>
              </a:rPr>
              <a:t>dataverse.scholarsportal.info/metrics</a:t>
            </a:r>
            <a:endParaRPr sz="2600"/>
          </a:p>
          <a:p>
            <a:pPr marL="0" lvl="0" indent="0" algn="l" rtl="0">
              <a:spcBef>
                <a:spcPts val="0"/>
              </a:spcBef>
              <a:spcAft>
                <a:spcPts val="0"/>
              </a:spcAft>
              <a:buNone/>
            </a:pPr>
            <a:endParaRPr/>
          </a:p>
          <a:p>
            <a:pPr marL="342900" lvl="0" indent="-139700" algn="l" rtl="0">
              <a:spcBef>
                <a:spcPts val="0"/>
              </a:spcBef>
              <a:spcAft>
                <a:spcPts val="0"/>
              </a:spcAft>
              <a:buClr>
                <a:schemeClr val="dk1"/>
              </a:buClr>
              <a:buSzPts val="3200"/>
              <a:buNone/>
            </a:pPr>
            <a:endParaRPr/>
          </a:p>
        </p:txBody>
      </p:sp>
    </p:spTree>
    <p:extLst>
      <p:ext uri="{BB962C8B-B14F-4D97-AF65-F5344CB8AC3E}">
        <p14:creationId xmlns:p14="http://schemas.microsoft.com/office/powerpoint/2010/main" val="4016039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0070C0"/>
                </a:solidFill>
              </a:rPr>
              <a:t>Building linkages between SP collections</a:t>
            </a:r>
          </a:p>
        </p:txBody>
      </p:sp>
      <p:graphicFrame>
        <p:nvGraphicFramePr>
          <p:cNvPr id="6" name="Content Placeholder 5"/>
          <p:cNvGraphicFramePr>
            <a:graphicFrameLocks noGrp="1"/>
          </p:cNvGraphicFramePr>
          <p:nvPr>
            <p:ph idx="1"/>
          </p:nvPr>
        </p:nvGraphicFramePr>
        <p:xfrm>
          <a:off x="1981200" y="1538288"/>
          <a:ext cx="82296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061794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solidFill>
                  <a:srgbClr val="0070C0"/>
                </a:solidFill>
              </a:rPr>
              <a:t>Building linkages between SP collections</a:t>
            </a:r>
          </a:p>
        </p:txBody>
      </p:sp>
      <p:sp>
        <p:nvSpPr>
          <p:cNvPr id="5" name="Text Placeholder 4"/>
          <p:cNvSpPr>
            <a:spLocks noGrp="1"/>
          </p:cNvSpPr>
          <p:nvPr>
            <p:ph type="body" idx="1"/>
          </p:nvPr>
        </p:nvSpPr>
        <p:spPr>
          <a:xfrm>
            <a:off x="1981200" y="1399690"/>
            <a:ext cx="4040188" cy="411253"/>
          </a:xfrm>
        </p:spPr>
        <p:txBody>
          <a:bodyPr/>
          <a:lstStyle/>
          <a:p>
            <a:r>
              <a:rPr lang="en-US" b="0" dirty="0">
                <a:solidFill>
                  <a:srgbClr val="0070C0"/>
                </a:solidFill>
              </a:rPr>
              <a:t>SP Journals Platform </a:t>
            </a:r>
          </a:p>
        </p:txBody>
      </p:sp>
      <p:sp>
        <p:nvSpPr>
          <p:cNvPr id="7" name="Text Placeholder 6"/>
          <p:cNvSpPr>
            <a:spLocks noGrp="1"/>
          </p:cNvSpPr>
          <p:nvPr>
            <p:ph type="body" sz="quarter" idx="3"/>
          </p:nvPr>
        </p:nvSpPr>
        <p:spPr>
          <a:xfrm>
            <a:off x="6169027" y="1399690"/>
            <a:ext cx="4041775" cy="411253"/>
          </a:xfrm>
        </p:spPr>
        <p:txBody>
          <a:bodyPr/>
          <a:lstStyle/>
          <a:p>
            <a:r>
              <a:rPr lang="en-US" b="0" dirty="0">
                <a:solidFill>
                  <a:srgbClr val="0070C0"/>
                </a:solidFill>
              </a:rPr>
              <a:t>SP Books Platform</a:t>
            </a:r>
          </a:p>
        </p:txBody>
      </p:sp>
      <p:pic>
        <p:nvPicPr>
          <p:cNvPr id="12" name="Content Placeholder 8" descr="Screenshot of a book review article on the Journals platform"/>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1981200" y="2442755"/>
            <a:ext cx="4040188" cy="2817694"/>
          </a:xfrm>
        </p:spPr>
      </p:pic>
      <p:pic>
        <p:nvPicPr>
          <p:cNvPr id="13" name="Content Placeholder 9" descr="Screenshot of the book being reviewed on the Books platform"/>
          <p:cNvPicPr>
            <a:picLocks noGrp="1" noChangeAspect="1"/>
          </p:cNvPicPr>
          <p:nvPr>
            <p:ph sz="quarter" idx="4"/>
          </p:nvPr>
        </p:nvPicPr>
        <p:blipFill>
          <a:blip r:embed="rId4" cstate="email">
            <a:extLst>
              <a:ext uri="{28A0092B-C50C-407E-A947-70E740481C1C}">
                <a14:useLocalDpi xmlns:a14="http://schemas.microsoft.com/office/drawing/2010/main"/>
              </a:ext>
            </a:extLst>
          </a:blip>
          <a:stretch>
            <a:fillRect/>
          </a:stretch>
        </p:blipFill>
        <p:spPr>
          <a:xfrm>
            <a:off x="6169026" y="2442756"/>
            <a:ext cx="4041775" cy="2812515"/>
          </a:xfrm>
        </p:spPr>
      </p:pic>
    </p:spTree>
    <p:extLst>
      <p:ext uri="{BB962C8B-B14F-4D97-AF65-F5344CB8AC3E}">
        <p14:creationId xmlns:p14="http://schemas.microsoft.com/office/powerpoint/2010/main" val="203773673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60990"/>
            <a:ext cx="8229600" cy="1026039"/>
          </a:xfrm>
        </p:spPr>
        <p:txBody>
          <a:bodyPr>
            <a:normAutofit/>
          </a:bodyPr>
          <a:lstStyle/>
          <a:p>
            <a:r>
              <a:rPr lang="en-US" dirty="0">
                <a:solidFill>
                  <a:srgbClr val="0070C0"/>
                </a:solidFill>
              </a:rPr>
              <a:t>Building </a:t>
            </a:r>
            <a:r>
              <a:rPr lang="en-US" sz="2800" dirty="0">
                <a:solidFill>
                  <a:srgbClr val="0070C0"/>
                </a:solidFill>
              </a:rPr>
              <a:t>linkages</a:t>
            </a:r>
            <a:r>
              <a:rPr lang="en-US" dirty="0">
                <a:solidFill>
                  <a:srgbClr val="0070C0"/>
                </a:solidFill>
              </a:rPr>
              <a:t> between SP collections</a:t>
            </a:r>
          </a:p>
        </p:txBody>
      </p:sp>
      <p:pic>
        <p:nvPicPr>
          <p:cNvPr id="4" name="Content Placeholder 3" descr="Data from all SP content repositories flowing into a triple store"/>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838283" y="1673910"/>
            <a:ext cx="6515435" cy="4254719"/>
          </a:xfrm>
        </p:spPr>
      </p:pic>
    </p:spTree>
    <p:extLst>
      <p:ext uri="{BB962C8B-B14F-4D97-AF65-F5344CB8AC3E}">
        <p14:creationId xmlns:p14="http://schemas.microsoft.com/office/powerpoint/2010/main" val="2552634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0070C0"/>
                </a:solidFill>
              </a:rPr>
              <a:t>Building </a:t>
            </a:r>
            <a:r>
              <a:rPr lang="en-US" sz="2800" dirty="0">
                <a:solidFill>
                  <a:srgbClr val="0070C0"/>
                </a:solidFill>
              </a:rPr>
              <a:t>linkages</a:t>
            </a:r>
            <a:r>
              <a:rPr lang="en-US" dirty="0">
                <a:solidFill>
                  <a:srgbClr val="0070C0"/>
                </a:solidFill>
              </a:rPr>
              <a:t> between SP collections</a:t>
            </a:r>
          </a:p>
        </p:txBody>
      </p:sp>
      <p:sp>
        <p:nvSpPr>
          <p:cNvPr id="3" name="Content Placeholder 2"/>
          <p:cNvSpPr>
            <a:spLocks noGrp="1"/>
          </p:cNvSpPr>
          <p:nvPr>
            <p:ph idx="1"/>
          </p:nvPr>
        </p:nvSpPr>
        <p:spPr/>
        <p:txBody>
          <a:bodyPr/>
          <a:lstStyle/>
          <a:p>
            <a:r>
              <a:rPr lang="en-US" dirty="0"/>
              <a:t>Book and its book review article is linked.</a:t>
            </a:r>
          </a:p>
          <a:p>
            <a:r>
              <a:rPr lang="en-US" dirty="0"/>
              <a:t>Working on building other linkages.</a:t>
            </a:r>
          </a:p>
          <a:p>
            <a:r>
              <a:rPr lang="en-US" dirty="0"/>
              <a:t>Working on interacting with external resources.</a:t>
            </a:r>
          </a:p>
          <a:p>
            <a:r>
              <a:rPr lang="en-US" dirty="0"/>
              <a:t>The data model and ontologies are under review and finalization</a:t>
            </a:r>
          </a:p>
        </p:txBody>
      </p:sp>
    </p:spTree>
    <p:extLst>
      <p:ext uri="{BB962C8B-B14F-4D97-AF65-F5344CB8AC3E}">
        <p14:creationId xmlns:p14="http://schemas.microsoft.com/office/powerpoint/2010/main" val="34946847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753CD-0E03-2844-B65A-6DD70A642052}"/>
              </a:ext>
            </a:extLst>
          </p:cNvPr>
          <p:cNvSpPr>
            <a:spLocks noGrp="1"/>
          </p:cNvSpPr>
          <p:nvPr>
            <p:ph type="title"/>
          </p:nvPr>
        </p:nvSpPr>
        <p:spPr>
          <a:xfrm>
            <a:off x="609600" y="366890"/>
            <a:ext cx="4187252" cy="4924638"/>
          </a:xfrm>
        </p:spPr>
        <p:txBody>
          <a:bodyPr/>
          <a:lstStyle/>
          <a:p>
            <a:br>
              <a:rPr lang="en-US" dirty="0"/>
            </a:br>
            <a:r>
              <a:rPr lang="en-US" sz="4000" dirty="0"/>
              <a:t>Books Update</a:t>
            </a:r>
          </a:p>
        </p:txBody>
      </p:sp>
      <p:pic>
        <p:nvPicPr>
          <p:cNvPr id="5" name="Content Placeholder 4" descr="Search interface on new Books platform">
            <a:extLst>
              <a:ext uri="{FF2B5EF4-FFF2-40B4-BE49-F238E27FC236}">
                <a16:creationId xmlns:a16="http://schemas.microsoft.com/office/drawing/2014/main" id="{57DD7E49-A4F4-5445-9020-2B42330D53B3}"/>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979542" y="0"/>
            <a:ext cx="7212458" cy="6858000"/>
          </a:xfrm>
        </p:spPr>
      </p:pic>
    </p:spTree>
    <p:extLst>
      <p:ext uri="{BB962C8B-B14F-4D97-AF65-F5344CB8AC3E}">
        <p14:creationId xmlns:p14="http://schemas.microsoft.com/office/powerpoint/2010/main" val="14228485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C12EA-1BBE-3542-8E6B-51CF5272EC09}"/>
              </a:ext>
            </a:extLst>
          </p:cNvPr>
          <p:cNvSpPr>
            <a:spLocks noGrp="1"/>
          </p:cNvSpPr>
          <p:nvPr>
            <p:ph type="title"/>
          </p:nvPr>
        </p:nvSpPr>
        <p:spPr/>
        <p:txBody>
          <a:bodyPr/>
          <a:lstStyle/>
          <a:p>
            <a:r>
              <a:rPr lang="en-US" dirty="0"/>
              <a:t>Books Redevelopment Phase 1 </a:t>
            </a:r>
          </a:p>
        </p:txBody>
      </p:sp>
      <p:pic>
        <p:nvPicPr>
          <p:cNvPr id="9" name="Picture 8" descr="Gantt chart of the SP Books Redevelopment">
            <a:extLst>
              <a:ext uri="{FF2B5EF4-FFF2-40B4-BE49-F238E27FC236}">
                <a16:creationId xmlns:a16="http://schemas.microsoft.com/office/drawing/2014/main" id="{0F4D5907-827C-9741-896B-A919B02B7A8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9600" y="1392929"/>
            <a:ext cx="10426700" cy="4533900"/>
          </a:xfrm>
          <a:prstGeom prst="rect">
            <a:avLst/>
          </a:prstGeom>
        </p:spPr>
      </p:pic>
    </p:spTree>
    <p:extLst>
      <p:ext uri="{BB962C8B-B14F-4D97-AF65-F5344CB8AC3E}">
        <p14:creationId xmlns:p14="http://schemas.microsoft.com/office/powerpoint/2010/main" val="20046373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424C2-A0F5-2449-B211-EA401F5462A2}"/>
              </a:ext>
            </a:extLst>
          </p:cNvPr>
          <p:cNvSpPr>
            <a:spLocks noGrp="1"/>
          </p:cNvSpPr>
          <p:nvPr>
            <p:ph type="title"/>
          </p:nvPr>
        </p:nvSpPr>
        <p:spPr/>
        <p:txBody>
          <a:bodyPr/>
          <a:lstStyle/>
          <a:p>
            <a:r>
              <a:rPr lang="en-US" dirty="0"/>
              <a:t>Books Redevelopment Phase 1 </a:t>
            </a:r>
          </a:p>
        </p:txBody>
      </p:sp>
      <p:pic>
        <p:nvPicPr>
          <p:cNvPr id="9" name="Picture 8">
            <a:extLst>
              <a:ext uri="{FF2B5EF4-FFF2-40B4-BE49-F238E27FC236}">
                <a16:creationId xmlns:a16="http://schemas.microsoft.com/office/drawing/2014/main" id="{429EF72E-BD92-854D-8EEB-DE0A74DEE6B8}"/>
              </a:ext>
            </a:extLst>
          </p:cNvPr>
          <p:cNvPicPr>
            <a:picLocks noChangeAspect="1"/>
          </p:cNvPicPr>
          <p:nvPr/>
        </p:nvPicPr>
        <p:blipFill>
          <a:blip r:embed="rId2" cstate="email">
            <a:alphaModFix amt="32000"/>
            <a:extLst>
              <a:ext uri="{28A0092B-C50C-407E-A947-70E740481C1C}">
                <a14:useLocalDpi xmlns:a14="http://schemas.microsoft.com/office/drawing/2010/main"/>
              </a:ext>
            </a:extLst>
          </a:blip>
          <a:stretch>
            <a:fillRect/>
          </a:stretch>
        </p:blipFill>
        <p:spPr>
          <a:xfrm>
            <a:off x="609600" y="1392929"/>
            <a:ext cx="10426700" cy="4533900"/>
          </a:xfrm>
          <a:prstGeom prst="rect">
            <a:avLst/>
          </a:prstGeom>
        </p:spPr>
      </p:pic>
      <p:sp>
        <p:nvSpPr>
          <p:cNvPr id="10" name="TextBox 9">
            <a:extLst>
              <a:ext uri="{FF2B5EF4-FFF2-40B4-BE49-F238E27FC236}">
                <a16:creationId xmlns:a16="http://schemas.microsoft.com/office/drawing/2014/main" id="{F8F2C701-976F-8844-AA97-A208AF942A98}"/>
              </a:ext>
            </a:extLst>
          </p:cNvPr>
          <p:cNvSpPr txBox="1"/>
          <p:nvPr/>
        </p:nvSpPr>
        <p:spPr>
          <a:xfrm>
            <a:off x="263470" y="1534332"/>
            <a:ext cx="11928530" cy="440120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8000" b="1" i="0" u="none" strike="noStrike" kern="1200" cap="none" spc="0" normalizeH="0" baseline="0" noProof="0" dirty="0">
                <a:ln>
                  <a:noFill/>
                </a:ln>
                <a:solidFill>
                  <a:srgbClr val="00B050"/>
                </a:solidFill>
                <a:effectLst/>
                <a:uLnTx/>
                <a:uFillTx/>
                <a:latin typeface="Century Gothic"/>
                <a:ea typeface="+mn-ea"/>
                <a:cs typeface="+mn-cs"/>
              </a:rPr>
              <a:t>DONE!</a:t>
            </a:r>
          </a:p>
        </p:txBody>
      </p:sp>
    </p:spTree>
    <p:extLst>
      <p:ext uri="{BB962C8B-B14F-4D97-AF65-F5344CB8AC3E}">
        <p14:creationId xmlns:p14="http://schemas.microsoft.com/office/powerpoint/2010/main" val="10447684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CB3F7-DB77-EB48-9DB1-027529A1FB2B}"/>
              </a:ext>
            </a:extLst>
          </p:cNvPr>
          <p:cNvSpPr>
            <a:spLocks noGrp="1"/>
          </p:cNvSpPr>
          <p:nvPr>
            <p:ph type="title"/>
          </p:nvPr>
        </p:nvSpPr>
        <p:spPr/>
        <p:txBody>
          <a:bodyPr/>
          <a:lstStyle/>
          <a:p>
            <a:endParaRPr lang="en-US" dirty="0"/>
          </a:p>
        </p:txBody>
      </p:sp>
      <p:sp>
        <p:nvSpPr>
          <p:cNvPr id="4" name="TextBox 3">
            <a:extLst>
              <a:ext uri="{FF2B5EF4-FFF2-40B4-BE49-F238E27FC236}">
                <a16:creationId xmlns:a16="http://schemas.microsoft.com/office/drawing/2014/main" id="{E5F7606E-DE6C-D340-B0A3-78E786A99387}"/>
              </a:ext>
            </a:extLst>
          </p:cNvPr>
          <p:cNvSpPr txBox="1"/>
          <p:nvPr/>
        </p:nvSpPr>
        <p:spPr>
          <a:xfrm>
            <a:off x="346129" y="1392929"/>
            <a:ext cx="10972800" cy="31700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0" b="1" i="0" u="none" strike="noStrike" kern="1200" cap="none" spc="0" normalizeH="0" baseline="0" noProof="0" dirty="0">
                <a:ln>
                  <a:noFill/>
                </a:ln>
                <a:solidFill>
                  <a:prstClr val="black"/>
                </a:solidFill>
                <a:effectLst/>
                <a:uLnTx/>
                <a:uFillTx/>
                <a:latin typeface="Century Gothic"/>
                <a:ea typeface="+mn-ea"/>
                <a:cs typeface="+mn-cs"/>
              </a:rPr>
              <a:t>121,234+</a:t>
            </a:r>
          </a:p>
        </p:txBody>
      </p:sp>
      <p:sp>
        <p:nvSpPr>
          <p:cNvPr id="5" name="TextBox 4">
            <a:extLst>
              <a:ext uri="{FF2B5EF4-FFF2-40B4-BE49-F238E27FC236}">
                <a16:creationId xmlns:a16="http://schemas.microsoft.com/office/drawing/2014/main" id="{AD62EAB5-1CBE-844C-BF39-B7E7DCCF4A8C}"/>
              </a:ext>
            </a:extLst>
          </p:cNvPr>
          <p:cNvSpPr txBox="1"/>
          <p:nvPr/>
        </p:nvSpPr>
        <p:spPr>
          <a:xfrm>
            <a:off x="609600" y="4378362"/>
            <a:ext cx="9882753" cy="76944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prstClr val="black"/>
                </a:solidFill>
                <a:effectLst/>
                <a:uLnTx/>
                <a:uFillTx/>
                <a:latin typeface="Century Gothic"/>
                <a:ea typeface="+mn-ea"/>
                <a:cs typeface="+mn-cs"/>
              </a:rPr>
              <a:t>titles loaded in 2018!</a:t>
            </a:r>
          </a:p>
        </p:txBody>
      </p:sp>
    </p:spTree>
    <p:extLst>
      <p:ext uri="{BB962C8B-B14F-4D97-AF65-F5344CB8AC3E}">
        <p14:creationId xmlns:p14="http://schemas.microsoft.com/office/powerpoint/2010/main" val="41239451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A25083-7773-8142-AEE5-B8D4428E39C0}"/>
              </a:ext>
            </a:extLst>
          </p:cNvPr>
          <p:cNvSpPr>
            <a:spLocks noGrp="1"/>
          </p:cNvSpPr>
          <p:nvPr>
            <p:ph type="title"/>
          </p:nvPr>
        </p:nvSpPr>
        <p:spPr>
          <a:xfrm>
            <a:off x="609600" y="494469"/>
            <a:ext cx="5212702" cy="2080779"/>
          </a:xfrm>
        </p:spPr>
        <p:txBody>
          <a:bodyPr>
            <a:noAutofit/>
          </a:bodyPr>
          <a:lstStyle/>
          <a:p>
            <a:r>
              <a:rPr lang="en-US" sz="5400" dirty="0"/>
              <a:t>Better</a:t>
            </a:r>
            <a:br>
              <a:rPr lang="en-US" sz="5400" dirty="0"/>
            </a:br>
            <a:r>
              <a:rPr lang="en-US" sz="5400" dirty="0"/>
              <a:t>Metadata</a:t>
            </a:r>
          </a:p>
        </p:txBody>
      </p:sp>
      <p:pic>
        <p:nvPicPr>
          <p:cNvPr id="5" name="Content Placeholder 4" descr="Screenshot displaying book abstract and metadata">
            <a:extLst>
              <a:ext uri="{FF2B5EF4-FFF2-40B4-BE49-F238E27FC236}">
                <a16:creationId xmlns:a16="http://schemas.microsoft.com/office/drawing/2014/main" id="{D8FBFE67-204E-A342-96D1-EFFC9946E342}"/>
              </a:ext>
            </a:extLst>
          </p:cNvPr>
          <p:cNvPicPr>
            <a:picLocks noGrp="1" noChangeAspect="1"/>
          </p:cNvPicPr>
          <p:nvPr>
            <p:ph idx="1"/>
          </p:nvPr>
        </p:nvPicPr>
        <p:blipFill>
          <a:blip r:embed="rId2"/>
          <a:stretch>
            <a:fillRect/>
          </a:stretch>
        </p:blipFill>
        <p:spPr>
          <a:xfrm>
            <a:off x="6178809" y="7808"/>
            <a:ext cx="6013191" cy="6850192"/>
          </a:xfrm>
        </p:spPr>
      </p:pic>
    </p:spTree>
    <p:extLst>
      <p:ext uri="{BB962C8B-B14F-4D97-AF65-F5344CB8AC3E}">
        <p14:creationId xmlns:p14="http://schemas.microsoft.com/office/powerpoint/2010/main" val="247574183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66890"/>
            <a:ext cx="3947410" cy="2076507"/>
          </a:xfrm>
        </p:spPr>
        <p:txBody>
          <a:bodyPr>
            <a:noAutofit/>
          </a:bodyPr>
          <a:lstStyle/>
          <a:p>
            <a:r>
              <a:rPr lang="en-US" sz="5400" dirty="0"/>
              <a:t>Metadata</a:t>
            </a:r>
            <a:br>
              <a:rPr lang="en-US" sz="5400" dirty="0"/>
            </a:br>
            <a:r>
              <a:rPr lang="en-US" sz="5400" dirty="0"/>
              <a:t>Cleanup</a:t>
            </a:r>
          </a:p>
        </p:txBody>
      </p:sp>
      <p:pic>
        <p:nvPicPr>
          <p:cNvPr id="6" name="Content Placeholder 5" descr="Screenshot displaying multiple books that appear to be duplicates">
            <a:extLst>
              <a:ext uri="{FF2B5EF4-FFF2-40B4-BE49-F238E27FC236}">
                <a16:creationId xmlns:a16="http://schemas.microsoft.com/office/drawing/2014/main" id="{728C69CE-A7CA-6641-8E10-507B6BAF3EE2}"/>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5463092" y="0"/>
            <a:ext cx="6728908" cy="6858000"/>
          </a:xfrm>
        </p:spPr>
      </p:pic>
    </p:spTree>
    <p:extLst>
      <p:ext uri="{BB962C8B-B14F-4D97-AF65-F5344CB8AC3E}">
        <p14:creationId xmlns:p14="http://schemas.microsoft.com/office/powerpoint/2010/main" val="3609884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7"/>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Scholars Portal Dataverse Highlights</a:t>
            </a:r>
            <a:endParaRPr/>
          </a:p>
        </p:txBody>
      </p:sp>
      <p:sp>
        <p:nvSpPr>
          <p:cNvPr id="86" name="Google Shape;86;p17"/>
          <p:cNvSpPr txBox="1">
            <a:spLocks noGrp="1"/>
          </p:cNvSpPr>
          <p:nvPr>
            <p:ph type="body" idx="1"/>
          </p:nvPr>
        </p:nvSpPr>
        <p:spPr>
          <a:xfrm>
            <a:off x="609600" y="1828650"/>
            <a:ext cx="3311700" cy="3954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a:p>
            <a:pPr marL="342900" lvl="0" indent="-139700" algn="l" rtl="0">
              <a:spcBef>
                <a:spcPts val="0"/>
              </a:spcBef>
              <a:spcAft>
                <a:spcPts val="0"/>
              </a:spcAft>
              <a:buClr>
                <a:schemeClr val="dk1"/>
              </a:buClr>
              <a:buSzPts val="3200"/>
              <a:buNone/>
            </a:pPr>
            <a:endParaRPr/>
          </a:p>
          <a:p>
            <a:pPr marL="342900" lvl="0" indent="-139700" algn="l" rtl="0">
              <a:spcBef>
                <a:spcPts val="0"/>
              </a:spcBef>
              <a:spcAft>
                <a:spcPts val="0"/>
              </a:spcAft>
              <a:buClr>
                <a:schemeClr val="dk1"/>
              </a:buClr>
              <a:buSzPts val="3200"/>
              <a:buNone/>
            </a:pPr>
            <a:endParaRPr/>
          </a:p>
        </p:txBody>
      </p:sp>
      <p:sp>
        <p:nvSpPr>
          <p:cNvPr id="87" name="Google Shape;87;p17"/>
          <p:cNvSpPr txBox="1">
            <a:spLocks noGrp="1"/>
          </p:cNvSpPr>
          <p:nvPr>
            <p:ph type="body" idx="1"/>
          </p:nvPr>
        </p:nvSpPr>
        <p:spPr>
          <a:xfrm>
            <a:off x="6858100" y="1828650"/>
            <a:ext cx="5148000" cy="3954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3200"/>
              <a:buNone/>
            </a:pPr>
            <a:r>
              <a:rPr lang="en-US" b="1"/>
              <a:t>Data Explorer</a:t>
            </a:r>
            <a:endParaRPr b="1"/>
          </a:p>
          <a:p>
            <a:pPr marL="457200" lvl="0" indent="-406400" algn="l" rtl="0">
              <a:spcBef>
                <a:spcPts val="0"/>
              </a:spcBef>
              <a:spcAft>
                <a:spcPts val="0"/>
              </a:spcAft>
              <a:buSzPts val="2800"/>
              <a:buChar char="◉"/>
            </a:pPr>
            <a:r>
              <a:rPr lang="en-US" sz="2800"/>
              <a:t>Online tool to explore tabular data files</a:t>
            </a:r>
            <a:endParaRPr sz="2800"/>
          </a:p>
          <a:p>
            <a:pPr marL="457200" lvl="0" indent="-406400" algn="l" rtl="0">
              <a:spcBef>
                <a:spcPts val="0"/>
              </a:spcBef>
              <a:spcAft>
                <a:spcPts val="0"/>
              </a:spcAft>
              <a:buSzPts val="2800"/>
              <a:buChar char="◉"/>
            </a:pPr>
            <a:r>
              <a:rPr lang="en-US" sz="2800"/>
              <a:t>Chart view and table view</a:t>
            </a:r>
            <a:endParaRPr sz="2800"/>
          </a:p>
          <a:p>
            <a:pPr marL="457200" lvl="0" indent="-406400" algn="l" rtl="0">
              <a:spcBef>
                <a:spcPts val="0"/>
              </a:spcBef>
              <a:spcAft>
                <a:spcPts val="0"/>
              </a:spcAft>
              <a:buSzPts val="2800"/>
              <a:buChar char="◉"/>
            </a:pPr>
            <a:r>
              <a:rPr lang="en-US" sz="2800"/>
              <a:t>Developed at Scholars Portal, now part of core code</a:t>
            </a:r>
            <a:endParaRPr sz="2800"/>
          </a:p>
          <a:p>
            <a:pPr marL="0" lvl="0" indent="0" algn="l" rtl="0">
              <a:spcBef>
                <a:spcPts val="0"/>
              </a:spcBef>
              <a:spcAft>
                <a:spcPts val="0"/>
              </a:spcAft>
              <a:buNone/>
            </a:pPr>
            <a:endParaRPr/>
          </a:p>
          <a:p>
            <a:pPr marL="342900" lvl="0" indent="-139700" algn="l" rtl="0">
              <a:spcBef>
                <a:spcPts val="0"/>
              </a:spcBef>
              <a:spcAft>
                <a:spcPts val="0"/>
              </a:spcAft>
              <a:buClr>
                <a:schemeClr val="dk1"/>
              </a:buClr>
              <a:buSzPts val="3200"/>
              <a:buNone/>
            </a:pPr>
            <a:endParaRPr/>
          </a:p>
        </p:txBody>
      </p:sp>
      <p:pic>
        <p:nvPicPr>
          <p:cNvPr id="88" name="Google Shape;88;p17" descr="Data explorer tool visualizing polling data"/>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60061" y="1828650"/>
            <a:ext cx="6408290" cy="3693125"/>
          </a:xfrm>
          <a:prstGeom prst="rect">
            <a:avLst/>
          </a:prstGeom>
          <a:noFill/>
          <a:ln>
            <a:noFill/>
          </a:ln>
        </p:spPr>
      </p:pic>
    </p:spTree>
    <p:extLst>
      <p:ext uri="{BB962C8B-B14F-4D97-AF65-F5344CB8AC3E}">
        <p14:creationId xmlns:p14="http://schemas.microsoft.com/office/powerpoint/2010/main" val="115218438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20F24-5AB0-024C-8EC9-E4B215A20FB0}"/>
              </a:ext>
            </a:extLst>
          </p:cNvPr>
          <p:cNvSpPr>
            <a:spLocks noGrp="1"/>
          </p:cNvSpPr>
          <p:nvPr>
            <p:ph type="title"/>
          </p:nvPr>
        </p:nvSpPr>
        <p:spPr>
          <a:xfrm>
            <a:off x="609600" y="366890"/>
            <a:ext cx="5044732" cy="2768196"/>
          </a:xfrm>
        </p:spPr>
        <p:txBody>
          <a:bodyPr>
            <a:normAutofit/>
          </a:bodyPr>
          <a:lstStyle/>
          <a:p>
            <a:r>
              <a:rPr lang="en-US" sz="5400" dirty="0"/>
              <a:t>Loading Updates</a:t>
            </a:r>
          </a:p>
        </p:txBody>
      </p:sp>
      <p:pic>
        <p:nvPicPr>
          <p:cNvPr id="5" name="Content Placeholder 4" descr="Screenshot of the RSS feed page on the books site">
            <a:extLst>
              <a:ext uri="{FF2B5EF4-FFF2-40B4-BE49-F238E27FC236}">
                <a16:creationId xmlns:a16="http://schemas.microsoft.com/office/drawing/2014/main" id="{570D8CCF-4FF0-944A-9A44-719AF425AD87}"/>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496417" y="0"/>
            <a:ext cx="6695583" cy="7023652"/>
          </a:xfrm>
        </p:spPr>
      </p:pic>
    </p:spTree>
    <p:extLst>
      <p:ext uri="{BB962C8B-B14F-4D97-AF65-F5344CB8AC3E}">
        <p14:creationId xmlns:p14="http://schemas.microsoft.com/office/powerpoint/2010/main" val="10716898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Usage reports on the Books Admin Tool">
            <a:extLst>
              <a:ext uri="{FF2B5EF4-FFF2-40B4-BE49-F238E27FC236}">
                <a16:creationId xmlns:a16="http://schemas.microsoft.com/office/drawing/2014/main" id="{3E5DBED2-5CCE-284A-B12A-5852F58E126D}"/>
              </a:ext>
            </a:extLst>
          </p:cNvPr>
          <p:cNvPicPr>
            <a:picLocks noGrp="1" noChangeAspect="1"/>
          </p:cNvPicPr>
          <p:nvPr>
            <p:ph idx="1"/>
          </p:nvPr>
        </p:nvPicPr>
        <p:blipFill>
          <a:blip r:embed="rId3"/>
          <a:stretch>
            <a:fillRect/>
          </a:stretch>
        </p:blipFill>
        <p:spPr>
          <a:xfrm>
            <a:off x="-33178" y="0"/>
            <a:ext cx="12225178" cy="7581962"/>
          </a:xfrm>
        </p:spPr>
      </p:pic>
    </p:spTree>
    <p:extLst>
      <p:ext uri="{BB962C8B-B14F-4D97-AF65-F5344CB8AC3E}">
        <p14:creationId xmlns:p14="http://schemas.microsoft.com/office/powerpoint/2010/main" val="136628357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E5752-3E39-0841-9499-64A6E00D1F88}"/>
              </a:ext>
            </a:extLst>
          </p:cNvPr>
          <p:cNvSpPr>
            <a:spLocks noGrp="1"/>
          </p:cNvSpPr>
          <p:nvPr>
            <p:ph type="title"/>
          </p:nvPr>
        </p:nvSpPr>
        <p:spPr/>
        <p:txBody>
          <a:bodyPr/>
          <a:lstStyle/>
          <a:p>
            <a:endParaRPr lang="en-US"/>
          </a:p>
        </p:txBody>
      </p:sp>
      <p:pic>
        <p:nvPicPr>
          <p:cNvPr id="5" name="Content Placeholder 4" descr="Usage terms on the Books admin tool">
            <a:extLst>
              <a:ext uri="{FF2B5EF4-FFF2-40B4-BE49-F238E27FC236}">
                <a16:creationId xmlns:a16="http://schemas.microsoft.com/office/drawing/2014/main" id="{814D7B50-3688-9D47-8C51-B8775721BA62}"/>
              </a:ext>
            </a:extLst>
          </p:cNvPr>
          <p:cNvPicPr>
            <a:picLocks noGrp="1" noChangeAspect="1"/>
          </p:cNvPicPr>
          <p:nvPr>
            <p:ph idx="1"/>
          </p:nvPr>
        </p:nvPicPr>
        <p:blipFill>
          <a:blip r:embed="rId2"/>
          <a:stretch>
            <a:fillRect/>
          </a:stretch>
        </p:blipFill>
        <p:spPr>
          <a:xfrm>
            <a:off x="0" y="-1120"/>
            <a:ext cx="12192000" cy="9046309"/>
          </a:xfrm>
        </p:spPr>
      </p:pic>
    </p:spTree>
    <p:extLst>
      <p:ext uri="{BB962C8B-B14F-4D97-AF65-F5344CB8AC3E}">
        <p14:creationId xmlns:p14="http://schemas.microsoft.com/office/powerpoint/2010/main" val="33822292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06F30-7414-F74F-A4A1-337C582571A2}"/>
              </a:ext>
            </a:extLst>
          </p:cNvPr>
          <p:cNvSpPr>
            <a:spLocks noGrp="1"/>
          </p:cNvSpPr>
          <p:nvPr>
            <p:ph type="title"/>
          </p:nvPr>
        </p:nvSpPr>
        <p:spPr/>
        <p:txBody>
          <a:bodyPr/>
          <a:lstStyle/>
          <a:p>
            <a:endParaRPr lang="en-US"/>
          </a:p>
        </p:txBody>
      </p:sp>
      <p:pic>
        <p:nvPicPr>
          <p:cNvPr id="5" name="Content Placeholder 4" descr="Downloading a KBART file">
            <a:extLst>
              <a:ext uri="{FF2B5EF4-FFF2-40B4-BE49-F238E27FC236}">
                <a16:creationId xmlns:a16="http://schemas.microsoft.com/office/drawing/2014/main" id="{AA6004BC-9B80-1342-941E-150CD2AA112A}"/>
              </a:ext>
            </a:extLst>
          </p:cNvPr>
          <p:cNvPicPr>
            <a:picLocks noGrp="1" noChangeAspect="1"/>
          </p:cNvPicPr>
          <p:nvPr>
            <p:ph idx="1"/>
          </p:nvPr>
        </p:nvPicPr>
        <p:blipFill>
          <a:blip r:embed="rId2"/>
          <a:stretch>
            <a:fillRect/>
          </a:stretch>
        </p:blipFill>
        <p:spPr>
          <a:xfrm>
            <a:off x="0" y="0"/>
            <a:ext cx="12192000" cy="9065846"/>
          </a:xfrm>
        </p:spPr>
      </p:pic>
    </p:spTree>
    <p:extLst>
      <p:ext uri="{BB962C8B-B14F-4D97-AF65-F5344CB8AC3E}">
        <p14:creationId xmlns:p14="http://schemas.microsoft.com/office/powerpoint/2010/main" val="21627055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EBC1B-FE1C-EE4A-B117-BD088719A71D}"/>
              </a:ext>
            </a:extLst>
          </p:cNvPr>
          <p:cNvSpPr>
            <a:spLocks noGrp="1"/>
          </p:cNvSpPr>
          <p:nvPr>
            <p:ph type="title"/>
          </p:nvPr>
        </p:nvSpPr>
        <p:spPr/>
        <p:txBody>
          <a:bodyPr/>
          <a:lstStyle/>
          <a:p>
            <a:endParaRPr lang="en-US"/>
          </a:p>
        </p:txBody>
      </p:sp>
      <p:pic>
        <p:nvPicPr>
          <p:cNvPr id="5" name="Content Placeholder 4" descr="Downloading MARC records">
            <a:extLst>
              <a:ext uri="{FF2B5EF4-FFF2-40B4-BE49-F238E27FC236}">
                <a16:creationId xmlns:a16="http://schemas.microsoft.com/office/drawing/2014/main" id="{FFCF6C98-A793-5448-9A2C-39FA3208A36C}"/>
              </a:ext>
            </a:extLst>
          </p:cNvPr>
          <p:cNvPicPr>
            <a:picLocks noGrp="1" noChangeAspect="1"/>
          </p:cNvPicPr>
          <p:nvPr>
            <p:ph idx="1"/>
          </p:nvPr>
        </p:nvPicPr>
        <p:blipFill>
          <a:blip r:embed="rId2"/>
          <a:stretch>
            <a:fillRect/>
          </a:stretch>
        </p:blipFill>
        <p:spPr>
          <a:xfrm>
            <a:off x="0" y="0"/>
            <a:ext cx="12192000" cy="9051342"/>
          </a:xfrm>
        </p:spPr>
      </p:pic>
    </p:spTree>
    <p:extLst>
      <p:ext uri="{BB962C8B-B14F-4D97-AF65-F5344CB8AC3E}">
        <p14:creationId xmlns:p14="http://schemas.microsoft.com/office/powerpoint/2010/main" val="32022875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7C22D-F28F-0045-ACA1-05A68CDA864F}"/>
              </a:ext>
            </a:extLst>
          </p:cNvPr>
          <p:cNvSpPr>
            <a:spLocks noGrp="1"/>
          </p:cNvSpPr>
          <p:nvPr>
            <p:ph type="title"/>
          </p:nvPr>
        </p:nvSpPr>
        <p:spPr/>
        <p:txBody>
          <a:bodyPr/>
          <a:lstStyle/>
          <a:p>
            <a:endParaRPr lang="en-US"/>
          </a:p>
        </p:txBody>
      </p:sp>
      <p:pic>
        <p:nvPicPr>
          <p:cNvPr id="5" name="Content Placeholder 4" descr="Downloading a COUNTER 5 report">
            <a:extLst>
              <a:ext uri="{FF2B5EF4-FFF2-40B4-BE49-F238E27FC236}">
                <a16:creationId xmlns:a16="http://schemas.microsoft.com/office/drawing/2014/main" id="{8EBD5343-9BA4-284F-AFEF-ECEF39B2D0B3}"/>
              </a:ext>
            </a:extLst>
          </p:cNvPr>
          <p:cNvPicPr>
            <a:picLocks noGrp="1" noChangeAspect="1"/>
          </p:cNvPicPr>
          <p:nvPr>
            <p:ph idx="1"/>
          </p:nvPr>
        </p:nvPicPr>
        <p:blipFill>
          <a:blip r:embed="rId3"/>
          <a:stretch>
            <a:fillRect/>
          </a:stretch>
        </p:blipFill>
        <p:spPr>
          <a:xfrm>
            <a:off x="0" y="0"/>
            <a:ext cx="12188608" cy="9043792"/>
          </a:xfrm>
        </p:spPr>
      </p:pic>
    </p:spTree>
    <p:extLst>
      <p:ext uri="{BB962C8B-B14F-4D97-AF65-F5344CB8AC3E}">
        <p14:creationId xmlns:p14="http://schemas.microsoft.com/office/powerpoint/2010/main" val="16847528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F2787-2002-FD42-AF9B-04B8E53BA9C7}"/>
              </a:ext>
            </a:extLst>
          </p:cNvPr>
          <p:cNvSpPr>
            <a:spLocks noGrp="1"/>
          </p:cNvSpPr>
          <p:nvPr>
            <p:ph type="title"/>
          </p:nvPr>
        </p:nvSpPr>
        <p:spPr/>
        <p:txBody>
          <a:bodyPr/>
          <a:lstStyle/>
          <a:p>
            <a:endParaRPr lang="en-US"/>
          </a:p>
        </p:txBody>
      </p:sp>
      <p:pic>
        <p:nvPicPr>
          <p:cNvPr id="5" name="Content Placeholder 4" descr="Downloading a COUNTER 5 Report">
            <a:extLst>
              <a:ext uri="{FF2B5EF4-FFF2-40B4-BE49-F238E27FC236}">
                <a16:creationId xmlns:a16="http://schemas.microsoft.com/office/drawing/2014/main" id="{868D3B40-DE0D-4640-A790-C2F01328AC9F}"/>
              </a:ext>
            </a:extLst>
          </p:cNvPr>
          <p:cNvPicPr>
            <a:picLocks noGrp="1" noChangeAspect="1"/>
          </p:cNvPicPr>
          <p:nvPr>
            <p:ph idx="1"/>
          </p:nvPr>
        </p:nvPicPr>
        <p:blipFill>
          <a:blip r:embed="rId2"/>
          <a:stretch>
            <a:fillRect/>
          </a:stretch>
        </p:blipFill>
        <p:spPr>
          <a:xfrm>
            <a:off x="-36716" y="0"/>
            <a:ext cx="12228716" cy="8485632"/>
          </a:xfrm>
        </p:spPr>
      </p:pic>
    </p:spTree>
    <p:extLst>
      <p:ext uri="{BB962C8B-B14F-4D97-AF65-F5344CB8AC3E}">
        <p14:creationId xmlns:p14="http://schemas.microsoft.com/office/powerpoint/2010/main" val="80742034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52CBB-28E5-7A49-BB1B-A1BB1811D2BE}"/>
              </a:ext>
            </a:extLst>
          </p:cNvPr>
          <p:cNvSpPr>
            <a:spLocks noGrp="1"/>
          </p:cNvSpPr>
          <p:nvPr>
            <p:ph type="title"/>
          </p:nvPr>
        </p:nvSpPr>
        <p:spPr/>
        <p:txBody>
          <a:bodyPr/>
          <a:lstStyle/>
          <a:p>
            <a:endParaRPr lang="en-US"/>
          </a:p>
        </p:txBody>
      </p:sp>
      <p:pic>
        <p:nvPicPr>
          <p:cNvPr id="5" name="Content Placeholder 4" descr="Metadata editor in the Books Admin Tool">
            <a:extLst>
              <a:ext uri="{FF2B5EF4-FFF2-40B4-BE49-F238E27FC236}">
                <a16:creationId xmlns:a16="http://schemas.microsoft.com/office/drawing/2014/main" id="{758F0DDA-D883-F045-9759-8C97A972F7CD}"/>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0" y="-1"/>
            <a:ext cx="12190094" cy="7002049"/>
          </a:xfrm>
        </p:spPr>
      </p:pic>
    </p:spTree>
    <p:extLst>
      <p:ext uri="{BB962C8B-B14F-4D97-AF65-F5344CB8AC3E}">
        <p14:creationId xmlns:p14="http://schemas.microsoft.com/office/powerpoint/2010/main" val="399583593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95D21-8C66-294E-A2E2-F792DC43EB5B}"/>
              </a:ext>
            </a:extLst>
          </p:cNvPr>
          <p:cNvSpPr>
            <a:spLocks noGrp="1"/>
          </p:cNvSpPr>
          <p:nvPr>
            <p:ph type="title"/>
          </p:nvPr>
        </p:nvSpPr>
        <p:spPr/>
        <p:txBody>
          <a:bodyPr>
            <a:normAutofit/>
          </a:bodyPr>
          <a:lstStyle/>
          <a:p>
            <a:r>
              <a:rPr lang="en-US" dirty="0"/>
              <a:t>What’s next?</a:t>
            </a:r>
          </a:p>
        </p:txBody>
      </p:sp>
      <p:sp>
        <p:nvSpPr>
          <p:cNvPr id="3" name="Content Placeholder 2">
            <a:extLst>
              <a:ext uri="{FF2B5EF4-FFF2-40B4-BE49-F238E27FC236}">
                <a16:creationId xmlns:a16="http://schemas.microsoft.com/office/drawing/2014/main" id="{1BF7D752-EA20-594E-AA83-AD56EB117A4C}"/>
              </a:ext>
            </a:extLst>
          </p:cNvPr>
          <p:cNvSpPr>
            <a:spLocks noGrp="1"/>
          </p:cNvSpPr>
          <p:nvPr>
            <p:ph idx="1"/>
          </p:nvPr>
        </p:nvSpPr>
        <p:spPr/>
        <p:txBody>
          <a:bodyPr>
            <a:normAutofit/>
          </a:bodyPr>
          <a:lstStyle/>
          <a:p>
            <a:r>
              <a:rPr lang="en-US" sz="4000" dirty="0"/>
              <a:t>New loading workflows</a:t>
            </a:r>
          </a:p>
          <a:p>
            <a:r>
              <a:rPr lang="en-US" sz="4000" dirty="0"/>
              <a:t>Reload Internet Archive data</a:t>
            </a:r>
          </a:p>
          <a:p>
            <a:r>
              <a:rPr lang="en-US" sz="4000" dirty="0"/>
              <a:t>Preservation</a:t>
            </a:r>
          </a:p>
          <a:p>
            <a:r>
              <a:rPr lang="en-US" sz="4000" dirty="0"/>
              <a:t>Recommendation services</a:t>
            </a:r>
          </a:p>
          <a:p>
            <a:r>
              <a:rPr lang="en-US" sz="4000" dirty="0"/>
              <a:t>Data analytics fun</a:t>
            </a:r>
          </a:p>
          <a:p>
            <a:pPr marL="0" indent="0">
              <a:buNone/>
            </a:pPr>
            <a:endParaRPr lang="en-US" sz="4000" dirty="0"/>
          </a:p>
          <a:p>
            <a:endParaRPr lang="en-US" sz="4000" dirty="0"/>
          </a:p>
        </p:txBody>
      </p:sp>
    </p:spTree>
    <p:extLst>
      <p:ext uri="{BB962C8B-B14F-4D97-AF65-F5344CB8AC3E}">
        <p14:creationId xmlns:p14="http://schemas.microsoft.com/office/powerpoint/2010/main" val="21948396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F946F-82D0-D74F-A10B-1904C2DAF66C}"/>
              </a:ext>
            </a:extLst>
          </p:cNvPr>
          <p:cNvSpPr>
            <a:spLocks noGrp="1"/>
          </p:cNvSpPr>
          <p:nvPr>
            <p:ph type="title"/>
          </p:nvPr>
        </p:nvSpPr>
        <p:spPr/>
        <p:txBody>
          <a:bodyPr/>
          <a:lstStyle/>
          <a:p>
            <a:r>
              <a:rPr lang="en-US" dirty="0"/>
              <a:t>Total Reads &amp; Downloads since July 1st</a:t>
            </a:r>
          </a:p>
        </p:txBody>
      </p:sp>
      <p:graphicFrame>
        <p:nvGraphicFramePr>
          <p:cNvPr id="4" name="Chart 3">
            <a:extLst>
              <a:ext uri="{FF2B5EF4-FFF2-40B4-BE49-F238E27FC236}">
                <a16:creationId xmlns:a16="http://schemas.microsoft.com/office/drawing/2014/main" id="{08742D97-63C6-7141-ADFE-B7FCCA62855B}"/>
              </a:ext>
            </a:extLst>
          </p:cNvPr>
          <p:cNvGraphicFramePr>
            <a:graphicFrameLocks/>
          </p:cNvGraphicFramePr>
          <p:nvPr>
            <p:extLst/>
          </p:nvPr>
        </p:nvGraphicFramePr>
        <p:xfrm>
          <a:off x="0" y="1392929"/>
          <a:ext cx="11728174" cy="433201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06492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xfrm>
            <a:off x="609600" y="366890"/>
            <a:ext cx="10972800" cy="1026000"/>
          </a:xfrm>
          <a:prstGeom prst="rect">
            <a:avLst/>
          </a:prstGeom>
        </p:spPr>
        <p:txBody>
          <a:bodyPr spcFirstLastPara="1" wrap="square" lIns="91425" tIns="45700" rIns="91425" bIns="45700" anchor="ctr" anchorCtr="0">
            <a:noAutofit/>
          </a:bodyPr>
          <a:lstStyle/>
          <a:p>
            <a:pPr marL="0" lvl="0" indent="0" algn="l" rtl="0">
              <a:spcBef>
                <a:spcPts val="0"/>
              </a:spcBef>
              <a:spcAft>
                <a:spcPts val="0"/>
              </a:spcAft>
              <a:buNone/>
            </a:pPr>
            <a:r>
              <a:rPr lang="en-US"/>
              <a:t>New Dataverse resources</a:t>
            </a:r>
            <a:endParaRPr/>
          </a:p>
        </p:txBody>
      </p:sp>
      <p:sp>
        <p:nvSpPr>
          <p:cNvPr id="95" name="Google Shape;95;p18"/>
          <p:cNvSpPr txBox="1">
            <a:spLocks noGrp="1"/>
          </p:cNvSpPr>
          <p:nvPr>
            <p:ph type="body" idx="1"/>
          </p:nvPr>
        </p:nvSpPr>
        <p:spPr>
          <a:xfrm>
            <a:off x="609600" y="1310150"/>
            <a:ext cx="11206200" cy="4526100"/>
          </a:xfrm>
          <a:prstGeom prst="rect">
            <a:avLst/>
          </a:prstGeom>
        </p:spPr>
        <p:txBody>
          <a:bodyPr spcFirstLastPara="1" wrap="square" lIns="91425" tIns="45700" rIns="91425" bIns="45700" anchor="t" anchorCtr="0">
            <a:noAutofit/>
          </a:bodyPr>
          <a:lstStyle/>
          <a:p>
            <a:pPr marL="457200" lvl="0" indent="-406400" algn="l" rtl="0">
              <a:spcBef>
                <a:spcPts val="360"/>
              </a:spcBef>
              <a:spcAft>
                <a:spcPts val="0"/>
              </a:spcAft>
              <a:buSzPts val="2800"/>
              <a:buChar char="◉"/>
            </a:pPr>
            <a:r>
              <a:rPr lang="en-US" sz="2800"/>
              <a:t>3 new Dataverse videos (</a:t>
            </a:r>
            <a:r>
              <a:rPr lang="en-US" sz="2800" u="sng">
                <a:solidFill>
                  <a:schemeClr val="hlink"/>
                </a:solidFill>
                <a:hlinkClick r:id="rId3"/>
              </a:rPr>
              <a:t>youtube.com/user/ScholarsPortal</a:t>
            </a:r>
            <a:r>
              <a:rPr lang="en-US" sz="2800"/>
              <a:t>)</a:t>
            </a:r>
            <a:endParaRPr sz="2800"/>
          </a:p>
          <a:p>
            <a:pPr marL="914400" lvl="1" indent="-406400" algn="l" rtl="0">
              <a:spcBef>
                <a:spcPts val="0"/>
              </a:spcBef>
              <a:spcAft>
                <a:spcPts val="0"/>
              </a:spcAft>
              <a:buSzPts val="2800"/>
              <a:buChar char="○"/>
            </a:pPr>
            <a:r>
              <a:rPr lang="en-US"/>
              <a:t>Dataverse Overview: Finding and Exploring Data</a:t>
            </a:r>
            <a:endParaRPr/>
          </a:p>
          <a:p>
            <a:pPr marL="914400" lvl="1" indent="-406400" algn="l" rtl="0">
              <a:spcBef>
                <a:spcPts val="0"/>
              </a:spcBef>
              <a:spcAft>
                <a:spcPts val="0"/>
              </a:spcAft>
              <a:buSzPts val="2800"/>
              <a:buChar char="○"/>
            </a:pPr>
            <a:r>
              <a:rPr lang="en-US"/>
              <a:t>Creating, Editing, and Publishing a Dataverse</a:t>
            </a:r>
            <a:endParaRPr/>
          </a:p>
          <a:p>
            <a:pPr marL="914400" lvl="1" indent="-406400" algn="l" rtl="0">
              <a:spcBef>
                <a:spcPts val="0"/>
              </a:spcBef>
              <a:spcAft>
                <a:spcPts val="0"/>
              </a:spcAft>
              <a:buSzPts val="2800"/>
              <a:buChar char="○"/>
            </a:pPr>
            <a:r>
              <a:rPr lang="en-US"/>
              <a:t>Publishing Datasets in Dataverse</a:t>
            </a:r>
            <a:endParaRPr/>
          </a:p>
          <a:p>
            <a:pPr marL="457200" lvl="0" indent="-406400" algn="l" rtl="0">
              <a:spcBef>
                <a:spcPts val="0"/>
              </a:spcBef>
              <a:spcAft>
                <a:spcPts val="0"/>
              </a:spcAft>
              <a:buSzPts val="2800"/>
              <a:buChar char="◉"/>
            </a:pPr>
            <a:r>
              <a:rPr lang="en-US" sz="2800"/>
              <a:t>Updated user guide with new sections and updated FAQ</a:t>
            </a:r>
            <a:endParaRPr sz="2800"/>
          </a:p>
          <a:p>
            <a:pPr marL="914400" lvl="1" indent="-406400" algn="l" rtl="0">
              <a:spcBef>
                <a:spcPts val="0"/>
              </a:spcBef>
              <a:spcAft>
                <a:spcPts val="0"/>
              </a:spcAft>
              <a:buSzPts val="2800"/>
              <a:buChar char="○"/>
            </a:pPr>
            <a:r>
              <a:rPr lang="en-US" u="sng">
                <a:solidFill>
                  <a:schemeClr val="hlink"/>
                </a:solidFill>
                <a:hlinkClick r:id="rId4"/>
              </a:rPr>
              <a:t>learn.scholarsportal.info/all-guides/dataverse/</a:t>
            </a:r>
            <a:r>
              <a:rPr lang="en-US"/>
              <a:t>	</a:t>
            </a:r>
            <a:endParaRPr/>
          </a:p>
          <a:p>
            <a:pPr marL="457200" lvl="0" indent="-406400" algn="l" rtl="0">
              <a:spcBef>
                <a:spcPts val="0"/>
              </a:spcBef>
              <a:spcAft>
                <a:spcPts val="0"/>
              </a:spcAft>
              <a:buSzPts val="2800"/>
              <a:buChar char="◉"/>
            </a:pPr>
            <a:r>
              <a:rPr lang="en-US" sz="2800"/>
              <a:t>Portage’s Dataverse North Training Group materials (coming soon)</a:t>
            </a:r>
            <a:endParaRPr sz="2800"/>
          </a:p>
        </p:txBody>
      </p:sp>
    </p:spTree>
    <p:extLst>
      <p:ext uri="{BB962C8B-B14F-4D97-AF65-F5344CB8AC3E}">
        <p14:creationId xmlns:p14="http://schemas.microsoft.com/office/powerpoint/2010/main" val="41824032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007CF-6829-9949-99E9-CE4BDBBD2EC7}"/>
              </a:ext>
            </a:extLst>
          </p:cNvPr>
          <p:cNvSpPr>
            <a:spLocks noGrp="1"/>
          </p:cNvSpPr>
          <p:nvPr>
            <p:ph type="title"/>
          </p:nvPr>
        </p:nvSpPr>
        <p:spPr/>
        <p:txBody>
          <a:bodyPr/>
          <a:lstStyle/>
          <a:p>
            <a:r>
              <a:rPr lang="en-US" dirty="0"/>
              <a:t>Top 12 books across all libraries in November</a:t>
            </a:r>
          </a:p>
        </p:txBody>
      </p:sp>
      <p:pic>
        <p:nvPicPr>
          <p:cNvPr id="1026" name="Picture 2" descr="Cover image">
            <a:extLst>
              <a:ext uri="{FF2B5EF4-FFF2-40B4-BE49-F238E27FC236}">
                <a16:creationId xmlns:a16="http://schemas.microsoft.com/office/drawing/2014/main" id="{826C29AB-C173-1842-B1F3-93C15C38CC59}"/>
              </a:ext>
            </a:extLst>
          </p:cNvPr>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609600" y="1519804"/>
            <a:ext cx="755957" cy="114388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D11DDC9-9140-974A-9FD5-2266913D785E}"/>
              </a:ext>
            </a:extLst>
          </p:cNvPr>
          <p:cNvSpPr txBox="1"/>
          <p:nvPr/>
        </p:nvSpPr>
        <p:spPr>
          <a:xfrm>
            <a:off x="1425125" y="1455672"/>
            <a:ext cx="1755741" cy="1354217"/>
          </a:xfrm>
          <a:prstGeom prst="rect">
            <a:avLst/>
          </a:prstGeom>
          <a:noFill/>
        </p:spPr>
        <p:txBody>
          <a:bodyPr wrap="square" rtlCol="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entury Gothic"/>
                <a:ea typeface="+mn-ea"/>
                <a:cs typeface="+mn-cs"/>
              </a:rPr>
              <a:t>Marijuana and the Cannabinoids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a:ln>
                  <a:noFill/>
                </a:ln>
                <a:solidFill>
                  <a:prstClr val="black"/>
                </a:solidFill>
                <a:effectLst/>
                <a:uLnTx/>
                <a:uFillTx/>
                <a:latin typeface="Century Gothic"/>
                <a:ea typeface="+mn-ea"/>
                <a:cs typeface="+mn-cs"/>
              </a:rPr>
              <a:t>Humana Press</a:t>
            </a:r>
            <a:endParaRPr kumimoji="0" lang="en-US" sz="1200" b="0"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entury Gothic"/>
                <a:ea typeface="+mn-ea"/>
                <a:cs typeface="+mn-cs"/>
              </a:rPr>
              <a:t>444 reads</a:t>
            </a:r>
          </a:p>
        </p:txBody>
      </p:sp>
      <p:pic>
        <p:nvPicPr>
          <p:cNvPr id="1028" name="Picture 4">
            <a:extLst>
              <a:ext uri="{FF2B5EF4-FFF2-40B4-BE49-F238E27FC236}">
                <a16:creationId xmlns:a16="http://schemas.microsoft.com/office/drawing/2014/main" id="{85B14F17-CE89-E142-B0E5-48B58F5193FA}"/>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344542" y="1519804"/>
            <a:ext cx="756571" cy="113328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8AC47F4-B150-5149-88EB-2A4A1435292B}"/>
              </a:ext>
            </a:extLst>
          </p:cNvPr>
          <p:cNvSpPr txBox="1"/>
          <p:nvPr/>
        </p:nvSpPr>
        <p:spPr>
          <a:xfrm>
            <a:off x="4186571" y="1439077"/>
            <a:ext cx="1789043" cy="160043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Feminisms matter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debates, theories, activism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a:ln>
                  <a:noFill/>
                </a:ln>
                <a:solidFill>
                  <a:prstClr val="black"/>
                </a:solidFill>
                <a:effectLst/>
                <a:uLnTx/>
                <a:uFillTx/>
                <a:latin typeface="Century Gothic"/>
                <a:ea typeface="+mn-ea"/>
                <a:cs typeface="+mn-cs"/>
              </a:rPr>
              <a:t>University of Toronto Press</a:t>
            </a:r>
            <a:endParaRPr kumimoji="0" lang="en-CA" sz="1400" b="0"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1" i="0" u="none" strike="noStrike" kern="1200" cap="none" spc="0" normalizeH="0" baseline="0" noProof="0" dirty="0">
                <a:ln>
                  <a:noFill/>
                </a:ln>
                <a:solidFill>
                  <a:prstClr val="black"/>
                </a:solidFill>
                <a:effectLst/>
                <a:uLnTx/>
                <a:uFillTx/>
                <a:latin typeface="Century Gothic"/>
                <a:ea typeface="+mn-ea"/>
                <a:cs typeface="+mn-cs"/>
              </a:rPr>
              <a:t>414 reads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a:ea typeface="+mn-ea"/>
              <a:cs typeface="+mn-cs"/>
            </a:endParaRPr>
          </a:p>
        </p:txBody>
      </p:sp>
      <p:pic>
        <p:nvPicPr>
          <p:cNvPr id="1030" name="Picture 6">
            <a:extLst>
              <a:ext uri="{FF2B5EF4-FFF2-40B4-BE49-F238E27FC236}">
                <a16:creationId xmlns:a16="http://schemas.microsoft.com/office/drawing/2014/main" id="{BFB0C4CE-B896-C448-BF06-4FBBE6016573}"/>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54888" y="1519804"/>
            <a:ext cx="755957" cy="120953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0933A507-A7AA-614A-BFEC-9905914BD5DA}"/>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019492" y="1462436"/>
            <a:ext cx="831074" cy="124661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ED78B36-98F5-2149-ACB8-97E43F6B1902}"/>
              </a:ext>
            </a:extLst>
          </p:cNvPr>
          <p:cNvSpPr txBox="1"/>
          <p:nvPr/>
        </p:nvSpPr>
        <p:spPr>
          <a:xfrm>
            <a:off x="9885084" y="1379677"/>
            <a:ext cx="2259497" cy="160043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Land's end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capitalist relations on an indigenous frontier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a:ln>
                  <a:noFill/>
                </a:ln>
                <a:solidFill>
                  <a:prstClr val="black"/>
                </a:solidFill>
                <a:effectLst/>
                <a:uLnTx/>
                <a:uFillTx/>
                <a:latin typeface="Century Gothic"/>
                <a:ea typeface="+mn-ea"/>
                <a:cs typeface="+mn-cs"/>
              </a:rPr>
              <a:t>Duke University Press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1" i="0" u="none" strike="noStrike" kern="1200" cap="none" spc="0" normalizeH="0" baseline="0" noProof="0" dirty="0">
                <a:ln>
                  <a:noFill/>
                </a:ln>
                <a:solidFill>
                  <a:prstClr val="black"/>
                </a:solidFill>
                <a:effectLst/>
                <a:uLnTx/>
                <a:uFillTx/>
                <a:latin typeface="Century Gothic"/>
                <a:ea typeface="+mn-ea"/>
                <a:cs typeface="+mn-cs"/>
              </a:rPr>
              <a:t>347 reads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entury Gothic"/>
              <a:ea typeface="+mn-ea"/>
              <a:cs typeface="+mn-cs"/>
            </a:endParaRPr>
          </a:p>
        </p:txBody>
      </p:sp>
      <p:sp>
        <p:nvSpPr>
          <p:cNvPr id="7" name="TextBox 6">
            <a:extLst>
              <a:ext uri="{FF2B5EF4-FFF2-40B4-BE49-F238E27FC236}">
                <a16:creationId xmlns:a16="http://schemas.microsoft.com/office/drawing/2014/main" id="{8B675448-C24D-B344-B635-A61E0CA121F8}"/>
              </a:ext>
            </a:extLst>
          </p:cNvPr>
          <p:cNvSpPr txBox="1"/>
          <p:nvPr/>
        </p:nvSpPr>
        <p:spPr>
          <a:xfrm>
            <a:off x="6915427" y="1439077"/>
            <a:ext cx="2043043" cy="135421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The logic of care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health and the problem of patient choice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a:ln>
                  <a:noFill/>
                </a:ln>
                <a:solidFill>
                  <a:prstClr val="black"/>
                </a:solidFill>
                <a:effectLst/>
                <a:uLnTx/>
                <a:uFillTx/>
                <a:latin typeface="Century Gothic"/>
                <a:ea typeface="+mn-ea"/>
                <a:cs typeface="+mn-cs"/>
              </a:rPr>
              <a:t>Routledge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entury Gothic"/>
                <a:ea typeface="+mn-ea"/>
                <a:cs typeface="+mn-cs"/>
              </a:rPr>
              <a:t>382 reads</a:t>
            </a:r>
          </a:p>
        </p:txBody>
      </p:sp>
      <p:pic>
        <p:nvPicPr>
          <p:cNvPr id="1034" name="Picture 10">
            <a:extLst>
              <a:ext uri="{FF2B5EF4-FFF2-40B4-BE49-F238E27FC236}">
                <a16:creationId xmlns:a16="http://schemas.microsoft.com/office/drawing/2014/main" id="{5D715E31-35B5-1A44-BDB3-58FA9FA33F10}"/>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90412" y="3181510"/>
            <a:ext cx="755522" cy="95267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B473FF8-3278-4E4F-8C71-E81C5EFE3CB2}"/>
              </a:ext>
            </a:extLst>
          </p:cNvPr>
          <p:cNvSpPr txBox="1"/>
          <p:nvPr/>
        </p:nvSpPr>
        <p:spPr>
          <a:xfrm>
            <a:off x="1415606" y="3104836"/>
            <a:ext cx="1853979" cy="15696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Martindale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the complete drug reference</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a:ln>
                  <a:noFill/>
                </a:ln>
                <a:solidFill>
                  <a:prstClr val="black"/>
                </a:solidFill>
                <a:effectLst/>
                <a:uLnTx/>
                <a:uFillTx/>
                <a:latin typeface="Century Gothic"/>
                <a:ea typeface="+mn-ea"/>
                <a:cs typeface="+mn-cs"/>
              </a:rPr>
              <a:t>Pharmaceutical Press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400" b="1"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1" i="0" u="none" strike="noStrike" kern="1200" cap="none" spc="0" normalizeH="0" baseline="0" noProof="0" dirty="0">
                <a:ln>
                  <a:noFill/>
                </a:ln>
                <a:solidFill>
                  <a:prstClr val="black"/>
                </a:solidFill>
                <a:effectLst/>
                <a:uLnTx/>
                <a:uFillTx/>
                <a:latin typeface="Century Gothic"/>
                <a:ea typeface="+mn-ea"/>
                <a:cs typeface="+mn-cs"/>
              </a:rPr>
              <a:t>345 reads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entury Gothic"/>
              <a:ea typeface="+mn-ea"/>
              <a:cs typeface="+mn-cs"/>
            </a:endParaRPr>
          </a:p>
        </p:txBody>
      </p:sp>
      <p:pic>
        <p:nvPicPr>
          <p:cNvPr id="1036" name="Picture 12" descr="Cover image">
            <a:extLst>
              <a:ext uri="{FF2B5EF4-FFF2-40B4-BE49-F238E27FC236}">
                <a16:creationId xmlns:a16="http://schemas.microsoft.com/office/drawing/2014/main" id="{D5BE02CD-EFD9-724F-8474-1D00486C50CF}"/>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356631" y="3185392"/>
            <a:ext cx="755522" cy="106192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FE89787-FE8E-404D-9531-082F733C3FC7}"/>
              </a:ext>
            </a:extLst>
          </p:cNvPr>
          <p:cNvSpPr txBox="1"/>
          <p:nvPr/>
        </p:nvSpPr>
        <p:spPr>
          <a:xfrm>
            <a:off x="4180229" y="3107960"/>
            <a:ext cx="1789044" cy="181588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Inside capitalism</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an introduction to political economy</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1200" cap="none" spc="0" normalizeH="0" baseline="0" noProof="0" dirty="0">
                <a:ln>
                  <a:noFill/>
                </a:ln>
                <a:solidFill>
                  <a:prstClr val="black"/>
                </a:solidFill>
                <a:effectLst/>
                <a:uLnTx/>
                <a:uFillTx/>
                <a:latin typeface="Century Gothic"/>
                <a:ea typeface="+mn-ea"/>
                <a:cs typeface="+mn-cs"/>
              </a:rPr>
              <a:t>Fernwood</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entury Gothic"/>
                <a:ea typeface="+mn-ea"/>
                <a:cs typeface="+mn-cs"/>
              </a:rPr>
              <a:t>343 reads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entury Gothic"/>
              <a:ea typeface="+mn-ea"/>
              <a:cs typeface="+mn-cs"/>
            </a:endParaRPr>
          </a:p>
        </p:txBody>
      </p:sp>
      <p:pic>
        <p:nvPicPr>
          <p:cNvPr id="1038" name="Picture 14">
            <a:extLst>
              <a:ext uri="{FF2B5EF4-FFF2-40B4-BE49-F238E27FC236}">
                <a16:creationId xmlns:a16="http://schemas.microsoft.com/office/drawing/2014/main" id="{AC52DF2E-6924-A44C-9585-834BA6BD1136}"/>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6074236" y="3169414"/>
            <a:ext cx="755522" cy="1151272"/>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2BFC0AE2-56CD-2A48-B1D7-05F1679CF7F4}"/>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9027077" y="3129188"/>
            <a:ext cx="831074" cy="115108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0AD5A7CC-BF93-C84D-B993-2F65AC1CFFA9}"/>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573522" y="4788435"/>
            <a:ext cx="760586" cy="1151273"/>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Cover image">
            <a:extLst>
              <a:ext uri="{FF2B5EF4-FFF2-40B4-BE49-F238E27FC236}">
                <a16:creationId xmlns:a16="http://schemas.microsoft.com/office/drawing/2014/main" id="{1095384C-F759-7A48-9942-99B14B64ED28}"/>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3338911" y="4795382"/>
            <a:ext cx="773242" cy="115127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A4CFFEB-910B-7C44-A35C-1CB35F0EF8D9}"/>
              </a:ext>
            </a:extLst>
          </p:cNvPr>
          <p:cNvSpPr txBox="1"/>
          <p:nvPr/>
        </p:nvSpPr>
        <p:spPr>
          <a:xfrm>
            <a:off x="6920759" y="3107960"/>
            <a:ext cx="1958375" cy="132343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The Blacks in Canada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a:ln>
                  <a:noFill/>
                </a:ln>
                <a:solidFill>
                  <a:prstClr val="black"/>
                </a:solidFill>
                <a:effectLst/>
                <a:uLnTx/>
                <a:uFillTx/>
                <a:latin typeface="Century Gothic"/>
                <a:ea typeface="+mn-ea"/>
                <a:cs typeface="+mn-cs"/>
              </a:rPr>
              <a:t>McGill-Queen's University Press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entury Gothic"/>
                <a:ea typeface="+mn-ea"/>
                <a:cs typeface="+mn-cs"/>
              </a:rPr>
              <a:t>329 reads</a:t>
            </a:r>
          </a:p>
        </p:txBody>
      </p:sp>
      <p:sp>
        <p:nvSpPr>
          <p:cNvPr id="12" name="TextBox 11">
            <a:extLst>
              <a:ext uri="{FF2B5EF4-FFF2-40B4-BE49-F238E27FC236}">
                <a16:creationId xmlns:a16="http://schemas.microsoft.com/office/drawing/2014/main" id="{0AF01A0C-C91E-A747-A92D-30FAE8701E11}"/>
              </a:ext>
            </a:extLst>
          </p:cNvPr>
          <p:cNvSpPr txBox="1"/>
          <p:nvPr/>
        </p:nvSpPr>
        <p:spPr>
          <a:xfrm>
            <a:off x="9885084" y="3049975"/>
            <a:ext cx="2486743" cy="135421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A history of science in society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0" u="none" strike="noStrike" kern="1200" cap="none" spc="0" normalizeH="0" baseline="0" noProof="0" dirty="0">
                <a:ln>
                  <a:noFill/>
                </a:ln>
                <a:solidFill>
                  <a:prstClr val="black"/>
                </a:solidFill>
                <a:effectLst/>
                <a:uLnTx/>
                <a:uFillTx/>
                <a:latin typeface="Century Gothic"/>
                <a:ea typeface="+mn-ea"/>
                <a:cs typeface="+mn-cs"/>
              </a:rPr>
              <a:t>University of Toronto Press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400" b="1"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400" b="1"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1" i="0" u="none" strike="noStrike" kern="1200" cap="none" spc="0" normalizeH="0" baseline="0" noProof="0" dirty="0">
                <a:ln>
                  <a:noFill/>
                </a:ln>
                <a:solidFill>
                  <a:prstClr val="black"/>
                </a:solidFill>
                <a:effectLst/>
                <a:uLnTx/>
                <a:uFillTx/>
                <a:latin typeface="Century Gothic"/>
                <a:ea typeface="+mn-ea"/>
                <a:cs typeface="+mn-cs"/>
              </a:rPr>
              <a:t>296</a:t>
            </a:r>
            <a:r>
              <a:rPr kumimoji="0" lang="en-US" sz="1400" b="1" i="0" u="none" strike="noStrike" kern="1200" cap="none" spc="0" normalizeH="0" baseline="0" noProof="0" dirty="0">
                <a:ln>
                  <a:noFill/>
                </a:ln>
                <a:solidFill>
                  <a:prstClr val="black"/>
                </a:solidFill>
                <a:effectLst/>
                <a:uLnTx/>
                <a:uFillTx/>
                <a:latin typeface="Century Gothic"/>
                <a:ea typeface="+mn-ea"/>
                <a:cs typeface="+mn-cs"/>
              </a:rPr>
              <a:t> reads</a:t>
            </a:r>
            <a:endParaRPr kumimoji="0" lang="en-CA" sz="1400" b="1" i="0" u="none" strike="noStrike" kern="1200" cap="none" spc="0" normalizeH="0" baseline="0" noProof="0" dirty="0">
              <a:ln>
                <a:noFill/>
              </a:ln>
              <a:solidFill>
                <a:prstClr val="black"/>
              </a:solidFill>
              <a:effectLst/>
              <a:uLnTx/>
              <a:uFillTx/>
              <a:latin typeface="Century Gothic"/>
              <a:ea typeface="+mn-ea"/>
              <a:cs typeface="+mn-cs"/>
            </a:endParaRPr>
          </a:p>
        </p:txBody>
      </p:sp>
      <p:sp>
        <p:nvSpPr>
          <p:cNvPr id="13" name="TextBox 12">
            <a:extLst>
              <a:ext uri="{FF2B5EF4-FFF2-40B4-BE49-F238E27FC236}">
                <a16:creationId xmlns:a16="http://schemas.microsoft.com/office/drawing/2014/main" id="{E18F7A06-C6E9-124B-928C-EA9D534F19A7}"/>
              </a:ext>
            </a:extLst>
          </p:cNvPr>
          <p:cNvSpPr txBox="1"/>
          <p:nvPr/>
        </p:nvSpPr>
        <p:spPr>
          <a:xfrm>
            <a:off x="1400757" y="4709353"/>
            <a:ext cx="1766857" cy="135421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Whose national security?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a:ln>
                  <a:noFill/>
                </a:ln>
                <a:solidFill>
                  <a:prstClr val="black"/>
                </a:solidFill>
                <a:effectLst/>
                <a:uLnTx/>
                <a:uFillTx/>
                <a:latin typeface="Century Gothic"/>
                <a:ea typeface="+mn-ea"/>
                <a:cs typeface="+mn-cs"/>
              </a:rPr>
              <a:t>Between the Lines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entury Gothic"/>
                <a:ea typeface="+mn-ea"/>
                <a:cs typeface="+mn-cs"/>
              </a:rPr>
              <a:t>287 reads</a:t>
            </a:r>
          </a:p>
        </p:txBody>
      </p:sp>
      <p:sp>
        <p:nvSpPr>
          <p:cNvPr id="14" name="TextBox 13">
            <a:extLst>
              <a:ext uri="{FF2B5EF4-FFF2-40B4-BE49-F238E27FC236}">
                <a16:creationId xmlns:a16="http://schemas.microsoft.com/office/drawing/2014/main" id="{95EF4A7F-84D2-7641-BC91-744650A2D796}"/>
              </a:ext>
            </a:extLst>
          </p:cNvPr>
          <p:cNvSpPr txBox="1"/>
          <p:nvPr/>
        </p:nvSpPr>
        <p:spPr>
          <a:xfrm>
            <a:off x="4153724" y="4740358"/>
            <a:ext cx="1972308" cy="129266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Clearing the Plains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a:ln>
                  <a:noFill/>
                </a:ln>
                <a:solidFill>
                  <a:prstClr val="black"/>
                </a:solidFill>
                <a:effectLst/>
                <a:uLnTx/>
                <a:uFillTx/>
                <a:latin typeface="Century Gothic"/>
                <a:ea typeface="+mn-ea"/>
                <a:cs typeface="+mn-cs"/>
              </a:rPr>
              <a:t>University of Regina Press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200" b="0" i="1"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400" b="1"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1" i="0" u="none" strike="noStrike" kern="1200" cap="none" spc="0" normalizeH="0" baseline="0" noProof="0" dirty="0">
                <a:ln>
                  <a:noFill/>
                </a:ln>
                <a:solidFill>
                  <a:prstClr val="black"/>
                </a:solidFill>
                <a:effectLst/>
                <a:uLnTx/>
                <a:uFillTx/>
                <a:latin typeface="Century Gothic"/>
                <a:ea typeface="+mn-ea"/>
                <a:cs typeface="+mn-cs"/>
              </a:rPr>
              <a:t>284 reads</a:t>
            </a:r>
            <a:endParaRPr kumimoji="0" lang="en-US" sz="1400" b="1" i="0" u="none" strike="noStrike" kern="1200" cap="none" spc="0" normalizeH="0" baseline="0" noProof="0" dirty="0">
              <a:ln>
                <a:noFill/>
              </a:ln>
              <a:solidFill>
                <a:prstClr val="black"/>
              </a:solidFill>
              <a:effectLst/>
              <a:uLnTx/>
              <a:uFillTx/>
              <a:latin typeface="Century Gothic"/>
              <a:ea typeface="+mn-ea"/>
              <a:cs typeface="+mn-cs"/>
            </a:endParaRPr>
          </a:p>
        </p:txBody>
      </p:sp>
      <p:pic>
        <p:nvPicPr>
          <p:cNvPr id="1050" name="Picture 26" descr="Cover image">
            <a:extLst>
              <a:ext uri="{FF2B5EF4-FFF2-40B4-BE49-F238E27FC236}">
                <a16:creationId xmlns:a16="http://schemas.microsoft.com/office/drawing/2014/main" id="{DAAD7F7A-7FBE-584D-B0DA-1C1990EF4802}"/>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6074236" y="4796998"/>
            <a:ext cx="740569" cy="102604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E9AA408-AD40-2549-812E-60AD3467DDC1}"/>
              </a:ext>
            </a:extLst>
          </p:cNvPr>
          <p:cNvSpPr txBox="1"/>
          <p:nvPr/>
        </p:nvSpPr>
        <p:spPr>
          <a:xfrm>
            <a:off x="6862599" y="4690429"/>
            <a:ext cx="2283683" cy="153888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Modern Mathematical Statistics with Applications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a:ln>
                  <a:noFill/>
                </a:ln>
                <a:solidFill>
                  <a:prstClr val="black"/>
                </a:solidFill>
                <a:effectLst/>
                <a:uLnTx/>
                <a:uFillTx/>
                <a:latin typeface="Century Gothic"/>
                <a:ea typeface="+mn-ea"/>
                <a:cs typeface="+mn-cs"/>
              </a:rPr>
              <a:t>Springer</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200" b="1"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1" i="0" u="none" strike="noStrike" kern="1200" cap="none" spc="0" normalizeH="0" baseline="0" noProof="0" dirty="0">
                <a:ln>
                  <a:noFill/>
                </a:ln>
                <a:solidFill>
                  <a:prstClr val="black"/>
                </a:solidFill>
                <a:effectLst/>
                <a:uLnTx/>
                <a:uFillTx/>
                <a:latin typeface="Century Gothic"/>
                <a:ea typeface="+mn-ea"/>
                <a:cs typeface="+mn-cs"/>
              </a:rPr>
              <a:t>277 reads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entury Gothic"/>
              <a:ea typeface="+mn-ea"/>
              <a:cs typeface="+mn-cs"/>
            </a:endParaRPr>
          </a:p>
        </p:txBody>
      </p:sp>
      <p:pic>
        <p:nvPicPr>
          <p:cNvPr id="1052" name="Picture 28">
            <a:extLst>
              <a:ext uri="{FF2B5EF4-FFF2-40B4-BE49-F238E27FC236}">
                <a16:creationId xmlns:a16="http://schemas.microsoft.com/office/drawing/2014/main" id="{02BE4528-BB3C-7B47-91AC-BBC477180523}"/>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9019871" y="4700829"/>
            <a:ext cx="822731" cy="1237533"/>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A76AEAB2-0451-FB42-ADB6-1672DB85E6AB}"/>
              </a:ext>
            </a:extLst>
          </p:cNvPr>
          <p:cNvSpPr txBox="1"/>
          <p:nvPr/>
        </p:nvSpPr>
        <p:spPr>
          <a:xfrm>
            <a:off x="9891847" y="4659652"/>
            <a:ext cx="2245970" cy="15696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Trans/forming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solidFill>
                  <a:prstClr val="black"/>
                </a:solidFill>
                <a:effectLst/>
                <a:uLnTx/>
                <a:uFillTx/>
                <a:latin typeface="Century Gothic"/>
                <a:ea typeface="+mn-ea"/>
                <a:cs typeface="+mn-cs"/>
              </a:rPr>
              <a:t>feminisms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200" b="0" i="1" u="none" strike="noStrike" kern="1200" cap="none" spc="0" normalizeH="0" baseline="0" noProof="0" dirty="0" err="1">
                <a:ln>
                  <a:noFill/>
                </a:ln>
                <a:solidFill>
                  <a:prstClr val="black"/>
                </a:solidFill>
                <a:effectLst/>
                <a:uLnTx/>
                <a:uFillTx/>
                <a:latin typeface="Century Gothic"/>
                <a:ea typeface="+mn-ea"/>
                <a:cs typeface="+mn-cs"/>
              </a:rPr>
              <a:t>Sumach</a:t>
            </a:r>
            <a:r>
              <a:rPr kumimoji="0" lang="en-CA" sz="1200" b="0" i="1" u="none" strike="noStrike" kern="1200" cap="none" spc="0" normalizeH="0" baseline="0" noProof="0" dirty="0">
                <a:ln>
                  <a:noFill/>
                </a:ln>
                <a:solidFill>
                  <a:prstClr val="black"/>
                </a:solidFill>
                <a:effectLst/>
                <a:uLnTx/>
                <a:uFillTx/>
                <a:latin typeface="Century Gothic"/>
                <a:ea typeface="+mn-ea"/>
                <a:cs typeface="+mn-cs"/>
              </a:rPr>
              <a:t> Press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CA" sz="1200" b="1" i="0" u="none" strike="noStrike" kern="1200" cap="none" spc="0" normalizeH="0" baseline="0" noProof="0" dirty="0">
              <a:ln>
                <a:noFill/>
              </a:ln>
              <a:solidFill>
                <a:prstClr val="black"/>
              </a:solidFill>
              <a:effectLst/>
              <a:uLnTx/>
              <a:uFillTx/>
              <a:latin typeface="Century Gothic"/>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CA" sz="1400" b="1" i="0" u="none" strike="noStrike" kern="1200" cap="none" spc="0" normalizeH="0" baseline="0" noProof="0" dirty="0">
                <a:ln>
                  <a:noFill/>
                </a:ln>
                <a:solidFill>
                  <a:prstClr val="black"/>
                </a:solidFill>
                <a:effectLst/>
                <a:uLnTx/>
                <a:uFillTx/>
                <a:latin typeface="Century Gothic"/>
                <a:ea typeface="+mn-ea"/>
                <a:cs typeface="+mn-cs"/>
              </a:rPr>
              <a:t>274 reads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16659541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B69AA-89EA-9C45-B5EC-9C7D3CBCDDB0}"/>
              </a:ext>
            </a:extLst>
          </p:cNvPr>
          <p:cNvSpPr>
            <a:spLocks noGrp="1"/>
          </p:cNvSpPr>
          <p:nvPr>
            <p:ph type="title"/>
          </p:nvPr>
        </p:nvSpPr>
        <p:spPr/>
        <p:txBody>
          <a:bodyPr/>
          <a:lstStyle/>
          <a:p>
            <a:r>
              <a:rPr lang="en-US" dirty="0"/>
              <a:t>Top 100 (November)</a:t>
            </a:r>
          </a:p>
        </p:txBody>
      </p:sp>
      <p:sp>
        <p:nvSpPr>
          <p:cNvPr id="3" name="Content Placeholder 2">
            <a:extLst>
              <a:ext uri="{FF2B5EF4-FFF2-40B4-BE49-F238E27FC236}">
                <a16:creationId xmlns:a16="http://schemas.microsoft.com/office/drawing/2014/main" id="{6BE75450-9F42-BF40-8C75-252EE6AC384A}"/>
              </a:ext>
            </a:extLst>
          </p:cNvPr>
          <p:cNvSpPr>
            <a:spLocks noGrp="1"/>
          </p:cNvSpPr>
          <p:nvPr>
            <p:ph idx="1"/>
          </p:nvPr>
        </p:nvSpPr>
        <p:spPr>
          <a:xfrm>
            <a:off x="609600" y="1538749"/>
            <a:ext cx="3087757" cy="4525963"/>
          </a:xfrm>
        </p:spPr>
        <p:txBody>
          <a:bodyPr>
            <a:noAutofit/>
          </a:bodyPr>
          <a:lstStyle/>
          <a:p>
            <a:pPr marL="0" indent="0">
              <a:lnSpc>
                <a:spcPct val="80000"/>
              </a:lnSpc>
              <a:buNone/>
            </a:pPr>
            <a:r>
              <a:rPr lang="en-CA" sz="1000" dirty="0"/>
              <a:t>Marijuana and the Cannabinoids</a:t>
            </a:r>
            <a:br>
              <a:rPr lang="en-CA" sz="1000" dirty="0"/>
            </a:br>
            <a:r>
              <a:rPr lang="en-CA" sz="1000" dirty="0"/>
              <a:t>Feminisms matter</a:t>
            </a:r>
            <a:br>
              <a:rPr lang="en-CA" sz="1000" dirty="0"/>
            </a:br>
            <a:r>
              <a:rPr lang="en-CA" sz="1000" dirty="0"/>
              <a:t>The logic of care</a:t>
            </a:r>
            <a:br>
              <a:rPr lang="en-CA" sz="1000" dirty="0"/>
            </a:br>
            <a:r>
              <a:rPr lang="en-CA" sz="1000" dirty="0"/>
              <a:t>Land's end</a:t>
            </a:r>
            <a:br>
              <a:rPr lang="en-CA" sz="1000" dirty="0"/>
            </a:br>
            <a:r>
              <a:rPr lang="en-CA" sz="1000" dirty="0"/>
              <a:t>Martindale</a:t>
            </a:r>
            <a:br>
              <a:rPr lang="en-CA" sz="1000" dirty="0"/>
            </a:br>
            <a:r>
              <a:rPr lang="en-CA" sz="1000" dirty="0"/>
              <a:t>Inside capitalism</a:t>
            </a:r>
            <a:br>
              <a:rPr lang="en-CA" sz="1000" dirty="0"/>
            </a:br>
            <a:r>
              <a:rPr lang="en-CA" sz="1000" dirty="0"/>
              <a:t>The Blacks in Canada</a:t>
            </a:r>
            <a:br>
              <a:rPr lang="en-CA" sz="1000" dirty="0"/>
            </a:br>
            <a:r>
              <a:rPr lang="en-CA" sz="1000" dirty="0"/>
              <a:t>A history of science in society</a:t>
            </a:r>
            <a:br>
              <a:rPr lang="en-CA" sz="1000" dirty="0"/>
            </a:br>
            <a:r>
              <a:rPr lang="en-CA" sz="1000" dirty="0"/>
              <a:t>Whose national security?</a:t>
            </a:r>
            <a:br>
              <a:rPr lang="en-CA" sz="1000" dirty="0"/>
            </a:br>
            <a:r>
              <a:rPr lang="en-CA" sz="1000" dirty="0"/>
              <a:t>Clearing the Plains</a:t>
            </a:r>
            <a:br>
              <a:rPr lang="en-CA" sz="1000" dirty="0"/>
            </a:br>
            <a:r>
              <a:rPr lang="en-CA" sz="1000" dirty="0"/>
              <a:t>Modern Mathematical Statistics with Applications</a:t>
            </a:r>
            <a:br>
              <a:rPr lang="en-CA" sz="1000" dirty="0"/>
            </a:br>
            <a:r>
              <a:rPr lang="en-CA" sz="1000" dirty="0"/>
              <a:t>Trans/forming feminisms</a:t>
            </a:r>
            <a:br>
              <a:rPr lang="en-CA" sz="1000" dirty="0"/>
            </a:br>
            <a:r>
              <a:rPr lang="en-CA" sz="1000" dirty="0"/>
              <a:t>Theories of race and racism</a:t>
            </a:r>
            <a:br>
              <a:rPr lang="en-CA" sz="1000" dirty="0"/>
            </a:br>
            <a:r>
              <a:rPr lang="en-CA" sz="1000" dirty="0"/>
              <a:t>Gender and development</a:t>
            </a:r>
            <a:br>
              <a:rPr lang="en-CA" sz="1000" dirty="0"/>
            </a:br>
            <a:r>
              <a:rPr lang="en-CA" sz="1000" dirty="0"/>
              <a:t>Severing the ties that bind</a:t>
            </a:r>
            <a:br>
              <a:rPr lang="en-CA" sz="1000" dirty="0"/>
            </a:br>
            <a:r>
              <a:rPr lang="en-CA" sz="1000" dirty="0"/>
              <a:t>Mohawk interruptus</a:t>
            </a:r>
            <a:br>
              <a:rPr lang="en-CA" sz="1000" dirty="0"/>
            </a:br>
            <a:r>
              <a:rPr lang="en-CA" sz="1000" dirty="0"/>
              <a:t>Encyclopedia of Adolescence</a:t>
            </a:r>
            <a:br>
              <a:rPr lang="en-CA" sz="1000" dirty="0"/>
            </a:br>
            <a:r>
              <a:rPr lang="en-CA" sz="1000" dirty="0"/>
              <a:t>A companion to philosophy of religion</a:t>
            </a:r>
            <a:br>
              <a:rPr lang="en-CA" sz="1000" dirty="0"/>
            </a:br>
            <a:r>
              <a:rPr lang="en-CA" sz="1000" dirty="0"/>
              <a:t>A brief history of neoliberalism</a:t>
            </a:r>
            <a:br>
              <a:rPr lang="en-CA" sz="1000" dirty="0"/>
            </a:br>
            <a:r>
              <a:rPr lang="en-CA" sz="1000" dirty="0"/>
              <a:t>The colonial problem</a:t>
            </a:r>
            <a:br>
              <a:rPr lang="en-CA" sz="1000" dirty="0"/>
            </a:br>
            <a:r>
              <a:rPr lang="en-CA" sz="1000" dirty="0"/>
              <a:t>Productive Remembering and Social Agency</a:t>
            </a:r>
            <a:br>
              <a:rPr lang="en-CA" sz="1000" dirty="0"/>
            </a:br>
            <a:r>
              <a:rPr lang="en-CA" sz="1000" dirty="0"/>
              <a:t>Give a man a fish</a:t>
            </a:r>
            <a:br>
              <a:rPr lang="en-CA" sz="1000" dirty="0"/>
            </a:br>
            <a:r>
              <a:rPr lang="en-CA" sz="1000" dirty="0"/>
              <a:t>The rites of men</a:t>
            </a:r>
            <a:br>
              <a:rPr lang="en-CA" sz="1000" dirty="0"/>
            </a:br>
            <a:r>
              <a:rPr lang="en-CA" sz="1000" dirty="0"/>
              <a:t>A knock on the door</a:t>
            </a:r>
            <a:br>
              <a:rPr lang="en-CA" sz="1000" dirty="0"/>
            </a:br>
            <a:r>
              <a:rPr lang="en-CA" sz="1000" dirty="0"/>
              <a:t>Should we change how we vote?</a:t>
            </a:r>
            <a:br>
              <a:rPr lang="en-CA" sz="1000" dirty="0"/>
            </a:br>
            <a:r>
              <a:rPr lang="en-CA" sz="1000" dirty="0"/>
              <a:t>Canadian critical race theory</a:t>
            </a:r>
            <a:br>
              <a:rPr lang="en-CA" sz="1000" dirty="0"/>
            </a:br>
            <a:r>
              <a:rPr lang="en-CA" sz="1000" dirty="0"/>
              <a:t>Sexual assault in Canada</a:t>
            </a:r>
            <a:br>
              <a:rPr lang="en-CA" sz="1000" dirty="0"/>
            </a:br>
            <a:r>
              <a:rPr lang="en-CA" sz="1000" dirty="0"/>
              <a:t>Stedman’s Medical Dictionary</a:t>
            </a:r>
            <a:br>
              <a:rPr lang="en-CA" sz="1000" dirty="0"/>
            </a:br>
            <a:r>
              <a:rPr lang="en-CA" sz="1000" dirty="0"/>
              <a:t>Gender, race, and nation</a:t>
            </a:r>
            <a:br>
              <a:rPr lang="en-CA" sz="1000" dirty="0"/>
            </a:br>
            <a:r>
              <a:rPr lang="en-CA" sz="1000" dirty="0"/>
              <a:t>Dark threats and white knights</a:t>
            </a:r>
            <a:br>
              <a:rPr lang="en-CA" sz="1000" dirty="0"/>
            </a:br>
            <a:r>
              <a:rPr lang="en-CA" sz="1000" dirty="0"/>
              <a:t>After Morgentaler</a:t>
            </a:r>
            <a:br>
              <a:rPr lang="en-CA" sz="1000" dirty="0"/>
            </a:br>
            <a:r>
              <a:rPr lang="en-CA" sz="1000" dirty="0"/>
              <a:t>Color of violence</a:t>
            </a:r>
            <a:br>
              <a:rPr lang="en-CA" sz="1000" dirty="0"/>
            </a:br>
            <a:r>
              <a:rPr lang="en-CA" sz="1000" dirty="0"/>
              <a:t>Critical lessons</a:t>
            </a:r>
          </a:p>
          <a:p>
            <a:pPr marL="0" indent="0">
              <a:lnSpc>
                <a:spcPct val="80000"/>
              </a:lnSpc>
              <a:buNone/>
            </a:pPr>
            <a:r>
              <a:rPr lang="en-CA" sz="1000" dirty="0"/>
              <a:t>Politics, society, and the media</a:t>
            </a:r>
            <a:br>
              <a:rPr lang="en-CA" sz="1000" dirty="0"/>
            </a:br>
            <a:r>
              <a:rPr lang="en-CA" sz="1000" dirty="0"/>
              <a:t>Never going back</a:t>
            </a:r>
            <a:br>
              <a:rPr lang="en-CA" sz="1000" dirty="0"/>
            </a:br>
            <a:br>
              <a:rPr lang="en-CA" sz="1000" dirty="0"/>
            </a:br>
            <a:endParaRPr lang="en-US" sz="1000" dirty="0"/>
          </a:p>
        </p:txBody>
      </p:sp>
      <p:sp>
        <p:nvSpPr>
          <p:cNvPr id="4" name="Content Placeholder 2">
            <a:extLst>
              <a:ext uri="{FF2B5EF4-FFF2-40B4-BE49-F238E27FC236}">
                <a16:creationId xmlns:a16="http://schemas.microsoft.com/office/drawing/2014/main" id="{770A5D76-5FF3-BB49-BED0-DA7ACFC7C552}"/>
              </a:ext>
            </a:extLst>
          </p:cNvPr>
          <p:cNvSpPr txBox="1">
            <a:spLocks/>
          </p:cNvSpPr>
          <p:nvPr/>
        </p:nvSpPr>
        <p:spPr>
          <a:xfrm>
            <a:off x="4452730" y="1538747"/>
            <a:ext cx="3343733" cy="452596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0000"/>
              </a:lnSpc>
              <a:spcBef>
                <a:spcPct val="20000"/>
              </a:spcBef>
              <a:spcAft>
                <a:spcPts val="0"/>
              </a:spcAft>
              <a:buClrTx/>
              <a:buSzTx/>
              <a:buFont typeface="Arial"/>
              <a:buNone/>
              <a:tabLst/>
              <a:defRPr/>
            </a:pPr>
            <a:r>
              <a:rPr kumimoji="0" lang="en-CA" sz="1000" b="0" i="0" u="none" strike="noStrike" kern="1200" cap="none" spc="0" normalizeH="0" baseline="0" noProof="0" dirty="0">
                <a:ln>
                  <a:noFill/>
                </a:ln>
                <a:solidFill>
                  <a:prstClr val="black"/>
                </a:solidFill>
                <a:effectLst/>
                <a:uLnTx/>
                <a:uFillTx/>
                <a:latin typeface="Century Gothic"/>
                <a:ea typeface="+mn-ea"/>
                <a:cs typeface="+mn-cs"/>
              </a:rPr>
              <a:t>Disrupting queer inclusion</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Understanding Analysis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Philosophy of law</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At the centre of government</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Scratching the surface</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The dark side of the nation</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A recognition of being</a:t>
            </a:r>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kumimoji="0" lang="en-CA" sz="1000" b="0" i="0" u="none" strike="noStrike" kern="1200" cap="none" spc="0" normalizeH="0" baseline="0" noProof="0" dirty="0">
                <a:ln>
                  <a:noFill/>
                </a:ln>
                <a:solidFill>
                  <a:prstClr val="black"/>
                </a:solidFill>
                <a:effectLst/>
                <a:uLnTx/>
                <a:uFillTx/>
                <a:latin typeface="Century Gothic"/>
                <a:ea typeface="+mn-ea"/>
                <a:cs typeface="+mn-cs"/>
              </a:rPr>
              <a:t>Violence against indigenous women</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Animal rights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Multicultural odysseys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Sexual violence at Canadian universities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Dark matters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Social capital in action</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The Canadian student financial survival guide</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Policing the risk society</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Crimes of colour</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Fairness at work</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Media and cultural studies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Ms. Prime Minister</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Treaty elders of Saskatchewan</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Ideological perspectives on Canada</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Breaking the bargain</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A Readable Introduction to Real Mathematics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err="1">
                <a:ln>
                  <a:noFill/>
                </a:ln>
                <a:solidFill>
                  <a:prstClr val="black"/>
                </a:solidFill>
                <a:effectLst/>
                <a:uLnTx/>
                <a:uFillTx/>
                <a:latin typeface="Century Gothic"/>
                <a:ea typeface="+mn-ea"/>
                <a:cs typeface="+mn-cs"/>
              </a:rPr>
              <a:t>Travesti</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Learn, teach, challenge</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Racial profiling in Canada</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Here is hell</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Never saw it coming</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Fraud Analytics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Sur le bout de la langue</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Computer‐Aided Fraud Prevention and Detection</a:t>
            </a:r>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kumimoji="0" lang="en-CA" sz="1000" b="0" i="0" u="none" strike="noStrike" kern="1200" cap="none" spc="0" normalizeH="0" baseline="0" noProof="0" dirty="0">
                <a:ln>
                  <a:noFill/>
                </a:ln>
                <a:solidFill>
                  <a:prstClr val="black"/>
                </a:solidFill>
                <a:effectLst/>
                <a:uLnTx/>
                <a:uFillTx/>
                <a:latin typeface="Century Gothic"/>
                <a:ea typeface="+mn-ea"/>
                <a:cs typeface="+mn-cs"/>
              </a:rPr>
              <a:t>Critical disability theory</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The Canadian war on queers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Surviving incarceration</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Culture of prejudice</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endParaRPr kumimoji="0" lang="en-US" sz="1000" b="0" i="0" u="none" strike="noStrike" kern="1200" cap="none" spc="0" normalizeH="0" baseline="0" noProof="0" dirty="0">
              <a:ln>
                <a:noFill/>
              </a:ln>
              <a:solidFill>
                <a:prstClr val="black"/>
              </a:solidFill>
              <a:effectLst/>
              <a:uLnTx/>
              <a:uFillTx/>
              <a:latin typeface="Century Gothic"/>
              <a:ea typeface="+mn-ea"/>
              <a:cs typeface="+mn-cs"/>
            </a:endParaRPr>
          </a:p>
        </p:txBody>
      </p:sp>
      <p:sp>
        <p:nvSpPr>
          <p:cNvPr id="5" name="Content Placeholder 2">
            <a:extLst>
              <a:ext uri="{FF2B5EF4-FFF2-40B4-BE49-F238E27FC236}">
                <a16:creationId xmlns:a16="http://schemas.microsoft.com/office/drawing/2014/main" id="{41D10F3E-9730-A046-B259-A579AB27BB48}"/>
              </a:ext>
            </a:extLst>
          </p:cNvPr>
          <p:cNvSpPr txBox="1">
            <a:spLocks/>
          </p:cNvSpPr>
          <p:nvPr/>
        </p:nvSpPr>
        <p:spPr>
          <a:xfrm>
            <a:off x="8295860" y="1538748"/>
            <a:ext cx="3591340" cy="4525963"/>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80000"/>
              </a:lnSpc>
              <a:spcBef>
                <a:spcPct val="20000"/>
              </a:spcBef>
              <a:spcAft>
                <a:spcPts val="0"/>
              </a:spcAft>
              <a:buClrTx/>
              <a:buSzTx/>
              <a:buFont typeface="Arial"/>
              <a:buNone/>
              <a:tabLst/>
              <a:defRPr/>
            </a:pPr>
            <a:r>
              <a:rPr kumimoji="0" lang="en-CA" sz="1000" b="0" i="0" u="none" strike="noStrike" kern="1200" cap="none" spc="0" normalizeH="0" baseline="0" noProof="0" dirty="0">
                <a:ln>
                  <a:noFill/>
                </a:ln>
                <a:solidFill>
                  <a:prstClr val="black"/>
                </a:solidFill>
                <a:effectLst/>
                <a:uLnTx/>
                <a:uFillTx/>
                <a:latin typeface="Century Gothic"/>
                <a:ea typeface="+mn-ea"/>
                <a:cs typeface="+mn-cs"/>
              </a:rPr>
              <a:t>Colonialism-postcolonialism</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Read, listen, tell</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Poems, emblems, and The unfortunate Florinda</a:t>
            </a:r>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kumimoji="0" lang="en-CA" sz="1000" b="0" i="0" u="none" strike="noStrike" kern="1200" cap="none" spc="0" normalizeH="0" baseline="0" noProof="0" dirty="0">
                <a:ln>
                  <a:noFill/>
                </a:ln>
                <a:solidFill>
                  <a:prstClr val="black"/>
                </a:solidFill>
                <a:effectLst/>
                <a:uLnTx/>
                <a:uFillTx/>
                <a:latin typeface="Century Gothic"/>
                <a:ea typeface="+mn-ea"/>
                <a:cs typeface="+mn-cs"/>
              </a:rPr>
              <a:t>The Routledge companion to race and ethnicity</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Keeping promises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Group politics and social movements in Canada</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Canada's residential schools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Invisible women</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Canadian politics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Black feminist thought</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Canada's odyssey</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Judicial power and Canadian democracy</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Folk devils and moral panics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Citizenship, diversity, and pluralism</a:t>
            </a:r>
          </a:p>
          <a:p>
            <a:pPr marL="0" marR="0" lvl="0" indent="0" algn="l" defTabSz="457200" rtl="0" eaLnBrk="1" fontAlgn="auto" latinLnBrk="0" hangingPunct="1">
              <a:lnSpc>
                <a:spcPct val="80000"/>
              </a:lnSpc>
              <a:spcBef>
                <a:spcPct val="20000"/>
              </a:spcBef>
              <a:spcAft>
                <a:spcPts val="0"/>
              </a:spcAft>
              <a:buClrTx/>
              <a:buSzTx/>
              <a:buFont typeface="Arial"/>
              <a:buNone/>
              <a:tabLst/>
              <a:defRPr/>
            </a:pPr>
            <a:r>
              <a:rPr kumimoji="0" lang="en-CA" sz="1000" b="0" i="0" u="none" strike="noStrike" kern="1200" cap="none" spc="0" normalizeH="0" baseline="0" noProof="0" dirty="0">
                <a:ln>
                  <a:noFill/>
                </a:ln>
                <a:solidFill>
                  <a:prstClr val="black"/>
                </a:solidFill>
                <a:effectLst/>
                <a:uLnTx/>
                <a:uFillTx/>
                <a:latin typeface="Century Gothic"/>
                <a:ea typeface="+mn-ea"/>
                <a:cs typeface="+mn-cs"/>
              </a:rPr>
              <a:t>A history of French language through texts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City form and everyday life</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Introduction to Biomedical Imaging</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Conservatism in Canada</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Sisters or strangers?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Pompeii</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Employment equity in Canada</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The post-colonial studies reader</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Spartan women</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Abortion</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Cities from scratch</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Power through testimony</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Reconstructing value</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A brief history of neoliberalism</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The Beatles as musicians</a:t>
            </a:r>
            <a:br>
              <a:rPr kumimoji="0" lang="en-CA" sz="1000" b="0" i="0" u="none" strike="noStrike" kern="1200" cap="none" spc="0" normalizeH="0" baseline="0" noProof="0" dirty="0">
                <a:ln>
                  <a:noFill/>
                </a:ln>
                <a:solidFill>
                  <a:prstClr val="black"/>
                </a:solidFill>
                <a:effectLst/>
                <a:uLnTx/>
                <a:uFillTx/>
                <a:latin typeface="Century Gothic"/>
                <a:ea typeface="+mn-ea"/>
                <a:cs typeface="+mn-cs"/>
              </a:rPr>
            </a:br>
            <a:r>
              <a:rPr kumimoji="0" lang="en-CA" sz="1000" b="0" i="0" u="none" strike="noStrike" kern="1200" cap="none" spc="0" normalizeH="0" baseline="0" noProof="0" dirty="0">
                <a:ln>
                  <a:noFill/>
                </a:ln>
                <a:solidFill>
                  <a:prstClr val="black"/>
                </a:solidFill>
                <a:effectLst/>
                <a:uLnTx/>
                <a:uFillTx/>
                <a:latin typeface="Century Gothic"/>
                <a:ea typeface="+mn-ea"/>
                <a:cs typeface="+mn-cs"/>
              </a:rPr>
              <a:t>Reconciling Canada</a:t>
            </a:r>
            <a:endParaRPr kumimoji="0" lang="en-US" sz="1000" b="0" i="0" u="none" strike="noStrike" kern="1200" cap="none" spc="0" normalizeH="0" baseline="0" noProof="0" dirty="0">
              <a:ln>
                <a:noFill/>
              </a:ln>
              <a:solidFill>
                <a:prstClr val="black"/>
              </a:solidFill>
              <a:effectLst/>
              <a:uLnTx/>
              <a:uFillTx/>
              <a:latin typeface="Century Gothic"/>
              <a:ea typeface="+mn-ea"/>
              <a:cs typeface="+mn-cs"/>
            </a:endParaRPr>
          </a:p>
        </p:txBody>
      </p:sp>
      <p:sp>
        <p:nvSpPr>
          <p:cNvPr id="6" name="Rectangle 5">
            <a:extLst>
              <a:ext uri="{FF2B5EF4-FFF2-40B4-BE49-F238E27FC236}">
                <a16:creationId xmlns:a16="http://schemas.microsoft.com/office/drawing/2014/main" id="{B334F60E-26DE-F540-A998-E2B861A9A940}"/>
              </a:ext>
            </a:extLst>
          </p:cNvPr>
          <p:cNvSpPr/>
          <p:nvPr/>
        </p:nvSpPr>
        <p:spPr>
          <a:xfrm>
            <a:off x="678426" y="2679700"/>
            <a:ext cx="1435509" cy="83574"/>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7" name="Rectangle 6">
            <a:extLst>
              <a:ext uri="{FF2B5EF4-FFF2-40B4-BE49-F238E27FC236}">
                <a16:creationId xmlns:a16="http://schemas.microsoft.com/office/drawing/2014/main" id="{48170BCA-42DF-B243-BB30-78906AE56FFB}"/>
              </a:ext>
            </a:extLst>
          </p:cNvPr>
          <p:cNvSpPr/>
          <p:nvPr/>
        </p:nvSpPr>
        <p:spPr>
          <a:xfrm>
            <a:off x="678425" y="3429000"/>
            <a:ext cx="1671485" cy="83574"/>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8" name="Rectangle 7">
            <a:extLst>
              <a:ext uri="{FF2B5EF4-FFF2-40B4-BE49-F238E27FC236}">
                <a16:creationId xmlns:a16="http://schemas.microsoft.com/office/drawing/2014/main" id="{15E6CAF2-4A9C-4F4E-BC35-B535A337D601}"/>
              </a:ext>
            </a:extLst>
          </p:cNvPr>
          <p:cNvSpPr/>
          <p:nvPr/>
        </p:nvSpPr>
        <p:spPr>
          <a:xfrm>
            <a:off x="678427" y="3536720"/>
            <a:ext cx="1302774" cy="83574"/>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9" name="Rectangle 8">
            <a:extLst>
              <a:ext uri="{FF2B5EF4-FFF2-40B4-BE49-F238E27FC236}">
                <a16:creationId xmlns:a16="http://schemas.microsoft.com/office/drawing/2014/main" id="{2E7D0414-9FC3-0C48-9AE7-7C79EADD5E60}"/>
              </a:ext>
            </a:extLst>
          </p:cNvPr>
          <p:cNvSpPr/>
          <p:nvPr/>
        </p:nvSpPr>
        <p:spPr>
          <a:xfrm>
            <a:off x="678426" y="4038012"/>
            <a:ext cx="1435509" cy="83574"/>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0" name="Rectangle 9">
            <a:extLst>
              <a:ext uri="{FF2B5EF4-FFF2-40B4-BE49-F238E27FC236}">
                <a16:creationId xmlns:a16="http://schemas.microsoft.com/office/drawing/2014/main" id="{3D91A067-87B1-8B43-A625-34E15C1FA8FA}"/>
              </a:ext>
            </a:extLst>
          </p:cNvPr>
          <p:cNvSpPr/>
          <p:nvPr/>
        </p:nvSpPr>
        <p:spPr>
          <a:xfrm>
            <a:off x="717969" y="5891776"/>
            <a:ext cx="1167981" cy="83574"/>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1" name="Rectangle 10">
            <a:extLst>
              <a:ext uri="{FF2B5EF4-FFF2-40B4-BE49-F238E27FC236}">
                <a16:creationId xmlns:a16="http://schemas.microsoft.com/office/drawing/2014/main" id="{6579945A-F590-8343-A70C-2810E65C40C7}"/>
              </a:ext>
            </a:extLst>
          </p:cNvPr>
          <p:cNvSpPr/>
          <p:nvPr/>
        </p:nvSpPr>
        <p:spPr>
          <a:xfrm>
            <a:off x="717968" y="5123426"/>
            <a:ext cx="1631942" cy="83574"/>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3" name="Rectangle 12">
            <a:extLst>
              <a:ext uri="{FF2B5EF4-FFF2-40B4-BE49-F238E27FC236}">
                <a16:creationId xmlns:a16="http://schemas.microsoft.com/office/drawing/2014/main" id="{F1C3E52B-456B-8446-9CA1-51E7854555F6}"/>
              </a:ext>
            </a:extLst>
          </p:cNvPr>
          <p:cNvSpPr/>
          <p:nvPr/>
        </p:nvSpPr>
        <p:spPr>
          <a:xfrm>
            <a:off x="678425" y="3087687"/>
            <a:ext cx="1531375" cy="52899"/>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4" name="Rectangle 13">
            <a:extLst>
              <a:ext uri="{FF2B5EF4-FFF2-40B4-BE49-F238E27FC236}">
                <a16:creationId xmlns:a16="http://schemas.microsoft.com/office/drawing/2014/main" id="{EACBE642-F79A-6D4A-BF2C-ABA5250D928F}"/>
              </a:ext>
            </a:extLst>
          </p:cNvPr>
          <p:cNvSpPr/>
          <p:nvPr/>
        </p:nvSpPr>
        <p:spPr>
          <a:xfrm>
            <a:off x="4539225" y="2463800"/>
            <a:ext cx="2293375" cy="95250"/>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5" name="Rectangle 14">
            <a:extLst>
              <a:ext uri="{FF2B5EF4-FFF2-40B4-BE49-F238E27FC236}">
                <a16:creationId xmlns:a16="http://schemas.microsoft.com/office/drawing/2014/main" id="{B9B07EDE-0977-F848-B280-9F5CC9CBD98B}"/>
              </a:ext>
            </a:extLst>
          </p:cNvPr>
          <p:cNvSpPr/>
          <p:nvPr/>
        </p:nvSpPr>
        <p:spPr>
          <a:xfrm>
            <a:off x="4539225" y="2317982"/>
            <a:ext cx="1429775" cy="95250"/>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6" name="Rectangle 15">
            <a:extLst>
              <a:ext uri="{FF2B5EF4-FFF2-40B4-BE49-F238E27FC236}">
                <a16:creationId xmlns:a16="http://schemas.microsoft.com/office/drawing/2014/main" id="{B1876459-A556-B146-B579-75C18B376D5A}"/>
              </a:ext>
            </a:extLst>
          </p:cNvPr>
          <p:cNvSpPr/>
          <p:nvPr/>
        </p:nvSpPr>
        <p:spPr>
          <a:xfrm>
            <a:off x="4539225" y="3924300"/>
            <a:ext cx="1931426" cy="95250"/>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7" name="Rectangle 16">
            <a:extLst>
              <a:ext uri="{FF2B5EF4-FFF2-40B4-BE49-F238E27FC236}">
                <a16:creationId xmlns:a16="http://schemas.microsoft.com/office/drawing/2014/main" id="{6C2D3F2D-C93A-1B46-AFD4-5BEF68F9E8C9}"/>
              </a:ext>
            </a:extLst>
          </p:cNvPr>
          <p:cNvSpPr/>
          <p:nvPr/>
        </p:nvSpPr>
        <p:spPr>
          <a:xfrm>
            <a:off x="8387325" y="2110438"/>
            <a:ext cx="1105925" cy="95250"/>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8" name="Rectangle 17">
            <a:extLst>
              <a:ext uri="{FF2B5EF4-FFF2-40B4-BE49-F238E27FC236}">
                <a16:creationId xmlns:a16="http://schemas.microsoft.com/office/drawing/2014/main" id="{3012976B-4CA1-4A42-A13B-CD27F706AD7D}"/>
              </a:ext>
            </a:extLst>
          </p:cNvPr>
          <p:cNvSpPr/>
          <p:nvPr/>
        </p:nvSpPr>
        <p:spPr>
          <a:xfrm>
            <a:off x="8387324" y="2485088"/>
            <a:ext cx="1772676" cy="95250"/>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19" name="Rectangle 18">
            <a:extLst>
              <a:ext uri="{FF2B5EF4-FFF2-40B4-BE49-F238E27FC236}">
                <a16:creationId xmlns:a16="http://schemas.microsoft.com/office/drawing/2014/main" id="{81AC806C-CB48-FE4C-8EBF-6B27D8C5B9D8}"/>
              </a:ext>
            </a:extLst>
          </p:cNvPr>
          <p:cNvSpPr/>
          <p:nvPr/>
        </p:nvSpPr>
        <p:spPr>
          <a:xfrm>
            <a:off x="8387324" y="2612089"/>
            <a:ext cx="1105926" cy="95250"/>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0" name="Rectangle 19">
            <a:extLst>
              <a:ext uri="{FF2B5EF4-FFF2-40B4-BE49-F238E27FC236}">
                <a16:creationId xmlns:a16="http://schemas.microsoft.com/office/drawing/2014/main" id="{9632A8AE-482B-444E-A087-3A5180A432FD}"/>
              </a:ext>
            </a:extLst>
          </p:cNvPr>
          <p:cNvSpPr/>
          <p:nvPr/>
        </p:nvSpPr>
        <p:spPr>
          <a:xfrm>
            <a:off x="8387324" y="4834588"/>
            <a:ext cx="1563126" cy="95250"/>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1" name="Rectangle 20">
            <a:extLst>
              <a:ext uri="{FF2B5EF4-FFF2-40B4-BE49-F238E27FC236}">
                <a16:creationId xmlns:a16="http://schemas.microsoft.com/office/drawing/2014/main" id="{D7A0F5ED-A347-E04B-B293-CF40DD82128B}"/>
              </a:ext>
            </a:extLst>
          </p:cNvPr>
          <p:cNvSpPr/>
          <p:nvPr/>
        </p:nvSpPr>
        <p:spPr>
          <a:xfrm>
            <a:off x="678425" y="1709174"/>
            <a:ext cx="1167981" cy="83574"/>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2" name="Rectangle 21">
            <a:extLst>
              <a:ext uri="{FF2B5EF4-FFF2-40B4-BE49-F238E27FC236}">
                <a16:creationId xmlns:a16="http://schemas.microsoft.com/office/drawing/2014/main" id="{86B87AEC-022B-6041-8651-7FD3D038A690}"/>
              </a:ext>
            </a:extLst>
          </p:cNvPr>
          <p:cNvSpPr/>
          <p:nvPr/>
        </p:nvSpPr>
        <p:spPr>
          <a:xfrm>
            <a:off x="727623" y="4903388"/>
            <a:ext cx="1531375" cy="52899"/>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3" name="Rectangle 22">
            <a:extLst>
              <a:ext uri="{FF2B5EF4-FFF2-40B4-BE49-F238E27FC236}">
                <a16:creationId xmlns:a16="http://schemas.microsoft.com/office/drawing/2014/main" id="{8B8350D6-544A-E74C-A0AB-52E2339910E0}"/>
              </a:ext>
            </a:extLst>
          </p:cNvPr>
          <p:cNvSpPr/>
          <p:nvPr/>
        </p:nvSpPr>
        <p:spPr>
          <a:xfrm>
            <a:off x="717968" y="5374139"/>
            <a:ext cx="1128438" cy="83574"/>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4" name="Rectangle 23">
            <a:extLst>
              <a:ext uri="{FF2B5EF4-FFF2-40B4-BE49-F238E27FC236}">
                <a16:creationId xmlns:a16="http://schemas.microsoft.com/office/drawing/2014/main" id="{87A2810D-FC5F-D045-9F12-286F856BFAB1}"/>
              </a:ext>
            </a:extLst>
          </p:cNvPr>
          <p:cNvSpPr/>
          <p:nvPr/>
        </p:nvSpPr>
        <p:spPr>
          <a:xfrm>
            <a:off x="717968" y="5469016"/>
            <a:ext cx="1055173" cy="110181"/>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5" name="Rectangle 24">
            <a:extLst>
              <a:ext uri="{FF2B5EF4-FFF2-40B4-BE49-F238E27FC236}">
                <a16:creationId xmlns:a16="http://schemas.microsoft.com/office/drawing/2014/main" id="{AC9144D6-DE5C-9148-995A-E43A909ED61E}"/>
              </a:ext>
            </a:extLst>
          </p:cNvPr>
          <p:cNvSpPr/>
          <p:nvPr/>
        </p:nvSpPr>
        <p:spPr>
          <a:xfrm>
            <a:off x="717968" y="5215508"/>
            <a:ext cx="1874157" cy="147328"/>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6" name="Rectangle 25">
            <a:extLst>
              <a:ext uri="{FF2B5EF4-FFF2-40B4-BE49-F238E27FC236}">
                <a16:creationId xmlns:a16="http://schemas.microsoft.com/office/drawing/2014/main" id="{B2C356A7-90AE-F44A-853C-E8595854427A}"/>
              </a:ext>
            </a:extLst>
          </p:cNvPr>
          <p:cNvSpPr/>
          <p:nvPr/>
        </p:nvSpPr>
        <p:spPr>
          <a:xfrm>
            <a:off x="717967" y="4732519"/>
            <a:ext cx="1874157" cy="147328"/>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7" name="Rectangle 26">
            <a:extLst>
              <a:ext uri="{FF2B5EF4-FFF2-40B4-BE49-F238E27FC236}">
                <a16:creationId xmlns:a16="http://schemas.microsoft.com/office/drawing/2014/main" id="{D28CCDEE-FE59-BB49-8DEB-4F98DFFCADC2}"/>
              </a:ext>
            </a:extLst>
          </p:cNvPr>
          <p:cNvSpPr/>
          <p:nvPr/>
        </p:nvSpPr>
        <p:spPr>
          <a:xfrm>
            <a:off x="717967" y="4516571"/>
            <a:ext cx="1302774" cy="83574"/>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8" name="Rectangle 27">
            <a:extLst>
              <a:ext uri="{FF2B5EF4-FFF2-40B4-BE49-F238E27FC236}">
                <a16:creationId xmlns:a16="http://schemas.microsoft.com/office/drawing/2014/main" id="{2A111781-B954-8B42-910C-C90219855603}"/>
              </a:ext>
            </a:extLst>
          </p:cNvPr>
          <p:cNvSpPr/>
          <p:nvPr/>
        </p:nvSpPr>
        <p:spPr>
          <a:xfrm>
            <a:off x="717968" y="2288948"/>
            <a:ext cx="1302773" cy="124284"/>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29" name="Rectangle 28">
            <a:extLst>
              <a:ext uri="{FF2B5EF4-FFF2-40B4-BE49-F238E27FC236}">
                <a16:creationId xmlns:a16="http://schemas.microsoft.com/office/drawing/2014/main" id="{46819B5A-692F-E141-AC3F-A21C734217C8}"/>
              </a:ext>
            </a:extLst>
          </p:cNvPr>
          <p:cNvSpPr/>
          <p:nvPr/>
        </p:nvSpPr>
        <p:spPr>
          <a:xfrm>
            <a:off x="717968" y="1948758"/>
            <a:ext cx="737122" cy="83574"/>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30" name="Rectangle 29">
            <a:extLst>
              <a:ext uri="{FF2B5EF4-FFF2-40B4-BE49-F238E27FC236}">
                <a16:creationId xmlns:a16="http://schemas.microsoft.com/office/drawing/2014/main" id="{F8EECB54-4256-3644-9A4E-41475193B41F}"/>
              </a:ext>
            </a:extLst>
          </p:cNvPr>
          <p:cNvSpPr/>
          <p:nvPr/>
        </p:nvSpPr>
        <p:spPr>
          <a:xfrm>
            <a:off x="689402" y="3186555"/>
            <a:ext cx="1727795" cy="83574"/>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31" name="Rectangle 30">
            <a:extLst>
              <a:ext uri="{FF2B5EF4-FFF2-40B4-BE49-F238E27FC236}">
                <a16:creationId xmlns:a16="http://schemas.microsoft.com/office/drawing/2014/main" id="{2A72B5A2-214A-EC49-8FCD-CB058F858236}"/>
              </a:ext>
            </a:extLst>
          </p:cNvPr>
          <p:cNvSpPr/>
          <p:nvPr/>
        </p:nvSpPr>
        <p:spPr>
          <a:xfrm>
            <a:off x="689402" y="3307480"/>
            <a:ext cx="1727795" cy="83574"/>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32" name="Rectangle 31">
            <a:extLst>
              <a:ext uri="{FF2B5EF4-FFF2-40B4-BE49-F238E27FC236}">
                <a16:creationId xmlns:a16="http://schemas.microsoft.com/office/drawing/2014/main" id="{427F1832-C49E-F44C-BF6F-62CEFA964689}"/>
              </a:ext>
            </a:extLst>
          </p:cNvPr>
          <p:cNvSpPr/>
          <p:nvPr/>
        </p:nvSpPr>
        <p:spPr>
          <a:xfrm>
            <a:off x="4539225" y="1577555"/>
            <a:ext cx="1615085" cy="115604"/>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33" name="Rectangle 32">
            <a:extLst>
              <a:ext uri="{FF2B5EF4-FFF2-40B4-BE49-F238E27FC236}">
                <a16:creationId xmlns:a16="http://schemas.microsoft.com/office/drawing/2014/main" id="{EE48C1FB-4605-7D4C-8411-912D7AA4A7BC}"/>
              </a:ext>
            </a:extLst>
          </p:cNvPr>
          <p:cNvSpPr/>
          <p:nvPr/>
        </p:nvSpPr>
        <p:spPr>
          <a:xfrm>
            <a:off x="4539224" y="5524106"/>
            <a:ext cx="1832420" cy="115604"/>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34" name="Rectangle 33">
            <a:extLst>
              <a:ext uri="{FF2B5EF4-FFF2-40B4-BE49-F238E27FC236}">
                <a16:creationId xmlns:a16="http://schemas.microsoft.com/office/drawing/2014/main" id="{FE8A62EF-4D86-D74F-8170-F8C5B6D265EA}"/>
              </a:ext>
            </a:extLst>
          </p:cNvPr>
          <p:cNvSpPr/>
          <p:nvPr/>
        </p:nvSpPr>
        <p:spPr>
          <a:xfrm>
            <a:off x="4539225" y="2043481"/>
            <a:ext cx="1615085" cy="115604"/>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36" name="Rectangle 35">
            <a:extLst>
              <a:ext uri="{FF2B5EF4-FFF2-40B4-BE49-F238E27FC236}">
                <a16:creationId xmlns:a16="http://schemas.microsoft.com/office/drawing/2014/main" id="{0A3B5FC0-6FE2-5342-AA92-5352D9F22FAB}"/>
              </a:ext>
            </a:extLst>
          </p:cNvPr>
          <p:cNvSpPr/>
          <p:nvPr/>
        </p:nvSpPr>
        <p:spPr>
          <a:xfrm>
            <a:off x="4539224" y="2187270"/>
            <a:ext cx="1670745" cy="130711"/>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37" name="Rectangle 36">
            <a:extLst>
              <a:ext uri="{FF2B5EF4-FFF2-40B4-BE49-F238E27FC236}">
                <a16:creationId xmlns:a16="http://schemas.microsoft.com/office/drawing/2014/main" id="{2C2D63BD-D836-3944-8D9B-55520CCF2ED0}"/>
              </a:ext>
            </a:extLst>
          </p:cNvPr>
          <p:cNvSpPr/>
          <p:nvPr/>
        </p:nvSpPr>
        <p:spPr>
          <a:xfrm>
            <a:off x="4539224" y="2714643"/>
            <a:ext cx="1368595" cy="92965"/>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38" name="Rectangle 37">
            <a:extLst>
              <a:ext uri="{FF2B5EF4-FFF2-40B4-BE49-F238E27FC236}">
                <a16:creationId xmlns:a16="http://schemas.microsoft.com/office/drawing/2014/main" id="{1C6D41AD-FF35-DC40-A41B-9D664501C5B4}"/>
              </a:ext>
            </a:extLst>
          </p:cNvPr>
          <p:cNvSpPr/>
          <p:nvPr/>
        </p:nvSpPr>
        <p:spPr>
          <a:xfrm>
            <a:off x="4539224" y="2819118"/>
            <a:ext cx="2481778" cy="114582"/>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39" name="Rectangle 38">
            <a:extLst>
              <a:ext uri="{FF2B5EF4-FFF2-40B4-BE49-F238E27FC236}">
                <a16:creationId xmlns:a16="http://schemas.microsoft.com/office/drawing/2014/main" id="{6F8CBFBC-24F8-B947-929E-EFFA69B35470}"/>
              </a:ext>
            </a:extLst>
          </p:cNvPr>
          <p:cNvSpPr/>
          <p:nvPr/>
        </p:nvSpPr>
        <p:spPr>
          <a:xfrm>
            <a:off x="4539223" y="2950509"/>
            <a:ext cx="1368595" cy="92965"/>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40" name="Rectangle 39">
            <a:extLst>
              <a:ext uri="{FF2B5EF4-FFF2-40B4-BE49-F238E27FC236}">
                <a16:creationId xmlns:a16="http://schemas.microsoft.com/office/drawing/2014/main" id="{7D6E41EE-C9D0-EB4A-A89D-5F92B488725D}"/>
              </a:ext>
            </a:extLst>
          </p:cNvPr>
          <p:cNvSpPr/>
          <p:nvPr/>
        </p:nvSpPr>
        <p:spPr>
          <a:xfrm>
            <a:off x="4539223" y="3438751"/>
            <a:ext cx="1082350" cy="110899"/>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41" name="Rectangle 40">
            <a:extLst>
              <a:ext uri="{FF2B5EF4-FFF2-40B4-BE49-F238E27FC236}">
                <a16:creationId xmlns:a16="http://schemas.microsoft.com/office/drawing/2014/main" id="{07064FBF-839B-724A-BC29-5E61C8378F75}"/>
              </a:ext>
            </a:extLst>
          </p:cNvPr>
          <p:cNvSpPr/>
          <p:nvPr/>
        </p:nvSpPr>
        <p:spPr>
          <a:xfrm>
            <a:off x="4539224" y="4397199"/>
            <a:ext cx="541659" cy="125117"/>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42" name="Rectangle 41">
            <a:extLst>
              <a:ext uri="{FF2B5EF4-FFF2-40B4-BE49-F238E27FC236}">
                <a16:creationId xmlns:a16="http://schemas.microsoft.com/office/drawing/2014/main" id="{9B5D02F8-84E5-4D44-A1E2-E95B17DA0F6E}"/>
              </a:ext>
            </a:extLst>
          </p:cNvPr>
          <p:cNvSpPr/>
          <p:nvPr/>
        </p:nvSpPr>
        <p:spPr>
          <a:xfrm>
            <a:off x="4539221" y="4641850"/>
            <a:ext cx="1615085" cy="147216"/>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43" name="Rectangle 42">
            <a:extLst>
              <a:ext uri="{FF2B5EF4-FFF2-40B4-BE49-F238E27FC236}">
                <a16:creationId xmlns:a16="http://schemas.microsoft.com/office/drawing/2014/main" id="{42B2A412-B474-C943-AC1E-A360A4E6AE47}"/>
              </a:ext>
            </a:extLst>
          </p:cNvPr>
          <p:cNvSpPr/>
          <p:nvPr/>
        </p:nvSpPr>
        <p:spPr>
          <a:xfrm>
            <a:off x="8387325" y="1705890"/>
            <a:ext cx="1010675" cy="125148"/>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44" name="Rectangle 43">
            <a:extLst>
              <a:ext uri="{FF2B5EF4-FFF2-40B4-BE49-F238E27FC236}">
                <a16:creationId xmlns:a16="http://schemas.microsoft.com/office/drawing/2014/main" id="{1FFB20E5-9773-5B4D-92A1-F76DEC2B6FF8}"/>
              </a:ext>
            </a:extLst>
          </p:cNvPr>
          <p:cNvSpPr/>
          <p:nvPr/>
        </p:nvSpPr>
        <p:spPr>
          <a:xfrm>
            <a:off x="8398628" y="2714643"/>
            <a:ext cx="1373525" cy="104475"/>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45" name="Rectangle 44">
            <a:extLst>
              <a:ext uri="{FF2B5EF4-FFF2-40B4-BE49-F238E27FC236}">
                <a16:creationId xmlns:a16="http://schemas.microsoft.com/office/drawing/2014/main" id="{2826922D-7D2E-144D-A1EC-BED05E6D3B8B}"/>
              </a:ext>
            </a:extLst>
          </p:cNvPr>
          <p:cNvSpPr/>
          <p:nvPr/>
        </p:nvSpPr>
        <p:spPr>
          <a:xfrm>
            <a:off x="8398628" y="2339269"/>
            <a:ext cx="1761372" cy="95250"/>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46" name="Rectangle 45">
            <a:extLst>
              <a:ext uri="{FF2B5EF4-FFF2-40B4-BE49-F238E27FC236}">
                <a16:creationId xmlns:a16="http://schemas.microsoft.com/office/drawing/2014/main" id="{CB6C675D-0F65-9042-AFFE-26C0D05F156C}"/>
              </a:ext>
            </a:extLst>
          </p:cNvPr>
          <p:cNvSpPr/>
          <p:nvPr/>
        </p:nvSpPr>
        <p:spPr>
          <a:xfrm>
            <a:off x="8387324" y="1976133"/>
            <a:ext cx="2943285" cy="102554"/>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47" name="Rectangle 46">
            <a:extLst>
              <a:ext uri="{FF2B5EF4-FFF2-40B4-BE49-F238E27FC236}">
                <a16:creationId xmlns:a16="http://schemas.microsoft.com/office/drawing/2014/main" id="{53F80733-6AAB-8745-8C2E-0D4C4BC59A82}"/>
              </a:ext>
            </a:extLst>
          </p:cNvPr>
          <p:cNvSpPr/>
          <p:nvPr/>
        </p:nvSpPr>
        <p:spPr>
          <a:xfrm>
            <a:off x="8387324" y="2838449"/>
            <a:ext cx="1186046" cy="112059"/>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48" name="Rectangle 47">
            <a:extLst>
              <a:ext uri="{FF2B5EF4-FFF2-40B4-BE49-F238E27FC236}">
                <a16:creationId xmlns:a16="http://schemas.microsoft.com/office/drawing/2014/main" id="{5D6C551B-3134-FC48-84AB-F3ACEE108ADA}"/>
              </a:ext>
            </a:extLst>
          </p:cNvPr>
          <p:cNvSpPr/>
          <p:nvPr/>
        </p:nvSpPr>
        <p:spPr>
          <a:xfrm>
            <a:off x="8387325" y="3808427"/>
            <a:ext cx="1186046" cy="154340"/>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49" name="Rectangle 48">
            <a:extLst>
              <a:ext uri="{FF2B5EF4-FFF2-40B4-BE49-F238E27FC236}">
                <a16:creationId xmlns:a16="http://schemas.microsoft.com/office/drawing/2014/main" id="{9873DABC-4C05-A94B-8E6B-C84C4A8DE1AA}"/>
              </a:ext>
            </a:extLst>
          </p:cNvPr>
          <p:cNvSpPr/>
          <p:nvPr/>
        </p:nvSpPr>
        <p:spPr>
          <a:xfrm>
            <a:off x="8382725" y="4454013"/>
            <a:ext cx="594298" cy="95250"/>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50" name="Rectangle 49">
            <a:extLst>
              <a:ext uri="{FF2B5EF4-FFF2-40B4-BE49-F238E27FC236}">
                <a16:creationId xmlns:a16="http://schemas.microsoft.com/office/drawing/2014/main" id="{7DE7FF33-926F-FC4F-8639-D63AF8B6D8D4}"/>
              </a:ext>
            </a:extLst>
          </p:cNvPr>
          <p:cNvSpPr/>
          <p:nvPr/>
        </p:nvSpPr>
        <p:spPr>
          <a:xfrm>
            <a:off x="8387323" y="4692793"/>
            <a:ext cx="1563125" cy="127893"/>
          </a:xfrm>
          <a:prstGeom prst="rect">
            <a:avLst/>
          </a:prstGeom>
          <a:solidFill>
            <a:srgbClr val="FF000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51" name="Rectangle 50">
            <a:extLst>
              <a:ext uri="{FF2B5EF4-FFF2-40B4-BE49-F238E27FC236}">
                <a16:creationId xmlns:a16="http://schemas.microsoft.com/office/drawing/2014/main" id="{AF24068D-0F3D-9B41-9BD5-01F5FC6D38E7}"/>
              </a:ext>
            </a:extLst>
          </p:cNvPr>
          <p:cNvSpPr/>
          <p:nvPr/>
        </p:nvSpPr>
        <p:spPr>
          <a:xfrm>
            <a:off x="8382724" y="4318142"/>
            <a:ext cx="1010675" cy="112059"/>
          </a:xfrm>
          <a:prstGeom prst="rect">
            <a:avLst/>
          </a:prstGeom>
          <a:solidFill>
            <a:srgbClr val="00B0F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
        <p:nvSpPr>
          <p:cNvPr id="52" name="Rectangle 51">
            <a:extLst>
              <a:ext uri="{FF2B5EF4-FFF2-40B4-BE49-F238E27FC236}">
                <a16:creationId xmlns:a16="http://schemas.microsoft.com/office/drawing/2014/main" id="{73B70FE8-A2FB-254E-BE5B-875228B696F8}"/>
              </a:ext>
            </a:extLst>
          </p:cNvPr>
          <p:cNvSpPr/>
          <p:nvPr/>
        </p:nvSpPr>
        <p:spPr>
          <a:xfrm>
            <a:off x="8382723" y="5153616"/>
            <a:ext cx="1389429" cy="152606"/>
          </a:xfrm>
          <a:prstGeom prst="rect">
            <a:avLst/>
          </a:prstGeom>
          <a:solidFill>
            <a:srgbClr val="92D050">
              <a:alpha val="3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Gothic"/>
              <a:ea typeface="+mn-ea"/>
              <a:cs typeface="+mn-cs"/>
            </a:endParaRPr>
          </a:p>
        </p:txBody>
      </p:sp>
    </p:spTree>
    <p:extLst>
      <p:ext uri="{BB962C8B-B14F-4D97-AF65-F5344CB8AC3E}">
        <p14:creationId xmlns:p14="http://schemas.microsoft.com/office/powerpoint/2010/main" val="2096820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93574-207F-2B4F-998B-6A6D0EAB4B2B}"/>
              </a:ext>
            </a:extLst>
          </p:cNvPr>
          <p:cNvSpPr>
            <a:spLocks noGrp="1"/>
          </p:cNvSpPr>
          <p:nvPr>
            <p:ph type="title"/>
          </p:nvPr>
        </p:nvSpPr>
        <p:spPr>
          <a:xfrm>
            <a:off x="609600" y="366890"/>
            <a:ext cx="10972800" cy="4602675"/>
          </a:xfrm>
        </p:spPr>
        <p:txBody>
          <a:bodyPr/>
          <a:lstStyle/>
          <a:p>
            <a:r>
              <a:rPr lang="en-US" sz="6000" dirty="0"/>
              <a:t>Thanks!</a:t>
            </a:r>
            <a:br>
              <a:rPr lang="en-US" dirty="0"/>
            </a:br>
            <a:br>
              <a:rPr lang="en-US" dirty="0"/>
            </a:br>
            <a:r>
              <a:rPr lang="en-US" b="0" dirty="0"/>
              <a:t>Questions &amp; Suggestions: </a:t>
            </a:r>
            <a:r>
              <a:rPr lang="en-US" b="0" dirty="0" err="1"/>
              <a:t>books@scholarsportal.info</a:t>
            </a:r>
            <a:endParaRPr lang="en-US" b="0" dirty="0"/>
          </a:p>
        </p:txBody>
      </p:sp>
    </p:spTree>
    <p:extLst>
      <p:ext uri="{BB962C8B-B14F-4D97-AF65-F5344CB8AC3E}">
        <p14:creationId xmlns:p14="http://schemas.microsoft.com/office/powerpoint/2010/main" val="215013119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sz="3600" b="1" dirty="0">
              <a:solidFill>
                <a:prstClr val="black"/>
              </a:solidFill>
              <a:ea typeface="+mj-ea"/>
              <a:cs typeface="+mj-cs"/>
            </a:endParaRPr>
          </a:p>
          <a:p>
            <a:pPr marL="0" indent="0">
              <a:buNone/>
            </a:pPr>
            <a:endParaRPr lang="en-US" sz="3600" b="1" dirty="0">
              <a:solidFill>
                <a:prstClr val="black"/>
              </a:solidFill>
              <a:ea typeface="+mj-ea"/>
              <a:cs typeface="+mj-cs"/>
            </a:endParaRPr>
          </a:p>
          <a:p>
            <a:pPr marL="0" indent="0">
              <a:buNone/>
            </a:pPr>
            <a:r>
              <a:rPr lang="en-US" sz="3600" b="1" dirty="0">
                <a:solidFill>
                  <a:prstClr val="black"/>
                </a:solidFill>
                <a:ea typeface="+mj-ea"/>
                <a:cs typeface="+mj-cs"/>
              </a:rPr>
              <a:t>Scholars Portal – Brief Updates</a:t>
            </a:r>
            <a:endParaRPr lang="en-US" sz="2400" dirty="0"/>
          </a:p>
          <a:p>
            <a:pPr marL="0" indent="0">
              <a:buNone/>
            </a:pPr>
            <a:endParaRPr lang="en-US" sz="2400" dirty="0"/>
          </a:p>
          <a:p>
            <a:pPr marL="0" indent="0">
              <a:buNone/>
            </a:pPr>
            <a:r>
              <a:rPr lang="en-US" sz="2400" dirty="0"/>
              <a:t>Amy Greenberg, Acting Co-Director</a:t>
            </a:r>
          </a:p>
          <a:p>
            <a:pPr marL="0" indent="0">
              <a:buNone/>
            </a:pPr>
            <a:endParaRPr lang="en-US" sz="2400" dirty="0"/>
          </a:p>
        </p:txBody>
      </p:sp>
    </p:spTree>
    <p:extLst>
      <p:ext uri="{BB962C8B-B14F-4D97-AF65-F5344CB8AC3E}">
        <p14:creationId xmlns:p14="http://schemas.microsoft.com/office/powerpoint/2010/main" val="30570617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B7D0"/>
                </a:solidFill>
              </a:rPr>
              <a:t>Accessible Content </a:t>
            </a:r>
            <a:r>
              <a:rPr lang="en-US" dirty="0" err="1">
                <a:solidFill>
                  <a:srgbClr val="16B7D0"/>
                </a:solidFill>
              </a:rPr>
              <a:t>ePortal</a:t>
            </a:r>
            <a:r>
              <a:rPr lang="en-US" dirty="0">
                <a:solidFill>
                  <a:srgbClr val="16B7D0"/>
                </a:solidFill>
              </a:rPr>
              <a:t> (ACE)</a:t>
            </a:r>
          </a:p>
        </p:txBody>
      </p:sp>
      <p:sp>
        <p:nvSpPr>
          <p:cNvPr id="4" name="Content Placeholder 3"/>
          <p:cNvSpPr>
            <a:spLocks noGrp="1"/>
          </p:cNvSpPr>
          <p:nvPr>
            <p:ph sz="half" idx="1"/>
          </p:nvPr>
        </p:nvSpPr>
        <p:spPr/>
        <p:txBody>
          <a:bodyPr>
            <a:normAutofit/>
          </a:bodyPr>
          <a:lstStyle/>
          <a:p>
            <a:pPr marL="0" indent="0">
              <a:buNone/>
            </a:pPr>
            <a:r>
              <a:rPr lang="en-US" dirty="0"/>
              <a:t>The </a:t>
            </a:r>
            <a:r>
              <a:rPr lang="en-US" b="1" dirty="0">
                <a:solidFill>
                  <a:srgbClr val="16B7D0"/>
                </a:solidFill>
              </a:rPr>
              <a:t>Accessible Content </a:t>
            </a:r>
            <a:r>
              <a:rPr lang="en-US" b="1" dirty="0" err="1">
                <a:solidFill>
                  <a:srgbClr val="16B7D0"/>
                </a:solidFill>
              </a:rPr>
              <a:t>ePortal</a:t>
            </a:r>
            <a:r>
              <a:rPr lang="en-US" b="1" dirty="0">
                <a:solidFill>
                  <a:srgbClr val="16B7D0"/>
                </a:solidFill>
              </a:rPr>
              <a:t> </a:t>
            </a:r>
            <a:r>
              <a:rPr lang="en-US" dirty="0"/>
              <a:t>hit a major milestone in summer 2018: </a:t>
            </a:r>
            <a:r>
              <a:rPr lang="en-US" b="1" dirty="0">
                <a:solidFill>
                  <a:srgbClr val="E74125"/>
                </a:solidFill>
              </a:rPr>
              <a:t>15,000</a:t>
            </a:r>
            <a:r>
              <a:rPr lang="en-US" dirty="0"/>
              <a:t> accessible titles in our collection. </a:t>
            </a:r>
          </a:p>
          <a:p>
            <a:pPr marL="0" indent="0">
              <a:buNone/>
            </a:pPr>
            <a:r>
              <a:rPr lang="en-US" dirty="0"/>
              <a:t>The launch of the new Books platform means a new look and feel for ACE, and better accessibility of </a:t>
            </a:r>
            <a:r>
              <a:rPr lang="en-US" dirty="0" err="1">
                <a:solidFill>
                  <a:srgbClr val="16B7D0"/>
                </a:solidFill>
              </a:rPr>
              <a:t>ebooks</a:t>
            </a:r>
            <a:r>
              <a:rPr lang="en-US" dirty="0">
                <a:solidFill>
                  <a:srgbClr val="16B7D0"/>
                </a:solidFill>
              </a:rPr>
              <a:t> </a:t>
            </a:r>
            <a:r>
              <a:rPr lang="en-US" dirty="0"/>
              <a:t>their school has purchased.</a:t>
            </a:r>
          </a:p>
        </p:txBody>
      </p:sp>
      <p:pic>
        <p:nvPicPr>
          <p:cNvPr id="6" name="Content Placeholder 4" descr="Piles of books with blue ACE slips waiting to be processed"/>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197600" y="1679125"/>
            <a:ext cx="5384800" cy="4038600"/>
          </a:xfrm>
        </p:spPr>
      </p:pic>
    </p:spTree>
    <p:extLst>
      <p:ext uri="{BB962C8B-B14F-4D97-AF65-F5344CB8AC3E}">
        <p14:creationId xmlns:p14="http://schemas.microsoft.com/office/powerpoint/2010/main" val="102006170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ACE Turnaround Times</a:t>
            </a:r>
          </a:p>
        </p:txBody>
      </p:sp>
      <p:sp>
        <p:nvSpPr>
          <p:cNvPr id="3" name="Content Placeholder 2"/>
          <p:cNvSpPr>
            <a:spLocks noGrp="1"/>
          </p:cNvSpPr>
          <p:nvPr>
            <p:ph idx="1"/>
          </p:nvPr>
        </p:nvSpPr>
        <p:spPr>
          <a:xfrm>
            <a:off x="474098" y="1426774"/>
            <a:ext cx="10972800" cy="4525963"/>
          </a:xfrm>
        </p:spPr>
        <p:txBody>
          <a:bodyPr>
            <a:normAutofit fontScale="85000" lnSpcReduction="20000"/>
          </a:bodyPr>
          <a:lstStyle/>
          <a:p>
            <a:pPr marL="0" indent="0">
              <a:buNone/>
            </a:pPr>
            <a:r>
              <a:rPr lang="en-US" dirty="0"/>
              <a:t>The Problem:</a:t>
            </a:r>
          </a:p>
          <a:p>
            <a:r>
              <a:rPr lang="en-US" dirty="0"/>
              <a:t>Increase in turnaround time for ACE digitization requests over the last couple of years, and especially this past summer.</a:t>
            </a:r>
          </a:p>
          <a:p>
            <a:br>
              <a:rPr lang="en-US" dirty="0"/>
            </a:br>
            <a:br>
              <a:rPr lang="en-US" dirty="0"/>
            </a:br>
            <a:br>
              <a:rPr lang="en-US" dirty="0"/>
            </a:br>
            <a:br>
              <a:rPr lang="en-US" dirty="0"/>
            </a:br>
            <a:br>
              <a:rPr lang="en-US" dirty="0"/>
            </a:br>
            <a:br>
              <a:rPr lang="en-US" dirty="0"/>
            </a:br>
            <a:br>
              <a:rPr lang="en-US" dirty="0"/>
            </a:br>
            <a:br>
              <a:rPr lang="en-US" dirty="0"/>
            </a:br>
            <a:endParaRPr lang="en-US" dirty="0"/>
          </a:p>
        </p:txBody>
      </p:sp>
      <p:pic>
        <p:nvPicPr>
          <p:cNvPr id="1026" name="Picture 2" descr="Chart showing that the percentage of requests completed by the needed-by date slipped from 77% in 2013-2015 to 63% in 2017-1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4098" y="2735242"/>
            <a:ext cx="10918859" cy="3402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633257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ACE Turnaround Times</a:t>
            </a:r>
          </a:p>
        </p:txBody>
      </p:sp>
      <p:sp>
        <p:nvSpPr>
          <p:cNvPr id="3" name="Content Placeholder 2"/>
          <p:cNvSpPr>
            <a:spLocks noGrp="1"/>
          </p:cNvSpPr>
          <p:nvPr>
            <p:ph idx="1"/>
          </p:nvPr>
        </p:nvSpPr>
        <p:spPr/>
        <p:txBody>
          <a:bodyPr/>
          <a:lstStyle/>
          <a:p>
            <a:pPr marL="0" indent="0">
              <a:buNone/>
            </a:pPr>
            <a:r>
              <a:rPr lang="en-US" dirty="0"/>
              <a:t>Contributing factors:</a:t>
            </a:r>
          </a:p>
          <a:p>
            <a:pPr marL="0" indent="0">
              <a:buNone/>
            </a:pPr>
            <a:endParaRPr lang="en-US" dirty="0"/>
          </a:p>
          <a:p>
            <a:pPr fontAlgn="base"/>
            <a:r>
              <a:rPr lang="en-US" dirty="0"/>
              <a:t>Unpredictable request volume</a:t>
            </a:r>
          </a:p>
          <a:p>
            <a:pPr fontAlgn="base"/>
            <a:r>
              <a:rPr lang="en-US" dirty="0"/>
              <a:t>Marginalia - erasing needed!</a:t>
            </a:r>
          </a:p>
          <a:p>
            <a:pPr fontAlgn="base"/>
            <a:r>
              <a:rPr lang="en-US" dirty="0"/>
              <a:t>Staffing model</a:t>
            </a:r>
          </a:p>
          <a:p>
            <a:pPr fontAlgn="base"/>
            <a:r>
              <a:rPr lang="en-US" dirty="0"/>
              <a:t>Technical changes at Internet Archive and SP Books</a:t>
            </a:r>
          </a:p>
          <a:p>
            <a:endParaRPr lang="en-US" dirty="0"/>
          </a:p>
        </p:txBody>
      </p:sp>
    </p:spTree>
    <p:extLst>
      <p:ext uri="{BB962C8B-B14F-4D97-AF65-F5344CB8AC3E}">
        <p14:creationId xmlns:p14="http://schemas.microsoft.com/office/powerpoint/2010/main" val="21739328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ACE Turnaround Times</a:t>
            </a:r>
          </a:p>
        </p:txBody>
      </p:sp>
      <p:sp>
        <p:nvSpPr>
          <p:cNvPr id="3" name="Content Placeholder 2"/>
          <p:cNvSpPr>
            <a:spLocks noGrp="1"/>
          </p:cNvSpPr>
          <p:nvPr>
            <p:ph idx="1"/>
          </p:nvPr>
        </p:nvSpPr>
        <p:spPr/>
        <p:txBody>
          <a:bodyPr/>
          <a:lstStyle/>
          <a:p>
            <a:pPr marL="0" indent="0">
              <a:buNone/>
            </a:pPr>
            <a:r>
              <a:rPr lang="en-US" dirty="0"/>
              <a:t>Mitigation strategies:</a:t>
            </a:r>
          </a:p>
          <a:p>
            <a:pPr marL="0" indent="0">
              <a:buNone/>
            </a:pPr>
            <a:endParaRPr lang="en-US" dirty="0"/>
          </a:p>
          <a:p>
            <a:pPr fontAlgn="base"/>
            <a:r>
              <a:rPr lang="en-US" dirty="0"/>
              <a:t>Check for marginalia first</a:t>
            </a:r>
          </a:p>
          <a:p>
            <a:pPr fontAlgn="base"/>
            <a:r>
              <a:rPr lang="en-US" dirty="0"/>
              <a:t>Investigate alternate options (e.g., purchasing)</a:t>
            </a:r>
          </a:p>
          <a:p>
            <a:pPr fontAlgn="base"/>
            <a:r>
              <a:rPr lang="en-US" dirty="0"/>
              <a:t>Flexible student staffing model </a:t>
            </a:r>
          </a:p>
          <a:p>
            <a:pPr fontAlgn="base"/>
            <a:r>
              <a:rPr lang="en-US" dirty="0"/>
              <a:t>Improved record keeping</a:t>
            </a:r>
          </a:p>
          <a:p>
            <a:pPr fontAlgn="base"/>
            <a:r>
              <a:rPr lang="en-US" dirty="0"/>
              <a:t>Social media campaign</a:t>
            </a:r>
          </a:p>
          <a:p>
            <a:endParaRPr lang="en-US" dirty="0"/>
          </a:p>
        </p:txBody>
      </p:sp>
    </p:spTree>
    <p:extLst>
      <p:ext uri="{BB962C8B-B14F-4D97-AF65-F5344CB8AC3E}">
        <p14:creationId xmlns:p14="http://schemas.microsoft.com/office/powerpoint/2010/main" val="154184267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raph showing that the average turnaround time is a full week shorter in fall 2018 than it was in fall 2017"/>
          <p:cNvPicPr>
            <a:picLocks noGrp="1" noChangeAspect="1" noChangeArrowheads="1"/>
          </p:cNvPicPr>
          <p:nvPr>
            <p:ph idx="4294967295"/>
          </p:nvPr>
        </p:nvPicPr>
        <p:blipFill>
          <a:blip r:embed="rId3">
            <a:extLst>
              <a:ext uri="{28A0092B-C50C-407E-A947-70E740481C1C}">
                <a14:useLocalDpi xmlns:a14="http://schemas.microsoft.com/office/drawing/2010/main"/>
              </a:ext>
            </a:extLst>
          </a:blip>
          <a:srcRect/>
          <a:stretch>
            <a:fillRect/>
          </a:stretch>
        </p:blipFill>
        <p:spPr bwMode="auto">
          <a:xfrm>
            <a:off x="495946" y="0"/>
            <a:ext cx="11158779" cy="6865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297432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00B0F0"/>
                </a:solidFill>
              </a:rPr>
              <a:t>Open Journals Systems (OJS)</a:t>
            </a:r>
          </a:p>
        </p:txBody>
      </p:sp>
      <p:sp>
        <p:nvSpPr>
          <p:cNvPr id="3" name="Content Placeholder 2"/>
          <p:cNvSpPr>
            <a:spLocks noGrp="1"/>
          </p:cNvSpPr>
          <p:nvPr>
            <p:ph idx="1"/>
          </p:nvPr>
        </p:nvSpPr>
        <p:spPr/>
        <p:txBody>
          <a:bodyPr/>
          <a:lstStyle/>
          <a:p>
            <a:pPr marL="0" indent="0">
              <a:buNone/>
            </a:pPr>
            <a:r>
              <a:rPr lang="en-US" dirty="0"/>
              <a:t>Scholars Portal’s hosted </a:t>
            </a:r>
            <a:r>
              <a:rPr lang="en-US" b="1" dirty="0"/>
              <a:t>OJS</a:t>
            </a:r>
            <a:r>
              <a:rPr lang="en-US" dirty="0">
                <a:solidFill>
                  <a:srgbClr val="16B7D0"/>
                </a:solidFill>
              </a:rPr>
              <a:t> </a:t>
            </a:r>
            <a:r>
              <a:rPr lang="en-US" dirty="0"/>
              <a:t>instances now contain: </a:t>
            </a:r>
          </a:p>
          <a:p>
            <a:pPr marL="0" indent="0">
              <a:buNone/>
            </a:pPr>
            <a:endParaRPr lang="en-US" dirty="0"/>
          </a:p>
          <a:p>
            <a:pPr lvl="1">
              <a:buFont typeface="Arial" panose="020B0604020202020204" pitchFamily="34" charset="0"/>
              <a:buChar char="•"/>
            </a:pPr>
            <a:r>
              <a:rPr lang="en-US" dirty="0"/>
              <a:t>over </a:t>
            </a:r>
            <a:r>
              <a:rPr lang="en-US" b="1" dirty="0"/>
              <a:t>31,000</a:t>
            </a:r>
            <a:r>
              <a:rPr lang="en-US" dirty="0"/>
              <a:t> published articles</a:t>
            </a:r>
          </a:p>
          <a:p>
            <a:pPr lvl="1">
              <a:buFont typeface="Arial" panose="020B0604020202020204" pitchFamily="34" charset="0"/>
              <a:buChar char="•"/>
            </a:pPr>
            <a:r>
              <a:rPr lang="en-US" dirty="0"/>
              <a:t>in</a:t>
            </a:r>
            <a:r>
              <a:rPr lang="en-US" b="1" dirty="0"/>
              <a:t> 125</a:t>
            </a:r>
            <a:r>
              <a:rPr lang="en-US" dirty="0"/>
              <a:t> journals</a:t>
            </a:r>
          </a:p>
          <a:p>
            <a:pPr lvl="1">
              <a:buFont typeface="Arial" panose="020B0604020202020204" pitchFamily="34" charset="0"/>
              <a:buChar char="•"/>
            </a:pPr>
            <a:r>
              <a:rPr lang="en-US" dirty="0"/>
              <a:t>at </a:t>
            </a:r>
            <a:r>
              <a:rPr lang="en-US" b="1" dirty="0"/>
              <a:t>10</a:t>
            </a:r>
            <a:r>
              <a:rPr lang="en-US" dirty="0"/>
              <a:t> OCUL institutions</a:t>
            </a:r>
          </a:p>
          <a:p>
            <a:endParaRPr lang="en-US" dirty="0"/>
          </a:p>
        </p:txBody>
      </p:sp>
    </p:spTree>
    <p:extLst>
      <p:ext uri="{BB962C8B-B14F-4D97-AF65-F5344CB8AC3E}">
        <p14:creationId xmlns:p14="http://schemas.microsoft.com/office/powerpoint/2010/main" val="4206007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9"/>
          <p:cNvSpPr/>
          <p:nvPr/>
        </p:nvSpPr>
        <p:spPr>
          <a:xfrm>
            <a:off x="0" y="5198150"/>
            <a:ext cx="12192000" cy="8958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ea typeface="+mn-ea"/>
              <a:cs typeface="Arial"/>
              <a:sym typeface="Arial"/>
            </a:endParaRPr>
          </a:p>
        </p:txBody>
      </p:sp>
      <p:sp>
        <p:nvSpPr>
          <p:cNvPr id="102" name="Google Shape;102;p19"/>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Dataverse Internationalization Project</a:t>
            </a:r>
            <a:endParaRPr/>
          </a:p>
        </p:txBody>
      </p:sp>
      <p:sp>
        <p:nvSpPr>
          <p:cNvPr id="103" name="Google Shape;103;p19"/>
          <p:cNvSpPr txBox="1">
            <a:spLocks noGrp="1"/>
          </p:cNvSpPr>
          <p:nvPr>
            <p:ph type="body" idx="1"/>
          </p:nvPr>
        </p:nvSpPr>
        <p:spPr>
          <a:xfrm>
            <a:off x="609600" y="1538749"/>
            <a:ext cx="10972800" cy="4526100"/>
          </a:xfrm>
          <a:prstGeom prst="rect">
            <a:avLst/>
          </a:prstGeom>
          <a:noFill/>
          <a:ln>
            <a:noFill/>
          </a:ln>
        </p:spPr>
        <p:txBody>
          <a:bodyPr spcFirstLastPara="1" wrap="square" lIns="91425" tIns="45700" rIns="91425" bIns="45700" anchor="t" anchorCtr="0">
            <a:noAutofit/>
          </a:bodyPr>
          <a:lstStyle/>
          <a:p>
            <a:pPr marL="457200" lvl="0" indent="-419100" algn="l" rtl="0">
              <a:spcBef>
                <a:spcPts val="0"/>
              </a:spcBef>
              <a:spcAft>
                <a:spcPts val="0"/>
              </a:spcAft>
              <a:buSzPts val="3000"/>
              <a:buChar char="◉"/>
            </a:pPr>
            <a:r>
              <a:rPr lang="en-US" sz="3000"/>
              <a:t>Collaboration with BCI, OCUL, UTL/SP, and IQSS at Harvard</a:t>
            </a:r>
            <a:endParaRPr sz="3000"/>
          </a:p>
          <a:p>
            <a:pPr marL="457200" lvl="0" indent="-419100" algn="l" rtl="0">
              <a:spcBef>
                <a:spcPts val="0"/>
              </a:spcBef>
              <a:spcAft>
                <a:spcPts val="0"/>
              </a:spcAft>
              <a:buSzPts val="3000"/>
              <a:buChar char="◉"/>
            </a:pPr>
            <a:r>
              <a:rPr lang="en-US" sz="3000"/>
              <a:t>Developing an open, internationalized Dataverse for use in multiple languages </a:t>
            </a:r>
            <a:endParaRPr sz="3000"/>
          </a:p>
          <a:p>
            <a:pPr marL="457200" lvl="0" indent="-419100" algn="l" rtl="0">
              <a:spcBef>
                <a:spcPts val="0"/>
              </a:spcBef>
              <a:spcAft>
                <a:spcPts val="0"/>
              </a:spcAft>
              <a:buSzPts val="3000"/>
              <a:buChar char="◉"/>
            </a:pPr>
            <a:r>
              <a:rPr lang="en-US" sz="3000"/>
              <a:t>Requires major changes to core code framework</a:t>
            </a:r>
            <a:endParaRPr sz="3000"/>
          </a:p>
          <a:p>
            <a:pPr marL="457200" lvl="0" indent="-381000" algn="l" rtl="0">
              <a:spcBef>
                <a:spcPts val="0"/>
              </a:spcBef>
              <a:spcAft>
                <a:spcPts val="0"/>
              </a:spcAft>
              <a:buSzPts val="2400"/>
              <a:buChar char="◉"/>
            </a:pPr>
            <a:r>
              <a:rPr lang="en-US" sz="3000"/>
              <a:t>4.9 release (early 2019) will include internationalization features</a:t>
            </a:r>
            <a:br>
              <a:rPr lang="en-US"/>
            </a:br>
            <a:endParaRPr/>
          </a:p>
        </p:txBody>
      </p:sp>
      <p:pic>
        <p:nvPicPr>
          <p:cNvPr id="104" name="Google Shape;104;p19" descr="BCI logo"/>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7916575" y="5249452"/>
            <a:ext cx="2863575" cy="770997"/>
          </a:xfrm>
          <a:prstGeom prst="rect">
            <a:avLst/>
          </a:prstGeom>
          <a:noFill/>
          <a:ln>
            <a:noFill/>
          </a:ln>
        </p:spPr>
      </p:pic>
      <p:pic>
        <p:nvPicPr>
          <p:cNvPr id="105" name="Google Shape;105;p19" descr="Dataverse logo"/>
          <p:cNvPicPr preferRelativeResize="0"/>
          <p:nvPr/>
        </p:nvPicPr>
        <p:blipFill>
          <a:blip r:embed="rId4" cstate="email">
            <a:alphaModFix/>
            <a:extLst>
              <a:ext uri="{28A0092B-C50C-407E-A947-70E740481C1C}">
                <a14:useLocalDpi xmlns:a14="http://schemas.microsoft.com/office/drawing/2010/main"/>
              </a:ext>
            </a:extLst>
          </a:blip>
          <a:stretch>
            <a:fillRect/>
          </a:stretch>
        </p:blipFill>
        <p:spPr>
          <a:xfrm>
            <a:off x="4737363" y="5246886"/>
            <a:ext cx="2407025" cy="770997"/>
          </a:xfrm>
          <a:prstGeom prst="rect">
            <a:avLst/>
          </a:prstGeom>
          <a:noFill/>
          <a:ln>
            <a:noFill/>
          </a:ln>
        </p:spPr>
      </p:pic>
      <p:pic>
        <p:nvPicPr>
          <p:cNvPr id="106" name="Google Shape;106;p19" descr="OCUL logo"/>
          <p:cNvPicPr preferRelativeResize="0"/>
          <p:nvPr/>
        </p:nvPicPr>
        <p:blipFill>
          <a:blip r:embed="rId5">
            <a:alphaModFix/>
          </a:blip>
          <a:stretch>
            <a:fillRect/>
          </a:stretch>
        </p:blipFill>
        <p:spPr>
          <a:xfrm>
            <a:off x="1195325" y="5266770"/>
            <a:ext cx="2856225" cy="731228"/>
          </a:xfrm>
          <a:prstGeom prst="rect">
            <a:avLst/>
          </a:prstGeom>
          <a:noFill/>
          <a:ln>
            <a:noFill/>
          </a:ln>
        </p:spPr>
      </p:pic>
    </p:spTree>
    <p:extLst>
      <p:ext uri="{BB962C8B-B14F-4D97-AF65-F5344CB8AC3E}">
        <p14:creationId xmlns:p14="http://schemas.microsoft.com/office/powerpoint/2010/main" val="317492077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OJS 3.0</a:t>
            </a:r>
          </a:p>
        </p:txBody>
      </p:sp>
      <p:pic>
        <p:nvPicPr>
          <p:cNvPr id="3" name="Content Placeholder 2" descr="Locke Studies journal from Western"/>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609600" y="2133162"/>
            <a:ext cx="5384800" cy="3460039"/>
          </a:xfrm>
        </p:spPr>
      </p:pic>
      <p:sp>
        <p:nvSpPr>
          <p:cNvPr id="5" name="Content Placeholder 4"/>
          <p:cNvSpPr>
            <a:spLocks noGrp="1"/>
          </p:cNvSpPr>
          <p:nvPr>
            <p:ph sz="half" idx="2"/>
          </p:nvPr>
        </p:nvSpPr>
        <p:spPr>
          <a:xfrm>
            <a:off x="6197600" y="1631197"/>
            <a:ext cx="5384800" cy="4525963"/>
          </a:xfrm>
        </p:spPr>
        <p:txBody>
          <a:bodyPr>
            <a:normAutofit/>
          </a:bodyPr>
          <a:lstStyle/>
          <a:p>
            <a:pPr marL="0" indent="0">
              <a:buNone/>
            </a:pPr>
            <a:r>
              <a:rPr lang="en-US" dirty="0"/>
              <a:t>This year, we migrated all of our OJS instances to version 3. OJS 3 includes an improved user interface, improved publisher workflows, a mobile-friendly design, and enhanced theming options. </a:t>
            </a:r>
          </a:p>
          <a:p>
            <a:endParaRPr lang="en-US" dirty="0"/>
          </a:p>
        </p:txBody>
      </p:sp>
    </p:spTree>
    <p:extLst>
      <p:ext uri="{BB962C8B-B14F-4D97-AF65-F5344CB8AC3E}">
        <p14:creationId xmlns:p14="http://schemas.microsoft.com/office/powerpoint/2010/main" val="318130289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ermafrost website"/>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05875" y="54016"/>
            <a:ext cx="5569153" cy="3466858"/>
          </a:xfrm>
          <a:prstGeom prst="rect">
            <a:avLst/>
          </a:prstGeom>
        </p:spPr>
      </p:pic>
      <p:sp>
        <p:nvSpPr>
          <p:cNvPr id="2" name="Title 1"/>
          <p:cNvSpPr>
            <a:spLocks noGrp="1"/>
          </p:cNvSpPr>
          <p:nvPr>
            <p:ph type="title"/>
          </p:nvPr>
        </p:nvSpPr>
        <p:spPr/>
        <p:txBody>
          <a:bodyPr/>
          <a:lstStyle/>
          <a:p>
            <a:r>
              <a:rPr lang="en-US" dirty="0">
                <a:solidFill>
                  <a:srgbClr val="00B0F0"/>
                </a:solidFill>
              </a:rPr>
              <a:t>New Websites</a:t>
            </a:r>
          </a:p>
        </p:txBody>
      </p:sp>
      <p:pic>
        <p:nvPicPr>
          <p:cNvPr id="4" name="Content Placeholder 3" descr="TDR website"/>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6378413" y="3151710"/>
            <a:ext cx="5666960" cy="4525962"/>
          </a:xfrm>
          <a:prstGeom prst="rect">
            <a:avLst/>
          </a:prstGeom>
        </p:spPr>
      </p:pic>
      <p:pic>
        <p:nvPicPr>
          <p:cNvPr id="6" name="Picture 5" descr="Ask a Librarian website"/>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6400" y="1952830"/>
            <a:ext cx="5424407" cy="3706290"/>
          </a:xfrm>
          <a:prstGeom prst="rect">
            <a:avLst/>
          </a:prstGeom>
          <a:ln w="12700">
            <a:solidFill>
              <a:schemeClr val="accent1">
                <a:alpha val="62000"/>
              </a:schemeClr>
            </a:solidFill>
          </a:ln>
        </p:spPr>
      </p:pic>
    </p:spTree>
    <p:extLst>
      <p:ext uri="{BB962C8B-B14F-4D97-AF65-F5344CB8AC3E}">
        <p14:creationId xmlns:p14="http://schemas.microsoft.com/office/powerpoint/2010/main" val="5196765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B7D0"/>
                </a:solidFill>
              </a:rPr>
              <a:t>User guides and featured collections</a:t>
            </a:r>
          </a:p>
        </p:txBody>
      </p:sp>
      <p:pic>
        <p:nvPicPr>
          <p:cNvPr id="3" name="Content Placeholder 2" descr="Screenshot of the Dataverse guide at the new Scholars Portal Learn site." title="Learn"/>
          <p:cNvPicPr>
            <a:picLocks noGrp="1" noChangeAspect="1"/>
          </p:cNvPicPr>
          <p:nvPr>
            <p:ph sz="half" idx="1"/>
          </p:nvPr>
        </p:nvPicPr>
        <p:blipFill>
          <a:blip r:embed="rId3" cstate="email">
            <a:extLst>
              <a:ext uri="{28A0092B-C50C-407E-A947-70E740481C1C}">
                <a14:useLocalDpi xmlns:a14="http://schemas.microsoft.com/office/drawing/2010/main"/>
              </a:ext>
            </a:extLst>
          </a:blip>
          <a:stretch>
            <a:fillRect/>
          </a:stretch>
        </p:blipFill>
        <p:spPr>
          <a:xfrm>
            <a:off x="201877" y="1392929"/>
            <a:ext cx="5894123" cy="3181738"/>
          </a:xfrm>
        </p:spPr>
      </p:pic>
      <p:pic>
        <p:nvPicPr>
          <p:cNvPr id="6" name="Content Placeholder 5" descr="Screenshot of a GeoPortal video tutorial on YouTube." title="YouTube"/>
          <p:cNvPicPr>
            <a:picLocks noGrp="1" noChangeAspect="1"/>
          </p:cNvPicPr>
          <p:nvPr>
            <p:ph sz="half" idx="2"/>
          </p:nvPr>
        </p:nvPicPr>
        <p:blipFill>
          <a:blip r:embed="rId4" cstate="email">
            <a:extLst>
              <a:ext uri="{28A0092B-C50C-407E-A947-70E740481C1C}">
                <a14:useLocalDpi xmlns:a14="http://schemas.microsoft.com/office/drawing/2010/main"/>
              </a:ext>
            </a:extLst>
          </a:blip>
          <a:stretch>
            <a:fillRect/>
          </a:stretch>
        </p:blipFill>
        <p:spPr>
          <a:xfrm>
            <a:off x="6290983" y="2983798"/>
            <a:ext cx="5737488" cy="3181737"/>
          </a:xfrm>
        </p:spPr>
      </p:pic>
    </p:spTree>
    <p:extLst>
      <p:ext uri="{BB962C8B-B14F-4D97-AF65-F5344CB8AC3E}">
        <p14:creationId xmlns:p14="http://schemas.microsoft.com/office/powerpoint/2010/main" val="257359358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B0F0"/>
                </a:solidFill>
              </a:rPr>
              <a:t>Collaborating with Collaborative Futures</a:t>
            </a:r>
          </a:p>
        </p:txBody>
      </p:sp>
      <p:sp>
        <p:nvSpPr>
          <p:cNvPr id="3" name="Content Placeholder 2"/>
          <p:cNvSpPr>
            <a:spLocks noGrp="1"/>
          </p:cNvSpPr>
          <p:nvPr>
            <p:ph idx="1"/>
          </p:nvPr>
        </p:nvSpPr>
        <p:spPr/>
        <p:txBody>
          <a:bodyPr/>
          <a:lstStyle/>
          <a:p>
            <a:pPr marL="0" indent="0">
              <a:buNone/>
            </a:pPr>
            <a:r>
              <a:rPr lang="en-US" dirty="0"/>
              <a:t>Considerations:</a:t>
            </a:r>
          </a:p>
          <a:p>
            <a:pPr marL="0" indent="0">
              <a:buNone/>
            </a:pPr>
            <a:endParaRPr lang="en-US" dirty="0"/>
          </a:p>
          <a:p>
            <a:r>
              <a:rPr lang="en-US" dirty="0"/>
              <a:t>SFX hosting</a:t>
            </a:r>
          </a:p>
          <a:p>
            <a:r>
              <a:rPr lang="en-US" dirty="0"/>
              <a:t>Ensuring that SP collections are discoverable in the new platform</a:t>
            </a:r>
          </a:p>
          <a:p>
            <a:r>
              <a:rPr lang="en-US" dirty="0"/>
              <a:t>OUR licensing information</a:t>
            </a:r>
          </a:p>
          <a:p>
            <a:r>
              <a:rPr lang="en-US" dirty="0"/>
              <a:t>New ways of sharing resources</a:t>
            </a:r>
          </a:p>
        </p:txBody>
      </p:sp>
    </p:spTree>
    <p:extLst>
      <p:ext uri="{BB962C8B-B14F-4D97-AF65-F5344CB8AC3E}">
        <p14:creationId xmlns:p14="http://schemas.microsoft.com/office/powerpoint/2010/main" val="69060866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B7D0"/>
                </a:solidFill>
              </a:rPr>
              <a:t>New faces</a:t>
            </a:r>
          </a:p>
        </p:txBody>
      </p:sp>
      <p:pic>
        <p:nvPicPr>
          <p:cNvPr id="3" name="Picture 2" descr="Sohaib" title="Sohaib"/>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77133" y="1612814"/>
            <a:ext cx="2092412" cy="2898862"/>
          </a:xfrm>
          <a:prstGeom prst="rect">
            <a:avLst/>
          </a:prstGeom>
        </p:spPr>
      </p:pic>
      <p:sp>
        <p:nvSpPr>
          <p:cNvPr id="4" name="TextBox 3"/>
          <p:cNvSpPr txBox="1"/>
          <p:nvPr/>
        </p:nvSpPr>
        <p:spPr>
          <a:xfrm>
            <a:off x="881892" y="4868562"/>
            <a:ext cx="3082895" cy="646331"/>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entury Gothic"/>
                <a:ea typeface="+mn-ea"/>
                <a:cs typeface="+mn-cs"/>
              </a:rPr>
              <a:t>Sohaib</a:t>
            </a:r>
            <a:r>
              <a:rPr kumimoji="0" lang="en-US" sz="1800" b="0" i="0" u="none" strike="noStrike" kern="1200" cap="none" spc="0" normalizeH="0" baseline="0" noProof="0" dirty="0">
                <a:ln>
                  <a:noFill/>
                </a:ln>
                <a:solidFill>
                  <a:prstClr val="black"/>
                </a:solidFill>
                <a:effectLst/>
                <a:uLnTx/>
                <a:uFillTx/>
                <a:latin typeface="Century Gothic"/>
                <a:ea typeface="+mn-ea"/>
                <a:cs typeface="+mn-cs"/>
              </a:rPr>
              <a:t> Anwar</a:t>
            </a:r>
            <a:br>
              <a:rPr kumimoji="0" lang="en-US" sz="1800" b="0" i="0" u="none" strike="noStrike" kern="1200" cap="none" spc="0" normalizeH="0" baseline="0" noProof="0" dirty="0">
                <a:ln>
                  <a:noFill/>
                </a:ln>
                <a:solidFill>
                  <a:prstClr val="black"/>
                </a:solidFill>
                <a:effectLst/>
                <a:uLnTx/>
                <a:uFillTx/>
                <a:latin typeface="Century Gothic"/>
                <a:ea typeface="+mn-ea"/>
                <a:cs typeface="+mn-cs"/>
              </a:rPr>
            </a:br>
            <a:r>
              <a:rPr kumimoji="0" lang="en-US" sz="1800" b="0" i="0" u="none" strike="noStrike" kern="1200" cap="none" spc="0" normalizeH="0" baseline="0" noProof="0" dirty="0">
                <a:ln>
                  <a:noFill/>
                </a:ln>
                <a:solidFill>
                  <a:prstClr val="black"/>
                </a:solidFill>
                <a:effectLst/>
                <a:uLnTx/>
                <a:uFillTx/>
                <a:latin typeface="Century Gothic"/>
                <a:ea typeface="+mn-ea"/>
                <a:cs typeface="+mn-cs"/>
              </a:rPr>
              <a:t>Systems Support Specialist</a:t>
            </a:r>
          </a:p>
        </p:txBody>
      </p:sp>
      <p:sp>
        <p:nvSpPr>
          <p:cNvPr id="5" name="TextBox 4"/>
          <p:cNvSpPr txBox="1"/>
          <p:nvPr/>
        </p:nvSpPr>
        <p:spPr>
          <a:xfrm>
            <a:off x="4203493" y="4868561"/>
            <a:ext cx="3785011" cy="646331"/>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entury Gothic"/>
                <a:ea typeface="+mn-ea"/>
                <a:cs typeface="+mn-cs"/>
              </a:rPr>
              <a:t>Victoria </a:t>
            </a:r>
            <a:r>
              <a:rPr kumimoji="0" lang="en-US" sz="1800" b="0" i="0" u="none" strike="noStrike" kern="1200" cap="none" spc="0" normalizeH="0" baseline="0" noProof="0" dirty="0" err="1">
                <a:ln>
                  <a:noFill/>
                </a:ln>
                <a:solidFill>
                  <a:prstClr val="black"/>
                </a:solidFill>
                <a:effectLst/>
                <a:uLnTx/>
                <a:uFillTx/>
                <a:latin typeface="Century Gothic"/>
                <a:ea typeface="+mn-ea"/>
                <a:cs typeface="+mn-cs"/>
              </a:rPr>
              <a:t>Lubitch</a:t>
            </a:r>
            <a:br>
              <a:rPr kumimoji="0" lang="en-US" sz="1800" b="0" i="0" u="none" strike="noStrike" kern="1200" cap="none" spc="0" normalizeH="0" baseline="0" noProof="0" dirty="0">
                <a:ln>
                  <a:noFill/>
                </a:ln>
                <a:solidFill>
                  <a:prstClr val="black"/>
                </a:solidFill>
                <a:effectLst/>
                <a:uLnTx/>
                <a:uFillTx/>
                <a:latin typeface="Century Gothic"/>
                <a:ea typeface="+mn-ea"/>
                <a:cs typeface="+mn-cs"/>
              </a:rPr>
            </a:br>
            <a:r>
              <a:rPr kumimoji="0" lang="en-US" sz="1800" b="0" i="0" u="none" strike="noStrike" kern="1200" cap="none" spc="0" normalizeH="0" baseline="0" noProof="0" dirty="0">
                <a:ln>
                  <a:noFill/>
                </a:ln>
                <a:solidFill>
                  <a:prstClr val="black"/>
                </a:solidFill>
                <a:effectLst/>
                <a:uLnTx/>
                <a:uFillTx/>
                <a:latin typeface="Century Gothic"/>
                <a:ea typeface="+mn-ea"/>
                <a:cs typeface="+mn-cs"/>
              </a:rPr>
              <a:t>Data &amp; GIS Programmer/Analyst</a:t>
            </a:r>
          </a:p>
        </p:txBody>
      </p:sp>
      <p:sp>
        <p:nvSpPr>
          <p:cNvPr id="6" name="TextBox 5"/>
          <p:cNvSpPr txBox="1"/>
          <p:nvPr/>
        </p:nvSpPr>
        <p:spPr>
          <a:xfrm>
            <a:off x="8499505" y="4868561"/>
            <a:ext cx="3082895" cy="646331"/>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entury Gothic"/>
                <a:ea typeface="+mn-ea"/>
                <a:cs typeface="+mn-cs"/>
              </a:rPr>
              <a:t>Carlos McGregor</a:t>
            </a:r>
            <a:br>
              <a:rPr kumimoji="0" lang="en-US" sz="1800" b="0" i="0" u="none" strike="noStrike" kern="1200" cap="none" spc="0" normalizeH="0" baseline="0" noProof="0" dirty="0">
                <a:ln>
                  <a:noFill/>
                </a:ln>
                <a:solidFill>
                  <a:prstClr val="black"/>
                </a:solidFill>
                <a:effectLst/>
                <a:uLnTx/>
                <a:uFillTx/>
                <a:latin typeface="Century Gothic"/>
                <a:ea typeface="+mn-ea"/>
                <a:cs typeface="+mn-cs"/>
              </a:rPr>
            </a:br>
            <a:r>
              <a:rPr kumimoji="0" lang="en-US" sz="1800" b="0" i="0" u="none" strike="noStrike" kern="1200" cap="none" spc="0" normalizeH="0" baseline="0" noProof="0" dirty="0">
                <a:ln>
                  <a:noFill/>
                </a:ln>
                <a:solidFill>
                  <a:prstClr val="black"/>
                </a:solidFill>
                <a:effectLst/>
                <a:uLnTx/>
                <a:uFillTx/>
                <a:latin typeface="Century Gothic"/>
                <a:ea typeface="+mn-ea"/>
                <a:cs typeface="+mn-cs"/>
              </a:rPr>
              <a:t>Systems Support Specialist</a:t>
            </a:r>
          </a:p>
        </p:txBody>
      </p:sp>
      <p:pic>
        <p:nvPicPr>
          <p:cNvPr id="7" name="Picture 6" descr="Victoria" title="Victoria"/>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5400000">
            <a:off x="4712043" y="2210852"/>
            <a:ext cx="2767913" cy="1673439"/>
          </a:xfrm>
          <a:prstGeom prst="rect">
            <a:avLst/>
          </a:prstGeom>
        </p:spPr>
      </p:pic>
      <p:pic>
        <p:nvPicPr>
          <p:cNvPr id="8" name="Picture 7" descr="Carlos" title="Carlos"/>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000588" y="1749814"/>
            <a:ext cx="2080727" cy="2761862"/>
          </a:xfrm>
          <a:prstGeom prst="rect">
            <a:avLst/>
          </a:prstGeom>
        </p:spPr>
      </p:pic>
    </p:spTree>
    <p:extLst>
      <p:ext uri="{BB962C8B-B14F-4D97-AF65-F5344CB8AC3E}">
        <p14:creationId xmlns:p14="http://schemas.microsoft.com/office/powerpoint/2010/main" val="42438569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B7D0"/>
                </a:solidFill>
              </a:rPr>
              <a:t>Newer faces</a:t>
            </a:r>
            <a:endParaRPr lang="en-US" dirty="0"/>
          </a:p>
        </p:txBody>
      </p:sp>
      <p:pic>
        <p:nvPicPr>
          <p:cNvPr id="3074" name="Picture 2" descr="baby!"/>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rot="5400000">
            <a:off x="7180" y="2134828"/>
            <a:ext cx="3721516" cy="2516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4" descr="twin babies!"/>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97672" y="1937288"/>
            <a:ext cx="3760155" cy="282246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baby with big brothe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360861" y="1408424"/>
            <a:ext cx="3221539" cy="4295385"/>
          </a:xfrm>
          <a:prstGeom prst="rect">
            <a:avLst/>
          </a:prstGeom>
        </p:spPr>
      </p:pic>
    </p:spTree>
    <p:extLst>
      <p:ext uri="{BB962C8B-B14F-4D97-AF65-F5344CB8AC3E}">
        <p14:creationId xmlns:p14="http://schemas.microsoft.com/office/powerpoint/2010/main" val="80291372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6B7D0"/>
                </a:solidFill>
              </a:rPr>
              <a:t>Contact us!</a:t>
            </a:r>
          </a:p>
        </p:txBody>
      </p:sp>
      <p:sp>
        <p:nvSpPr>
          <p:cNvPr id="3" name="Content Placeholder 2"/>
          <p:cNvSpPr>
            <a:spLocks noGrp="1"/>
          </p:cNvSpPr>
          <p:nvPr>
            <p:ph sz="half" idx="1"/>
          </p:nvPr>
        </p:nvSpPr>
        <p:spPr/>
        <p:txBody>
          <a:bodyPr>
            <a:normAutofit/>
          </a:bodyPr>
          <a:lstStyle/>
          <a:p>
            <a:pPr marL="0" indent="0">
              <a:buNone/>
            </a:pPr>
            <a:r>
              <a:rPr lang="en-US" dirty="0"/>
              <a:t>General Help</a:t>
            </a:r>
          </a:p>
          <a:p>
            <a:pPr marL="0" indent="0">
              <a:buNone/>
            </a:pPr>
            <a:r>
              <a:rPr lang="en-US" sz="2200" dirty="0"/>
              <a:t>help@scholarsportal.info</a:t>
            </a:r>
          </a:p>
          <a:p>
            <a:pPr marL="457200" lvl="1" indent="0">
              <a:buNone/>
            </a:pPr>
            <a:endParaRPr lang="en-US" dirty="0"/>
          </a:p>
          <a:p>
            <a:pPr marL="0" indent="0">
              <a:buNone/>
            </a:pPr>
            <a:r>
              <a:rPr lang="en-US" dirty="0"/>
              <a:t>Member Services</a:t>
            </a:r>
          </a:p>
          <a:p>
            <a:pPr marL="0" indent="0">
              <a:buNone/>
            </a:pPr>
            <a:r>
              <a:rPr lang="en-US" sz="2200" dirty="0"/>
              <a:t>chat@scholarsportal.info</a:t>
            </a:r>
          </a:p>
          <a:p>
            <a:pPr marL="0" indent="0">
              <a:buNone/>
            </a:pPr>
            <a:r>
              <a:rPr lang="en-US" sz="2200" dirty="0"/>
              <a:t>racer-support@scholarsportal.info</a:t>
            </a:r>
          </a:p>
          <a:p>
            <a:pPr marL="0" indent="0">
              <a:buNone/>
            </a:pPr>
            <a:r>
              <a:rPr lang="en-US" sz="2200" dirty="0"/>
              <a:t>ace@scholarsportal.info</a:t>
            </a:r>
          </a:p>
          <a:p>
            <a:pPr marL="0" indent="0">
              <a:buNone/>
            </a:pPr>
            <a:r>
              <a:rPr lang="en-US" sz="2200" dirty="0"/>
              <a:t>ojs@scholarsportal.info</a:t>
            </a:r>
          </a:p>
          <a:p>
            <a:pPr marL="457200" lvl="1" indent="0">
              <a:buNone/>
            </a:pPr>
            <a:endParaRPr lang="en-US" dirty="0"/>
          </a:p>
        </p:txBody>
      </p:sp>
      <p:sp>
        <p:nvSpPr>
          <p:cNvPr id="4" name="Content Placeholder 3"/>
          <p:cNvSpPr>
            <a:spLocks noGrp="1"/>
          </p:cNvSpPr>
          <p:nvPr>
            <p:ph sz="half" idx="2"/>
          </p:nvPr>
        </p:nvSpPr>
        <p:spPr/>
        <p:txBody>
          <a:bodyPr>
            <a:normAutofit/>
          </a:bodyPr>
          <a:lstStyle/>
          <a:p>
            <a:pPr marL="0" indent="0">
              <a:buNone/>
            </a:pPr>
            <a:r>
              <a:rPr lang="en-US" dirty="0"/>
              <a:t>Content Services</a:t>
            </a:r>
          </a:p>
          <a:p>
            <a:pPr marL="0" indent="0">
              <a:buNone/>
            </a:pPr>
            <a:r>
              <a:rPr lang="en-US" sz="2200" dirty="0"/>
              <a:t>journals@scholarsportal.info</a:t>
            </a:r>
          </a:p>
          <a:p>
            <a:pPr marL="0" indent="0">
              <a:buNone/>
            </a:pPr>
            <a:r>
              <a:rPr lang="en-US" sz="2200" dirty="0"/>
              <a:t>books@scholarsportal.info</a:t>
            </a:r>
          </a:p>
          <a:p>
            <a:pPr marL="0" indent="0">
              <a:buNone/>
            </a:pPr>
            <a:r>
              <a:rPr lang="en-US" sz="2200" dirty="0"/>
              <a:t>odesi-help@scholarsportal.info</a:t>
            </a:r>
          </a:p>
          <a:p>
            <a:pPr marL="0" indent="0">
              <a:buNone/>
            </a:pPr>
            <a:r>
              <a:rPr lang="en-US" sz="2200" dirty="0"/>
              <a:t>geoportal@scholarsportal.info</a:t>
            </a:r>
          </a:p>
          <a:p>
            <a:pPr marL="0" indent="0">
              <a:buNone/>
            </a:pPr>
            <a:r>
              <a:rPr lang="en-US" sz="2200" dirty="0"/>
              <a:t>dataverse@scholarsportal.info</a:t>
            </a:r>
          </a:p>
          <a:p>
            <a:pPr marL="0" indent="0">
              <a:buNone/>
            </a:pPr>
            <a:endParaRPr lang="en-US" sz="2200" dirty="0"/>
          </a:p>
          <a:p>
            <a:pPr marL="0" indent="0">
              <a:buNone/>
            </a:pPr>
            <a:r>
              <a:rPr lang="en-US" dirty="0"/>
              <a:t>Systems</a:t>
            </a:r>
          </a:p>
          <a:p>
            <a:pPr marL="0" indent="0">
              <a:buNone/>
            </a:pPr>
            <a:r>
              <a:rPr lang="en-US" sz="2200" dirty="0"/>
              <a:t>admin@scholarsportal.info</a:t>
            </a:r>
          </a:p>
          <a:p>
            <a:pPr marL="0" indent="0">
              <a:buNone/>
            </a:pPr>
            <a:endParaRPr lang="en-US" sz="2200" dirty="0"/>
          </a:p>
        </p:txBody>
      </p:sp>
    </p:spTree>
    <p:extLst>
      <p:ext uri="{BB962C8B-B14F-4D97-AF65-F5344CB8AC3E}">
        <p14:creationId xmlns:p14="http://schemas.microsoft.com/office/powerpoint/2010/main" val="384886282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B0F0"/>
                </a:solidFill>
              </a:rPr>
              <a:t>Q&amp;A</a:t>
            </a:r>
          </a:p>
        </p:txBody>
      </p:sp>
      <p:pic>
        <p:nvPicPr>
          <p:cNvPr id="4" name="Content Placeholder 3" descr="All 13 services offered by Scholars Portal: Journals, OUR license information, Books, Accesible Content ePortal, RACER, odesi, GeoPortal, SFX, Dataverse, Ask a Librarian, OJS hosting, OLRC, and Permafrost." title="Scholars Portal Services"/>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609600" y="1713760"/>
            <a:ext cx="11169112" cy="4249711"/>
          </a:xfrm>
          <a:prstGeom prst="rect">
            <a:avLst/>
          </a:prstGeom>
        </p:spPr>
      </p:pic>
    </p:spTree>
    <p:extLst>
      <p:ext uri="{BB962C8B-B14F-4D97-AF65-F5344CB8AC3E}">
        <p14:creationId xmlns:p14="http://schemas.microsoft.com/office/powerpoint/2010/main" val="1050844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0"/>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CANARIE RDM program grant</a:t>
            </a:r>
            <a:endParaRPr/>
          </a:p>
        </p:txBody>
      </p:sp>
      <p:sp>
        <p:nvSpPr>
          <p:cNvPr id="113" name="Google Shape;113;p20"/>
          <p:cNvSpPr txBox="1">
            <a:spLocks noGrp="1"/>
          </p:cNvSpPr>
          <p:nvPr>
            <p:ph type="body" idx="1"/>
          </p:nvPr>
        </p:nvSpPr>
        <p:spPr>
          <a:xfrm>
            <a:off x="609600" y="1552349"/>
            <a:ext cx="10972800" cy="4526100"/>
          </a:xfrm>
          <a:prstGeom prst="rect">
            <a:avLst/>
          </a:prstGeom>
          <a:noFill/>
          <a:ln>
            <a:noFill/>
          </a:ln>
        </p:spPr>
        <p:txBody>
          <a:bodyPr spcFirstLastPara="1" wrap="square" lIns="91425" tIns="45700" rIns="91425" bIns="45700" anchor="t" anchorCtr="0">
            <a:noAutofit/>
          </a:bodyPr>
          <a:lstStyle/>
          <a:p>
            <a:pPr marL="342900" lvl="0" indent="-139700" algn="l" rtl="0">
              <a:spcBef>
                <a:spcPts val="0"/>
              </a:spcBef>
              <a:spcAft>
                <a:spcPts val="0"/>
              </a:spcAft>
              <a:buClr>
                <a:schemeClr val="dk1"/>
              </a:buClr>
              <a:buSzPts val="3200"/>
              <a:buNone/>
            </a:pPr>
            <a:r>
              <a:rPr lang="en-US" i="1" dirty="0"/>
              <a:t>Dataverse for the Canadian Research Community: Developing reusable and scalable tools for data deposit, curation, and sharing</a:t>
            </a:r>
            <a:endParaRPr i="1" dirty="0"/>
          </a:p>
          <a:p>
            <a:pPr marL="342900" lvl="0" indent="-139700" algn="l" rtl="0">
              <a:spcBef>
                <a:spcPts val="0"/>
              </a:spcBef>
              <a:spcAft>
                <a:spcPts val="0"/>
              </a:spcAft>
              <a:buClr>
                <a:schemeClr val="dk1"/>
              </a:buClr>
              <a:buSzPts val="3200"/>
              <a:buNone/>
            </a:pPr>
            <a:endParaRPr i="1" dirty="0"/>
          </a:p>
          <a:p>
            <a:pPr marL="457200" lvl="0" indent="-381000" algn="l" rtl="0">
              <a:spcBef>
                <a:spcPts val="0"/>
              </a:spcBef>
              <a:spcAft>
                <a:spcPts val="0"/>
              </a:spcAft>
              <a:buSzPts val="2400"/>
              <a:buChar char="◉"/>
            </a:pPr>
            <a:r>
              <a:rPr lang="en-US" sz="3000" dirty="0"/>
              <a:t>Led by Scholars Portal and UTL with support from CARL and Portage </a:t>
            </a:r>
            <a:endParaRPr sz="3000" dirty="0"/>
          </a:p>
          <a:p>
            <a:pPr marL="457200" lvl="0" indent="-381000" algn="l" rtl="0">
              <a:spcBef>
                <a:spcPts val="0"/>
              </a:spcBef>
              <a:spcAft>
                <a:spcPts val="0"/>
              </a:spcAft>
              <a:buSzPts val="2400"/>
              <a:buChar char="◉"/>
            </a:pPr>
            <a:r>
              <a:rPr lang="en-US" sz="3000" dirty="0"/>
              <a:t>18-months (October 2018 - March 2020)</a:t>
            </a:r>
            <a:endParaRPr sz="3000" dirty="0"/>
          </a:p>
          <a:p>
            <a:pPr marL="457200" lvl="0" indent="-381000" algn="l" rtl="0">
              <a:spcBef>
                <a:spcPts val="0"/>
              </a:spcBef>
              <a:spcAft>
                <a:spcPts val="0"/>
              </a:spcAft>
              <a:buSzPts val="2400"/>
              <a:buChar char="◉"/>
            </a:pPr>
            <a:r>
              <a:rPr lang="en-US" sz="3000" dirty="0"/>
              <a:t>3 main areas of development </a:t>
            </a:r>
            <a:br>
              <a:rPr lang="en-US" dirty="0"/>
            </a:br>
            <a:endParaRPr dirty="0"/>
          </a:p>
        </p:txBody>
      </p:sp>
      <p:pic>
        <p:nvPicPr>
          <p:cNvPr id="114" name="Google Shape;114;p20" descr="CANARIE logo"/>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10386963" y="4949745"/>
            <a:ext cx="1330450" cy="1128702"/>
          </a:xfrm>
          <a:prstGeom prst="rect">
            <a:avLst/>
          </a:prstGeom>
          <a:noFill/>
          <a:ln>
            <a:noFill/>
          </a:ln>
        </p:spPr>
      </p:pic>
    </p:spTree>
    <p:extLst>
      <p:ext uri="{BB962C8B-B14F-4D97-AF65-F5344CB8AC3E}">
        <p14:creationId xmlns:p14="http://schemas.microsoft.com/office/powerpoint/2010/main" val="488864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21"/>
          <p:cNvSpPr txBox="1">
            <a:spLocks noGrp="1"/>
          </p:cNvSpPr>
          <p:nvPr>
            <p:ph type="title"/>
          </p:nvPr>
        </p:nvSpPr>
        <p:spPr>
          <a:xfrm>
            <a:off x="609600" y="366890"/>
            <a:ext cx="10972800" cy="1026000"/>
          </a:xfrm>
          <a:prstGeom prst="rect">
            <a:avLst/>
          </a:prstGeom>
          <a:noFill/>
          <a:ln>
            <a:noFill/>
          </a:ln>
        </p:spPr>
        <p:txBody>
          <a:bodyPr spcFirstLastPara="1" wrap="square" lIns="91425" tIns="45700" rIns="91425" bIns="45700" anchor="ctr" anchorCtr="0">
            <a:noAutofit/>
          </a:bodyPr>
          <a:lstStyle/>
          <a:p>
            <a:pPr marL="0" lvl="0" indent="0" algn="l" rtl="0">
              <a:spcBef>
                <a:spcPts val="0"/>
              </a:spcBef>
              <a:spcAft>
                <a:spcPts val="0"/>
              </a:spcAft>
              <a:buClr>
                <a:schemeClr val="dk1"/>
              </a:buClr>
              <a:buSzPts val="3600"/>
              <a:buFont typeface="Century Gothic"/>
              <a:buNone/>
            </a:pPr>
            <a:r>
              <a:rPr lang="en-US"/>
              <a:t>CANARIE grant - 1) Scalability</a:t>
            </a:r>
            <a:endParaRPr/>
          </a:p>
        </p:txBody>
      </p:sp>
      <p:sp>
        <p:nvSpPr>
          <p:cNvPr id="121" name="Google Shape;121;p21"/>
          <p:cNvSpPr txBox="1">
            <a:spLocks noGrp="1"/>
          </p:cNvSpPr>
          <p:nvPr>
            <p:ph type="body" idx="1"/>
          </p:nvPr>
        </p:nvSpPr>
        <p:spPr>
          <a:xfrm>
            <a:off x="609600" y="1552349"/>
            <a:ext cx="10972800" cy="4526100"/>
          </a:xfrm>
          <a:prstGeom prst="rect">
            <a:avLst/>
          </a:prstGeom>
          <a:noFill/>
          <a:ln>
            <a:noFill/>
          </a:ln>
        </p:spPr>
        <p:txBody>
          <a:bodyPr spcFirstLastPara="1" wrap="square" lIns="91425" tIns="45700" rIns="91425" bIns="45700" anchor="t" anchorCtr="0">
            <a:noAutofit/>
          </a:bodyPr>
          <a:lstStyle/>
          <a:p>
            <a:pPr marL="457200" marR="0" lvl="0" indent="-381000" algn="l" rtl="0">
              <a:lnSpc>
                <a:spcPct val="100000"/>
              </a:lnSpc>
              <a:spcBef>
                <a:spcPts val="0"/>
              </a:spcBef>
              <a:spcAft>
                <a:spcPts val="0"/>
              </a:spcAft>
              <a:buClr>
                <a:srgbClr val="65AADD"/>
              </a:buClr>
              <a:buSzPts val="2400"/>
              <a:buFont typeface="Quattrocento Sans"/>
              <a:buChar char="◉"/>
            </a:pPr>
            <a:r>
              <a:rPr lang="en-US" sz="3200" dirty="0"/>
              <a:t>Optimize system architecture for scalable use</a:t>
            </a:r>
            <a:endParaRPr sz="3200" dirty="0"/>
          </a:p>
          <a:p>
            <a:pPr marL="457200" lvl="0" indent="-381000" algn="l" rtl="0">
              <a:spcBef>
                <a:spcPts val="0"/>
              </a:spcBef>
              <a:spcAft>
                <a:spcPts val="0"/>
              </a:spcAft>
              <a:buSzPts val="2400"/>
              <a:buChar char="◉"/>
            </a:pPr>
            <a:r>
              <a:rPr lang="en-US" dirty="0"/>
              <a:t>Improve ability to handle </a:t>
            </a:r>
            <a:r>
              <a:rPr lang="en-US" sz="3200" dirty="0"/>
              <a:t>high volume traffic </a:t>
            </a:r>
            <a:endParaRPr sz="3200" dirty="0"/>
          </a:p>
          <a:p>
            <a:pPr marL="457200" lvl="0" indent="-381000" algn="l" rtl="0">
              <a:spcBef>
                <a:spcPts val="0"/>
              </a:spcBef>
              <a:spcAft>
                <a:spcPts val="0"/>
              </a:spcAft>
              <a:buSzPts val="2400"/>
              <a:buChar char="◉"/>
            </a:pPr>
            <a:r>
              <a:rPr lang="en-US" dirty="0"/>
              <a:t>Support </a:t>
            </a:r>
            <a:r>
              <a:rPr lang="en-US" sz="3200" dirty="0"/>
              <a:t>large files in upload/download contexts</a:t>
            </a:r>
            <a:endParaRPr sz="3200" dirty="0"/>
          </a:p>
          <a:p>
            <a:pPr marL="0" lvl="0" indent="0" algn="l" rtl="0">
              <a:spcBef>
                <a:spcPts val="0"/>
              </a:spcBef>
              <a:spcAft>
                <a:spcPts val="0"/>
              </a:spcAft>
              <a:buNone/>
            </a:pPr>
            <a:endParaRPr dirty="0"/>
          </a:p>
          <a:p>
            <a:pPr marL="0" marR="0" lvl="0" indent="0" algn="l" rtl="0">
              <a:lnSpc>
                <a:spcPct val="100000"/>
              </a:lnSpc>
              <a:spcBef>
                <a:spcPts val="0"/>
              </a:spcBef>
              <a:spcAft>
                <a:spcPts val="0"/>
              </a:spcAft>
              <a:buNone/>
            </a:pPr>
            <a:br>
              <a:rPr lang="en-US" sz="3200" dirty="0"/>
            </a:br>
            <a:br>
              <a:rPr lang="en-US" dirty="0"/>
            </a:br>
            <a:endParaRPr dirty="0"/>
          </a:p>
        </p:txBody>
      </p:sp>
      <p:pic>
        <p:nvPicPr>
          <p:cNvPr id="122" name="Google Shape;122;p21"/>
          <p:cNvPicPr preferRelativeResize="0"/>
          <p:nvPr/>
        </p:nvPicPr>
        <p:blipFill>
          <a:blip r:embed="rId3" cstate="email">
            <a:alphaModFix/>
            <a:extLst>
              <a:ext uri="{28A0092B-C50C-407E-A947-70E740481C1C}">
                <a14:useLocalDpi xmlns:a14="http://schemas.microsoft.com/office/drawing/2010/main"/>
              </a:ext>
            </a:extLst>
          </a:blip>
          <a:stretch>
            <a:fillRect/>
          </a:stretch>
        </p:blipFill>
        <p:spPr>
          <a:xfrm>
            <a:off x="4729912" y="4971107"/>
            <a:ext cx="920426" cy="997161"/>
          </a:xfrm>
          <a:prstGeom prst="rect">
            <a:avLst/>
          </a:prstGeom>
          <a:noFill/>
          <a:ln>
            <a:noFill/>
          </a:ln>
        </p:spPr>
      </p:pic>
      <p:pic>
        <p:nvPicPr>
          <p:cNvPr id="123" name="Google Shape;123;p21"/>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8766363" y="5017075"/>
            <a:ext cx="1294725" cy="905225"/>
          </a:xfrm>
          <a:prstGeom prst="rect">
            <a:avLst/>
          </a:prstGeom>
          <a:noFill/>
          <a:ln>
            <a:noFill/>
          </a:ln>
        </p:spPr>
      </p:pic>
      <p:pic>
        <p:nvPicPr>
          <p:cNvPr id="124" name="Google Shape;124;p21"/>
          <p:cNvPicPr preferRelativeResize="0"/>
          <p:nvPr/>
        </p:nvPicPr>
        <p:blipFill>
          <a:blip r:embed="rId5" cstate="email">
            <a:alphaModFix/>
            <a:extLst>
              <a:ext uri="{28A0092B-C50C-407E-A947-70E740481C1C}">
                <a14:useLocalDpi xmlns:a14="http://schemas.microsoft.com/office/drawing/2010/main"/>
              </a:ext>
            </a:extLst>
          </a:blip>
          <a:stretch>
            <a:fillRect/>
          </a:stretch>
        </p:blipFill>
        <p:spPr>
          <a:xfrm>
            <a:off x="3071425" y="3802600"/>
            <a:ext cx="4237401" cy="312200"/>
          </a:xfrm>
          <a:prstGeom prst="rect">
            <a:avLst/>
          </a:prstGeom>
          <a:noFill/>
          <a:ln>
            <a:noFill/>
          </a:ln>
        </p:spPr>
      </p:pic>
      <p:cxnSp>
        <p:nvCxnSpPr>
          <p:cNvPr id="125" name="Google Shape;125;p21"/>
          <p:cNvCxnSpPr>
            <a:endCxn id="122" idx="0"/>
          </p:cNvCxnSpPr>
          <p:nvPr/>
        </p:nvCxnSpPr>
        <p:spPr>
          <a:xfrm>
            <a:off x="5190125" y="4249007"/>
            <a:ext cx="0" cy="722100"/>
          </a:xfrm>
          <a:prstGeom prst="straightConnector1">
            <a:avLst/>
          </a:prstGeom>
          <a:noFill/>
          <a:ln w="19050" cap="flat" cmpd="sng">
            <a:solidFill>
              <a:schemeClr val="dk2"/>
            </a:solidFill>
            <a:prstDash val="dash"/>
            <a:round/>
            <a:headEnd type="none" w="med" len="med"/>
            <a:tailEnd type="none" w="med" len="med"/>
          </a:ln>
        </p:spPr>
      </p:cxnSp>
      <p:cxnSp>
        <p:nvCxnSpPr>
          <p:cNvPr id="126" name="Google Shape;126;p21"/>
          <p:cNvCxnSpPr>
            <a:endCxn id="123" idx="1"/>
          </p:cNvCxnSpPr>
          <p:nvPr/>
        </p:nvCxnSpPr>
        <p:spPr>
          <a:xfrm>
            <a:off x="6574863" y="4219887"/>
            <a:ext cx="2191500" cy="1249800"/>
          </a:xfrm>
          <a:prstGeom prst="straightConnector1">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04651049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Grayscale">
      <a:dk1>
        <a:srgbClr val="000000"/>
      </a:dk1>
      <a:lt1>
        <a:srgbClr val="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P-PPT-Template-SP Day 2018">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4028</Words>
  <Application>Microsoft Office PowerPoint</Application>
  <PresentationFormat>Widescreen</PresentationFormat>
  <Paragraphs>642</Paragraphs>
  <Slides>77</Slides>
  <Notes>63</Notes>
  <HiddenSlides>0</HiddenSlides>
  <MMClips>1</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77</vt:i4>
      </vt:variant>
    </vt:vector>
  </HeadingPairs>
  <TitlesOfParts>
    <vt:vector size="90" baseType="lpstr">
      <vt:lpstr>Arial</vt:lpstr>
      <vt:lpstr>Calibri</vt:lpstr>
      <vt:lpstr>Calibri Light</vt:lpstr>
      <vt:lpstr>Century Gothic</vt:lpstr>
      <vt:lpstr>Helvetica Neue</vt:lpstr>
      <vt:lpstr>Lora</vt:lpstr>
      <vt:lpstr>Open Sans</vt:lpstr>
      <vt:lpstr>Quattrocento Sans</vt:lpstr>
      <vt:lpstr>Roboto</vt:lpstr>
      <vt:lpstr>1_Office Theme</vt:lpstr>
      <vt:lpstr>2_Office Theme</vt:lpstr>
      <vt:lpstr>SP-PPT-Template-SP Day 2018</vt:lpstr>
      <vt:lpstr>3_Office Theme</vt:lpstr>
      <vt:lpstr>Scholars Portal Updates</vt:lpstr>
      <vt:lpstr>Scholars Portal Dataverse</vt:lpstr>
      <vt:lpstr>Scholars Portal Dataverse - Highlights 2018</vt:lpstr>
      <vt:lpstr>Scholars Portal Dataverse Highlights</vt:lpstr>
      <vt:lpstr>Scholars Portal Dataverse Highlights</vt:lpstr>
      <vt:lpstr>New Dataverse resources</vt:lpstr>
      <vt:lpstr>Dataverse Internationalization Project</vt:lpstr>
      <vt:lpstr>CANARIE RDM program grant</vt:lpstr>
      <vt:lpstr>CANARIE grant - 1) Scalability</vt:lpstr>
      <vt:lpstr>CANARIE grant - 2) Authentication</vt:lpstr>
      <vt:lpstr>CANARIE grant - 3) Data Curation</vt:lpstr>
      <vt:lpstr>CANARIE grant - Data Curation Tool prototype</vt:lpstr>
      <vt:lpstr>Portage Network’s Dataverse North (DVN)</vt:lpstr>
      <vt:lpstr>Partnerships</vt:lpstr>
      <vt:lpstr>Scholars Portal Dataverse Roadmap</vt:lpstr>
      <vt:lpstr>Research Data Preservation at Scholars Portal</vt:lpstr>
      <vt:lpstr>Archivematica-Dataverse Integration Overview</vt:lpstr>
      <vt:lpstr>Preservation Pathways for Dataverse</vt:lpstr>
      <vt:lpstr>PowerPoint Presentation</vt:lpstr>
      <vt:lpstr>Archivematica Integration - Next steps</vt:lpstr>
      <vt:lpstr>A Brief Update on Permafrost  Grant Hurley, Digital Preservation Librarian</vt:lpstr>
      <vt:lpstr>What is Permafrost?</vt:lpstr>
      <vt:lpstr>What’s happening with Permafrost?</vt:lpstr>
      <vt:lpstr>Want to learn more?</vt:lpstr>
      <vt:lpstr>An update on a new grant-funded project: DuraCloud Canada: Linking Data Repositories to Preservation Storage</vt:lpstr>
      <vt:lpstr>What is DuraCloud?</vt:lpstr>
      <vt:lpstr>Why DuraCloud Canada?</vt:lpstr>
      <vt:lpstr>OLRC Now vs. DuraCloud Out of the Box</vt:lpstr>
      <vt:lpstr>What does the project involve?</vt:lpstr>
      <vt:lpstr>CANARIE Grant Goals - to April 2020</vt:lpstr>
      <vt:lpstr>Thank you!</vt:lpstr>
      <vt:lpstr>PowerPoint Presentation</vt:lpstr>
      <vt:lpstr>The Linked Open Data Cloud </vt:lpstr>
      <vt:lpstr>Scholars Portal Linked Data Activities</vt:lpstr>
      <vt:lpstr>MarkLogic Semantics </vt:lpstr>
      <vt:lpstr>MarkLogic Semantics </vt:lpstr>
      <vt:lpstr>Modeling Journals Entitlement as Linked Data</vt:lpstr>
      <vt:lpstr>Modeling Journals Entitlement as Linked Data  Data Model</vt:lpstr>
      <vt:lpstr>Modeling Journals Entitlement as Linked Data</vt:lpstr>
      <vt:lpstr>Building linkages between SP collections</vt:lpstr>
      <vt:lpstr>Building linkages between SP collections</vt:lpstr>
      <vt:lpstr>Building linkages between SP collections</vt:lpstr>
      <vt:lpstr>Building linkages between SP collections</vt:lpstr>
      <vt:lpstr> Books Update</vt:lpstr>
      <vt:lpstr>Books Redevelopment Phase 1 </vt:lpstr>
      <vt:lpstr>Books Redevelopment Phase 1 </vt:lpstr>
      <vt:lpstr>PowerPoint Presentation</vt:lpstr>
      <vt:lpstr>Better Metadata</vt:lpstr>
      <vt:lpstr>Metadata Cleanup</vt:lpstr>
      <vt:lpstr>Loading Updates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What’s next?</vt:lpstr>
      <vt:lpstr>Total Reads &amp; Downloads since July 1st</vt:lpstr>
      <vt:lpstr>Top 12 books across all libraries in November</vt:lpstr>
      <vt:lpstr>Top 100 (November)</vt:lpstr>
      <vt:lpstr>Thanks!  Questions &amp; Suggestions: books@scholarsportal.info</vt:lpstr>
      <vt:lpstr>PowerPoint Presentation</vt:lpstr>
      <vt:lpstr>Accessible Content ePortal (ACE)</vt:lpstr>
      <vt:lpstr>ACE Turnaround Times</vt:lpstr>
      <vt:lpstr>ACE Turnaround Times</vt:lpstr>
      <vt:lpstr>ACE Turnaround Times</vt:lpstr>
      <vt:lpstr>PowerPoint Presentation</vt:lpstr>
      <vt:lpstr>Open Journals Systems (OJS)</vt:lpstr>
      <vt:lpstr>OJS 3.0</vt:lpstr>
      <vt:lpstr>New Websites</vt:lpstr>
      <vt:lpstr>User guides and featured collections</vt:lpstr>
      <vt:lpstr>Collaborating with Collaborative Futures</vt:lpstr>
      <vt:lpstr>New faces</vt:lpstr>
      <vt:lpstr>Newer faces</vt:lpstr>
      <vt:lpstr>Contact us!</vt:lpstr>
      <vt:lpstr>Q&amp;A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Scholars Portal Updates</dc:title>
  <dc:creator>Sabina Pagotto</dc:creator>
  <cp:lastModifiedBy>Sabina Pagotto</cp:lastModifiedBy>
  <cp:revision>4</cp:revision>
  <dcterms:created xsi:type="dcterms:W3CDTF">2018-12-06T21:17:47Z</dcterms:created>
  <dcterms:modified xsi:type="dcterms:W3CDTF">2018-12-10T14:32:17Z</dcterms:modified>
</cp:coreProperties>
</file>