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notesSlides/notesSlide9.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0.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1.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2.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3.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4.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5.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9.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notesMasterIdLst>
    <p:notesMasterId r:id="rId53"/>
  </p:notesMasterIdLst>
  <p:sldIdLst>
    <p:sldId id="271" r:id="rId6"/>
    <p:sldId id="378" r:id="rId7"/>
    <p:sldId id="379" r:id="rId8"/>
    <p:sldId id="380" r:id="rId9"/>
    <p:sldId id="381" r:id="rId10"/>
    <p:sldId id="382" r:id="rId11"/>
    <p:sldId id="383" r:id="rId12"/>
    <p:sldId id="384" r:id="rId13"/>
    <p:sldId id="385" r:id="rId14"/>
    <p:sldId id="386" r:id="rId15"/>
    <p:sldId id="387" r:id="rId16"/>
    <p:sldId id="388" r:id="rId17"/>
    <p:sldId id="389" r:id="rId18"/>
    <p:sldId id="390" r:id="rId19"/>
    <p:sldId id="391" r:id="rId20"/>
    <p:sldId id="392" r:id="rId21"/>
    <p:sldId id="393" r:id="rId22"/>
    <p:sldId id="394" r:id="rId23"/>
    <p:sldId id="395" r:id="rId24"/>
    <p:sldId id="396" r:id="rId25"/>
    <p:sldId id="397" r:id="rId26"/>
    <p:sldId id="398" r:id="rId27"/>
    <p:sldId id="399" r:id="rId28"/>
    <p:sldId id="400" r:id="rId29"/>
    <p:sldId id="401" r:id="rId30"/>
    <p:sldId id="402" r:id="rId31"/>
    <p:sldId id="403" r:id="rId32"/>
    <p:sldId id="404" r:id="rId33"/>
    <p:sldId id="405" r:id="rId34"/>
    <p:sldId id="406" r:id="rId35"/>
    <p:sldId id="407" r:id="rId36"/>
    <p:sldId id="408" r:id="rId37"/>
    <p:sldId id="409" r:id="rId38"/>
    <p:sldId id="410" r:id="rId39"/>
    <p:sldId id="411" r:id="rId40"/>
    <p:sldId id="412" r:id="rId41"/>
    <p:sldId id="413" r:id="rId42"/>
    <p:sldId id="414" r:id="rId43"/>
    <p:sldId id="415" r:id="rId44"/>
    <p:sldId id="420" r:id="rId45"/>
    <p:sldId id="416" r:id="rId46"/>
    <p:sldId id="417" r:id="rId47"/>
    <p:sldId id="418" r:id="rId48"/>
    <p:sldId id="294" r:id="rId49"/>
    <p:sldId id="419" r:id="rId50"/>
    <p:sldId id="421" r:id="rId51"/>
    <p:sldId id="377"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umaran, Maha" initials="KM" lastIdx="1" clrIdx="0">
    <p:extLst>
      <p:ext uri="{19B8F6BF-5375-455C-9EA6-DF929625EA0E}">
        <p15:presenceInfo xmlns:p15="http://schemas.microsoft.com/office/powerpoint/2012/main" userId="S-1-5-21-1060284298-436374069-1708537768-8395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8" d="100"/>
          <a:sy n="68" d="100"/>
        </p:scale>
        <p:origin x="616"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s>
</file>

<file path=ppt/charts/_rels/chart1.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12.xml"/><Relationship Id="rId1" Type="http://schemas.microsoft.com/office/2011/relationships/chartStyle" Target="style12.xml"/></Relationships>
</file>

<file path=ppt/charts/_rels/chart2.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_rels/chart4.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SAMSON\Desktop\Maha%20Research\Book1.xlsxgraphs.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430581692824044"/>
          <c:y val="3.6128865595270607E-2"/>
          <c:w val="0.82675240594925636"/>
          <c:h val="0.73577136191309422"/>
        </c:manualLayout>
      </c:layout>
      <c:barChart>
        <c:barDir val="col"/>
        <c:grouping val="clustered"/>
        <c:varyColors val="0"/>
        <c:ser>
          <c:idx val="0"/>
          <c:order val="0"/>
          <c:tx>
            <c:strRef>
              <c:f>Sheet3!$A$14</c:f>
              <c:strCache>
                <c:ptCount val="1"/>
                <c:pt idx="0">
                  <c:v>Aims for leadership role in future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Sheet3!$B$13:$C$13</c:f>
              <c:strCache>
                <c:ptCount val="2"/>
                <c:pt idx="0">
                  <c:v>Caucasian</c:v>
                </c:pt>
                <c:pt idx="1">
                  <c:v>Not Caucasian</c:v>
                </c:pt>
              </c:strCache>
            </c:strRef>
          </c:cat>
          <c:val>
            <c:numRef>
              <c:f>Sheet3!$B$14:$C$14</c:f>
              <c:numCache>
                <c:formatCode>General</c:formatCode>
                <c:ptCount val="2"/>
                <c:pt idx="0">
                  <c:v>49.6</c:v>
                </c:pt>
                <c:pt idx="1">
                  <c:v>62.5</c:v>
                </c:pt>
              </c:numCache>
            </c:numRef>
          </c:val>
          <c:extLst>
            <c:ext xmlns:c16="http://schemas.microsoft.com/office/drawing/2014/chart" uri="{C3380CC4-5D6E-409C-BE32-E72D297353CC}">
              <c16:uniqueId val="{00000000-6A83-4406-9F94-AD3FD54BA3C2}"/>
            </c:ext>
          </c:extLst>
        </c:ser>
        <c:ser>
          <c:idx val="1"/>
          <c:order val="1"/>
          <c:tx>
            <c:strRef>
              <c:f>Sheet3!$A$15</c:f>
              <c:strCache>
                <c:ptCount val="1"/>
                <c:pt idx="0">
                  <c:v>Does not aim for leadership role in future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Sheet3!$B$13:$C$13</c:f>
              <c:strCache>
                <c:ptCount val="2"/>
                <c:pt idx="0">
                  <c:v>Caucasian</c:v>
                </c:pt>
                <c:pt idx="1">
                  <c:v>Not Caucasian</c:v>
                </c:pt>
              </c:strCache>
            </c:strRef>
          </c:cat>
          <c:val>
            <c:numRef>
              <c:f>Sheet3!$B$15:$C$15</c:f>
              <c:numCache>
                <c:formatCode>General</c:formatCode>
                <c:ptCount val="2"/>
                <c:pt idx="0">
                  <c:v>50.4</c:v>
                </c:pt>
                <c:pt idx="1">
                  <c:v>37.5</c:v>
                </c:pt>
              </c:numCache>
            </c:numRef>
          </c:val>
          <c:extLst>
            <c:ext xmlns:c16="http://schemas.microsoft.com/office/drawing/2014/chart" uri="{C3380CC4-5D6E-409C-BE32-E72D297353CC}">
              <c16:uniqueId val="{00000001-6A83-4406-9F94-AD3FD54BA3C2}"/>
            </c:ext>
          </c:extLst>
        </c:ser>
        <c:dLbls>
          <c:showLegendKey val="0"/>
          <c:showVal val="0"/>
          <c:showCatName val="0"/>
          <c:showSerName val="0"/>
          <c:showPercent val="0"/>
          <c:showBubbleSize val="0"/>
        </c:dLbls>
        <c:gapWidth val="219"/>
        <c:overlap val="-27"/>
        <c:axId val="1462364879"/>
        <c:axId val="1345680383"/>
      </c:barChart>
      <c:catAx>
        <c:axId val="146236487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40" b="0" i="0" u="none" strike="noStrike" kern="1200" baseline="0">
                <a:solidFill>
                  <a:schemeClr val="tx1">
                    <a:lumMod val="65000"/>
                    <a:lumOff val="35000"/>
                  </a:schemeClr>
                </a:solidFill>
                <a:latin typeface="+mn-lt"/>
                <a:ea typeface="+mn-ea"/>
                <a:cs typeface="+mn-cs"/>
              </a:defRPr>
            </a:pPr>
            <a:endParaRPr lang="en-US"/>
          </a:p>
        </c:txPr>
        <c:crossAx val="1345680383"/>
        <c:crosses val="autoZero"/>
        <c:auto val="1"/>
        <c:lblAlgn val="ctr"/>
        <c:lblOffset val="100"/>
        <c:noMultiLvlLbl val="0"/>
      </c:catAx>
      <c:valAx>
        <c:axId val="1345680383"/>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62364879"/>
        <c:crosses val="autoZero"/>
        <c:crossBetween val="between"/>
      </c:valAx>
      <c:spPr>
        <a:noFill/>
        <a:ln>
          <a:noFill/>
        </a:ln>
        <a:effectLst/>
      </c:spPr>
    </c:plotArea>
    <c:legend>
      <c:legendPos val="b"/>
      <c:layout>
        <c:manualLayout>
          <c:xMode val="edge"/>
          <c:yMode val="edge"/>
          <c:x val="0.11331614612538934"/>
          <c:y val="0.88884095481755609"/>
          <c:w val="0.82123003815703433"/>
          <c:h val="4.0496509349538003E-2"/>
        </c:manualLayout>
      </c:layout>
      <c:overlay val="0"/>
      <c:spPr>
        <a:noFill/>
        <a:ln>
          <a:noFill/>
        </a:ln>
        <a:effectLst/>
      </c:spPr>
      <c:txPr>
        <a:bodyPr rot="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Sheet7!$A$2</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Sheet7!$B$1:$C$1</c:f>
              <c:strCache>
                <c:ptCount val="2"/>
                <c:pt idx="0">
                  <c:v>Supervises employee</c:v>
                </c:pt>
                <c:pt idx="1">
                  <c:v>Does not supervise employee</c:v>
                </c:pt>
              </c:strCache>
            </c:strRef>
          </c:cat>
          <c:val>
            <c:numRef>
              <c:f>Sheet7!$B$2:$C$2</c:f>
              <c:numCache>
                <c:formatCode>General</c:formatCode>
                <c:ptCount val="2"/>
                <c:pt idx="0">
                  <c:v>53.2</c:v>
                </c:pt>
                <c:pt idx="1">
                  <c:v>46.8</c:v>
                </c:pt>
              </c:numCache>
            </c:numRef>
          </c:val>
          <c:extLst>
            <c:ext xmlns:c16="http://schemas.microsoft.com/office/drawing/2014/chart" uri="{C3380CC4-5D6E-409C-BE32-E72D297353CC}">
              <c16:uniqueId val="{00000000-0DE6-4A27-B58D-A4FD5B8043F6}"/>
            </c:ext>
          </c:extLst>
        </c:ser>
        <c:ser>
          <c:idx val="1"/>
          <c:order val="1"/>
          <c:tx>
            <c:strRef>
              <c:f>Sheet7!$A$3</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Sheet7!$B$1:$C$1</c:f>
              <c:strCache>
                <c:ptCount val="2"/>
                <c:pt idx="0">
                  <c:v>Supervises employee</c:v>
                </c:pt>
                <c:pt idx="1">
                  <c:v>Does not supervise employee</c:v>
                </c:pt>
              </c:strCache>
            </c:strRef>
          </c:cat>
          <c:val>
            <c:numRef>
              <c:f>Sheet7!$B$3:$C$3</c:f>
              <c:numCache>
                <c:formatCode>General</c:formatCode>
                <c:ptCount val="2"/>
                <c:pt idx="0">
                  <c:v>52</c:v>
                </c:pt>
                <c:pt idx="1">
                  <c:v>48</c:v>
                </c:pt>
              </c:numCache>
            </c:numRef>
          </c:val>
          <c:extLst>
            <c:ext xmlns:c16="http://schemas.microsoft.com/office/drawing/2014/chart" uri="{C3380CC4-5D6E-409C-BE32-E72D297353CC}">
              <c16:uniqueId val="{00000001-0DE6-4A27-B58D-A4FD5B8043F6}"/>
            </c:ext>
          </c:extLst>
        </c:ser>
        <c:dLbls>
          <c:showLegendKey val="0"/>
          <c:showVal val="0"/>
          <c:showCatName val="0"/>
          <c:showSerName val="0"/>
          <c:showPercent val="0"/>
          <c:showBubbleSize val="0"/>
        </c:dLbls>
        <c:gapWidth val="219"/>
        <c:overlap val="-27"/>
        <c:axId val="348023872"/>
        <c:axId val="517463552"/>
      </c:barChart>
      <c:catAx>
        <c:axId val="348023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60" b="0" i="0" u="none" strike="noStrike" kern="1200" baseline="0">
                <a:solidFill>
                  <a:schemeClr val="tx1">
                    <a:lumMod val="65000"/>
                    <a:lumOff val="35000"/>
                  </a:schemeClr>
                </a:solidFill>
                <a:latin typeface="+mn-lt"/>
                <a:ea typeface="+mn-ea"/>
                <a:cs typeface="+mn-cs"/>
              </a:defRPr>
            </a:pPr>
            <a:endParaRPr lang="en-US"/>
          </a:p>
        </c:txPr>
        <c:crossAx val="517463552"/>
        <c:crosses val="autoZero"/>
        <c:auto val="1"/>
        <c:lblAlgn val="ctr"/>
        <c:lblOffset val="100"/>
        <c:noMultiLvlLbl val="0"/>
      </c:catAx>
      <c:valAx>
        <c:axId val="5174635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48023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6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Sheet7!$A$6</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Sheet7!$B$5:$C$5</c:f>
              <c:strCache>
                <c:ptCount val="2"/>
                <c:pt idx="0">
                  <c:v>Taken leadership role</c:v>
                </c:pt>
                <c:pt idx="1">
                  <c:v>Not taken leadership role</c:v>
                </c:pt>
              </c:strCache>
            </c:strRef>
          </c:cat>
          <c:val>
            <c:numRef>
              <c:f>Sheet7!$B$6:$C$6</c:f>
              <c:numCache>
                <c:formatCode>General</c:formatCode>
                <c:ptCount val="2"/>
                <c:pt idx="0">
                  <c:v>84</c:v>
                </c:pt>
                <c:pt idx="1">
                  <c:v>16</c:v>
                </c:pt>
              </c:numCache>
            </c:numRef>
          </c:val>
          <c:extLst>
            <c:ext xmlns:c16="http://schemas.microsoft.com/office/drawing/2014/chart" uri="{C3380CC4-5D6E-409C-BE32-E72D297353CC}">
              <c16:uniqueId val="{00000000-4F37-4DE3-91E0-67180D85E160}"/>
            </c:ext>
          </c:extLst>
        </c:ser>
        <c:ser>
          <c:idx val="1"/>
          <c:order val="1"/>
          <c:tx>
            <c:strRef>
              <c:f>Sheet7!$A$7</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Sheet7!$B$5:$C$5</c:f>
              <c:strCache>
                <c:ptCount val="2"/>
                <c:pt idx="0">
                  <c:v>Taken leadership role</c:v>
                </c:pt>
                <c:pt idx="1">
                  <c:v>Not taken leadership role</c:v>
                </c:pt>
              </c:strCache>
            </c:strRef>
          </c:cat>
          <c:val>
            <c:numRef>
              <c:f>Sheet7!$B$7:$C$7</c:f>
              <c:numCache>
                <c:formatCode>General</c:formatCode>
                <c:ptCount val="2"/>
                <c:pt idx="0">
                  <c:v>86.4</c:v>
                </c:pt>
                <c:pt idx="1">
                  <c:v>13.6</c:v>
                </c:pt>
              </c:numCache>
            </c:numRef>
          </c:val>
          <c:extLst>
            <c:ext xmlns:c16="http://schemas.microsoft.com/office/drawing/2014/chart" uri="{C3380CC4-5D6E-409C-BE32-E72D297353CC}">
              <c16:uniqueId val="{00000001-4F37-4DE3-91E0-67180D85E160}"/>
            </c:ext>
          </c:extLst>
        </c:ser>
        <c:dLbls>
          <c:showLegendKey val="0"/>
          <c:showVal val="0"/>
          <c:showCatName val="0"/>
          <c:showSerName val="0"/>
          <c:showPercent val="0"/>
          <c:showBubbleSize val="0"/>
        </c:dLbls>
        <c:gapWidth val="219"/>
        <c:overlap val="-27"/>
        <c:axId val="578076736"/>
        <c:axId val="569467040"/>
      </c:barChart>
      <c:catAx>
        <c:axId val="5780767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20" b="0" i="0" u="none" strike="noStrike" kern="1200" baseline="0">
                <a:solidFill>
                  <a:schemeClr val="tx1">
                    <a:lumMod val="65000"/>
                    <a:lumOff val="35000"/>
                  </a:schemeClr>
                </a:solidFill>
                <a:latin typeface="+mn-lt"/>
                <a:ea typeface="+mn-ea"/>
                <a:cs typeface="+mn-cs"/>
              </a:defRPr>
            </a:pPr>
            <a:endParaRPr lang="en-US"/>
          </a:p>
        </c:txPr>
        <c:crossAx val="569467040"/>
        <c:crosses val="autoZero"/>
        <c:auto val="1"/>
        <c:lblAlgn val="ctr"/>
        <c:lblOffset val="100"/>
        <c:noMultiLvlLbl val="0"/>
      </c:catAx>
      <c:valAx>
        <c:axId val="569467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80767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3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Sheet7!$A$10</c:f>
              <c:strCache>
                <c:ptCount val="1"/>
                <c:pt idx="0">
                  <c:v>Caucasian</c:v>
                </c:pt>
              </c:strCache>
            </c:strRef>
          </c:tx>
          <c:spPr>
            <a:solidFill>
              <a:schemeClr val="accent1"/>
            </a:solidFill>
            <a:ln>
              <a:noFill/>
            </a:ln>
            <a:effectLst/>
          </c:spPr>
          <c:invertIfNegative val="0"/>
          <c:cat>
            <c:strRef>
              <c:f>Sheet7!$B$9:$C$9</c:f>
              <c:strCache>
                <c:ptCount val="2"/>
                <c:pt idx="0">
                  <c:v>Encouraged to learn </c:v>
                </c:pt>
                <c:pt idx="1">
                  <c:v>Not encouraged to learn</c:v>
                </c:pt>
              </c:strCache>
            </c:strRef>
          </c:cat>
          <c:val>
            <c:numRef>
              <c:f>Sheet7!$B$10:$C$10</c:f>
              <c:numCache>
                <c:formatCode>General</c:formatCode>
                <c:ptCount val="2"/>
                <c:pt idx="0">
                  <c:v>41.4</c:v>
                </c:pt>
                <c:pt idx="1">
                  <c:v>58.6</c:v>
                </c:pt>
              </c:numCache>
            </c:numRef>
          </c:val>
          <c:extLst>
            <c:ext xmlns:c16="http://schemas.microsoft.com/office/drawing/2014/chart" uri="{C3380CC4-5D6E-409C-BE32-E72D297353CC}">
              <c16:uniqueId val="{00000000-2174-4AF4-9A8A-E8F052B3114C}"/>
            </c:ext>
          </c:extLst>
        </c:ser>
        <c:ser>
          <c:idx val="1"/>
          <c:order val="1"/>
          <c:tx>
            <c:strRef>
              <c:f>Sheet7!$A$11</c:f>
              <c:strCache>
                <c:ptCount val="1"/>
                <c:pt idx="0">
                  <c:v>Non-Caucasian</c:v>
                </c:pt>
              </c:strCache>
            </c:strRef>
          </c:tx>
          <c:spPr>
            <a:solidFill>
              <a:schemeClr val="accent2"/>
            </a:solidFill>
            <a:ln>
              <a:noFill/>
            </a:ln>
            <a:effectLst/>
          </c:spPr>
          <c:invertIfNegative val="0"/>
          <c:cat>
            <c:strRef>
              <c:f>Sheet7!$B$9:$C$9</c:f>
              <c:strCache>
                <c:ptCount val="2"/>
                <c:pt idx="0">
                  <c:v>Encouraged to learn </c:v>
                </c:pt>
                <c:pt idx="1">
                  <c:v>Not encouraged to learn</c:v>
                </c:pt>
              </c:strCache>
            </c:strRef>
          </c:cat>
          <c:val>
            <c:numRef>
              <c:f>Sheet7!$B$11:$C$11</c:f>
              <c:numCache>
                <c:formatCode>General</c:formatCode>
                <c:ptCount val="2"/>
                <c:pt idx="0">
                  <c:v>45.5</c:v>
                </c:pt>
                <c:pt idx="1">
                  <c:v>54.5</c:v>
                </c:pt>
              </c:numCache>
            </c:numRef>
          </c:val>
          <c:extLst>
            <c:ext xmlns:c16="http://schemas.microsoft.com/office/drawing/2014/chart" uri="{C3380CC4-5D6E-409C-BE32-E72D297353CC}">
              <c16:uniqueId val="{00000001-2174-4AF4-9A8A-E8F052B3114C}"/>
            </c:ext>
          </c:extLst>
        </c:ser>
        <c:dLbls>
          <c:showLegendKey val="0"/>
          <c:showVal val="0"/>
          <c:showCatName val="0"/>
          <c:showSerName val="0"/>
          <c:showPercent val="0"/>
          <c:showBubbleSize val="0"/>
        </c:dLbls>
        <c:gapWidth val="219"/>
        <c:overlap val="-27"/>
        <c:axId val="388778944"/>
        <c:axId val="612398448"/>
      </c:barChart>
      <c:catAx>
        <c:axId val="388778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612398448"/>
        <c:crosses val="autoZero"/>
        <c:auto val="1"/>
        <c:lblAlgn val="ctr"/>
        <c:lblOffset val="100"/>
        <c:noMultiLvlLbl val="0"/>
      </c:catAx>
      <c:valAx>
        <c:axId val="61239844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88778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324759405074366"/>
          <c:y val="2.5428331875182269E-2"/>
          <c:w val="0.82675240594925636"/>
          <c:h val="0.75308034412365121"/>
        </c:manualLayout>
      </c:layout>
      <c:barChart>
        <c:barDir val="col"/>
        <c:grouping val="clustered"/>
        <c:varyColors val="0"/>
        <c:ser>
          <c:idx val="0"/>
          <c:order val="0"/>
          <c:tx>
            <c:strRef>
              <c:f>Sheet6!$A$2</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Sheet6!$B$1</c:f>
              <c:strCache>
                <c:ptCount val="1"/>
                <c:pt idx="0">
                  <c:v>Percentages</c:v>
                </c:pt>
              </c:strCache>
            </c:strRef>
          </c:cat>
          <c:val>
            <c:numRef>
              <c:f>Sheet6!$B$2</c:f>
              <c:numCache>
                <c:formatCode>General</c:formatCode>
                <c:ptCount val="1"/>
                <c:pt idx="0">
                  <c:v>76.2</c:v>
                </c:pt>
              </c:numCache>
            </c:numRef>
          </c:val>
          <c:extLst>
            <c:ext xmlns:c16="http://schemas.microsoft.com/office/drawing/2014/chart" uri="{C3380CC4-5D6E-409C-BE32-E72D297353CC}">
              <c16:uniqueId val="{00000000-E64A-4927-A422-123AE75BD56C}"/>
            </c:ext>
          </c:extLst>
        </c:ser>
        <c:ser>
          <c:idx val="1"/>
          <c:order val="1"/>
          <c:tx>
            <c:strRef>
              <c:f>Sheet6!$A$3</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Sheet6!$B$1</c:f>
              <c:strCache>
                <c:ptCount val="1"/>
                <c:pt idx="0">
                  <c:v>Percentages</c:v>
                </c:pt>
              </c:strCache>
            </c:strRef>
          </c:cat>
          <c:val>
            <c:numRef>
              <c:f>Sheet6!$B$3</c:f>
              <c:numCache>
                <c:formatCode>General</c:formatCode>
                <c:ptCount val="1"/>
                <c:pt idx="0">
                  <c:v>23.8</c:v>
                </c:pt>
              </c:numCache>
            </c:numRef>
          </c:val>
          <c:extLst>
            <c:ext xmlns:c16="http://schemas.microsoft.com/office/drawing/2014/chart" uri="{C3380CC4-5D6E-409C-BE32-E72D297353CC}">
              <c16:uniqueId val="{00000001-E64A-4927-A422-123AE75BD56C}"/>
            </c:ext>
          </c:extLst>
        </c:ser>
        <c:dLbls>
          <c:showLegendKey val="0"/>
          <c:showVal val="0"/>
          <c:showCatName val="0"/>
          <c:showSerName val="0"/>
          <c:showPercent val="0"/>
          <c:showBubbleSize val="0"/>
        </c:dLbls>
        <c:gapWidth val="219"/>
        <c:overlap val="-27"/>
        <c:axId val="1111530191"/>
        <c:axId val="1184247951"/>
      </c:barChart>
      <c:catAx>
        <c:axId val="1111530191"/>
        <c:scaling>
          <c:orientation val="minMax"/>
        </c:scaling>
        <c:delete val="1"/>
        <c:axPos val="b"/>
        <c:numFmt formatCode="General" sourceLinked="1"/>
        <c:majorTickMark val="none"/>
        <c:minorTickMark val="none"/>
        <c:tickLblPos val="nextTo"/>
        <c:crossAx val="1184247951"/>
        <c:crosses val="autoZero"/>
        <c:auto val="1"/>
        <c:lblAlgn val="ctr"/>
        <c:lblOffset val="100"/>
        <c:noMultiLvlLbl val="0"/>
      </c:catAx>
      <c:valAx>
        <c:axId val="118424795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1530191"/>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77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532504089162767E-2"/>
          <c:y val="3.7942352444236695E-2"/>
          <c:w val="0.92467495910837227"/>
          <c:h val="0.76659087388752611"/>
        </c:manualLayout>
      </c:layout>
      <c:barChart>
        <c:barDir val="col"/>
        <c:grouping val="clustered"/>
        <c:varyColors val="0"/>
        <c:ser>
          <c:idx val="0"/>
          <c:order val="0"/>
          <c:tx>
            <c:strRef>
              <c:f>Sheet6!$A$6</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Sheet6!$B$5:$E$5</c:f>
              <c:strCache>
                <c:ptCount val="4"/>
                <c:pt idx="0">
                  <c:v>Male </c:v>
                </c:pt>
                <c:pt idx="1">
                  <c:v>Female</c:v>
                </c:pt>
                <c:pt idx="2">
                  <c:v>Transman</c:v>
                </c:pt>
                <c:pt idx="3">
                  <c:v>Queer</c:v>
                </c:pt>
              </c:strCache>
            </c:strRef>
          </c:cat>
          <c:val>
            <c:numRef>
              <c:f>Sheet6!$B$6:$E$6</c:f>
              <c:numCache>
                <c:formatCode>General</c:formatCode>
                <c:ptCount val="4"/>
                <c:pt idx="0">
                  <c:v>28.6</c:v>
                </c:pt>
                <c:pt idx="1">
                  <c:v>66.7</c:v>
                </c:pt>
                <c:pt idx="2">
                  <c:v>1.6</c:v>
                </c:pt>
                <c:pt idx="3">
                  <c:v>3.2</c:v>
                </c:pt>
              </c:numCache>
            </c:numRef>
          </c:val>
          <c:extLst>
            <c:ext xmlns:c16="http://schemas.microsoft.com/office/drawing/2014/chart" uri="{C3380CC4-5D6E-409C-BE32-E72D297353CC}">
              <c16:uniqueId val="{00000000-9483-4C47-8F16-654D8C074B57}"/>
            </c:ext>
          </c:extLst>
        </c:ser>
        <c:ser>
          <c:idx val="1"/>
          <c:order val="1"/>
          <c:tx>
            <c:strRef>
              <c:f>Sheet6!$A$7</c:f>
              <c:strCache>
                <c:ptCount val="1"/>
                <c:pt idx="0">
                  <c:v>Non-Caucasian</c:v>
                </c:pt>
              </c:strCache>
            </c:strRef>
          </c:tx>
          <c:spPr>
            <a:solidFill>
              <a:schemeClr val="accent2"/>
            </a:solidFill>
            <a:ln>
              <a:noFill/>
            </a:ln>
            <a:effectLst/>
          </c:spPr>
          <c:invertIfNegative val="0"/>
          <c:cat>
            <c:strRef>
              <c:f>Sheet6!$B$5:$E$5</c:f>
              <c:strCache>
                <c:ptCount val="4"/>
                <c:pt idx="0">
                  <c:v>Male </c:v>
                </c:pt>
                <c:pt idx="1">
                  <c:v>Female</c:v>
                </c:pt>
                <c:pt idx="2">
                  <c:v>Transman</c:v>
                </c:pt>
                <c:pt idx="3">
                  <c:v>Queer</c:v>
                </c:pt>
              </c:strCache>
            </c:strRef>
          </c:cat>
          <c:val>
            <c:numRef>
              <c:f>Sheet6!$B$7:$E$7</c:f>
              <c:numCache>
                <c:formatCode>General</c:formatCode>
                <c:ptCount val="4"/>
                <c:pt idx="0">
                  <c:v>24</c:v>
                </c:pt>
                <c:pt idx="1">
                  <c:v>76</c:v>
                </c:pt>
                <c:pt idx="2">
                  <c:v>0</c:v>
                </c:pt>
                <c:pt idx="3">
                  <c:v>0</c:v>
                </c:pt>
              </c:numCache>
            </c:numRef>
          </c:val>
          <c:extLst>
            <c:ext xmlns:c16="http://schemas.microsoft.com/office/drawing/2014/chart" uri="{C3380CC4-5D6E-409C-BE32-E72D297353CC}">
              <c16:uniqueId val="{00000001-9483-4C47-8F16-654D8C074B57}"/>
            </c:ext>
          </c:extLst>
        </c:ser>
        <c:dLbls>
          <c:showLegendKey val="0"/>
          <c:showVal val="0"/>
          <c:showCatName val="0"/>
          <c:showSerName val="0"/>
          <c:showPercent val="0"/>
          <c:showBubbleSize val="0"/>
        </c:dLbls>
        <c:gapWidth val="219"/>
        <c:overlap val="-27"/>
        <c:axId val="37758048"/>
        <c:axId val="188153120"/>
      </c:barChart>
      <c:catAx>
        <c:axId val="377580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188153120"/>
        <c:crosses val="autoZero"/>
        <c:auto val="1"/>
        <c:lblAlgn val="ctr"/>
        <c:lblOffset val="100"/>
        <c:noMultiLvlLbl val="0"/>
      </c:catAx>
      <c:valAx>
        <c:axId val="1881531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7580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72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Sheet6!$A$10</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Sheet6!$B$9:$E$9</c:f>
              <c:strCache>
                <c:ptCount val="4"/>
                <c:pt idx="0">
                  <c:v>25 - 35 years</c:v>
                </c:pt>
                <c:pt idx="1">
                  <c:v>36 - 45 years</c:v>
                </c:pt>
                <c:pt idx="2">
                  <c:v>46 - 55 years</c:v>
                </c:pt>
                <c:pt idx="3">
                  <c:v>56 - 65 years</c:v>
                </c:pt>
              </c:strCache>
            </c:strRef>
          </c:cat>
          <c:val>
            <c:numRef>
              <c:f>Sheet6!$B$10:$E$10</c:f>
              <c:numCache>
                <c:formatCode>General</c:formatCode>
                <c:ptCount val="4"/>
                <c:pt idx="0">
                  <c:v>32.299999999999997</c:v>
                </c:pt>
                <c:pt idx="1">
                  <c:v>40.299999999999997</c:v>
                </c:pt>
                <c:pt idx="2">
                  <c:v>21</c:v>
                </c:pt>
                <c:pt idx="3">
                  <c:v>6.5</c:v>
                </c:pt>
              </c:numCache>
            </c:numRef>
          </c:val>
          <c:extLst>
            <c:ext xmlns:c16="http://schemas.microsoft.com/office/drawing/2014/chart" uri="{C3380CC4-5D6E-409C-BE32-E72D297353CC}">
              <c16:uniqueId val="{00000000-302E-4224-A76B-F3C882B61AF4}"/>
            </c:ext>
          </c:extLst>
        </c:ser>
        <c:ser>
          <c:idx val="1"/>
          <c:order val="1"/>
          <c:tx>
            <c:strRef>
              <c:f>Sheet6!$A$11</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Sheet6!$B$9:$E$9</c:f>
              <c:strCache>
                <c:ptCount val="4"/>
                <c:pt idx="0">
                  <c:v>25 - 35 years</c:v>
                </c:pt>
                <c:pt idx="1">
                  <c:v>36 - 45 years</c:v>
                </c:pt>
                <c:pt idx="2">
                  <c:v>46 - 55 years</c:v>
                </c:pt>
                <c:pt idx="3">
                  <c:v>56 - 65 years</c:v>
                </c:pt>
              </c:strCache>
            </c:strRef>
          </c:cat>
          <c:val>
            <c:numRef>
              <c:f>Sheet6!$B$11:$E$11</c:f>
              <c:numCache>
                <c:formatCode>General</c:formatCode>
                <c:ptCount val="4"/>
                <c:pt idx="0">
                  <c:v>21.7</c:v>
                </c:pt>
                <c:pt idx="1">
                  <c:v>30.4</c:v>
                </c:pt>
                <c:pt idx="2">
                  <c:v>34.799999999999997</c:v>
                </c:pt>
                <c:pt idx="3">
                  <c:v>13</c:v>
                </c:pt>
              </c:numCache>
            </c:numRef>
          </c:val>
          <c:extLst>
            <c:ext xmlns:c16="http://schemas.microsoft.com/office/drawing/2014/chart" uri="{C3380CC4-5D6E-409C-BE32-E72D297353CC}">
              <c16:uniqueId val="{00000001-302E-4224-A76B-F3C882B61AF4}"/>
            </c:ext>
          </c:extLst>
        </c:ser>
        <c:dLbls>
          <c:showLegendKey val="0"/>
          <c:showVal val="0"/>
          <c:showCatName val="0"/>
          <c:showSerName val="0"/>
          <c:showPercent val="0"/>
          <c:showBubbleSize val="0"/>
        </c:dLbls>
        <c:gapWidth val="219"/>
        <c:overlap val="-27"/>
        <c:axId val="195588416"/>
        <c:axId val="318873616"/>
      </c:barChart>
      <c:catAx>
        <c:axId val="195588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18873616"/>
        <c:crosses val="autoZero"/>
        <c:auto val="1"/>
        <c:lblAlgn val="ctr"/>
        <c:lblOffset val="100"/>
        <c:noMultiLvlLbl val="0"/>
      </c:catAx>
      <c:valAx>
        <c:axId val="3188736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a:latin typeface="Times New Roman" panose="02020603050405020304" pitchFamily="18" charset="0"/>
                    <a:cs typeface="Times New Roman" panose="02020603050405020304" pitchFamily="18" charset="0"/>
                  </a:rPr>
                  <a:t>Percentages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55884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7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Sheet6!$A$14</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Sheet6!$B$13:$F$13</c:f>
              <c:strCache>
                <c:ptCount val="5"/>
                <c:pt idx="0">
                  <c:v>Heterosexual</c:v>
                </c:pt>
                <c:pt idx="1">
                  <c:v>Gay</c:v>
                </c:pt>
                <c:pt idx="2">
                  <c:v>Bisexual</c:v>
                </c:pt>
                <c:pt idx="3">
                  <c:v>Pansexual</c:v>
                </c:pt>
                <c:pt idx="4">
                  <c:v>Queer</c:v>
                </c:pt>
              </c:strCache>
            </c:strRef>
          </c:cat>
          <c:val>
            <c:numRef>
              <c:f>Sheet6!$B$14:$F$14</c:f>
              <c:numCache>
                <c:formatCode>General</c:formatCode>
                <c:ptCount val="5"/>
                <c:pt idx="0">
                  <c:v>88.5</c:v>
                </c:pt>
                <c:pt idx="1">
                  <c:v>3.3</c:v>
                </c:pt>
                <c:pt idx="2">
                  <c:v>1.6</c:v>
                </c:pt>
                <c:pt idx="3">
                  <c:v>0</c:v>
                </c:pt>
                <c:pt idx="4">
                  <c:v>6.6</c:v>
                </c:pt>
              </c:numCache>
            </c:numRef>
          </c:val>
          <c:extLst>
            <c:ext xmlns:c16="http://schemas.microsoft.com/office/drawing/2014/chart" uri="{C3380CC4-5D6E-409C-BE32-E72D297353CC}">
              <c16:uniqueId val="{00000000-0E79-4F2E-98BD-3A961A678B49}"/>
            </c:ext>
          </c:extLst>
        </c:ser>
        <c:ser>
          <c:idx val="1"/>
          <c:order val="1"/>
          <c:tx>
            <c:strRef>
              <c:f>Sheet6!$A$15</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Sheet6!$B$13:$F$13</c:f>
              <c:strCache>
                <c:ptCount val="5"/>
                <c:pt idx="0">
                  <c:v>Heterosexual</c:v>
                </c:pt>
                <c:pt idx="1">
                  <c:v>Gay</c:v>
                </c:pt>
                <c:pt idx="2">
                  <c:v>Bisexual</c:v>
                </c:pt>
                <c:pt idx="3">
                  <c:v>Pansexual</c:v>
                </c:pt>
                <c:pt idx="4">
                  <c:v>Queer</c:v>
                </c:pt>
              </c:strCache>
            </c:strRef>
          </c:cat>
          <c:val>
            <c:numRef>
              <c:f>Sheet6!$B$15:$F$15</c:f>
              <c:numCache>
                <c:formatCode>General</c:formatCode>
                <c:ptCount val="5"/>
                <c:pt idx="0">
                  <c:v>79</c:v>
                </c:pt>
                <c:pt idx="1">
                  <c:v>12.5</c:v>
                </c:pt>
                <c:pt idx="2">
                  <c:v>4.2</c:v>
                </c:pt>
                <c:pt idx="3">
                  <c:v>4.4000000000000004</c:v>
                </c:pt>
                <c:pt idx="4">
                  <c:v>0</c:v>
                </c:pt>
              </c:numCache>
            </c:numRef>
          </c:val>
          <c:extLst>
            <c:ext xmlns:c16="http://schemas.microsoft.com/office/drawing/2014/chart" uri="{C3380CC4-5D6E-409C-BE32-E72D297353CC}">
              <c16:uniqueId val="{00000001-0E79-4F2E-98BD-3A961A678B49}"/>
            </c:ext>
          </c:extLst>
        </c:ser>
        <c:dLbls>
          <c:showLegendKey val="0"/>
          <c:showVal val="0"/>
          <c:showCatName val="0"/>
          <c:showSerName val="0"/>
          <c:showPercent val="0"/>
          <c:showBubbleSize val="0"/>
        </c:dLbls>
        <c:gapWidth val="219"/>
        <c:overlap val="-27"/>
        <c:axId val="195589216"/>
        <c:axId val="188151040"/>
      </c:barChart>
      <c:catAx>
        <c:axId val="1955892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50" b="0" i="0" u="none" strike="noStrike" kern="1200" baseline="0">
                <a:solidFill>
                  <a:schemeClr val="tx1">
                    <a:lumMod val="65000"/>
                    <a:lumOff val="35000"/>
                  </a:schemeClr>
                </a:solidFill>
                <a:latin typeface="+mn-lt"/>
                <a:ea typeface="+mn-ea"/>
                <a:cs typeface="+mn-cs"/>
              </a:defRPr>
            </a:pPr>
            <a:endParaRPr lang="en-US"/>
          </a:p>
        </c:txPr>
        <c:crossAx val="188151040"/>
        <c:crosses val="autoZero"/>
        <c:auto val="1"/>
        <c:lblAlgn val="ctr"/>
        <c:lblOffset val="100"/>
        <c:noMultiLvlLbl val="0"/>
      </c:catAx>
      <c:valAx>
        <c:axId val="18815104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55892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tx>
            <c:strRef>
              <c:f>Sheet6!$A$20</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4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Sheet6!$B$18:$C$18</c:f>
              <c:strCache>
                <c:ptCount val="2"/>
                <c:pt idx="0">
                  <c:v>Visible minority</c:v>
                </c:pt>
                <c:pt idx="1">
                  <c:v>Not visible minority</c:v>
                </c:pt>
              </c:strCache>
            </c:strRef>
          </c:cat>
          <c:val>
            <c:numRef>
              <c:f>Sheet6!$B$20:$C$20</c:f>
              <c:numCache>
                <c:formatCode>General</c:formatCode>
                <c:ptCount val="2"/>
                <c:pt idx="0">
                  <c:v>68.400000000000006</c:v>
                </c:pt>
                <c:pt idx="1">
                  <c:v>31.6</c:v>
                </c:pt>
              </c:numCache>
            </c:numRef>
          </c:val>
          <c:extLst>
            <c:ext xmlns:c16="http://schemas.microsoft.com/office/drawing/2014/chart" uri="{C3380CC4-5D6E-409C-BE32-E72D297353CC}">
              <c16:uniqueId val="{00000001-5663-4A8C-AD7B-76E11041AC1F}"/>
            </c:ext>
          </c:extLst>
        </c:ser>
        <c:dLbls>
          <c:showLegendKey val="0"/>
          <c:showVal val="0"/>
          <c:showCatName val="0"/>
          <c:showSerName val="0"/>
          <c:showPercent val="0"/>
          <c:showBubbleSize val="0"/>
        </c:dLbls>
        <c:gapWidth val="219"/>
        <c:overlap val="-27"/>
        <c:axId val="315542432"/>
        <c:axId val="318741008"/>
      </c:barChart>
      <c:catAx>
        <c:axId val="3155424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18741008"/>
        <c:crosses val="autoZero"/>
        <c:auto val="1"/>
        <c:lblAlgn val="ctr"/>
        <c:lblOffset val="100"/>
        <c:noMultiLvlLbl val="0"/>
      </c:catAx>
      <c:valAx>
        <c:axId val="31874100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155424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Sheet6!$A$23</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Sheet6!$B$22:$D$22</c:f>
              <c:strCache>
                <c:ptCount val="3"/>
                <c:pt idx="0">
                  <c:v>Permanent resident</c:v>
                </c:pt>
                <c:pt idx="1">
                  <c:v>Citizen</c:v>
                </c:pt>
                <c:pt idx="2">
                  <c:v>Other</c:v>
                </c:pt>
              </c:strCache>
            </c:strRef>
          </c:cat>
          <c:val>
            <c:numRef>
              <c:f>Sheet6!$B$23:$D$23</c:f>
              <c:numCache>
                <c:formatCode>General</c:formatCode>
                <c:ptCount val="3"/>
                <c:pt idx="0">
                  <c:v>11.3</c:v>
                </c:pt>
                <c:pt idx="1">
                  <c:v>85.5</c:v>
                </c:pt>
                <c:pt idx="2">
                  <c:v>3.2</c:v>
                </c:pt>
              </c:numCache>
            </c:numRef>
          </c:val>
          <c:extLst>
            <c:ext xmlns:c16="http://schemas.microsoft.com/office/drawing/2014/chart" uri="{C3380CC4-5D6E-409C-BE32-E72D297353CC}">
              <c16:uniqueId val="{00000000-EAC7-4D2C-8F67-B4BD38DC073B}"/>
            </c:ext>
          </c:extLst>
        </c:ser>
        <c:ser>
          <c:idx val="1"/>
          <c:order val="1"/>
          <c:tx>
            <c:strRef>
              <c:f>Sheet6!$A$24</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Sheet6!$B$22:$D$22</c:f>
              <c:strCache>
                <c:ptCount val="3"/>
                <c:pt idx="0">
                  <c:v>Permanent resident</c:v>
                </c:pt>
                <c:pt idx="1">
                  <c:v>Citizen</c:v>
                </c:pt>
                <c:pt idx="2">
                  <c:v>Other</c:v>
                </c:pt>
              </c:strCache>
            </c:strRef>
          </c:cat>
          <c:val>
            <c:numRef>
              <c:f>Sheet6!$B$24:$D$24</c:f>
              <c:numCache>
                <c:formatCode>General</c:formatCode>
                <c:ptCount val="3"/>
                <c:pt idx="0">
                  <c:v>88</c:v>
                </c:pt>
                <c:pt idx="1">
                  <c:v>12</c:v>
                </c:pt>
                <c:pt idx="2">
                  <c:v>0</c:v>
                </c:pt>
              </c:numCache>
            </c:numRef>
          </c:val>
          <c:extLst>
            <c:ext xmlns:c16="http://schemas.microsoft.com/office/drawing/2014/chart" uri="{C3380CC4-5D6E-409C-BE32-E72D297353CC}">
              <c16:uniqueId val="{00000001-EAC7-4D2C-8F67-B4BD38DC073B}"/>
            </c:ext>
          </c:extLst>
        </c:ser>
        <c:dLbls>
          <c:showLegendKey val="0"/>
          <c:showVal val="0"/>
          <c:showCatName val="0"/>
          <c:showSerName val="0"/>
          <c:showPercent val="0"/>
          <c:showBubbleSize val="0"/>
        </c:dLbls>
        <c:gapWidth val="219"/>
        <c:overlap val="-27"/>
        <c:axId val="189754016"/>
        <c:axId val="384798384"/>
      </c:barChart>
      <c:catAx>
        <c:axId val="189754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84798384"/>
        <c:crosses val="autoZero"/>
        <c:auto val="1"/>
        <c:lblAlgn val="ctr"/>
        <c:lblOffset val="100"/>
        <c:noMultiLvlLbl val="0"/>
      </c:catAx>
      <c:valAx>
        <c:axId val="3847983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9754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Sheet6!$A$27</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Sheet6!$B$26:$E$26</c:f>
              <c:strCache>
                <c:ptCount val="4"/>
                <c:pt idx="0">
                  <c:v>Masters in library science</c:v>
                </c:pt>
                <c:pt idx="1">
                  <c:v>Masters in other field</c:v>
                </c:pt>
                <c:pt idx="2">
                  <c:v>PhD</c:v>
                </c:pt>
                <c:pt idx="3">
                  <c:v>Other degree</c:v>
                </c:pt>
              </c:strCache>
            </c:strRef>
          </c:cat>
          <c:val>
            <c:numRef>
              <c:f>Sheet6!$B$27:$E$27</c:f>
              <c:numCache>
                <c:formatCode>General</c:formatCode>
                <c:ptCount val="4"/>
                <c:pt idx="0">
                  <c:v>70</c:v>
                </c:pt>
                <c:pt idx="1">
                  <c:v>18.8</c:v>
                </c:pt>
                <c:pt idx="2">
                  <c:v>3.8</c:v>
                </c:pt>
                <c:pt idx="3">
                  <c:v>7.5</c:v>
                </c:pt>
              </c:numCache>
            </c:numRef>
          </c:val>
          <c:extLst>
            <c:ext xmlns:c16="http://schemas.microsoft.com/office/drawing/2014/chart" uri="{C3380CC4-5D6E-409C-BE32-E72D297353CC}">
              <c16:uniqueId val="{00000000-02A5-42B3-BFA1-AA1EA8581D0F}"/>
            </c:ext>
          </c:extLst>
        </c:ser>
        <c:ser>
          <c:idx val="1"/>
          <c:order val="1"/>
          <c:tx>
            <c:strRef>
              <c:f>Sheet6!$A$28</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Sheet6!$B$26:$E$26</c:f>
              <c:strCache>
                <c:ptCount val="4"/>
                <c:pt idx="0">
                  <c:v>Masters in library science</c:v>
                </c:pt>
                <c:pt idx="1">
                  <c:v>Masters in other field</c:v>
                </c:pt>
                <c:pt idx="2">
                  <c:v>PhD</c:v>
                </c:pt>
                <c:pt idx="3">
                  <c:v>Other degree</c:v>
                </c:pt>
              </c:strCache>
            </c:strRef>
          </c:cat>
          <c:val>
            <c:numRef>
              <c:f>Sheet6!$B$28:$E$28</c:f>
              <c:numCache>
                <c:formatCode>General</c:formatCode>
                <c:ptCount val="4"/>
                <c:pt idx="0">
                  <c:v>100</c:v>
                </c:pt>
                <c:pt idx="1">
                  <c:v>28</c:v>
                </c:pt>
                <c:pt idx="2">
                  <c:v>8</c:v>
                </c:pt>
                <c:pt idx="3">
                  <c:v>8</c:v>
                </c:pt>
              </c:numCache>
            </c:numRef>
          </c:val>
          <c:extLst>
            <c:ext xmlns:c16="http://schemas.microsoft.com/office/drawing/2014/chart" uri="{C3380CC4-5D6E-409C-BE32-E72D297353CC}">
              <c16:uniqueId val="{00000001-02A5-42B3-BFA1-AA1EA8581D0F}"/>
            </c:ext>
          </c:extLst>
        </c:ser>
        <c:dLbls>
          <c:showLegendKey val="0"/>
          <c:showVal val="0"/>
          <c:showCatName val="0"/>
          <c:showSerName val="0"/>
          <c:showPercent val="0"/>
          <c:showBubbleSize val="0"/>
        </c:dLbls>
        <c:gapWidth val="219"/>
        <c:overlap val="-27"/>
        <c:axId val="511213712"/>
        <c:axId val="509150784"/>
      </c:barChart>
      <c:catAx>
        <c:axId val="511213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40" b="0" i="0" u="none" strike="noStrike" kern="1200" baseline="0">
                <a:solidFill>
                  <a:schemeClr val="tx1">
                    <a:lumMod val="65000"/>
                    <a:lumOff val="35000"/>
                  </a:schemeClr>
                </a:solidFill>
                <a:latin typeface="+mn-lt"/>
                <a:ea typeface="+mn-ea"/>
                <a:cs typeface="+mn-cs"/>
              </a:defRPr>
            </a:pPr>
            <a:endParaRPr lang="en-US"/>
          </a:p>
        </c:txPr>
        <c:crossAx val="509150784"/>
        <c:crosses val="autoZero"/>
        <c:auto val="1"/>
        <c:lblAlgn val="ctr"/>
        <c:lblOffset val="100"/>
        <c:noMultiLvlLbl val="0"/>
      </c:catAx>
      <c:valAx>
        <c:axId val="50915078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2137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52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Sheet6!$A$31</c:f>
              <c:strCache>
                <c:ptCount val="1"/>
                <c:pt idx="0">
                  <c:v>Caucasian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Sheet6!$B$30:$D$30</c:f>
              <c:strCache>
                <c:ptCount val="3"/>
                <c:pt idx="0">
                  <c:v>Still at first job</c:v>
                </c:pt>
                <c:pt idx="1">
                  <c:v>Still at second job</c:v>
                </c:pt>
                <c:pt idx="2">
                  <c:v>Still at third job</c:v>
                </c:pt>
              </c:strCache>
            </c:strRef>
          </c:cat>
          <c:val>
            <c:numRef>
              <c:f>Sheet6!$B$31:$D$31</c:f>
              <c:numCache>
                <c:formatCode>General</c:formatCode>
                <c:ptCount val="3"/>
                <c:pt idx="0">
                  <c:v>79.099999999999994</c:v>
                </c:pt>
                <c:pt idx="1">
                  <c:v>16.3</c:v>
                </c:pt>
                <c:pt idx="2">
                  <c:v>4.7</c:v>
                </c:pt>
              </c:numCache>
            </c:numRef>
          </c:val>
          <c:extLst>
            <c:ext xmlns:c16="http://schemas.microsoft.com/office/drawing/2014/chart" uri="{C3380CC4-5D6E-409C-BE32-E72D297353CC}">
              <c16:uniqueId val="{00000000-4CFA-4271-BB4E-FFF2AFC1E142}"/>
            </c:ext>
          </c:extLst>
        </c:ser>
        <c:ser>
          <c:idx val="1"/>
          <c:order val="1"/>
          <c:tx>
            <c:strRef>
              <c:f>Sheet6!$A$32</c:f>
              <c:strCache>
                <c:ptCount val="1"/>
                <c:pt idx="0">
                  <c:v>Non-Caucasian</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Sheet6!$B$30:$D$30</c:f>
              <c:strCache>
                <c:ptCount val="3"/>
                <c:pt idx="0">
                  <c:v>Still at first job</c:v>
                </c:pt>
                <c:pt idx="1">
                  <c:v>Still at second job</c:v>
                </c:pt>
                <c:pt idx="2">
                  <c:v>Still at third job</c:v>
                </c:pt>
              </c:strCache>
            </c:strRef>
          </c:cat>
          <c:val>
            <c:numRef>
              <c:f>Sheet6!$B$32:$D$32</c:f>
              <c:numCache>
                <c:formatCode>General</c:formatCode>
                <c:ptCount val="3"/>
                <c:pt idx="0">
                  <c:v>60.9</c:v>
                </c:pt>
                <c:pt idx="1">
                  <c:v>17.399999999999999</c:v>
                </c:pt>
                <c:pt idx="2">
                  <c:v>21.7</c:v>
                </c:pt>
              </c:numCache>
            </c:numRef>
          </c:val>
          <c:extLst>
            <c:ext xmlns:c16="http://schemas.microsoft.com/office/drawing/2014/chart" uri="{C3380CC4-5D6E-409C-BE32-E72D297353CC}">
              <c16:uniqueId val="{00000001-4CFA-4271-BB4E-FFF2AFC1E142}"/>
            </c:ext>
          </c:extLst>
        </c:ser>
        <c:dLbls>
          <c:showLegendKey val="0"/>
          <c:showVal val="0"/>
          <c:showCatName val="0"/>
          <c:showSerName val="0"/>
          <c:showPercent val="0"/>
          <c:showBubbleSize val="0"/>
        </c:dLbls>
        <c:gapWidth val="219"/>
        <c:overlap val="-27"/>
        <c:axId val="511245712"/>
        <c:axId val="517476864"/>
      </c:barChart>
      <c:catAx>
        <c:axId val="5112457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40" b="0" i="0" u="none" strike="noStrike" kern="1200" baseline="0">
                <a:solidFill>
                  <a:schemeClr val="tx1">
                    <a:lumMod val="65000"/>
                    <a:lumOff val="35000"/>
                  </a:schemeClr>
                </a:solidFill>
                <a:latin typeface="+mn-lt"/>
                <a:ea typeface="+mn-ea"/>
                <a:cs typeface="+mn-cs"/>
              </a:defRPr>
            </a:pPr>
            <a:endParaRPr lang="en-US"/>
          </a:p>
        </c:txPr>
        <c:crossAx val="517476864"/>
        <c:crosses val="autoZero"/>
        <c:auto val="1"/>
        <c:lblAlgn val="ctr"/>
        <c:lblOffset val="100"/>
        <c:noMultiLvlLbl val="0"/>
      </c:catAx>
      <c:valAx>
        <c:axId val="5174768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sz="1600">
                    <a:latin typeface="Times New Roman" panose="02020603050405020304" pitchFamily="18" charset="0"/>
                    <a:cs typeface="Times New Roman" panose="02020603050405020304" pitchFamily="18" charset="0"/>
                  </a:rPr>
                  <a:t>Percentage</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1124571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2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8-11-15T16:16:21.275" idx="1">
    <p:pos x="10" y="10"/>
    <p:text>Is it possible to split this into two slides? May be I asked that last time and you said it is not possible.</p:text>
    <p:extLst>
      <p:ext uri="{C676402C-5697-4E1C-873F-D02D1690AC5C}">
        <p15:threadingInfo xmlns:p15="http://schemas.microsoft.com/office/powerpoint/2012/main" timeZoneBias="360"/>
      </p:ext>
    </p:extLst>
  </p:cm>
</p:cmLst>
</file>

<file path=ppt/drawings/drawing1.xml><?xml version="1.0" encoding="utf-8"?>
<c:userShapes xmlns:c="http://schemas.openxmlformats.org/drawingml/2006/chart">
  <cdr:relSizeAnchor xmlns:cdr="http://schemas.openxmlformats.org/drawingml/2006/chartDrawing">
    <cdr:from>
      <cdr:x>0.20466</cdr:x>
      <cdr:y>0.46929</cdr:y>
    </cdr:from>
    <cdr:to>
      <cdr:x>0.26107</cdr:x>
      <cdr:y>0.55164</cdr:y>
    </cdr:to>
    <cdr:sp macro="" textlink="">
      <cdr:nvSpPr>
        <cdr:cNvPr id="2" name="Rectangle 1"/>
        <cdr:cNvSpPr/>
      </cdr:nvSpPr>
      <cdr:spPr>
        <a:xfrm xmlns:a="http://schemas.openxmlformats.org/drawingml/2006/main">
          <a:off x="2152135" y="2042040"/>
          <a:ext cx="593124" cy="358346"/>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CA" sz="2000" dirty="0">
              <a:solidFill>
                <a:schemeClr val="tx1"/>
              </a:solidFill>
            </a:rPr>
            <a:t>24</a:t>
          </a:r>
          <a:endParaRPr lang="en-US" sz="2000" dirty="0">
            <a:solidFill>
              <a:schemeClr val="tx1"/>
            </a:solidFill>
          </a:endParaRPr>
        </a:p>
      </cdr:txBody>
    </cdr:sp>
  </cdr:relSizeAnchor>
  <cdr:relSizeAnchor xmlns:cdr="http://schemas.openxmlformats.org/drawingml/2006/chartDrawing">
    <cdr:from>
      <cdr:x>0.42848</cdr:x>
      <cdr:y>0</cdr:y>
    </cdr:from>
    <cdr:to>
      <cdr:x>0.48018</cdr:x>
      <cdr:y>0.07951</cdr:y>
    </cdr:to>
    <cdr:sp macro="" textlink="">
      <cdr:nvSpPr>
        <cdr:cNvPr id="3" name="Rectangle 2"/>
        <cdr:cNvSpPr/>
      </cdr:nvSpPr>
      <cdr:spPr>
        <a:xfrm xmlns:a="http://schemas.openxmlformats.org/drawingml/2006/main">
          <a:off x="4505709" y="0"/>
          <a:ext cx="543657" cy="345975"/>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r>
            <a:rPr lang="en-CA" sz="2000" dirty="0">
              <a:solidFill>
                <a:schemeClr val="tx1"/>
              </a:solidFill>
            </a:rPr>
            <a:t>76</a:t>
          </a:r>
          <a:endParaRPr lang="en-US" sz="2000" dirty="0">
            <a:solidFill>
              <a:schemeClr val="tx1"/>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01FB73-5789-43F4-B0A0-E0EAEC0FF2E4}" type="datetimeFigureOut">
              <a:rPr lang="en-CA" smtClean="0"/>
              <a:t>2018-12-06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5987A9-8A72-41A5-9CF6-4974B440E818}" type="slidenum">
              <a:rPr lang="en-CA" smtClean="0"/>
              <a:t>‹#›</a:t>
            </a:fld>
            <a:endParaRPr lang="en-CA"/>
          </a:p>
        </p:txBody>
      </p:sp>
    </p:spTree>
    <p:extLst>
      <p:ext uri="{BB962C8B-B14F-4D97-AF65-F5344CB8AC3E}">
        <p14:creationId xmlns:p14="http://schemas.microsoft.com/office/powerpoint/2010/main" val="3505699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26677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98625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6482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29757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93154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88955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8655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72101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0278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32152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0188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540409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30513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67253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27141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7188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469040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0393836-5BC7-4F69-A1DC-A79F46B7E7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602286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0393836-5BC7-4F69-A1DC-A79F46B7E7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650455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0393836-5BC7-4F69-A1DC-A79F46B7E7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5784008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0393836-5BC7-4F69-A1DC-A79F46B7E7D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233808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CF0695C-F6BF-9A4A-AD8F-9728E93831A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2444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CA"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35727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8342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62850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3099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07518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8471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A13DCE1-9523-4E45-8401-6CF77992FD32}"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162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4.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4.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53342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96516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299137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4157" y="2130426"/>
            <a:ext cx="10673443" cy="1470025"/>
          </a:xfrm>
        </p:spPr>
        <p:txBody>
          <a:bodyPr/>
          <a:lstStyle/>
          <a:p>
            <a:r>
              <a:rPr lang="en-US"/>
              <a:t>Click to edit Master title style</a:t>
            </a:r>
          </a:p>
        </p:txBody>
      </p:sp>
      <p:sp>
        <p:nvSpPr>
          <p:cNvPr id="3" name="Subtitle 2"/>
          <p:cNvSpPr>
            <a:spLocks noGrp="1"/>
          </p:cNvSpPr>
          <p:nvPr>
            <p:ph type="subTitle" idx="1"/>
          </p:nvPr>
        </p:nvSpPr>
        <p:spPr>
          <a:xfrm>
            <a:off x="604157" y="3886200"/>
            <a:ext cx="9759043"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010403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02441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Tree>
    <p:extLst>
      <p:ext uri="{BB962C8B-B14F-4D97-AF65-F5344CB8AC3E}">
        <p14:creationId xmlns:p14="http://schemas.microsoft.com/office/powerpoint/2010/main" val="3498323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14391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600" y="6356351"/>
            <a:ext cx="2844800" cy="365125"/>
          </a:xfrm>
          <a:prstGeom prst="rect">
            <a:avLst/>
          </a:prstGeom>
        </p:spPr>
        <p:txBody>
          <a:bodyPr/>
          <a:lstStyle/>
          <a:p>
            <a:fld id="{22E8D4B4-9339-465E-B601-44156224ACEC}" type="datetime1">
              <a:rPr lang="en-US" smtClean="0"/>
              <a:t>12/6/2018</a:t>
            </a:fld>
            <a:endParaRPr lang="en-US"/>
          </a:p>
        </p:txBody>
      </p:sp>
    </p:spTree>
    <p:extLst>
      <p:ext uri="{BB962C8B-B14F-4D97-AF65-F5344CB8AC3E}">
        <p14:creationId xmlns:p14="http://schemas.microsoft.com/office/powerpoint/2010/main" val="14237108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808307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8489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963697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51272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3309939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470552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43670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32446039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212647088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pPr/>
              <a:t>12/6/2018</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108445666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2572995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pPr/>
              <a:t>12/6/2018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6795503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pPr/>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6621978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pPr/>
              <a:t>12/6/2018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2125252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60421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A16AA21-1863-4931-97CB-99D0A168701B}" type="datetimeFigureOut">
              <a:rPr lang="en-US" dirty="0"/>
              <a:pPr/>
              <a:t>12/6/2018</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10752869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772C379-9A7C-4C87-A116-CBE9F58B04C5}" type="datetimeFigureOut">
              <a:rPr lang="en-US" dirty="0"/>
              <a:pPr/>
              <a:t>12/6/2018</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41201832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28672820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pPr/>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extLst>
      <p:ext uri="{BB962C8B-B14F-4D97-AF65-F5344CB8AC3E}">
        <p14:creationId xmlns:p14="http://schemas.microsoft.com/office/powerpoint/2010/main" val="304232195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225BA-4CAE-4C28-BDEF-288431103A9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67ADEEA-10D4-4AE2-A594-734AE93A1AB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4E715F4-DAE0-400E-8306-F8BD6DB9AFF2}"/>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5" name="Footer Placeholder 4">
            <a:extLst>
              <a:ext uri="{FF2B5EF4-FFF2-40B4-BE49-F238E27FC236}">
                <a16:creationId xmlns:a16="http://schemas.microsoft.com/office/drawing/2014/main" id="{BB8DAF88-749C-4FA4-AE05-6D0FC83B6D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F176237-F366-4A8B-9E19-7CDB44750EE9}"/>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41164539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08D23-3409-4BD4-AF94-81EF12C0F7B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0A59F0D-B05C-42EB-8787-C80DD6DD4DE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85C0C1-6160-4D74-864B-F84B094B0A7E}"/>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5" name="Footer Placeholder 4">
            <a:extLst>
              <a:ext uri="{FF2B5EF4-FFF2-40B4-BE49-F238E27FC236}">
                <a16:creationId xmlns:a16="http://schemas.microsoft.com/office/drawing/2014/main" id="{7F253ED3-559D-4136-BE5A-A2F3C5FF66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D302EA-5A72-4418-B85E-50813FB99792}"/>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416051208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DC5CE-2812-4553-A7D3-15D8F71D204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91D4DC-9537-4971-B41C-8AC87B498B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182C95F-1FEC-41ED-8FE7-BE3113FAC6A2}"/>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5" name="Footer Placeholder 4">
            <a:extLst>
              <a:ext uri="{FF2B5EF4-FFF2-40B4-BE49-F238E27FC236}">
                <a16:creationId xmlns:a16="http://schemas.microsoft.com/office/drawing/2014/main" id="{BFB441FF-1842-48CF-84C6-7786DACEA6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EAEF13-AC89-4677-9370-CF759674CB25}"/>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5972318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08DC8-255C-4EC2-9D36-091B2475B5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2E3C05D-09AD-4091-AD60-A2E95545A4F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952528D-486E-4F0C-8B91-8E256EF5FC0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2E9D43B-3884-432E-9F66-D4DACAEEFFD4}"/>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6" name="Footer Placeholder 5">
            <a:extLst>
              <a:ext uri="{FF2B5EF4-FFF2-40B4-BE49-F238E27FC236}">
                <a16:creationId xmlns:a16="http://schemas.microsoft.com/office/drawing/2014/main" id="{3B8A70AD-BD55-4798-A7D7-73EA806198F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EE5D890-D46C-4FF6-9132-690A293CA99A}"/>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29891740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27575-3CD6-4B7C-8ECA-E6CC03A2EAE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7A51C39-3C9E-44F8-98A6-CAF2091E06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85BC8DD-5D07-4C4E-8B04-6F4E8BE0ECA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97BC878-68EC-448D-9C2F-EE37313C309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F96DDDAF-DBE6-40BE-B05B-76AE65AFF66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2232C7E-4F03-405D-A18F-9EDFC7A78D9C}"/>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8" name="Footer Placeholder 7">
            <a:extLst>
              <a:ext uri="{FF2B5EF4-FFF2-40B4-BE49-F238E27FC236}">
                <a16:creationId xmlns:a16="http://schemas.microsoft.com/office/drawing/2014/main" id="{8D79F672-C103-4EE4-BD9A-E6A8D44D5532}"/>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B7E36C0-F3ED-48EB-85EE-3522A517D180}"/>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11526414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CAA0E-16B5-4665-A742-3D49F4DE9D2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8D9A71D-243F-4D6C-BA82-89A3AC76FA6E}"/>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4" name="Footer Placeholder 3">
            <a:extLst>
              <a:ext uri="{FF2B5EF4-FFF2-40B4-BE49-F238E27FC236}">
                <a16:creationId xmlns:a16="http://schemas.microsoft.com/office/drawing/2014/main" id="{DD327A1C-C56F-4AAD-9008-9624C61B144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CE55CE7-5657-435C-9018-8CB1970F0476}"/>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609065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8272642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474B08E-EDA1-4CE4-B3B3-86AE48B068EC}"/>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3" name="Footer Placeholder 2">
            <a:extLst>
              <a:ext uri="{FF2B5EF4-FFF2-40B4-BE49-F238E27FC236}">
                <a16:creationId xmlns:a16="http://schemas.microsoft.com/office/drawing/2014/main" id="{A7D5D0D9-DCE5-432C-9288-18DAB530EA3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DEDB50E-9177-4E7B-96A3-DD9BC40BEB38}"/>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311163945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5EB6E-6EE5-402A-B89C-CC9F8C229C1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C62D715-EFF7-4BB3-82A7-77B96A12DE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D227A89-4935-43B6-A16F-EEB2C9A3DC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96AFA1B-7016-4D8C-A130-A1CD17225571}"/>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6" name="Footer Placeholder 5">
            <a:extLst>
              <a:ext uri="{FF2B5EF4-FFF2-40B4-BE49-F238E27FC236}">
                <a16:creationId xmlns:a16="http://schemas.microsoft.com/office/drawing/2014/main" id="{01CD9CBA-D03A-4604-AF1B-6ED58889680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8CF3B2F-A10A-4BB7-8F6C-1CB809756C79}"/>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8312375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C51BA-C8EE-4388-92F5-2BEB2013DE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13BC285-DA85-4775-B77B-A66209FAC1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07E9FC6-B3FC-4CFE-A6AF-0A354E908B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0973723-6FCF-42AD-9FB5-6C4D76C4BEB8}"/>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6" name="Footer Placeholder 5">
            <a:extLst>
              <a:ext uri="{FF2B5EF4-FFF2-40B4-BE49-F238E27FC236}">
                <a16:creationId xmlns:a16="http://schemas.microsoft.com/office/drawing/2014/main" id="{9B71188D-6524-407F-A765-FFB92273547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8FE31AA-8E0E-4D97-8534-3533A80E122E}"/>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290709788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67628-8043-4F2C-B53D-81114A5FDDD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69ECCEB-9889-493B-8CDC-9C44967E8C0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BAC1723-F7E1-451D-BB51-9646AF151345}"/>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5" name="Footer Placeholder 4">
            <a:extLst>
              <a:ext uri="{FF2B5EF4-FFF2-40B4-BE49-F238E27FC236}">
                <a16:creationId xmlns:a16="http://schemas.microsoft.com/office/drawing/2014/main" id="{38696552-842E-46DF-8850-56DEF815D26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53AE70-C209-4D0F-8E3D-CAFDD56FD7C6}"/>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331371895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071BE0-5B8A-4A9E-B4D7-7D288FDFB3A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9D8B5E0-E3BA-4F98-B091-7DC64D0E0D6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66DEA18-7999-4F11-A689-C7AF277686DC}"/>
              </a:ext>
            </a:extLst>
          </p:cNvPr>
          <p:cNvSpPr>
            <a:spLocks noGrp="1"/>
          </p:cNvSpPr>
          <p:nvPr>
            <p:ph type="dt" sz="half" idx="10"/>
          </p:nvPr>
        </p:nvSpPr>
        <p:spPr/>
        <p:txBody>
          <a:bodyPr/>
          <a:lstStyle/>
          <a:p>
            <a:fld id="{FF62C3CA-0CD2-495D-8460-5496FBA8728D}" type="datetimeFigureOut">
              <a:rPr lang="en-GB" smtClean="0"/>
              <a:t>06/12/2018</a:t>
            </a:fld>
            <a:endParaRPr lang="en-GB"/>
          </a:p>
        </p:txBody>
      </p:sp>
      <p:sp>
        <p:nvSpPr>
          <p:cNvPr id="5" name="Footer Placeholder 4">
            <a:extLst>
              <a:ext uri="{FF2B5EF4-FFF2-40B4-BE49-F238E27FC236}">
                <a16:creationId xmlns:a16="http://schemas.microsoft.com/office/drawing/2014/main" id="{AC45BD0C-C14A-4A4B-8AE8-9D4B331AC65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6E8E04-5985-4345-BB8D-A9F1F5462909}"/>
              </a:ext>
            </a:extLst>
          </p:cNvPr>
          <p:cNvSpPr>
            <a:spLocks noGrp="1"/>
          </p:cNvSpPr>
          <p:nvPr>
            <p:ph type="sldNum" sz="quarter" idx="12"/>
          </p:nvPr>
        </p:nvSpPr>
        <p:spPr/>
        <p:txBody>
          <a:bodyPr/>
          <a:lstStyle/>
          <a:p>
            <a:fld id="{30B80041-E4CA-43D1-BF19-AD9E9283EA68}" type="slidenum">
              <a:rPr lang="en-GB" smtClean="0"/>
              <a:t>‹#›</a:t>
            </a:fld>
            <a:endParaRPr lang="en-GB"/>
          </a:p>
        </p:txBody>
      </p:sp>
    </p:spTree>
    <p:extLst>
      <p:ext uri="{BB962C8B-B14F-4D97-AF65-F5344CB8AC3E}">
        <p14:creationId xmlns:p14="http://schemas.microsoft.com/office/powerpoint/2010/main" val="277540068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6DBC0FEA-2829-4E13-BF63-789F219A9247}" type="datetime1">
              <a:rPr lang="en-US" smtClean="0"/>
              <a:t>12/6/2018</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8188045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9DF990A-EEF2-4CE9-977B-01A2378608DA}" type="datetime1">
              <a:rPr lang="en-US" smtClean="0"/>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21106782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BA6CDECA-4F12-4ABA-86FC-F4D1B00AD0DF}" type="datetime1">
              <a:rPr lang="en-US" smtClean="0"/>
              <a:t>12/6/2018</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8779299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CBF48DC-DD97-4C5A-863A-05E75F394F74}" type="datetime1">
              <a:rPr lang="en-US" smtClean="0"/>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2558849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566720-24E6-421F-BAFC-FB7C46E3EB5B}" type="datetime1">
              <a:rPr lang="en-US" smtClean="0"/>
              <a:t>12/6/2018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74320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0831819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1FE5F8-5473-4FF9-96C0-BCFD31FF5ABC}" type="datetime1">
              <a:rPr lang="en-US" smtClean="0"/>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0203590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2626C0-A770-4437-9FA3-CC1A2636E308}" type="datetime1">
              <a:rPr lang="en-US" smtClean="0"/>
              <a:t>12/6/2018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404609119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631959D-3829-4713-BAAC-1B61F4C60193}" type="datetime1">
              <a:rPr lang="en-US" smtClean="0"/>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7943796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F3E22F3-ACF0-409A-AE51-6186D29F84C2}" type="datetime1">
              <a:rPr lang="en-US" smtClean="0"/>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25996382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67E55A9-9282-49B6-B98E-C5311C52C496}" type="datetime1">
              <a:rPr lang="en-US" smtClean="0"/>
              <a:t>12/6/2018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5745846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82BC30D1-5CDF-48E3-ABFA-8206EF263D87}" type="datetime1">
              <a:rPr lang="en-US" smtClean="0"/>
              <a:t>12/6/2018</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22424853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EB763F31-31AE-4E24-BCB4-C226A66DAB7B}" type="datetime1">
              <a:rPr lang="en-US" smtClean="0"/>
              <a:t>12/6/2018</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43075918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8079BD7D-C2A9-4F48-902F-09599FFDC9FD}" type="datetime1">
              <a:rPr lang="en-US" smtClean="0"/>
              <a:t>12/6/2018</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56144579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88887F82-57C6-44EA-8E8B-DC20550B7BA5}" type="datetime1">
              <a:rPr lang="en-US" smtClean="0"/>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8761157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E6E98343-4585-4B24-8B5E-AAC094666359}" type="datetime1">
              <a:rPr lang="en-US" smtClean="0"/>
              <a:t>12/6/2018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3732425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766713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13C1BF-5870-481C-B8EE-C776A3D827B7}" type="datetime1">
              <a:rPr lang="en-US" smtClean="0"/>
              <a:t>12/6/2018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4909416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CA45810E-74A6-4059-88B6-0661E1DDD31A}" type="datetime1">
              <a:rPr lang="en-US" smtClean="0"/>
              <a:t>12/6/2018</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extLst>
      <p:ext uri="{BB962C8B-B14F-4D97-AF65-F5344CB8AC3E}">
        <p14:creationId xmlns:p14="http://schemas.microsoft.com/office/powerpoint/2010/main" val="151361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2671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61712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17223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microsoft.com/office/2007/relationships/hdphoto" Target="../media/hdphoto1.wdp"/></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slideLayout" Target="../slideLayouts/slideLayout57.xml"/><Relationship Id="rId18"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17" Type="http://schemas.openxmlformats.org/officeDocument/2006/relationships/slideLayout" Target="../slideLayouts/slideLayout61.xml"/><Relationship Id="rId2" Type="http://schemas.openxmlformats.org/officeDocument/2006/relationships/slideLayout" Target="../slideLayouts/slideLayout46.xml"/><Relationship Id="rId16" Type="http://schemas.openxmlformats.org/officeDocument/2006/relationships/slideLayout" Target="../slideLayouts/slideLayout60.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slideLayout" Target="../slideLayouts/slideLayout59.xml"/><Relationship Id="rId10" Type="http://schemas.openxmlformats.org/officeDocument/2006/relationships/slideLayout" Target="../slideLayouts/slideLayout54.xml"/><Relationship Id="rId19" Type="http://schemas.openxmlformats.org/officeDocument/2006/relationships/image" Target="../media/image6.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slideLayout" Target="../slideLayouts/slideLayout5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FF768E-9FEA-4345-8E4B-BFB67425D9F5}" type="datetimeFigureOut">
              <a:rPr lang="en-US" smtClean="0">
                <a:solidFill>
                  <a:prstClr val="black">
                    <a:tint val="75000"/>
                  </a:prstClr>
                </a:solidFill>
              </a:rPr>
              <a:pPr/>
              <a:t>12/6/2018</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FEC2B5-A623-4B5B-8262-E0E6F03A7CCD}"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57597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366890"/>
            <a:ext cx="10972800" cy="1026039"/>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538749"/>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122423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457200" rtl="0" eaLnBrk="1" latinLnBrk="0" hangingPunct="1">
        <a:spcBef>
          <a:spcPct val="0"/>
        </a:spcBef>
        <a:buNone/>
        <a:defRPr sz="36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pPr/>
              <a:t>12/6/2018</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a:t>
            </a:fld>
            <a:endParaRPr lang="en-US" dirty="0"/>
          </a:p>
        </p:txBody>
      </p:sp>
    </p:spTree>
    <p:extLst>
      <p:ext uri="{BB962C8B-B14F-4D97-AF65-F5344CB8AC3E}">
        <p14:creationId xmlns:p14="http://schemas.microsoft.com/office/powerpoint/2010/main" val="41207067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80BB51-259A-44CD-B686-F5715C1127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9D3ED5F-A29C-409B-B558-42FD0B6ABE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56E5DDF-10E2-4C07-A410-56556BA711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62C3CA-0CD2-495D-8460-5496FBA8728D}" type="datetimeFigureOut">
              <a:rPr lang="en-GB" smtClean="0"/>
              <a:t>06/12/2018</a:t>
            </a:fld>
            <a:endParaRPr lang="en-GB"/>
          </a:p>
        </p:txBody>
      </p:sp>
      <p:sp>
        <p:nvSpPr>
          <p:cNvPr id="5" name="Footer Placeholder 4">
            <a:extLst>
              <a:ext uri="{FF2B5EF4-FFF2-40B4-BE49-F238E27FC236}">
                <a16:creationId xmlns:a16="http://schemas.microsoft.com/office/drawing/2014/main" id="{592DCCCC-6CEF-4521-AAE7-5BC522E9AE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A845831-ABC3-4C45-A7C9-1BC95239CF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B80041-E4CA-43D1-BF19-AD9E9283EA68}" type="slidenum">
              <a:rPr lang="en-GB" smtClean="0"/>
              <a:t>‹#›</a:t>
            </a:fld>
            <a:endParaRPr lang="en-GB"/>
          </a:p>
        </p:txBody>
      </p:sp>
    </p:spTree>
    <p:extLst>
      <p:ext uri="{BB962C8B-B14F-4D97-AF65-F5344CB8AC3E}">
        <p14:creationId xmlns:p14="http://schemas.microsoft.com/office/powerpoint/2010/main" val="34094050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2F4DB78-0780-4002-B9F0-A2D6D0E2C27D}" type="datetime1">
              <a:rPr lang="en-US" smtClean="0"/>
              <a:t>12/6/2018</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47747363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hf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4.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mailto:Maha.kumaran@usask.ca" TargetMode="External"/><Relationship Id="rId2" Type="http://schemas.openxmlformats.org/officeDocument/2006/relationships/notesSlide" Target="../notesSlides/notesSlide3.xml"/><Relationship Id="rId1" Type="http://schemas.openxmlformats.org/officeDocument/2006/relationships/slideLayout" Target="../slideLayouts/slideLayout34.xml"/><Relationship Id="rId4" Type="http://schemas.openxmlformats.org/officeDocument/2006/relationships/hyperlink" Target="mailto:was016@mail.usask.ca" TargetMode="Externa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comments" Target="../comments/commen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1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5.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9.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2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1.xml"/><Relationship Id="rId1" Type="http://schemas.openxmlformats.org/officeDocument/2006/relationships/slideLayout" Target="../slideLayouts/slideLayout35.xml"/></Relationships>
</file>

<file path=ppt/slides/_rels/slide2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2.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4.xml"/><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5.xml"/><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3" Type="http://schemas.openxmlformats.org/officeDocument/2006/relationships/chart" Target="../charts/chart11.xml"/><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9.xml"/><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45.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6.xml"/><Relationship Id="rId1" Type="http://schemas.openxmlformats.org/officeDocument/2006/relationships/slideLayout" Target="../slideLayouts/slideLayout46.xml"/></Relationships>
</file>

<file path=ppt/slides/_rels/slide4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7.xml"/><Relationship Id="rId1" Type="http://schemas.openxmlformats.org/officeDocument/2006/relationships/slideLayout" Target="../slideLayouts/slideLayout46.xml"/><Relationship Id="rId4" Type="http://schemas.openxmlformats.org/officeDocument/2006/relationships/image" Target="../media/image22.png"/></Relationships>
</file>

<file path=ppt/slides/_rels/slide44.xml.rels><?xml version="1.0" encoding="UTF-8" standalone="yes"?>
<Relationships xmlns="http://schemas.openxmlformats.org/package/2006/relationships"><Relationship Id="rId2" Type="http://schemas.openxmlformats.org/officeDocument/2006/relationships/hyperlink" Target="https://screencast-o-matic.com/watch/cFfq3Hbh35" TargetMode="External"/><Relationship Id="rId1" Type="http://schemas.openxmlformats.org/officeDocument/2006/relationships/slideLayout" Target="../slideLayouts/slideLayout46.xml"/></Relationships>
</file>

<file path=ppt/slides/_rels/slide4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4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76334" y="1534255"/>
            <a:ext cx="11439331" cy="1779457"/>
          </a:xfrm>
        </p:spPr>
        <p:txBody>
          <a:bodyPr>
            <a:normAutofit fontScale="90000"/>
          </a:bodyPr>
          <a:lstStyle/>
          <a:p>
            <a:r>
              <a:rPr lang="en-US" b="1" dirty="0">
                <a:latin typeface="Century Gothic" panose="020B0502020202020204" pitchFamily="34" charset="0"/>
              </a:rPr>
              <a:t>Welcoming the whole academic community into the library</a:t>
            </a:r>
          </a:p>
        </p:txBody>
      </p:sp>
      <p:sp>
        <p:nvSpPr>
          <p:cNvPr id="7" name="Subtitle 6"/>
          <p:cNvSpPr>
            <a:spLocks noGrp="1"/>
          </p:cNvSpPr>
          <p:nvPr>
            <p:ph type="subTitle" idx="1"/>
          </p:nvPr>
        </p:nvSpPr>
        <p:spPr/>
        <p:txBody>
          <a:bodyPr/>
          <a:lstStyle/>
          <a:p>
            <a:r>
              <a:rPr lang="en-US" dirty="0">
                <a:solidFill>
                  <a:srgbClr val="E74125"/>
                </a:solidFill>
                <a:latin typeface="Century Gothic" panose="020B0502020202020204" pitchFamily="34" charset="0"/>
              </a:rPr>
              <a:t>#spday2018</a:t>
            </a:r>
          </a:p>
        </p:txBody>
      </p:sp>
    </p:spTree>
    <p:extLst>
      <p:ext uri="{BB962C8B-B14F-4D97-AF65-F5344CB8AC3E}">
        <p14:creationId xmlns:p14="http://schemas.microsoft.com/office/powerpoint/2010/main" val="502004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A work in progress </a:t>
            </a:r>
            <a:br>
              <a:rPr lang="en-US" dirty="0"/>
            </a:br>
            <a:r>
              <a:rPr lang="en-US" dirty="0"/>
              <a:t>(at best)</a:t>
            </a:r>
          </a:p>
        </p:txBody>
      </p:sp>
      <p:sp>
        <p:nvSpPr>
          <p:cNvPr id="3" name="Content Placeholder 2"/>
          <p:cNvSpPr>
            <a:spLocks noGrp="1"/>
          </p:cNvSpPr>
          <p:nvPr>
            <p:ph idx="1"/>
          </p:nvPr>
        </p:nvSpPr>
        <p:spPr>
          <a:xfrm>
            <a:off x="875196" y="2220976"/>
            <a:ext cx="10465904" cy="4366459"/>
          </a:xfrm>
        </p:spPr>
        <p:txBody>
          <a:bodyPr>
            <a:normAutofit fontScale="92500" lnSpcReduction="20000"/>
          </a:bodyPr>
          <a:lstStyle/>
          <a:p>
            <a:r>
              <a:rPr lang="en-US" dirty="0"/>
              <a:t>Hard to get hard data or (</a:t>
            </a:r>
            <a:r>
              <a:rPr lang="en-US" i="1" dirty="0"/>
              <a:t>oh mon </a:t>
            </a:r>
            <a:r>
              <a:rPr lang="en-US" i="1" dirty="0" err="1"/>
              <a:t>Dieu</a:t>
            </a:r>
            <a:r>
              <a:rPr lang="en-US" i="1" dirty="0"/>
              <a:t>!) </a:t>
            </a:r>
            <a:r>
              <a:rPr lang="en-US" dirty="0"/>
              <a:t>budget information</a:t>
            </a:r>
          </a:p>
          <a:p>
            <a:r>
              <a:rPr lang="en-US" dirty="0"/>
              <a:t>Providing services in French should be made a priority in libraries (not just an after-thought)</a:t>
            </a:r>
          </a:p>
          <a:p>
            <a:r>
              <a:rPr lang="en-US" dirty="0"/>
              <a:t>Libraries should contribute more to the </a:t>
            </a:r>
            <a:r>
              <a:rPr lang="en-US" dirty="0" err="1"/>
              <a:t>valorisation</a:t>
            </a:r>
            <a:r>
              <a:rPr lang="en-US" dirty="0"/>
              <a:t> of the French language </a:t>
            </a:r>
          </a:p>
          <a:p>
            <a:pPr lvl="1"/>
            <a:r>
              <a:rPr lang="en-US" dirty="0"/>
              <a:t>More visibility</a:t>
            </a:r>
          </a:p>
          <a:p>
            <a:pPr lvl="1"/>
            <a:r>
              <a:rPr lang="en-US" dirty="0"/>
              <a:t>Better accessibility (e.g., websites, signs, services, French-speaking librarians)</a:t>
            </a:r>
          </a:p>
          <a:p>
            <a:r>
              <a:rPr lang="en-US" dirty="0"/>
              <a:t>Supporting all French speakers through partnerships with community organizations</a:t>
            </a:r>
          </a:p>
          <a:p>
            <a:r>
              <a:rPr lang="en-US" dirty="0"/>
              <a:t>Libraries as spaces for experimentation (e.g., content production in French; original programming, etc.)</a:t>
            </a:r>
          </a:p>
          <a:p>
            <a:r>
              <a:rPr lang="en-US" dirty="0"/>
              <a:t>Educating a new generation of francophone librarians</a:t>
            </a:r>
          </a:p>
          <a:p>
            <a:pPr lvl="1"/>
            <a:r>
              <a:rPr lang="en-US" dirty="0"/>
              <a:t>Recruitment</a:t>
            </a:r>
          </a:p>
          <a:p>
            <a:pPr lvl="1"/>
            <a:r>
              <a:rPr lang="en-US" dirty="0"/>
              <a:t>Retention</a:t>
            </a:r>
          </a:p>
          <a:p>
            <a:pPr lvl="1"/>
            <a:r>
              <a:rPr lang="en-US" dirty="0"/>
              <a:t>Hiring, professional development</a:t>
            </a:r>
          </a:p>
          <a:p>
            <a:r>
              <a:rPr lang="en-US" dirty="0"/>
              <a:t>Information professionals need to assume the fact that Canada is a bilingual country</a:t>
            </a:r>
          </a:p>
          <a:p>
            <a:pPr marL="0" indent="0">
              <a:buNone/>
            </a:pPr>
            <a:endParaRPr lang="en-US" dirty="0"/>
          </a:p>
          <a:p>
            <a:endParaRPr lang="en-US" dirty="0"/>
          </a:p>
        </p:txBody>
      </p:sp>
    </p:spTree>
    <p:extLst>
      <p:ext uri="{BB962C8B-B14F-4D97-AF65-F5344CB8AC3E}">
        <p14:creationId xmlns:p14="http://schemas.microsoft.com/office/powerpoint/2010/main" val="3971152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400" dirty="0"/>
              <a:t>INF2300: Les </a:t>
            </a:r>
            <a:r>
              <a:rPr lang="en-US" sz="4400" dirty="0" err="1"/>
              <a:t>bibliotheques</a:t>
            </a:r>
            <a:r>
              <a:rPr lang="en-US" sz="4400" dirty="0"/>
              <a:t> et </a:t>
            </a:r>
            <a:r>
              <a:rPr lang="en-US" sz="4400" dirty="0" err="1"/>
              <a:t>leurs</a:t>
            </a:r>
            <a:r>
              <a:rPr lang="en-US" sz="4400" dirty="0"/>
              <a:t> publics </a:t>
            </a:r>
            <a:r>
              <a:rPr lang="en-US" sz="4400" dirty="0" err="1"/>
              <a:t>en</a:t>
            </a:r>
            <a:r>
              <a:rPr lang="en-US" sz="4400" dirty="0"/>
              <a:t> milieu francophone</a:t>
            </a:r>
          </a:p>
        </p:txBody>
      </p:sp>
      <p:sp>
        <p:nvSpPr>
          <p:cNvPr id="3" name="Content Placeholder 2"/>
          <p:cNvSpPr>
            <a:spLocks noGrp="1"/>
          </p:cNvSpPr>
          <p:nvPr>
            <p:ph idx="1"/>
          </p:nvPr>
        </p:nvSpPr>
        <p:spPr>
          <a:xfrm>
            <a:off x="513256" y="2339676"/>
            <a:ext cx="6555704" cy="4361874"/>
          </a:xfrm>
        </p:spPr>
        <p:txBody>
          <a:bodyPr>
            <a:normAutofit fontScale="92500" lnSpcReduction="10000"/>
          </a:bodyPr>
          <a:lstStyle/>
          <a:p>
            <a:r>
              <a:rPr lang="en-US" dirty="0"/>
              <a:t>First course taught exclusively in French at the </a:t>
            </a:r>
            <a:r>
              <a:rPr lang="en-US" dirty="0" err="1"/>
              <a:t>iSchool</a:t>
            </a:r>
            <a:endParaRPr lang="en-US" dirty="0"/>
          </a:p>
          <a:p>
            <a:pPr lvl="1"/>
            <a:r>
              <a:rPr lang="en-US" dirty="0"/>
              <a:t>Readings; In-class discussions</a:t>
            </a:r>
          </a:p>
          <a:p>
            <a:pPr lvl="1"/>
            <a:r>
              <a:rPr lang="en-US" dirty="0"/>
              <a:t>Interventions by guest speakers (en </a:t>
            </a:r>
            <a:r>
              <a:rPr lang="en-US" dirty="0" err="1"/>
              <a:t>francais</a:t>
            </a:r>
            <a:r>
              <a:rPr lang="en-US" dirty="0"/>
              <a:t>)</a:t>
            </a:r>
          </a:p>
          <a:p>
            <a:r>
              <a:rPr lang="en-US" dirty="0"/>
              <a:t>Study trip to Montreal</a:t>
            </a:r>
          </a:p>
          <a:p>
            <a:pPr lvl="1"/>
            <a:r>
              <a:rPr lang="en-US" dirty="0"/>
              <a:t>Attended the Congress for Francophone Information Professionals</a:t>
            </a:r>
          </a:p>
          <a:p>
            <a:pPr lvl="1"/>
            <a:r>
              <a:rPr lang="en-US" dirty="0"/>
              <a:t>Visited various types of libraries while there</a:t>
            </a:r>
          </a:p>
          <a:p>
            <a:r>
              <a:rPr lang="en-US" dirty="0"/>
              <a:t>Awareness of the needs for French language services</a:t>
            </a:r>
          </a:p>
          <a:p>
            <a:pPr lvl="1"/>
            <a:r>
              <a:rPr lang="en-US" dirty="0"/>
              <a:t>Brown bag lunch at the </a:t>
            </a:r>
            <a:r>
              <a:rPr lang="en-US" dirty="0" err="1"/>
              <a:t>iSchool</a:t>
            </a:r>
            <a:r>
              <a:rPr lang="en-US" dirty="0"/>
              <a:t>, (Dec. 4, 2018)</a:t>
            </a:r>
          </a:p>
          <a:p>
            <a:pPr lvl="1"/>
            <a:r>
              <a:rPr lang="en-US" dirty="0"/>
              <a:t>Scholars’ Portal Day (Dec 7, 2018)</a:t>
            </a:r>
          </a:p>
          <a:p>
            <a:pPr lvl="1"/>
            <a:r>
              <a:rPr lang="en-US" dirty="0"/>
              <a:t>Follow up Reading Course in Winter 2019</a:t>
            </a:r>
          </a:p>
          <a:p>
            <a:pPr lvl="1"/>
            <a:r>
              <a:rPr lang="en-US" dirty="0"/>
              <a:t>Plans for co-authoring and publishing an article on the experience and the lessons learnt</a:t>
            </a:r>
          </a:p>
          <a:p>
            <a:pPr lvl="1"/>
            <a:r>
              <a:rPr lang="en-US" dirty="0"/>
              <a:t>Various knowledge dissemination mechanisms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8716613" y="4415941"/>
            <a:ext cx="3180519" cy="178904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7523253" y="2377883"/>
            <a:ext cx="3012225" cy="169437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6883633" y="5050089"/>
            <a:ext cx="2018307" cy="1135298"/>
          </a:xfrm>
          <a:prstGeom prst="rect">
            <a:avLst/>
          </a:prstGeom>
        </p:spPr>
      </p:pic>
    </p:spTree>
    <p:extLst>
      <p:ext uri="{BB962C8B-B14F-4D97-AF65-F5344CB8AC3E}">
        <p14:creationId xmlns:p14="http://schemas.microsoft.com/office/powerpoint/2010/main" val="35415076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136762"/>
            <a:ext cx="10058400" cy="1609344"/>
          </a:xfrm>
        </p:spPr>
        <p:txBody>
          <a:bodyPr/>
          <a:lstStyle/>
          <a:p>
            <a:pPr algn="ctr"/>
            <a:r>
              <a:rPr lang="en-US" dirty="0"/>
              <a:t>To be continued…</a:t>
            </a:r>
          </a:p>
        </p:txBody>
      </p:sp>
      <p:sp>
        <p:nvSpPr>
          <p:cNvPr id="3" name="Content Placeholder 2"/>
          <p:cNvSpPr>
            <a:spLocks noGrp="1"/>
          </p:cNvSpPr>
          <p:nvPr>
            <p:ph idx="1"/>
          </p:nvPr>
        </p:nvSpPr>
        <p:spPr>
          <a:xfrm>
            <a:off x="807762" y="1746106"/>
            <a:ext cx="10058400" cy="4730894"/>
          </a:xfrm>
        </p:spPr>
        <p:txBody>
          <a:bodyPr>
            <a:normAutofit/>
          </a:bodyPr>
          <a:lstStyle/>
          <a:p>
            <a:r>
              <a:rPr lang="en-US" dirty="0"/>
              <a:t>Keep ourselves informed about recent developments:</a:t>
            </a:r>
          </a:p>
          <a:p>
            <a:pPr lvl="1"/>
            <a:r>
              <a:rPr lang="en-US" dirty="0"/>
              <a:t>The fate of the </a:t>
            </a:r>
            <a:r>
              <a:rPr lang="en-US" dirty="0" err="1"/>
              <a:t>Universite</a:t>
            </a:r>
            <a:r>
              <a:rPr lang="en-US" dirty="0"/>
              <a:t> de </a:t>
            </a:r>
            <a:r>
              <a:rPr lang="en-US" dirty="0" err="1"/>
              <a:t>l’Ontario</a:t>
            </a:r>
            <a:r>
              <a:rPr lang="en-US" dirty="0"/>
              <a:t> </a:t>
            </a:r>
            <a:r>
              <a:rPr lang="en-US" dirty="0" err="1"/>
              <a:t>Francais</a:t>
            </a:r>
            <a:endParaRPr lang="en-US" dirty="0"/>
          </a:p>
          <a:p>
            <a:pPr lvl="1"/>
            <a:r>
              <a:rPr lang="en-US" dirty="0"/>
              <a:t>The fate of the Commissariat aux services en langue </a:t>
            </a:r>
            <a:r>
              <a:rPr lang="en-US" dirty="0" err="1"/>
              <a:t>francaise</a:t>
            </a:r>
            <a:r>
              <a:rPr lang="en-US" dirty="0"/>
              <a:t> de </a:t>
            </a:r>
            <a:r>
              <a:rPr lang="en-US" dirty="0" err="1"/>
              <a:t>l’Ontario</a:t>
            </a:r>
            <a:endParaRPr lang="en-US" dirty="0"/>
          </a:p>
          <a:p>
            <a:pPr lvl="1"/>
            <a:r>
              <a:rPr lang="en-US" dirty="0"/>
              <a:t>Learning more about the francophone communities in ON (through data collection; original research, etc.)</a:t>
            </a:r>
          </a:p>
          <a:p>
            <a:pPr lvl="1"/>
            <a:r>
              <a:rPr lang="en-US" dirty="0"/>
              <a:t>Ever evolving needs of </a:t>
            </a:r>
            <a:r>
              <a:rPr lang="en-US" dirty="0" err="1"/>
              <a:t>francophones</a:t>
            </a:r>
            <a:r>
              <a:rPr lang="en-US" dirty="0"/>
              <a:t> in ON (healthcare, educational and entertainment needs)</a:t>
            </a:r>
          </a:p>
          <a:p>
            <a:pPr lvl="1"/>
            <a:r>
              <a:rPr lang="en-US" dirty="0"/>
              <a:t>Relationships between government and francophone citizens (esp. in the digital era)</a:t>
            </a:r>
          </a:p>
          <a:p>
            <a:pPr lvl="1"/>
            <a:r>
              <a:rPr lang="en-US" dirty="0"/>
              <a:t>French language content creation: trends and challenges</a:t>
            </a:r>
          </a:p>
          <a:p>
            <a:pPr marL="274320" lvl="1" indent="0">
              <a:buNone/>
            </a:pPr>
            <a:endParaRPr lang="en-US" dirty="0"/>
          </a:p>
          <a:p>
            <a:pPr marL="274320" lvl="1" indent="0">
              <a:buNone/>
            </a:pPr>
            <a:r>
              <a:rPr lang="en-US" sz="2400" dirty="0"/>
              <a:t>What are our responsibilities as a university in one of the world’s most diverse cities? As an </a:t>
            </a:r>
            <a:r>
              <a:rPr lang="en-US" sz="2400" dirty="0" err="1"/>
              <a:t>iSchool</a:t>
            </a:r>
            <a:r>
              <a:rPr lang="en-US" sz="2400" dirty="0"/>
              <a:t>? As a profession?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0387921" y="5010853"/>
            <a:ext cx="2186242" cy="1229761"/>
          </a:xfrm>
          <a:prstGeom prst="rect">
            <a:avLst/>
          </a:prstGeom>
        </p:spPr>
      </p:pic>
    </p:spTree>
    <p:extLst>
      <p:ext uri="{BB962C8B-B14F-4D97-AF65-F5344CB8AC3E}">
        <p14:creationId xmlns:p14="http://schemas.microsoft.com/office/powerpoint/2010/main" val="28612634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3600" b="1" dirty="0">
              <a:solidFill>
                <a:prstClr val="black"/>
              </a:solidFill>
              <a:ea typeface="+mj-ea"/>
              <a:cs typeface="+mj-cs"/>
            </a:endParaRPr>
          </a:p>
          <a:p>
            <a:pPr marL="0" indent="0">
              <a:buNone/>
            </a:pPr>
            <a:endParaRPr lang="en-US" sz="3600" b="1" dirty="0">
              <a:solidFill>
                <a:prstClr val="black"/>
              </a:solidFill>
              <a:ea typeface="+mj-ea"/>
              <a:cs typeface="+mj-cs"/>
            </a:endParaRPr>
          </a:p>
          <a:p>
            <a:pPr marL="0" indent="0">
              <a:buNone/>
            </a:pPr>
            <a:r>
              <a:rPr lang="en-US" sz="4400" b="1" dirty="0">
                <a:solidFill>
                  <a:prstClr val="black"/>
                </a:solidFill>
                <a:ea typeface="+mj-ea"/>
                <a:cs typeface="+mj-cs"/>
              </a:rPr>
              <a:t>Diversity and Leadership in Libraries</a:t>
            </a:r>
            <a:endParaRPr lang="en-US" sz="4400" dirty="0"/>
          </a:p>
          <a:p>
            <a:pPr marL="0" indent="0">
              <a:buNone/>
            </a:pPr>
            <a:endParaRPr lang="en-US" sz="2400" dirty="0"/>
          </a:p>
          <a:p>
            <a:pPr marL="0" indent="0">
              <a:buNone/>
            </a:pPr>
            <a:r>
              <a:rPr lang="en-US" sz="3600" dirty="0"/>
              <a:t>Maha Kumaran</a:t>
            </a:r>
          </a:p>
          <a:p>
            <a:pPr marL="0" indent="0">
              <a:buNone/>
            </a:pPr>
            <a:endParaRPr lang="en-US" sz="2400" dirty="0"/>
          </a:p>
        </p:txBody>
      </p:sp>
    </p:spTree>
    <p:extLst>
      <p:ext uri="{BB962C8B-B14F-4D97-AF65-F5344CB8AC3E}">
        <p14:creationId xmlns:p14="http://schemas.microsoft.com/office/powerpoint/2010/main" val="2893522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4E10F29-EB73-4235-9A89-C0DEFFC106D0}"/>
              </a:ext>
            </a:extLst>
          </p:cNvPr>
          <p:cNvSpPr>
            <a:spLocks noGrp="1"/>
          </p:cNvSpPr>
          <p:nvPr>
            <p:ph type="subTitle" idx="1"/>
          </p:nvPr>
        </p:nvSpPr>
        <p:spPr>
          <a:xfrm>
            <a:off x="1193259" y="443582"/>
            <a:ext cx="9144000" cy="864524"/>
          </a:xfrm>
        </p:spPr>
        <p:txBody>
          <a:bodyPr>
            <a:normAutofit/>
          </a:bodyPr>
          <a:lstStyle/>
          <a:p>
            <a:r>
              <a:rPr lang="en-GB" sz="2800" dirty="0">
                <a:latin typeface="Times New Roman" panose="02020603050405020304" pitchFamily="18" charset="0"/>
                <a:cs typeface="Times New Roman" panose="02020603050405020304" pitchFamily="18" charset="0"/>
              </a:rPr>
              <a:t>Diversity and Leadership Interests</a:t>
            </a:r>
          </a:p>
        </p:txBody>
      </p:sp>
      <p:sp>
        <p:nvSpPr>
          <p:cNvPr id="2" name="TextBox 1"/>
          <p:cNvSpPr txBox="1"/>
          <p:nvPr/>
        </p:nvSpPr>
        <p:spPr>
          <a:xfrm>
            <a:off x="2306441" y="1634321"/>
            <a:ext cx="6917635" cy="45243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Maha Kumaran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Maha.kumaran@usask.ca</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Associate Librarian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University of Saskatchewan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Samson Wakibi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4"/>
              </a:rPr>
              <a:t>was016@mail.usask.ca</a:t>
            </a: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Masters in Nursing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University of Saskatchewan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1" i="0" u="none" strike="noStrike" kern="1200" cap="none" spc="0" normalizeH="0" baseline="0" noProof="0" dirty="0">
                <a:ln>
                  <a:noFill/>
                </a:ln>
                <a:solidFill>
                  <a:prstClr val="black"/>
                </a:solidFill>
                <a:effectLst/>
                <a:uLnTx/>
                <a:uFillTx/>
                <a:latin typeface="Calibri" panose="020F0502020204030204"/>
                <a:ea typeface="+mn-ea"/>
                <a:cs typeface="+mn-cs"/>
              </a:rPr>
              <a:t>Dr. Keith Walker</a:t>
            </a:r>
            <a:b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Professor, Educational Administration</a:t>
            </a:r>
            <a:b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College of Education</a:t>
            </a:r>
            <a:b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t>University of Saskatchewan</a:t>
            </a:r>
            <a:b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br>
            <a:br>
              <a:rPr kumimoji="0" lang="en-CA" sz="1800" b="0" i="0" u="none" strike="noStrike" kern="1200" cap="none" spc="0" normalizeH="0" baseline="0" noProof="0" dirty="0">
                <a:ln>
                  <a:noFill/>
                </a:ln>
                <a:solidFill>
                  <a:prstClr val="black"/>
                </a:solidFill>
                <a:effectLst/>
                <a:uLnTx/>
                <a:uFillTx/>
                <a:latin typeface="Calibri" panose="020F0502020204030204"/>
                <a:ea typeface="+mn-ea"/>
                <a:cs typeface="+mn-cs"/>
              </a:rPr>
            </a:b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1594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FC231-EAAB-4032-85D4-3393F0222270}"/>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Participants who aim or do not aim for leadership roles</a:t>
            </a:r>
            <a:endParaRPr lang="en-GB" sz="2800" dirty="0"/>
          </a:p>
        </p:txBody>
      </p:sp>
      <p:graphicFrame>
        <p:nvGraphicFramePr>
          <p:cNvPr id="4" name="Content Placeholder 6">
            <a:extLst>
              <a:ext uri="{FF2B5EF4-FFF2-40B4-BE49-F238E27FC236}">
                <a16:creationId xmlns:a16="http://schemas.microsoft.com/office/drawing/2014/main" id="{AF666ECD-367D-4549-B949-2B535F574DD8}"/>
              </a:ext>
            </a:extLst>
          </p:cNvPr>
          <p:cNvGraphicFramePr>
            <a:graphicFrameLocks noGrp="1"/>
          </p:cNvGraphicFramePr>
          <p:nvPr>
            <p:ph idx="1"/>
            <p:extLst/>
          </p:nvPr>
        </p:nvGraphicFramePr>
        <p:xfrm>
          <a:off x="690880" y="1825624"/>
          <a:ext cx="10662920" cy="47580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32493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15">
            <a:extLst>
              <a:ext uri="{FF2B5EF4-FFF2-40B4-BE49-F238E27FC236}">
                <a16:creationId xmlns:a16="http://schemas.microsoft.com/office/drawing/2014/main" id="{B29B669E-D0BC-4F1C-96BF-ED627CB4A1A4}"/>
              </a:ext>
            </a:extLst>
          </p:cNvPr>
          <p:cNvPicPr>
            <a:picLocks noGrp="1" noChangeAspect="1"/>
          </p:cNvPicPr>
          <p:nvPr>
            <p:ph idx="1"/>
          </p:nvPr>
        </p:nvPicPr>
        <p:blipFill>
          <a:blip r:embed="rId3"/>
          <a:stretch>
            <a:fillRect/>
          </a:stretch>
        </p:blipFill>
        <p:spPr>
          <a:xfrm>
            <a:off x="1713599" y="1328932"/>
            <a:ext cx="7979228" cy="5221326"/>
          </a:xfrm>
          <a:prstGeom prst="rect">
            <a:avLst/>
          </a:prstGeom>
        </p:spPr>
      </p:pic>
      <p:sp>
        <p:nvSpPr>
          <p:cNvPr id="2" name="Title 1">
            <a:extLst>
              <a:ext uri="{FF2B5EF4-FFF2-40B4-BE49-F238E27FC236}">
                <a16:creationId xmlns:a16="http://schemas.microsoft.com/office/drawing/2014/main" id="{FA9820E9-EFC4-4B65-9F63-797DD460D469}"/>
              </a:ext>
            </a:extLst>
          </p:cNvPr>
          <p:cNvSpPr>
            <a:spLocks noGrp="1"/>
          </p:cNvSpPr>
          <p:nvPr>
            <p:ph type="title"/>
          </p:nvPr>
        </p:nvSpPr>
        <p:spPr>
          <a:xfrm>
            <a:off x="929640" y="153911"/>
            <a:ext cx="10515600" cy="1325563"/>
          </a:xfrm>
        </p:spPr>
        <p:txBody>
          <a:bodyPr>
            <a:normAutofit/>
          </a:bodyPr>
          <a:lstStyle/>
          <a:p>
            <a:r>
              <a:rPr lang="en-GB" sz="2800" dirty="0" err="1">
                <a:latin typeface="Times New Roman" panose="02020603050405020304" pitchFamily="18" charset="0"/>
                <a:cs typeface="Times New Roman" panose="02020603050405020304" pitchFamily="18" charset="0"/>
              </a:rPr>
              <a:t>Ethnocultural</a:t>
            </a:r>
            <a:r>
              <a:rPr lang="en-GB" sz="2800" dirty="0">
                <a:latin typeface="Times New Roman" panose="02020603050405020304" pitchFamily="18" charset="0"/>
                <a:cs typeface="Times New Roman" panose="02020603050405020304" pitchFamily="18" charset="0"/>
              </a:rPr>
              <a:t> backgrounds</a:t>
            </a:r>
            <a:endParaRPr lang="en-GB" sz="2800" dirty="0"/>
          </a:p>
        </p:txBody>
      </p:sp>
      <p:sp>
        <p:nvSpPr>
          <p:cNvPr id="5" name="TextBox 4">
            <a:extLst>
              <a:ext uri="{FF2B5EF4-FFF2-40B4-BE49-F238E27FC236}">
                <a16:creationId xmlns:a16="http://schemas.microsoft.com/office/drawing/2014/main" id="{1D44C74E-51DA-439A-9668-23EC4B88C88E}"/>
              </a:ext>
            </a:extLst>
          </p:cNvPr>
          <p:cNvSpPr txBox="1"/>
          <p:nvPr/>
        </p:nvSpPr>
        <p:spPr>
          <a:xfrm>
            <a:off x="7445803" y="1816377"/>
            <a:ext cx="42992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76%</a:t>
            </a:r>
          </a:p>
        </p:txBody>
      </p:sp>
      <p:sp>
        <p:nvSpPr>
          <p:cNvPr id="6" name="TextBox 5">
            <a:extLst>
              <a:ext uri="{FF2B5EF4-FFF2-40B4-BE49-F238E27FC236}">
                <a16:creationId xmlns:a16="http://schemas.microsoft.com/office/drawing/2014/main" id="{01E46010-3A9D-4B5E-BFB4-C153AADCC7C3}"/>
              </a:ext>
            </a:extLst>
          </p:cNvPr>
          <p:cNvSpPr txBox="1"/>
          <p:nvPr/>
        </p:nvSpPr>
        <p:spPr>
          <a:xfrm>
            <a:off x="8150804" y="4626182"/>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5%</a:t>
            </a:r>
          </a:p>
        </p:txBody>
      </p:sp>
      <p:sp>
        <p:nvSpPr>
          <p:cNvPr id="7" name="TextBox 6">
            <a:extLst>
              <a:ext uri="{FF2B5EF4-FFF2-40B4-BE49-F238E27FC236}">
                <a16:creationId xmlns:a16="http://schemas.microsoft.com/office/drawing/2014/main" id="{AD7962CA-EA4E-4901-872D-A4537AE523C8}"/>
              </a:ext>
            </a:extLst>
          </p:cNvPr>
          <p:cNvSpPr txBox="1"/>
          <p:nvPr/>
        </p:nvSpPr>
        <p:spPr>
          <a:xfrm>
            <a:off x="8724382" y="4766345"/>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8" name="TextBox 7">
            <a:extLst>
              <a:ext uri="{FF2B5EF4-FFF2-40B4-BE49-F238E27FC236}">
                <a16:creationId xmlns:a16="http://schemas.microsoft.com/office/drawing/2014/main" id="{DD08D5F7-EDAA-4A48-902D-B4AF56249945}"/>
              </a:ext>
            </a:extLst>
          </p:cNvPr>
          <p:cNvSpPr txBox="1"/>
          <p:nvPr/>
        </p:nvSpPr>
        <p:spPr>
          <a:xfrm>
            <a:off x="6849918" y="4795284"/>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9" name="TextBox 8">
            <a:extLst>
              <a:ext uri="{FF2B5EF4-FFF2-40B4-BE49-F238E27FC236}">
                <a16:creationId xmlns:a16="http://schemas.microsoft.com/office/drawing/2014/main" id="{DC6C71FE-2078-4B76-8705-B3DE9E5857C5}"/>
              </a:ext>
            </a:extLst>
          </p:cNvPr>
          <p:cNvSpPr txBox="1"/>
          <p:nvPr/>
        </p:nvSpPr>
        <p:spPr>
          <a:xfrm>
            <a:off x="6187440" y="4734560"/>
            <a:ext cx="407541"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10" name="TextBox 9">
            <a:extLst>
              <a:ext uri="{FF2B5EF4-FFF2-40B4-BE49-F238E27FC236}">
                <a16:creationId xmlns:a16="http://schemas.microsoft.com/office/drawing/2014/main" id="{1C477AEF-B42C-4BC8-88A0-5EC8A773CE24}"/>
              </a:ext>
            </a:extLst>
          </p:cNvPr>
          <p:cNvSpPr txBox="1"/>
          <p:nvPr/>
        </p:nvSpPr>
        <p:spPr>
          <a:xfrm>
            <a:off x="5524318" y="4729562"/>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3%</a:t>
            </a:r>
          </a:p>
        </p:txBody>
      </p:sp>
      <p:sp>
        <p:nvSpPr>
          <p:cNvPr id="11" name="TextBox 10">
            <a:extLst>
              <a:ext uri="{FF2B5EF4-FFF2-40B4-BE49-F238E27FC236}">
                <a16:creationId xmlns:a16="http://schemas.microsoft.com/office/drawing/2014/main" id="{B4471C4B-9713-4F5A-B72F-55A7EB340DBB}"/>
              </a:ext>
            </a:extLst>
          </p:cNvPr>
          <p:cNvSpPr txBox="1"/>
          <p:nvPr/>
        </p:nvSpPr>
        <p:spPr>
          <a:xfrm>
            <a:off x="4927269" y="4746025"/>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12" name="TextBox 11">
            <a:extLst>
              <a:ext uri="{FF2B5EF4-FFF2-40B4-BE49-F238E27FC236}">
                <a16:creationId xmlns:a16="http://schemas.microsoft.com/office/drawing/2014/main" id="{3C5751AC-2E82-41BA-B6F7-93C2E7465B54}"/>
              </a:ext>
            </a:extLst>
          </p:cNvPr>
          <p:cNvSpPr txBox="1"/>
          <p:nvPr/>
        </p:nvSpPr>
        <p:spPr>
          <a:xfrm>
            <a:off x="4283479" y="4516727"/>
            <a:ext cx="466794"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8%</a:t>
            </a:r>
          </a:p>
        </p:txBody>
      </p:sp>
      <p:sp>
        <p:nvSpPr>
          <p:cNvPr id="13" name="TextBox 12">
            <a:extLst>
              <a:ext uri="{FF2B5EF4-FFF2-40B4-BE49-F238E27FC236}">
                <a16:creationId xmlns:a16="http://schemas.microsoft.com/office/drawing/2014/main" id="{A334E47A-AB4C-40E0-9D97-1B8E84DB66C0}"/>
              </a:ext>
            </a:extLst>
          </p:cNvPr>
          <p:cNvSpPr txBox="1"/>
          <p:nvPr/>
        </p:nvSpPr>
        <p:spPr>
          <a:xfrm>
            <a:off x="3690494" y="4756185"/>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14" name="TextBox 13">
            <a:extLst>
              <a:ext uri="{FF2B5EF4-FFF2-40B4-BE49-F238E27FC236}">
                <a16:creationId xmlns:a16="http://schemas.microsoft.com/office/drawing/2014/main" id="{FD2FDBB4-42D5-432D-9753-1B547C07C12D}"/>
              </a:ext>
            </a:extLst>
          </p:cNvPr>
          <p:cNvSpPr txBox="1"/>
          <p:nvPr/>
        </p:nvSpPr>
        <p:spPr>
          <a:xfrm>
            <a:off x="2978199" y="4764015"/>
            <a:ext cx="357790"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Tree>
    <p:extLst>
      <p:ext uri="{BB962C8B-B14F-4D97-AF65-F5344CB8AC3E}">
        <p14:creationId xmlns:p14="http://schemas.microsoft.com/office/powerpoint/2010/main" val="1080809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B893E-7C18-46DD-AE63-6BA66321F578}"/>
              </a:ext>
            </a:extLst>
          </p:cNvPr>
          <p:cNvSpPr>
            <a:spLocks noGrp="1"/>
          </p:cNvSpPr>
          <p:nvPr>
            <p:ph type="title"/>
          </p:nvPr>
        </p:nvSpPr>
        <p:spPr/>
        <p:txBody>
          <a:bodyPr>
            <a:normAutofit/>
          </a:bodyPr>
          <a:lstStyle/>
          <a:p>
            <a:r>
              <a:rPr lang="en-GB" sz="2800" dirty="0" err="1">
                <a:latin typeface="Times New Roman" panose="02020603050405020304" pitchFamily="18" charset="0"/>
                <a:cs typeface="Times New Roman" panose="02020603050405020304" pitchFamily="18" charset="0"/>
              </a:rPr>
              <a:t>Ethnocultural</a:t>
            </a:r>
            <a:r>
              <a:rPr lang="en-GB" sz="2800" dirty="0">
                <a:latin typeface="Times New Roman" panose="02020603050405020304" pitchFamily="18" charset="0"/>
                <a:cs typeface="Times New Roman" panose="02020603050405020304" pitchFamily="18" charset="0"/>
              </a:rPr>
              <a:t> backgrounds in two categories</a:t>
            </a:r>
            <a:endParaRPr lang="en-GB" sz="2800" dirty="0"/>
          </a:p>
        </p:txBody>
      </p:sp>
      <p:graphicFrame>
        <p:nvGraphicFramePr>
          <p:cNvPr id="5" name="Content Placeholder 4">
            <a:extLst>
              <a:ext uri="{FF2B5EF4-FFF2-40B4-BE49-F238E27FC236}">
                <a16:creationId xmlns:a16="http://schemas.microsoft.com/office/drawing/2014/main" id="{C978D649-36AA-4F06-A555-8B53FF268CDF}"/>
              </a:ext>
            </a:extLst>
          </p:cNvPr>
          <p:cNvGraphicFramePr>
            <a:graphicFrameLocks noGrp="1"/>
          </p:cNvGraphicFramePr>
          <p:nvPr>
            <p:ph idx="1"/>
            <p:extLst/>
          </p:nvPr>
        </p:nvGraphicFramePr>
        <p:xfrm>
          <a:off x="660400" y="1825625"/>
          <a:ext cx="10693400" cy="46672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960269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667842-F047-40DA-920F-3621202B3E39}"/>
              </a:ext>
            </a:extLst>
          </p:cNvPr>
          <p:cNvSpPr>
            <a:spLocks noGrp="1"/>
          </p:cNvSpPr>
          <p:nvPr>
            <p:ph type="title"/>
          </p:nvPr>
        </p:nvSpPr>
        <p:spPr>
          <a:xfrm>
            <a:off x="838200" y="365125"/>
            <a:ext cx="10515600" cy="569595"/>
          </a:xfrm>
        </p:spPr>
        <p:txBody>
          <a:bodyPr>
            <a:normAutofit/>
          </a:bodyPr>
          <a:lstStyle/>
          <a:p>
            <a:pPr algn="ctr"/>
            <a:r>
              <a:rPr lang="en-GB" sz="2800" b="1" dirty="0">
                <a:latin typeface="Times New Roman" panose="02020603050405020304" pitchFamily="18" charset="0"/>
                <a:cs typeface="Times New Roman" panose="02020603050405020304" pitchFamily="18" charset="0"/>
              </a:rPr>
              <a:t>Statistical analysis</a:t>
            </a:r>
          </a:p>
        </p:txBody>
      </p:sp>
      <p:sp>
        <p:nvSpPr>
          <p:cNvPr id="3" name="Content Placeholder 2">
            <a:extLst>
              <a:ext uri="{FF2B5EF4-FFF2-40B4-BE49-F238E27FC236}">
                <a16:creationId xmlns:a16="http://schemas.microsoft.com/office/drawing/2014/main" id="{B4DA3C6E-4E94-4555-BE9C-2F0F8221B43C}"/>
              </a:ext>
            </a:extLst>
          </p:cNvPr>
          <p:cNvSpPr>
            <a:spLocks noGrp="1"/>
          </p:cNvSpPr>
          <p:nvPr>
            <p:ph idx="1"/>
          </p:nvPr>
        </p:nvSpPr>
        <p:spPr>
          <a:xfrm>
            <a:off x="838200" y="934720"/>
            <a:ext cx="10515600" cy="5242243"/>
          </a:xfrm>
        </p:spPr>
        <p:txBody>
          <a:bodyPr/>
          <a:lstStyle/>
          <a:p>
            <a:pPr marL="0" indent="0">
              <a:lnSpc>
                <a:spcPct val="150000"/>
              </a:lnSpc>
              <a:buNone/>
            </a:pPr>
            <a:r>
              <a:rPr lang="en-GB" dirty="0">
                <a:latin typeface="Times New Roman" panose="02020603050405020304" pitchFamily="18" charset="0"/>
                <a:cs typeface="Times New Roman" panose="02020603050405020304" pitchFamily="18" charset="0"/>
              </a:rPr>
              <a:t>To investigate whether the Caucasians and non-Caucasians differ on whether they aim or do not aim for leadership role in future, a chi-square statistic was conducted. All assumptions were checked and met. The chi-square results indicate that the Caucasians and non-Caucasians are not significantly different on whether or not they aim for leadership in the future </a:t>
            </a:r>
            <a:r>
              <a:rPr lang="en-GB" i="1" dirty="0">
                <a:latin typeface="Times New Roman" panose="02020603050405020304" pitchFamily="18" charset="0"/>
                <a:cs typeface="Times New Roman" panose="02020603050405020304" pitchFamily="18" charset="0"/>
              </a:rPr>
              <a:t>(</a:t>
            </a:r>
            <a:r>
              <a:rPr lang="el-GR" i="1" dirty="0">
                <a:latin typeface="Times New Roman" panose="02020603050405020304" pitchFamily="18" charset="0"/>
                <a:cs typeface="Times New Roman" panose="02020603050405020304" pitchFamily="18" charset="0"/>
              </a:rPr>
              <a:t>χ2</a:t>
            </a:r>
            <a:r>
              <a:rPr lang="en-GB" i="1" dirty="0">
                <a:latin typeface="Times New Roman" panose="02020603050405020304" pitchFamily="18" charset="0"/>
                <a:cs typeface="Times New Roman" panose="02020603050405020304" pitchFamily="18" charset="0"/>
              </a:rPr>
              <a:t>= 2.03, df= 1, N=167, p= .154). </a:t>
            </a:r>
            <a:r>
              <a:rPr lang="en-GB" dirty="0">
                <a:latin typeface="Times New Roman" panose="02020603050405020304" pitchFamily="18" charset="0"/>
                <a:cs typeface="Times New Roman" panose="02020603050405020304" pitchFamily="18" charset="0"/>
              </a:rPr>
              <a:t>Therefore, Caucasians are not more likely than the non-Caucasians to aim more or less for leadership roles.</a:t>
            </a:r>
          </a:p>
        </p:txBody>
      </p:sp>
    </p:spTree>
    <p:extLst>
      <p:ext uri="{BB962C8B-B14F-4D97-AF65-F5344CB8AC3E}">
        <p14:creationId xmlns:p14="http://schemas.microsoft.com/office/powerpoint/2010/main" val="35317239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668BB-CD92-4BF1-9F34-B8B0095334EF}"/>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Gender distribution of participants who aim for leadership</a:t>
            </a:r>
            <a:endParaRPr lang="en-GB" sz="2800" dirty="0"/>
          </a:p>
        </p:txBody>
      </p:sp>
      <p:graphicFrame>
        <p:nvGraphicFramePr>
          <p:cNvPr id="4" name="Content Placeholder 3">
            <a:extLst>
              <a:ext uri="{FF2B5EF4-FFF2-40B4-BE49-F238E27FC236}">
                <a16:creationId xmlns:a16="http://schemas.microsoft.com/office/drawing/2014/main" id="{99FEA8BD-F09A-4B55-B571-8A38D90109F7}"/>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17080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3600" b="1" dirty="0">
              <a:solidFill>
                <a:prstClr val="black"/>
              </a:solidFill>
              <a:ea typeface="+mj-ea"/>
              <a:cs typeface="+mj-cs"/>
            </a:endParaRPr>
          </a:p>
          <a:p>
            <a:pPr marL="0" indent="0">
              <a:buNone/>
            </a:pPr>
            <a:endParaRPr lang="en-US" sz="3600" b="1" dirty="0">
              <a:solidFill>
                <a:prstClr val="black"/>
              </a:solidFill>
              <a:ea typeface="+mj-ea"/>
              <a:cs typeface="+mj-cs"/>
            </a:endParaRPr>
          </a:p>
          <a:p>
            <a:pPr marL="0" indent="0">
              <a:buNone/>
            </a:pPr>
            <a:r>
              <a:rPr lang="en-US" sz="4400" b="1" dirty="0">
                <a:solidFill>
                  <a:prstClr val="black"/>
                </a:solidFill>
                <a:ea typeface="+mj-ea"/>
                <a:cs typeface="+mj-cs"/>
              </a:rPr>
              <a:t>Supporting French-Language Speakers</a:t>
            </a:r>
            <a:endParaRPr lang="en-US" sz="4400" dirty="0"/>
          </a:p>
          <a:p>
            <a:pPr marL="0" indent="0">
              <a:buNone/>
            </a:pPr>
            <a:endParaRPr lang="en-US" sz="2400" dirty="0"/>
          </a:p>
          <a:p>
            <a:pPr marL="0" indent="0">
              <a:buNone/>
            </a:pPr>
            <a:r>
              <a:rPr lang="en-US" sz="3600" dirty="0"/>
              <a:t>Nadia </a:t>
            </a:r>
            <a:r>
              <a:rPr lang="en-US" sz="3600" dirty="0" err="1"/>
              <a:t>Caidi</a:t>
            </a:r>
            <a:endParaRPr lang="en-US" sz="3600" dirty="0"/>
          </a:p>
          <a:p>
            <a:pPr marL="0" indent="0">
              <a:buNone/>
            </a:pPr>
            <a:endParaRPr lang="en-US" sz="2400" dirty="0"/>
          </a:p>
        </p:txBody>
      </p:sp>
    </p:spTree>
    <p:extLst>
      <p:ext uri="{BB962C8B-B14F-4D97-AF65-F5344CB8AC3E}">
        <p14:creationId xmlns:p14="http://schemas.microsoft.com/office/powerpoint/2010/main" val="493152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1ABD1-3F82-4539-B4AC-98F0147086C3}"/>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Age distribution of participants who aim for leadership</a:t>
            </a:r>
            <a:endParaRPr lang="en-GB" sz="2800" dirty="0"/>
          </a:p>
        </p:txBody>
      </p:sp>
      <p:graphicFrame>
        <p:nvGraphicFramePr>
          <p:cNvPr id="4" name="Content Placeholder 3">
            <a:extLst>
              <a:ext uri="{FF2B5EF4-FFF2-40B4-BE49-F238E27FC236}">
                <a16:creationId xmlns:a16="http://schemas.microsoft.com/office/drawing/2014/main" id="{219CC29C-80B4-4ECA-8CE0-171A43B01243}"/>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48127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FF988-37E7-4834-8455-11EABEE714A0}"/>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Sexual orientation of participants who aim for leadership</a:t>
            </a:r>
            <a:endParaRPr lang="en-GB" sz="2800" dirty="0"/>
          </a:p>
        </p:txBody>
      </p:sp>
      <p:graphicFrame>
        <p:nvGraphicFramePr>
          <p:cNvPr id="4" name="Content Placeholder 3">
            <a:extLst>
              <a:ext uri="{FF2B5EF4-FFF2-40B4-BE49-F238E27FC236}">
                <a16:creationId xmlns:a16="http://schemas.microsoft.com/office/drawing/2014/main" id="{A19440AD-864E-4F29-8166-89B6281F670C}"/>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393429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F52E1-485B-4FAE-ACEE-9CF3F7BF7F72}"/>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Self-identified visible minority participants who aim for leadership</a:t>
            </a:r>
            <a:endParaRPr lang="en-GB" sz="2800" dirty="0"/>
          </a:p>
        </p:txBody>
      </p:sp>
      <p:graphicFrame>
        <p:nvGraphicFramePr>
          <p:cNvPr id="4" name="Content Placeholder 3">
            <a:extLst>
              <a:ext uri="{FF2B5EF4-FFF2-40B4-BE49-F238E27FC236}">
                <a16:creationId xmlns:a16="http://schemas.microsoft.com/office/drawing/2014/main" id="{ECA5556C-2BF5-4987-99B1-8126617BBBC7}"/>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453453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A29A0-193D-4456-AD5E-5E4F69B93180}"/>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Residency status of participants who aim for leadership</a:t>
            </a:r>
            <a:endParaRPr lang="en-GB" sz="2800" dirty="0"/>
          </a:p>
        </p:txBody>
      </p:sp>
      <p:graphicFrame>
        <p:nvGraphicFramePr>
          <p:cNvPr id="4" name="Content Placeholder 3">
            <a:extLst>
              <a:ext uri="{FF2B5EF4-FFF2-40B4-BE49-F238E27FC236}">
                <a16:creationId xmlns:a16="http://schemas.microsoft.com/office/drawing/2014/main" id="{F951E581-249D-49B6-B38A-DA9670355FB4}"/>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18541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22161-3C84-4A0F-98D4-73407DFBBEE9}"/>
              </a:ext>
            </a:extLst>
          </p:cNvPr>
          <p:cNvSpPr>
            <a:spLocks noGrp="1"/>
          </p:cNvSpPr>
          <p:nvPr>
            <p:ph type="title"/>
          </p:nvPr>
        </p:nvSpPr>
        <p:spPr>
          <a:xfrm>
            <a:off x="838200" y="500062"/>
            <a:ext cx="10515600" cy="1325563"/>
          </a:xfrm>
        </p:spPr>
        <p:txBody>
          <a:bodyPr>
            <a:normAutofit/>
          </a:bodyPr>
          <a:lstStyle/>
          <a:p>
            <a:r>
              <a:rPr lang="en-GB" sz="2800" dirty="0">
                <a:latin typeface="Times New Roman" panose="02020603050405020304" pitchFamily="18" charset="0"/>
                <a:cs typeface="Times New Roman" panose="02020603050405020304" pitchFamily="18" charset="0"/>
              </a:rPr>
              <a:t>Education status of  participants who aim for leadership</a:t>
            </a:r>
            <a:endParaRPr lang="en-GB" sz="2800" dirty="0"/>
          </a:p>
        </p:txBody>
      </p:sp>
      <p:graphicFrame>
        <p:nvGraphicFramePr>
          <p:cNvPr id="4" name="Content Placeholder 3">
            <a:extLst>
              <a:ext uri="{FF2B5EF4-FFF2-40B4-BE49-F238E27FC236}">
                <a16:creationId xmlns:a16="http://schemas.microsoft.com/office/drawing/2014/main" id="{3E7ABCA8-AA68-46CC-9F30-BB26336578FC}"/>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86102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3DB4DA-5CE6-4712-950C-8649D6BA088D}"/>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Participants who aim for leadership against whether they are still at their first, second or third jobs</a:t>
            </a:r>
            <a:endParaRPr lang="en-GB" sz="2800" dirty="0"/>
          </a:p>
        </p:txBody>
      </p:sp>
      <p:graphicFrame>
        <p:nvGraphicFramePr>
          <p:cNvPr id="4" name="Content Placeholder 3">
            <a:extLst>
              <a:ext uri="{FF2B5EF4-FFF2-40B4-BE49-F238E27FC236}">
                <a16:creationId xmlns:a16="http://schemas.microsoft.com/office/drawing/2014/main" id="{6CD83131-FD6E-4D14-9926-244C3C8A3CAA}"/>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217021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04FE9-2A32-4A6A-B960-F4BA4FDD3B48}"/>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Participants who aim for leadership against supervisory roles</a:t>
            </a:r>
            <a:endParaRPr lang="en-GB" sz="2800" dirty="0"/>
          </a:p>
        </p:txBody>
      </p:sp>
      <p:graphicFrame>
        <p:nvGraphicFramePr>
          <p:cNvPr id="4" name="Content Placeholder 3">
            <a:extLst>
              <a:ext uri="{FF2B5EF4-FFF2-40B4-BE49-F238E27FC236}">
                <a16:creationId xmlns:a16="http://schemas.microsoft.com/office/drawing/2014/main" id="{0A155F85-6ECA-411C-83EB-0D7F262F8515}"/>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247109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047A8A-638E-4B71-8439-4F9B6CF1736D}"/>
              </a:ext>
            </a:extLst>
          </p:cNvPr>
          <p:cNvSpPr>
            <a:spLocks noGrp="1"/>
          </p:cNvSpPr>
          <p:nvPr>
            <p:ph type="title"/>
          </p:nvPr>
        </p:nvSpPr>
        <p:spPr>
          <a:xfrm>
            <a:off x="406400" y="365125"/>
            <a:ext cx="11074400" cy="1325563"/>
          </a:xfrm>
        </p:spPr>
        <p:txBody>
          <a:bodyPr>
            <a:normAutofit/>
          </a:bodyPr>
          <a:lstStyle/>
          <a:p>
            <a:r>
              <a:rPr lang="en-GB" sz="2800" b="1" dirty="0">
                <a:latin typeface="Times New Roman" panose="02020603050405020304" pitchFamily="18" charset="0"/>
                <a:cs typeface="Times New Roman" panose="02020603050405020304" pitchFamily="18" charset="0"/>
              </a:rPr>
              <a:t>Categories of employees supervised by the Non-Caucasian participants</a:t>
            </a:r>
          </a:p>
        </p:txBody>
      </p:sp>
      <p:sp>
        <p:nvSpPr>
          <p:cNvPr id="3" name="Content Placeholder 2">
            <a:extLst>
              <a:ext uri="{FF2B5EF4-FFF2-40B4-BE49-F238E27FC236}">
                <a16:creationId xmlns:a16="http://schemas.microsoft.com/office/drawing/2014/main" id="{261382AC-5155-4FFF-A2B3-7AE8F35C89F2}"/>
              </a:ext>
            </a:extLst>
          </p:cNvPr>
          <p:cNvSpPr>
            <a:spLocks noGrp="1"/>
          </p:cNvSpPr>
          <p:nvPr>
            <p:ph idx="1"/>
          </p:nvPr>
        </p:nvSpPr>
        <p:spPr>
          <a:xfrm>
            <a:off x="965200" y="1499835"/>
            <a:ext cx="4821825" cy="2540824"/>
          </a:xfrm>
        </p:spPr>
        <p:txBody>
          <a:bodyPr>
            <a:normAutofit/>
          </a:bodyPr>
          <a:lstStyle/>
          <a:p>
            <a:r>
              <a:rPr lang="en-GB" dirty="0">
                <a:latin typeface="Times New Roman" panose="02020603050405020304" pitchFamily="18" charset="0"/>
                <a:cs typeface="Times New Roman" panose="02020603050405020304" pitchFamily="18" charset="0"/>
              </a:rPr>
              <a:t>Students (7)</a:t>
            </a:r>
          </a:p>
          <a:p>
            <a:r>
              <a:rPr lang="en-GB" dirty="0">
                <a:latin typeface="Times New Roman" panose="02020603050405020304" pitchFamily="18" charset="0"/>
                <a:cs typeface="Times New Roman" panose="02020603050405020304" pitchFamily="18" charset="0"/>
              </a:rPr>
              <a:t>Staff (5)</a:t>
            </a:r>
          </a:p>
          <a:p>
            <a:r>
              <a:rPr lang="en-GB" dirty="0">
                <a:latin typeface="Times New Roman" panose="02020603050405020304" pitchFamily="18" charset="0"/>
                <a:cs typeface="Times New Roman" panose="02020603050405020304" pitchFamily="18" charset="0"/>
              </a:rPr>
              <a:t>Librarians (4)</a:t>
            </a:r>
          </a:p>
          <a:p>
            <a:r>
              <a:rPr lang="en-GB" dirty="0">
                <a:latin typeface="Times New Roman" panose="02020603050405020304" pitchFamily="18" charset="0"/>
                <a:cs typeface="Times New Roman" panose="02020603050405020304" pitchFamily="18" charset="0"/>
              </a:rPr>
              <a:t>Library technicians (3)</a:t>
            </a:r>
          </a:p>
          <a:p>
            <a:r>
              <a:rPr lang="en-GB" dirty="0">
                <a:latin typeface="Times New Roman" panose="02020603050405020304" pitchFamily="18" charset="0"/>
                <a:cs typeface="Times New Roman" panose="02020603050405020304" pitchFamily="18" charset="0"/>
              </a:rPr>
              <a:t>Managers and supervisors (1)</a:t>
            </a:r>
          </a:p>
        </p:txBody>
      </p:sp>
    </p:spTree>
    <p:extLst>
      <p:ext uri="{BB962C8B-B14F-4D97-AF65-F5344CB8AC3E}">
        <p14:creationId xmlns:p14="http://schemas.microsoft.com/office/powerpoint/2010/main" val="32353043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DA0A6-C036-415E-A963-9C3EEBF1DD55}"/>
              </a:ext>
            </a:extLst>
          </p:cNvPr>
          <p:cNvSpPr>
            <a:spLocks noGrp="1"/>
          </p:cNvSpPr>
          <p:nvPr>
            <p:ph type="title"/>
          </p:nvPr>
        </p:nvSpPr>
        <p:spPr/>
        <p:txBody>
          <a:bodyPr>
            <a:normAutofit/>
          </a:bodyPr>
          <a:lstStyle/>
          <a:p>
            <a:r>
              <a:rPr lang="en-GB" sz="2800" b="1" dirty="0">
                <a:latin typeface="Times New Roman" panose="02020603050405020304" pitchFamily="18" charset="0"/>
                <a:cs typeface="Times New Roman" panose="02020603050405020304" pitchFamily="18" charset="0"/>
              </a:rPr>
              <a:t>Categories of employees supervised by the Caucasian participants</a:t>
            </a:r>
            <a:endParaRPr lang="en-GB" sz="2800" b="1" dirty="0"/>
          </a:p>
        </p:txBody>
      </p:sp>
      <p:sp>
        <p:nvSpPr>
          <p:cNvPr id="3" name="Content Placeholder 2">
            <a:extLst>
              <a:ext uri="{FF2B5EF4-FFF2-40B4-BE49-F238E27FC236}">
                <a16:creationId xmlns:a16="http://schemas.microsoft.com/office/drawing/2014/main" id="{8611B427-D418-4DEF-95AF-95D929D54269}"/>
              </a:ext>
            </a:extLst>
          </p:cNvPr>
          <p:cNvSpPr>
            <a:spLocks noGrp="1"/>
          </p:cNvSpPr>
          <p:nvPr>
            <p:ph idx="1"/>
          </p:nvPr>
        </p:nvSpPr>
        <p:spPr>
          <a:xfrm>
            <a:off x="838200" y="1431925"/>
            <a:ext cx="10515600" cy="4351338"/>
          </a:xfrm>
        </p:spPr>
        <p:txBody>
          <a:bodyPr/>
          <a:lstStyle/>
          <a:p>
            <a:r>
              <a:rPr lang="en-GB" dirty="0">
                <a:latin typeface="Times New Roman" panose="02020603050405020304" pitchFamily="18" charset="0"/>
                <a:cs typeface="Times New Roman" panose="02020603050405020304" pitchFamily="18" charset="0"/>
              </a:rPr>
              <a:t>Support staff (IT, steel workers, professional, managerial) (18)</a:t>
            </a:r>
          </a:p>
          <a:p>
            <a:r>
              <a:rPr lang="en-GB" dirty="0">
                <a:latin typeface="Times New Roman" panose="02020603050405020304" pitchFamily="18" charset="0"/>
                <a:cs typeface="Times New Roman" panose="02020603050405020304" pitchFamily="18" charset="0"/>
              </a:rPr>
              <a:t>Students (17)</a:t>
            </a:r>
          </a:p>
          <a:p>
            <a:r>
              <a:rPr lang="en-GB" dirty="0">
                <a:latin typeface="Times New Roman" panose="02020603050405020304" pitchFamily="18" charset="0"/>
                <a:cs typeface="Times New Roman" panose="02020603050405020304" pitchFamily="18" charset="0"/>
              </a:rPr>
              <a:t>Librarians, librarian practicums, library assistants, library clerks (14)</a:t>
            </a:r>
          </a:p>
          <a:p>
            <a:r>
              <a:rPr lang="en-GB" dirty="0">
                <a:latin typeface="Times New Roman" panose="02020603050405020304" pitchFamily="18" charset="0"/>
                <a:cs typeface="Times New Roman" panose="02020603050405020304" pitchFamily="18" charset="0"/>
              </a:rPr>
              <a:t>Library technicians (3)</a:t>
            </a:r>
          </a:p>
          <a:p>
            <a:r>
              <a:rPr lang="en-GB" dirty="0">
                <a:latin typeface="Times New Roman" panose="02020603050405020304" pitchFamily="18" charset="0"/>
                <a:cs typeface="Times New Roman" panose="02020603050405020304" pitchFamily="18" charset="0"/>
              </a:rPr>
              <a:t>Archivist, Assistant archivist (2)</a:t>
            </a:r>
          </a:p>
          <a:p>
            <a:r>
              <a:rPr lang="en-GB" dirty="0">
                <a:latin typeface="Times New Roman" panose="02020603050405020304" pitchFamily="18" charset="0"/>
                <a:cs typeface="Times New Roman" panose="02020603050405020304" pitchFamily="18" charset="0"/>
              </a:rPr>
              <a:t>All employees (2)</a:t>
            </a:r>
          </a:p>
          <a:p>
            <a:r>
              <a:rPr lang="en-GB" dirty="0">
                <a:latin typeface="Times New Roman" panose="02020603050405020304" pitchFamily="18" charset="0"/>
                <a:cs typeface="Times New Roman" panose="02020603050405020304" pitchFamily="18" charset="0"/>
              </a:rPr>
              <a:t>Contractual employees (1)</a:t>
            </a:r>
          </a:p>
          <a:p>
            <a:r>
              <a:rPr lang="en-GB" dirty="0">
                <a:latin typeface="Times New Roman" panose="02020603050405020304" pitchFamily="18" charset="0"/>
                <a:cs typeface="Times New Roman" panose="02020603050405020304" pitchFamily="18" charset="0"/>
              </a:rPr>
              <a:t>Office assistants (1)</a:t>
            </a:r>
          </a:p>
        </p:txBody>
      </p:sp>
    </p:spTree>
    <p:extLst>
      <p:ext uri="{BB962C8B-B14F-4D97-AF65-F5344CB8AC3E}">
        <p14:creationId xmlns:p14="http://schemas.microsoft.com/office/powerpoint/2010/main" val="24763906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7030B-3415-4F12-9DB0-4833C4F42724}"/>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Participants who aim for leadership in future against and leadership role outside library</a:t>
            </a:r>
            <a:endParaRPr lang="en-GB" sz="2800" dirty="0"/>
          </a:p>
        </p:txBody>
      </p:sp>
      <p:graphicFrame>
        <p:nvGraphicFramePr>
          <p:cNvPr id="4" name="Content Placeholder 3">
            <a:extLst>
              <a:ext uri="{FF2B5EF4-FFF2-40B4-BE49-F238E27FC236}">
                <a16:creationId xmlns:a16="http://schemas.microsoft.com/office/drawing/2014/main" id="{403AD47B-7EC5-4426-A359-0E85593D4DFF}"/>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11981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59501" y="1527858"/>
            <a:ext cx="9554228" cy="2472673"/>
          </a:xfrm>
        </p:spPr>
        <p:txBody>
          <a:bodyPr/>
          <a:lstStyle/>
          <a:p>
            <a:pPr algn="ctr"/>
            <a:r>
              <a:rPr lang="en-US" sz="5400" dirty="0"/>
              <a:t>Supporting French-language speakers’ needs in the GTA</a:t>
            </a:r>
          </a:p>
        </p:txBody>
      </p:sp>
      <p:sp>
        <p:nvSpPr>
          <p:cNvPr id="3" name="Subtitle 2"/>
          <p:cNvSpPr>
            <a:spLocks noGrp="1"/>
          </p:cNvSpPr>
          <p:nvPr>
            <p:ph type="subTitle" idx="1"/>
          </p:nvPr>
        </p:nvSpPr>
        <p:spPr>
          <a:xfrm>
            <a:off x="398308" y="4204792"/>
            <a:ext cx="10764078" cy="2653208"/>
          </a:xfrm>
        </p:spPr>
        <p:txBody>
          <a:bodyPr>
            <a:normAutofit lnSpcReduction="10000"/>
          </a:bodyPr>
          <a:lstStyle/>
          <a:p>
            <a:pPr algn="ctr"/>
            <a:endParaRPr lang="en-US" dirty="0"/>
          </a:p>
          <a:p>
            <a:pPr algn="ctr"/>
            <a:r>
              <a:rPr lang="en-US" dirty="0"/>
              <a:t>Prof. Nadia Caidi, Faculty of Information, Univ. of Toronto</a:t>
            </a:r>
          </a:p>
          <a:p>
            <a:pPr algn="ctr"/>
            <a:r>
              <a:rPr lang="en-US" dirty="0"/>
              <a:t>With INF2300 students:  Elizabeth Carbone, Joanna Grodecki, </a:t>
            </a:r>
          </a:p>
          <a:p>
            <a:pPr algn="ctr"/>
            <a:r>
              <a:rPr lang="en-US" dirty="0" err="1"/>
              <a:t>Lubnaa</a:t>
            </a:r>
            <a:r>
              <a:rPr lang="en-US" dirty="0"/>
              <a:t> </a:t>
            </a:r>
            <a:r>
              <a:rPr lang="en-US" dirty="0" err="1"/>
              <a:t>Jaumdally</a:t>
            </a:r>
            <a:r>
              <a:rPr lang="en-US" dirty="0"/>
              <a:t>, and </a:t>
            </a:r>
            <a:r>
              <a:rPr lang="en-US" dirty="0" err="1"/>
              <a:t>Ciara</a:t>
            </a:r>
            <a:r>
              <a:rPr lang="en-US" dirty="0"/>
              <a:t> O’Kelly</a:t>
            </a:r>
          </a:p>
          <a:p>
            <a:pPr algn="ctr"/>
            <a:endParaRPr lang="en-US" dirty="0"/>
          </a:p>
          <a:p>
            <a:pPr algn="ctr"/>
            <a:r>
              <a:rPr lang="en-US" dirty="0"/>
              <a:t>Scholars Portal Day, Dec 7, 2019</a:t>
            </a:r>
          </a:p>
          <a:p>
            <a:pPr algn="ctr"/>
            <a:endParaRPr lang="en-US" dirty="0"/>
          </a:p>
        </p:txBody>
      </p:sp>
    </p:spTree>
    <p:extLst>
      <p:ext uri="{BB962C8B-B14F-4D97-AF65-F5344CB8AC3E}">
        <p14:creationId xmlns:p14="http://schemas.microsoft.com/office/powerpoint/2010/main" val="15038589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FAF59C-31F8-489B-BE50-027A7710231F}"/>
              </a:ext>
            </a:extLst>
          </p:cNvPr>
          <p:cNvSpPr>
            <a:spLocks noGrp="1"/>
          </p:cNvSpPr>
          <p:nvPr>
            <p:ph type="title"/>
          </p:nvPr>
        </p:nvSpPr>
        <p:spPr/>
        <p:txBody>
          <a:bodyPr>
            <a:normAutofit/>
          </a:bodyPr>
          <a:lstStyle/>
          <a:p>
            <a:r>
              <a:rPr lang="en-GB" sz="2800" dirty="0">
                <a:latin typeface="Times New Roman" panose="02020603050405020304" pitchFamily="18" charset="0"/>
                <a:cs typeface="Times New Roman" panose="02020603050405020304" pitchFamily="18" charset="0"/>
              </a:rPr>
              <a:t>Participants who aim for leadership in future against whether they are encouraged or not to learn about leadership roles and possibilities in the library</a:t>
            </a:r>
            <a:endParaRPr lang="en-GB" sz="2800" dirty="0"/>
          </a:p>
        </p:txBody>
      </p:sp>
      <p:graphicFrame>
        <p:nvGraphicFramePr>
          <p:cNvPr id="4" name="Content Placeholder 3">
            <a:extLst>
              <a:ext uri="{FF2B5EF4-FFF2-40B4-BE49-F238E27FC236}">
                <a16:creationId xmlns:a16="http://schemas.microsoft.com/office/drawing/2014/main" id="{9343446D-FE79-4C21-8450-DE41EDAFFF6A}"/>
              </a:ext>
            </a:extLst>
          </p:cNvPr>
          <p:cNvGraphicFramePr>
            <a:graphicFrameLocks noGrp="1"/>
          </p:cNvGraphicFramePr>
          <p:nvPr>
            <p:ph idx="1"/>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81669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29C77-6BEC-4619-AFC4-E0D463FC3525}"/>
              </a:ext>
            </a:extLst>
          </p:cNvPr>
          <p:cNvSpPr>
            <a:spLocks noGrp="1"/>
          </p:cNvSpPr>
          <p:nvPr>
            <p:ph type="title"/>
          </p:nvPr>
        </p:nvSpPr>
        <p:spPr>
          <a:xfrm>
            <a:off x="213360" y="162561"/>
            <a:ext cx="11389360" cy="898208"/>
          </a:xfrm>
        </p:spPr>
        <p:txBody>
          <a:bodyPr>
            <a:normAutofit/>
          </a:bodyPr>
          <a:lstStyle/>
          <a:p>
            <a:r>
              <a:rPr lang="en-GB" sz="2800" b="1" dirty="0">
                <a:latin typeface="Times New Roman" panose="02020603050405020304" pitchFamily="18" charset="0"/>
                <a:cs typeface="Times New Roman" panose="02020603050405020304" pitchFamily="18" charset="0"/>
              </a:rPr>
              <a:t>Desired leadership roles (Non-Caucasian) and reasons for being in them</a:t>
            </a:r>
          </a:p>
        </p:txBody>
      </p:sp>
      <p:sp>
        <p:nvSpPr>
          <p:cNvPr id="3" name="Content Placeholder 2">
            <a:extLst>
              <a:ext uri="{FF2B5EF4-FFF2-40B4-BE49-F238E27FC236}">
                <a16:creationId xmlns:a16="http://schemas.microsoft.com/office/drawing/2014/main" id="{0C0F4275-AE04-42CA-9DAE-2FD1CB647C2C}"/>
              </a:ext>
            </a:extLst>
          </p:cNvPr>
          <p:cNvSpPr>
            <a:spLocks noGrp="1"/>
          </p:cNvSpPr>
          <p:nvPr>
            <p:ph idx="1"/>
          </p:nvPr>
        </p:nvSpPr>
        <p:spPr>
          <a:xfrm>
            <a:off x="213360" y="1060769"/>
            <a:ext cx="11765280" cy="5248591"/>
          </a:xfrm>
        </p:spPr>
        <p:txBody>
          <a:bodyPr>
            <a:normAutofit fontScale="85000" lnSpcReduction="10000"/>
          </a:bodyPr>
          <a:lstStyle/>
          <a:p>
            <a:pPr>
              <a:lnSpc>
                <a:spcPct val="150000"/>
              </a:lnSpc>
            </a:pPr>
            <a:r>
              <a:rPr lang="en-GB" b="1" dirty="0">
                <a:latin typeface="Times New Roman" panose="02020603050405020304" pitchFamily="18" charset="0"/>
                <a:cs typeface="Times New Roman" panose="02020603050405020304" pitchFamily="18" charset="0"/>
              </a:rPr>
              <a:t>Just a bit different from current one: </a:t>
            </a:r>
            <a:r>
              <a:rPr lang="en-GB" dirty="0">
                <a:latin typeface="Times New Roman" panose="02020603050405020304" pitchFamily="18" charset="0"/>
                <a:cs typeface="Times New Roman" panose="02020603050405020304" pitchFamily="18" charset="0"/>
              </a:rPr>
              <a:t>I love working with people and helping them.</a:t>
            </a:r>
          </a:p>
          <a:p>
            <a:pPr>
              <a:lnSpc>
                <a:spcPct val="150000"/>
              </a:lnSpc>
            </a:pPr>
            <a:r>
              <a:rPr lang="en-GB" b="1" dirty="0">
                <a:latin typeface="Times New Roman" panose="02020603050405020304" pitchFamily="18" charset="0"/>
                <a:cs typeface="Times New Roman" panose="02020603050405020304" pitchFamily="18" charset="0"/>
              </a:rPr>
              <a:t>Director: </a:t>
            </a:r>
            <a:r>
              <a:rPr lang="en-GB" dirty="0">
                <a:latin typeface="Times New Roman" panose="02020603050405020304" pitchFamily="18" charset="0"/>
                <a:cs typeface="Times New Roman" panose="02020603050405020304" pitchFamily="18" charset="0"/>
              </a:rPr>
              <a:t>have skills needed, to represent diversity in leadership </a:t>
            </a:r>
          </a:p>
          <a:p>
            <a:pPr>
              <a:lnSpc>
                <a:spcPct val="150000"/>
              </a:lnSpc>
            </a:pPr>
            <a:r>
              <a:rPr lang="en-GB" b="1" dirty="0">
                <a:latin typeface="Times New Roman" panose="02020603050405020304" pitchFamily="18" charset="0"/>
                <a:cs typeface="Times New Roman" panose="02020603050405020304" pitchFamily="18" charset="0"/>
              </a:rPr>
              <a:t>My current one is good: </a:t>
            </a:r>
            <a:r>
              <a:rPr lang="en-GB" dirty="0">
                <a:latin typeface="Times New Roman" panose="02020603050405020304" pitchFamily="18" charset="0"/>
                <a:cs typeface="Times New Roman" panose="02020603050405020304" pitchFamily="18" charset="0"/>
              </a:rPr>
              <a:t>I love it, and can help people</a:t>
            </a:r>
          </a:p>
          <a:p>
            <a:pPr>
              <a:lnSpc>
                <a:spcPct val="150000"/>
              </a:lnSpc>
            </a:pPr>
            <a:r>
              <a:rPr lang="en-GB" b="1" dirty="0">
                <a:latin typeface="Times New Roman" panose="02020603050405020304" pitchFamily="18" charset="0"/>
                <a:cs typeface="Times New Roman" panose="02020603050405020304" pitchFamily="18" charset="0"/>
              </a:rPr>
              <a:t>Department head: </a:t>
            </a:r>
            <a:r>
              <a:rPr lang="en-GB" dirty="0">
                <a:latin typeface="Times New Roman" panose="02020603050405020304" pitchFamily="18" charset="0"/>
                <a:cs typeface="Times New Roman" panose="02020603050405020304" pitchFamily="18" charset="0"/>
              </a:rPr>
              <a:t>will increase my employability; was acting head for a year and enjoyed the experience; I have abilities for change and planning</a:t>
            </a:r>
          </a:p>
          <a:p>
            <a:pPr>
              <a:lnSpc>
                <a:spcPct val="150000"/>
              </a:lnSpc>
            </a:pPr>
            <a:r>
              <a:rPr lang="en-GB" b="1" dirty="0">
                <a:latin typeface="Times New Roman" panose="02020603050405020304" pitchFamily="18" charset="0"/>
                <a:cs typeface="Times New Roman" panose="02020603050405020304" pitchFamily="18" charset="0"/>
              </a:rPr>
              <a:t>Manager or Supervisor: </a:t>
            </a:r>
            <a:r>
              <a:rPr lang="en-GB" dirty="0">
                <a:latin typeface="Times New Roman" panose="02020603050405020304" pitchFamily="18" charset="0"/>
                <a:cs typeface="Times New Roman" panose="02020603050405020304" pitchFamily="18" charset="0"/>
              </a:rPr>
              <a:t>to support doing research as librarians; to emulate my past great managers</a:t>
            </a:r>
          </a:p>
          <a:p>
            <a:pPr>
              <a:lnSpc>
                <a:spcPct val="150000"/>
              </a:lnSpc>
            </a:pPr>
            <a:r>
              <a:rPr lang="en-GB" b="1" dirty="0">
                <a:latin typeface="Times New Roman" panose="02020603050405020304" pitchFamily="18" charset="0"/>
                <a:cs typeface="Times New Roman" panose="02020603050405020304" pitchFamily="18" charset="0"/>
              </a:rPr>
              <a:t>Vice president research: </a:t>
            </a:r>
            <a:r>
              <a:rPr lang="en-GB" dirty="0">
                <a:latin typeface="Times New Roman" panose="02020603050405020304" pitchFamily="18" charset="0"/>
                <a:cs typeface="Times New Roman" panose="02020603050405020304" pitchFamily="18" charset="0"/>
              </a:rPr>
              <a:t>to develop and interpret policy and procedures related to research </a:t>
            </a:r>
          </a:p>
          <a:p>
            <a:pPr>
              <a:lnSpc>
                <a:spcPct val="150000"/>
              </a:lnSpc>
            </a:pPr>
            <a:endParaRPr lang="en-GB" dirty="0">
              <a:latin typeface="Times New Roman" panose="02020603050405020304" pitchFamily="18" charset="0"/>
              <a:cs typeface="Times New Roman" panose="02020603050405020304" pitchFamily="18" charset="0"/>
            </a:endParaRPr>
          </a:p>
          <a:p>
            <a:pPr marL="0" indent="0">
              <a:lnSpc>
                <a:spcPct val="150000"/>
              </a:lnSpc>
              <a:buNone/>
            </a:pPr>
            <a:endParaRPr lang="en-GB" dirty="0">
              <a:latin typeface="Times New Roman" panose="02020603050405020304" pitchFamily="18" charset="0"/>
              <a:cs typeface="Times New Roman" panose="02020603050405020304" pitchFamily="18" charset="0"/>
            </a:endParaRPr>
          </a:p>
          <a:p>
            <a:pPr>
              <a:lnSpc>
                <a:spcPct val="150000"/>
              </a:lnSpc>
            </a:pPr>
            <a:endParaRPr lang="en-GB" dirty="0">
              <a:latin typeface="Times New Roman" panose="02020603050405020304" pitchFamily="18" charset="0"/>
              <a:cs typeface="Times New Roman" panose="02020603050405020304" pitchFamily="18" charset="0"/>
            </a:endParaRPr>
          </a:p>
          <a:p>
            <a:pPr>
              <a:lnSpc>
                <a:spcPct val="150000"/>
              </a:lnSpc>
            </a:pPr>
            <a:endParaRPr lang="en-GB" dirty="0">
              <a:latin typeface="Times New Roman" panose="02020603050405020304" pitchFamily="18" charset="0"/>
              <a:cs typeface="Times New Roman" panose="02020603050405020304" pitchFamily="18" charset="0"/>
            </a:endParaRPr>
          </a:p>
          <a:p>
            <a:pPr>
              <a:lnSpc>
                <a:spcPct val="150000"/>
              </a:lnSpc>
            </a:pP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59041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4526E-F784-46C0-B98F-1CA76E9FA567}"/>
              </a:ext>
            </a:extLst>
          </p:cNvPr>
          <p:cNvSpPr>
            <a:spLocks noGrp="1"/>
          </p:cNvSpPr>
          <p:nvPr>
            <p:ph type="title"/>
          </p:nvPr>
        </p:nvSpPr>
        <p:spPr>
          <a:xfrm>
            <a:off x="213360" y="243840"/>
            <a:ext cx="11450320" cy="938848"/>
          </a:xfrm>
        </p:spPr>
        <p:txBody>
          <a:bodyPr>
            <a:normAutofit/>
          </a:bodyPr>
          <a:lstStyle/>
          <a:p>
            <a:r>
              <a:rPr lang="en-GB" sz="2800" b="1" dirty="0">
                <a:latin typeface="Times New Roman" panose="02020603050405020304" pitchFamily="18" charset="0"/>
                <a:cs typeface="Times New Roman" panose="02020603050405020304" pitchFamily="18" charset="0"/>
              </a:rPr>
              <a:t> Desired leadership roles (Non-Caucasian) and reasons for being in them</a:t>
            </a:r>
          </a:p>
        </p:txBody>
      </p:sp>
      <p:sp>
        <p:nvSpPr>
          <p:cNvPr id="3" name="Content Placeholder 2">
            <a:extLst>
              <a:ext uri="{FF2B5EF4-FFF2-40B4-BE49-F238E27FC236}">
                <a16:creationId xmlns:a16="http://schemas.microsoft.com/office/drawing/2014/main" id="{F00C3568-C44E-450A-94BB-FD9FB3C32850}"/>
              </a:ext>
            </a:extLst>
          </p:cNvPr>
          <p:cNvSpPr>
            <a:spLocks noGrp="1"/>
          </p:cNvSpPr>
          <p:nvPr>
            <p:ph idx="1"/>
          </p:nvPr>
        </p:nvSpPr>
        <p:spPr>
          <a:xfrm>
            <a:off x="375920" y="1182688"/>
            <a:ext cx="11602720" cy="5126672"/>
          </a:xfrm>
        </p:spPr>
        <p:txBody>
          <a:bodyPr>
            <a:normAutofit fontScale="92500" lnSpcReduction="20000"/>
          </a:bodyPr>
          <a:lstStyle/>
          <a:p>
            <a:pPr>
              <a:lnSpc>
                <a:spcPct val="150000"/>
              </a:lnSpc>
            </a:pPr>
            <a:r>
              <a:rPr lang="en-GB" b="1" dirty="0">
                <a:latin typeface="Times New Roman" panose="02020603050405020304" pitchFamily="18" charset="0"/>
                <a:cs typeface="Times New Roman" panose="02020603050405020304" pitchFamily="18" charset="0"/>
              </a:rPr>
              <a:t>Better than current: </a:t>
            </a:r>
            <a:r>
              <a:rPr lang="en-GB" dirty="0">
                <a:latin typeface="Times New Roman" panose="02020603050405020304" pitchFamily="18" charset="0"/>
                <a:cs typeface="Times New Roman" panose="02020603050405020304" pitchFamily="18" charset="0"/>
              </a:rPr>
              <a:t>for more information and independence; to lead strategic planning initiatives in library</a:t>
            </a:r>
          </a:p>
          <a:p>
            <a:pPr>
              <a:lnSpc>
                <a:spcPct val="150000"/>
              </a:lnSpc>
            </a:pPr>
            <a:r>
              <a:rPr lang="en-GB" b="1" dirty="0">
                <a:latin typeface="Times New Roman" panose="02020603050405020304" pitchFamily="18" charset="0"/>
                <a:cs typeface="Times New Roman" panose="02020603050405020304" pitchFamily="18" charset="0"/>
              </a:rPr>
              <a:t>Manager or coordinator: </a:t>
            </a:r>
            <a:r>
              <a:rPr lang="en-GB" dirty="0">
                <a:solidFill>
                  <a:srgbClr val="000000"/>
                </a:solidFill>
                <a:latin typeface="Times New Roman" panose="02020603050405020304" pitchFamily="18" charset="0"/>
                <a:cs typeface="Times New Roman" panose="02020603050405020304" pitchFamily="18" charset="0"/>
              </a:rPr>
              <a:t>to advance library services through digital technologies; to influence change, coach, and develop staff</a:t>
            </a:r>
          </a:p>
          <a:p>
            <a:pPr>
              <a:lnSpc>
                <a:spcPct val="150000"/>
              </a:lnSpc>
            </a:pPr>
            <a:r>
              <a:rPr lang="en-GB" b="1" dirty="0">
                <a:latin typeface="Times New Roman" panose="02020603050405020304" pitchFamily="18" charset="0"/>
                <a:cs typeface="Times New Roman" panose="02020603050405020304" pitchFamily="18" charset="0"/>
              </a:rPr>
              <a:t>University librarian: </a:t>
            </a:r>
            <a:r>
              <a:rPr lang="en-GB" dirty="0">
                <a:solidFill>
                  <a:srgbClr val="000000"/>
                </a:solidFill>
                <a:latin typeface="Times New Roman" panose="02020603050405020304" pitchFamily="18" charset="0"/>
                <a:cs typeface="Times New Roman" panose="02020603050405020304" pitchFamily="18" charset="0"/>
              </a:rPr>
              <a:t>to set strategic direction; to contribute to profession</a:t>
            </a:r>
          </a:p>
          <a:p>
            <a:pPr>
              <a:lnSpc>
                <a:spcPct val="150000"/>
              </a:lnSpc>
            </a:pPr>
            <a:r>
              <a:rPr lang="en-GB" b="1" dirty="0">
                <a:solidFill>
                  <a:srgbClr val="000000"/>
                </a:solidFill>
                <a:latin typeface="Times New Roman" panose="02020603050405020304" pitchFamily="18" charset="0"/>
                <a:cs typeface="Times New Roman" panose="02020603050405020304" pitchFamily="18" charset="0"/>
              </a:rPr>
              <a:t>Supportive role: </a:t>
            </a:r>
            <a:r>
              <a:rPr lang="en-GB" dirty="0">
                <a:solidFill>
                  <a:srgbClr val="000000"/>
                </a:solidFill>
                <a:latin typeface="Times New Roman" panose="02020603050405020304" pitchFamily="18" charset="0"/>
                <a:cs typeface="Times New Roman" panose="02020603050405020304" pitchFamily="18" charset="0"/>
              </a:rPr>
              <a:t>to support my colleague librarians and young librarians</a:t>
            </a:r>
            <a:r>
              <a:rPr lang="en-GB" dirty="0">
                <a:latin typeface="Times New Roman" panose="02020603050405020304" pitchFamily="18" charset="0"/>
                <a:cs typeface="Times New Roman" panose="02020603050405020304" pitchFamily="18" charset="0"/>
              </a:rPr>
              <a:t> </a:t>
            </a:r>
          </a:p>
          <a:p>
            <a:pPr>
              <a:lnSpc>
                <a:spcPct val="150000"/>
              </a:lnSpc>
            </a:pPr>
            <a:r>
              <a:rPr lang="en-GB" b="1" dirty="0">
                <a:latin typeface="Times New Roman" panose="02020603050405020304" pitchFamily="18" charset="0"/>
                <a:cs typeface="Times New Roman" panose="02020603050405020304" pitchFamily="18" charset="0"/>
              </a:rPr>
              <a:t>Senior management role:</a:t>
            </a:r>
            <a:r>
              <a:rPr lang="en-GB" dirty="0">
                <a:latin typeface="Times New Roman" panose="02020603050405020304" pitchFamily="18" charset="0"/>
                <a:cs typeface="Times New Roman" panose="02020603050405020304" pitchFamily="18" charset="0"/>
              </a:rPr>
              <a:t> to bring diversity in librarianship</a:t>
            </a:r>
          </a:p>
          <a:p>
            <a:pPr>
              <a:lnSpc>
                <a:spcPct val="150000"/>
              </a:lnSpc>
            </a:pPr>
            <a:r>
              <a:rPr lang="en-GB" b="1" dirty="0">
                <a:latin typeface="Times New Roman" panose="02020603050405020304" pitchFamily="18" charset="0"/>
                <a:cs typeface="Times New Roman" panose="02020603050405020304" pitchFamily="18" charset="0"/>
              </a:rPr>
              <a:t>Lead of team project: </a:t>
            </a:r>
            <a:r>
              <a:rPr lang="en-GB" dirty="0">
                <a:latin typeface="Times New Roman" panose="02020603050405020304" pitchFamily="18" charset="0"/>
                <a:cs typeface="Times New Roman" panose="02020603050405020304" pitchFamily="18" charset="0"/>
              </a:rPr>
              <a:t>to provide leadership in specific direction</a:t>
            </a:r>
          </a:p>
          <a:p>
            <a:pPr>
              <a:lnSpc>
                <a:spcPct val="150000"/>
              </a:lnSpc>
            </a:pP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708897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DC8145-6884-4532-B838-42BA65F9FBD5}"/>
              </a:ext>
            </a:extLst>
          </p:cNvPr>
          <p:cNvSpPr>
            <a:spLocks noGrp="1"/>
          </p:cNvSpPr>
          <p:nvPr>
            <p:ph type="title"/>
          </p:nvPr>
        </p:nvSpPr>
        <p:spPr>
          <a:xfrm>
            <a:off x="345440" y="81280"/>
            <a:ext cx="10774680" cy="745808"/>
          </a:xfrm>
        </p:spPr>
        <p:txBody>
          <a:bodyPr>
            <a:normAutofit/>
          </a:bodyPr>
          <a:lstStyle/>
          <a:p>
            <a:r>
              <a:rPr lang="en-GB" sz="2800" b="1" dirty="0">
                <a:latin typeface="Times New Roman" panose="02020603050405020304" pitchFamily="18" charset="0"/>
                <a:cs typeface="Times New Roman" panose="02020603050405020304" pitchFamily="18" charset="0"/>
              </a:rPr>
              <a:t>Desired leadership roles (Caucasian) and reasons for being in them</a:t>
            </a:r>
            <a:endParaRPr lang="en-GB" sz="2800" b="1" dirty="0"/>
          </a:p>
        </p:txBody>
      </p:sp>
      <p:sp>
        <p:nvSpPr>
          <p:cNvPr id="3" name="Content Placeholder 2">
            <a:extLst>
              <a:ext uri="{FF2B5EF4-FFF2-40B4-BE49-F238E27FC236}">
                <a16:creationId xmlns:a16="http://schemas.microsoft.com/office/drawing/2014/main" id="{556E0F08-33E8-46E4-8269-941964A1435D}"/>
              </a:ext>
            </a:extLst>
          </p:cNvPr>
          <p:cNvSpPr>
            <a:spLocks noGrp="1"/>
          </p:cNvSpPr>
          <p:nvPr>
            <p:ph idx="1"/>
          </p:nvPr>
        </p:nvSpPr>
        <p:spPr>
          <a:xfrm>
            <a:off x="463825" y="644056"/>
            <a:ext cx="11039062" cy="5881435"/>
          </a:xfrm>
        </p:spPr>
        <p:txBody>
          <a:bodyPr>
            <a:noAutofit/>
          </a:bodyPr>
          <a:lstStyle/>
          <a:p>
            <a:pPr>
              <a:lnSpc>
                <a:spcPct val="170000"/>
              </a:lnSpc>
            </a:pPr>
            <a:r>
              <a:rPr lang="en-GB" sz="1700" b="1" dirty="0">
                <a:latin typeface="Times New Roman" panose="02020603050405020304" pitchFamily="18" charset="0"/>
                <a:cs typeface="Times New Roman" panose="02020603050405020304" pitchFamily="18" charset="0"/>
              </a:rPr>
              <a:t>Better role: </a:t>
            </a:r>
            <a:r>
              <a:rPr lang="en-GB" sz="1700" dirty="0">
                <a:latin typeface="Times New Roman" panose="02020603050405020304" pitchFamily="18" charset="0"/>
                <a:cs typeface="Times New Roman" panose="02020603050405020304" pitchFamily="18" charset="0"/>
              </a:rPr>
              <a:t>to be in a position to work on big picture policies, programs, principles, etc. of the whole university library system; to build relationships in without limitation of confines/barriers of the library; make a difference, be promoted and to expand my duties; one that helps drive the course/set the values of library; but not administrative .</a:t>
            </a:r>
          </a:p>
          <a:p>
            <a:pPr>
              <a:lnSpc>
                <a:spcPct val="170000"/>
              </a:lnSpc>
            </a:pPr>
            <a:r>
              <a:rPr lang="en-GB" sz="1700" b="1" dirty="0">
                <a:latin typeface="Times New Roman" panose="02020603050405020304" pitchFamily="18" charset="0"/>
                <a:cs typeface="Times New Roman" panose="02020603050405020304" pitchFamily="18" charset="0"/>
              </a:rPr>
              <a:t>Senior leadership position</a:t>
            </a:r>
            <a:r>
              <a:rPr lang="en-GB" sz="1700" dirty="0">
                <a:latin typeface="Times New Roman" panose="02020603050405020304" pitchFamily="18" charset="0"/>
                <a:cs typeface="Times New Roman" panose="02020603050405020304" pitchFamily="18" charset="0"/>
              </a:rPr>
              <a:t>: I have experience, ideas, and like managing people and projects; have learned a lot and would like to share it</a:t>
            </a:r>
          </a:p>
          <a:p>
            <a:pPr>
              <a:lnSpc>
                <a:spcPct val="170000"/>
              </a:lnSpc>
            </a:pPr>
            <a:r>
              <a:rPr lang="en-GB" sz="1700" b="1" dirty="0">
                <a:latin typeface="Times New Roman" panose="02020603050405020304" pitchFamily="18" charset="0"/>
                <a:cs typeface="Times New Roman" panose="02020603050405020304" pitchFamily="18" charset="0"/>
              </a:rPr>
              <a:t>Working on special projects: </a:t>
            </a:r>
            <a:r>
              <a:rPr lang="en-GB" sz="1700" dirty="0">
                <a:latin typeface="Times New Roman" panose="02020603050405020304" pitchFamily="18" charset="0"/>
                <a:cs typeface="Times New Roman" panose="02020603050405020304" pitchFamily="18" charset="0"/>
              </a:rPr>
              <a:t>greater diversity of tasks and ability to close off projects</a:t>
            </a:r>
          </a:p>
          <a:p>
            <a:pPr>
              <a:lnSpc>
                <a:spcPct val="170000"/>
              </a:lnSpc>
            </a:pPr>
            <a:r>
              <a:rPr lang="en-GB" sz="1700" b="1" dirty="0">
                <a:latin typeface="Times New Roman" panose="02020603050405020304" pitchFamily="18" charset="0"/>
                <a:cs typeface="Times New Roman" panose="02020603050405020304" pitchFamily="18" charset="0"/>
              </a:rPr>
              <a:t>Current role: </a:t>
            </a:r>
            <a:r>
              <a:rPr lang="en-GB" sz="1700" dirty="0">
                <a:latin typeface="Times New Roman" panose="02020603050405020304" pitchFamily="18" charset="0"/>
                <a:cs typeface="Times New Roman" panose="02020603050405020304" pitchFamily="18" charset="0"/>
              </a:rPr>
              <a:t>its ideal and congruent with my education; I use my skills, aptitudes and background; I enjoy what I do; I have opportunities to set or influence directions; I am good at what I do; I am used to and experienced in it; I am frustrated by my lack of awareness of our library mission and goals; great colleagues and strong faculty community; I have autonomy  . </a:t>
            </a:r>
          </a:p>
          <a:p>
            <a:pPr>
              <a:lnSpc>
                <a:spcPct val="170000"/>
              </a:lnSpc>
            </a:pPr>
            <a:r>
              <a:rPr lang="en-GB" sz="1700" b="1" dirty="0">
                <a:latin typeface="Times New Roman" panose="02020603050405020304" pitchFamily="18" charset="0"/>
                <a:cs typeface="Times New Roman" panose="02020603050405020304" pitchFamily="18" charset="0"/>
              </a:rPr>
              <a:t>University librarian in large library: </a:t>
            </a:r>
            <a:r>
              <a:rPr lang="en-GB" sz="1700" dirty="0">
                <a:latin typeface="Times New Roman" panose="02020603050405020304" pitchFamily="18" charset="0"/>
                <a:cs typeface="Times New Roman" panose="02020603050405020304" pitchFamily="18" charset="0"/>
              </a:rPr>
              <a:t>to experience new challenges; stronger operational supports than in a smaller organization</a:t>
            </a:r>
          </a:p>
        </p:txBody>
      </p:sp>
    </p:spTree>
    <p:extLst>
      <p:ext uri="{BB962C8B-B14F-4D97-AF65-F5344CB8AC3E}">
        <p14:creationId xmlns:p14="http://schemas.microsoft.com/office/powerpoint/2010/main" val="207203728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3415C7-13CE-4F8D-B53B-3CCF986F3E9F}"/>
              </a:ext>
            </a:extLst>
          </p:cNvPr>
          <p:cNvSpPr>
            <a:spLocks noGrp="1"/>
          </p:cNvSpPr>
          <p:nvPr>
            <p:ph type="title"/>
          </p:nvPr>
        </p:nvSpPr>
        <p:spPr>
          <a:xfrm>
            <a:off x="264160" y="365125"/>
            <a:ext cx="11089640" cy="721995"/>
          </a:xfrm>
        </p:spPr>
        <p:txBody>
          <a:bodyPr>
            <a:normAutofit/>
          </a:bodyPr>
          <a:lstStyle/>
          <a:p>
            <a:r>
              <a:rPr lang="en-GB" sz="2800" b="1" dirty="0">
                <a:latin typeface="Times New Roman" panose="02020603050405020304" pitchFamily="18" charset="0"/>
                <a:cs typeface="Times New Roman" panose="02020603050405020304" pitchFamily="18" charset="0"/>
              </a:rPr>
              <a:t>Desired leadership roles (Caucasian) and reasons for being in them</a:t>
            </a:r>
            <a:endParaRPr lang="en-GB" sz="2800" b="1" dirty="0"/>
          </a:p>
        </p:txBody>
      </p:sp>
      <p:sp>
        <p:nvSpPr>
          <p:cNvPr id="3" name="Content Placeholder 2">
            <a:extLst>
              <a:ext uri="{FF2B5EF4-FFF2-40B4-BE49-F238E27FC236}">
                <a16:creationId xmlns:a16="http://schemas.microsoft.com/office/drawing/2014/main" id="{817D562E-22D1-454E-9185-39BAEB2971F8}"/>
              </a:ext>
            </a:extLst>
          </p:cNvPr>
          <p:cNvSpPr>
            <a:spLocks noGrp="1"/>
          </p:cNvSpPr>
          <p:nvPr>
            <p:ph idx="1"/>
          </p:nvPr>
        </p:nvSpPr>
        <p:spPr>
          <a:xfrm>
            <a:off x="264160" y="1087120"/>
            <a:ext cx="11653520" cy="5537199"/>
          </a:xfrm>
        </p:spPr>
        <p:txBody>
          <a:bodyPr>
            <a:normAutofit fontScale="77500" lnSpcReduction="20000"/>
          </a:bodyPr>
          <a:lstStyle/>
          <a:p>
            <a:pPr>
              <a:lnSpc>
                <a:spcPct val="150000"/>
              </a:lnSpc>
            </a:pPr>
            <a:r>
              <a:rPr lang="en-GB" b="1" dirty="0">
                <a:latin typeface="Times New Roman" panose="02020603050405020304" pitchFamily="18" charset="0"/>
                <a:cs typeface="Times New Roman" panose="02020603050405020304" pitchFamily="18" charset="0"/>
              </a:rPr>
              <a:t>Unit (Librarian) head/middle manager: </a:t>
            </a:r>
            <a:r>
              <a:rPr lang="en-GB" dirty="0">
                <a:latin typeface="Times New Roman" panose="02020603050405020304" pitchFamily="18" charset="0"/>
                <a:cs typeface="Times New Roman" panose="02020603050405020304" pitchFamily="18" charset="0"/>
              </a:rPr>
              <a:t>I really enjoy administrative work and working with teams; it’s the only way to effect real change; to implement knowledge acquired; make money, teach, and opportunities to change library; It is what I was trained to do; it is a natural forward progression; to support my colleagues; working with people and helping to coordinate projects; A middle-management position would allow me to use my leadership skills while maintaining a focus on my children. </a:t>
            </a:r>
          </a:p>
          <a:p>
            <a:pPr>
              <a:lnSpc>
                <a:spcPct val="150000"/>
              </a:lnSpc>
            </a:pPr>
            <a:r>
              <a:rPr lang="en-GB" b="1" dirty="0">
                <a:latin typeface="Times New Roman" panose="02020603050405020304" pitchFamily="18" charset="0"/>
                <a:cs typeface="Times New Roman" panose="02020603050405020304" pitchFamily="18" charset="0"/>
              </a:rPr>
              <a:t>University librarian: </a:t>
            </a:r>
            <a:r>
              <a:rPr lang="en-GB" dirty="0">
                <a:latin typeface="Times New Roman" panose="02020603050405020304" pitchFamily="18" charset="0"/>
                <a:cs typeface="Times New Roman" panose="02020603050405020304" pitchFamily="18" charset="0"/>
              </a:rPr>
              <a:t>to make a difference in the future; only option for upward progression; play more of a role in how we choose technologies and build tech-enabled spaces; its my goal and money is a big factor; to challenge myself, I also like administrative roles; I am very much a big picture person; I feel that I can make the change that I want to see in the library. </a:t>
            </a:r>
          </a:p>
          <a:p>
            <a:pPr>
              <a:lnSpc>
                <a:spcPct val="150000"/>
              </a:lnSpc>
            </a:pPr>
            <a:r>
              <a:rPr lang="en-GB" b="1" dirty="0">
                <a:latin typeface="Times New Roman" panose="02020603050405020304" pitchFamily="18" charset="0"/>
                <a:cs typeface="Times New Roman" panose="02020603050405020304" pitchFamily="18" charset="0"/>
              </a:rPr>
              <a:t>Specialized role: </a:t>
            </a:r>
            <a:r>
              <a:rPr lang="en-GB" dirty="0">
                <a:latin typeface="Times New Roman" panose="02020603050405020304" pitchFamily="18" charset="0"/>
                <a:cs typeface="Times New Roman" panose="02020603050405020304" pitchFamily="18" charset="0"/>
              </a:rPr>
              <a:t>I enjoy specialization</a:t>
            </a:r>
          </a:p>
          <a:p>
            <a:pPr>
              <a:lnSpc>
                <a:spcPct val="150000"/>
              </a:lnSpc>
            </a:pPr>
            <a:endParaRPr lang="en-GB" dirty="0"/>
          </a:p>
        </p:txBody>
      </p:sp>
    </p:spTree>
    <p:extLst>
      <p:ext uri="{BB962C8B-B14F-4D97-AF65-F5344CB8AC3E}">
        <p14:creationId xmlns:p14="http://schemas.microsoft.com/office/powerpoint/2010/main" val="25405242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5BB859-890E-454F-9B2A-E56175F2F4F1}"/>
              </a:ext>
            </a:extLst>
          </p:cNvPr>
          <p:cNvSpPr>
            <a:spLocks noGrp="1"/>
          </p:cNvSpPr>
          <p:nvPr>
            <p:ph type="title"/>
          </p:nvPr>
        </p:nvSpPr>
        <p:spPr>
          <a:xfrm>
            <a:off x="304800" y="107949"/>
            <a:ext cx="11120120" cy="573088"/>
          </a:xfrm>
        </p:spPr>
        <p:txBody>
          <a:bodyPr>
            <a:normAutofit/>
          </a:bodyPr>
          <a:lstStyle/>
          <a:p>
            <a:r>
              <a:rPr lang="en-GB" sz="2800" b="1" dirty="0">
                <a:latin typeface="Times New Roman" panose="02020603050405020304" pitchFamily="18" charset="0"/>
                <a:cs typeface="Times New Roman" panose="02020603050405020304" pitchFamily="18" charset="0"/>
              </a:rPr>
              <a:t> Desired leadership roles (Caucasian) and reasons for being in them </a:t>
            </a:r>
          </a:p>
        </p:txBody>
      </p:sp>
      <p:sp>
        <p:nvSpPr>
          <p:cNvPr id="3" name="Content Placeholder 2">
            <a:extLst>
              <a:ext uri="{FF2B5EF4-FFF2-40B4-BE49-F238E27FC236}">
                <a16:creationId xmlns:a16="http://schemas.microsoft.com/office/drawing/2014/main" id="{24E290AF-B8A3-4E6C-89B1-F313830D01F0}"/>
              </a:ext>
            </a:extLst>
          </p:cNvPr>
          <p:cNvSpPr>
            <a:spLocks noGrp="1"/>
          </p:cNvSpPr>
          <p:nvPr>
            <p:ph idx="1"/>
          </p:nvPr>
        </p:nvSpPr>
        <p:spPr>
          <a:xfrm>
            <a:off x="467360" y="863600"/>
            <a:ext cx="11206480" cy="5638800"/>
          </a:xfrm>
        </p:spPr>
        <p:txBody>
          <a:bodyPr>
            <a:normAutofit fontScale="77500" lnSpcReduction="20000"/>
          </a:bodyPr>
          <a:lstStyle/>
          <a:p>
            <a:pPr>
              <a:lnSpc>
                <a:spcPct val="150000"/>
              </a:lnSpc>
            </a:pPr>
            <a:r>
              <a:rPr lang="en-GB" b="1" dirty="0">
                <a:latin typeface="Times New Roman" panose="02020603050405020304" pitchFamily="18" charset="0"/>
                <a:cs typeface="Times New Roman" panose="02020603050405020304" pitchFamily="18" charset="0"/>
              </a:rPr>
              <a:t>Dean/Director/Executive director: </a:t>
            </a:r>
            <a:r>
              <a:rPr lang="en-GB" dirty="0">
                <a:latin typeface="Times New Roman" panose="02020603050405020304" pitchFamily="18" charset="0"/>
                <a:cs typeface="Times New Roman" panose="02020603050405020304" pitchFamily="18" charset="0"/>
              </a:rPr>
              <a:t>I like strategic planning and the 'bigger picture' focus; to make positive impacts to research and teaching; to influence the path of the institution, was acting head of department recently and enjoyed it; forward progression; I work well with people and want to help them succeed. </a:t>
            </a:r>
          </a:p>
          <a:p>
            <a:pPr>
              <a:lnSpc>
                <a:spcPct val="150000"/>
              </a:lnSpc>
            </a:pPr>
            <a:r>
              <a:rPr lang="en-GB" b="1" dirty="0">
                <a:latin typeface="Times New Roman" panose="02020603050405020304" pitchFamily="18" charset="0"/>
                <a:cs typeface="Times New Roman" panose="02020603050405020304" pitchFamily="18" charset="0"/>
              </a:rPr>
              <a:t>Manager/management: </a:t>
            </a:r>
            <a:r>
              <a:rPr lang="en-GB" dirty="0">
                <a:latin typeface="Times New Roman" panose="02020603050405020304" pitchFamily="18" charset="0"/>
                <a:cs typeface="Times New Roman" panose="02020603050405020304" pitchFamily="18" charset="0"/>
              </a:rPr>
              <a:t>work with people, and opportunities for growth and development; to challenge myself and be more involved in decision making; to have additional responsibilities. </a:t>
            </a:r>
          </a:p>
          <a:p>
            <a:pPr>
              <a:lnSpc>
                <a:spcPct val="150000"/>
              </a:lnSpc>
            </a:pPr>
            <a:r>
              <a:rPr lang="en-GB" b="1" dirty="0">
                <a:latin typeface="Times New Roman" panose="02020603050405020304" pitchFamily="18" charset="0"/>
                <a:cs typeface="Times New Roman" panose="02020603050405020304" pitchFamily="18" charset="0"/>
              </a:rPr>
              <a:t>Department head: </a:t>
            </a:r>
            <a:r>
              <a:rPr lang="en-GB" dirty="0">
                <a:latin typeface="Times New Roman" panose="02020603050405020304" pitchFamily="18" charset="0"/>
                <a:cs typeface="Times New Roman" panose="02020603050405020304" pitchFamily="18" charset="0"/>
              </a:rPr>
              <a:t>To affect future planning and decision making; Promote digital librarianship to the greater academic community; I care about how things are done; to challenge my self</a:t>
            </a:r>
          </a:p>
          <a:p>
            <a:pPr>
              <a:lnSpc>
                <a:spcPct val="150000"/>
              </a:lnSpc>
            </a:pPr>
            <a:r>
              <a:rPr lang="en-GB" b="1" dirty="0">
                <a:latin typeface="Times New Roman" panose="02020603050405020304" pitchFamily="18" charset="0"/>
                <a:cs typeface="Times New Roman" panose="02020603050405020304" pitchFamily="18" charset="0"/>
              </a:rPr>
              <a:t>Administrator: </a:t>
            </a:r>
            <a:r>
              <a:rPr lang="en-GB" dirty="0">
                <a:latin typeface="Times New Roman" panose="02020603050405020304" pitchFamily="18" charset="0"/>
                <a:cs typeface="Times New Roman" panose="02020603050405020304" pitchFamily="18" charset="0"/>
              </a:rPr>
              <a:t>We have a significant deficit of leadership in research, education, and institutional analysis. </a:t>
            </a:r>
          </a:p>
          <a:p>
            <a:pPr>
              <a:lnSpc>
                <a:spcPct val="150000"/>
              </a:lnSpc>
            </a:pP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09379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66630-5088-47B8-8E79-CEFE4B78D64B}"/>
              </a:ext>
            </a:extLst>
          </p:cNvPr>
          <p:cNvSpPr>
            <a:spLocks noGrp="1"/>
          </p:cNvSpPr>
          <p:nvPr>
            <p:ph type="title"/>
          </p:nvPr>
        </p:nvSpPr>
        <p:spPr/>
        <p:txBody>
          <a:bodyPr>
            <a:normAutofit/>
          </a:bodyPr>
          <a:lstStyle/>
          <a:p>
            <a:r>
              <a:rPr lang="en-GB" sz="2800" b="1" dirty="0">
                <a:latin typeface="Times New Roman" panose="02020603050405020304" pitchFamily="18" charset="0"/>
                <a:cs typeface="Times New Roman" panose="02020603050405020304" pitchFamily="18" charset="0"/>
              </a:rPr>
              <a:t>Understanding of leadership in librarianship (Non-Caucasian)</a:t>
            </a:r>
            <a:br>
              <a:rPr lang="en-GB" sz="2800" b="1" dirty="0">
                <a:latin typeface="Times New Roman" panose="02020603050405020304" pitchFamily="18" charset="0"/>
                <a:cs typeface="Times New Roman" panose="02020603050405020304" pitchFamily="18" charset="0"/>
              </a:rPr>
            </a:br>
            <a:endParaRPr lang="en-GB" sz="2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1BB48489-678C-4EE7-B009-416F8E5175AD}"/>
              </a:ext>
            </a:extLst>
          </p:cNvPr>
          <p:cNvSpPr>
            <a:spLocks noGrp="1"/>
          </p:cNvSpPr>
          <p:nvPr>
            <p:ph idx="1"/>
          </p:nvPr>
        </p:nvSpPr>
        <p:spPr>
          <a:xfrm>
            <a:off x="838200" y="1164921"/>
            <a:ext cx="10515600" cy="5012042"/>
          </a:xfrm>
        </p:spPr>
        <p:txBody>
          <a:bodyPr/>
          <a:lstStyle/>
          <a:p>
            <a:r>
              <a:rPr lang="en-GB" dirty="0">
                <a:latin typeface="Times New Roman" panose="02020603050405020304" pitchFamily="18" charset="0"/>
                <a:cs typeface="Times New Roman" panose="02020603050405020304" pitchFamily="18" charset="0"/>
              </a:rPr>
              <a:t>Transforming the current state of librarianship (4)</a:t>
            </a:r>
          </a:p>
          <a:p>
            <a:r>
              <a:rPr lang="en-GB" dirty="0">
                <a:latin typeface="Times New Roman" panose="02020603050405020304" pitchFamily="18" charset="0"/>
                <a:cs typeface="Times New Roman" panose="02020603050405020304" pitchFamily="18" charset="0"/>
              </a:rPr>
              <a:t>Matching right people and skills to right projects</a:t>
            </a:r>
          </a:p>
          <a:p>
            <a:r>
              <a:rPr lang="en-GB" dirty="0">
                <a:latin typeface="Times New Roman" panose="02020603050405020304" pitchFamily="18" charset="0"/>
                <a:cs typeface="Times New Roman" panose="02020603050405020304" pitchFamily="18" charset="0"/>
              </a:rPr>
              <a:t>Focuses on serving community and the organization</a:t>
            </a:r>
          </a:p>
          <a:p>
            <a:r>
              <a:rPr lang="en-GB" dirty="0">
                <a:latin typeface="Times New Roman" panose="02020603050405020304" pitchFamily="18" charset="0"/>
                <a:cs typeface="Times New Roman" panose="02020603050405020304" pitchFamily="18" charset="0"/>
              </a:rPr>
              <a:t>Cares about library resources</a:t>
            </a:r>
          </a:p>
          <a:p>
            <a:r>
              <a:rPr lang="en-GB" dirty="0">
                <a:latin typeface="Times New Roman" panose="02020603050405020304" pitchFamily="18" charset="0"/>
                <a:cs typeface="Times New Roman" panose="02020603050405020304" pitchFamily="18" charset="0"/>
              </a:rPr>
              <a:t>Thinks ahead to for professional growth (2)</a:t>
            </a:r>
          </a:p>
          <a:p>
            <a:r>
              <a:rPr lang="en-GB" dirty="0">
                <a:latin typeface="Times New Roman" panose="02020603050405020304" pitchFamily="18" charset="0"/>
                <a:cs typeface="Times New Roman" panose="02020603050405020304" pitchFamily="18" charset="0"/>
              </a:rPr>
              <a:t>Passionate about profession and practice</a:t>
            </a:r>
          </a:p>
          <a:p>
            <a:r>
              <a:rPr lang="en-GB" dirty="0">
                <a:latin typeface="Times New Roman" panose="02020603050405020304" pitchFamily="18" charset="0"/>
                <a:cs typeface="Times New Roman" panose="02020603050405020304" pitchFamily="18" charset="0"/>
              </a:rPr>
              <a:t>Inspiring (4)</a:t>
            </a:r>
          </a:p>
          <a:p>
            <a:r>
              <a:rPr lang="en-GB" dirty="0">
                <a:latin typeface="Times New Roman" panose="02020603050405020304" pitchFamily="18" charset="0"/>
                <a:cs typeface="Times New Roman" panose="02020603050405020304" pitchFamily="18" charset="0"/>
              </a:rPr>
              <a:t>Has vision (3)</a:t>
            </a:r>
          </a:p>
          <a:p>
            <a:endParaRPr lang="en-GB" dirty="0">
              <a:latin typeface="Times New Roman" panose="02020603050405020304" pitchFamily="18" charset="0"/>
              <a:cs typeface="Times New Roman" panose="02020603050405020304" pitchFamily="18" charset="0"/>
            </a:endParaRP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202939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F347E-CA5B-4530-A70A-BF6632E14AF1}"/>
              </a:ext>
            </a:extLst>
          </p:cNvPr>
          <p:cNvSpPr>
            <a:spLocks noGrp="1"/>
          </p:cNvSpPr>
          <p:nvPr>
            <p:ph type="title"/>
          </p:nvPr>
        </p:nvSpPr>
        <p:spPr>
          <a:xfrm>
            <a:off x="838200" y="365126"/>
            <a:ext cx="10515600" cy="806450"/>
          </a:xfrm>
        </p:spPr>
        <p:txBody>
          <a:bodyPr>
            <a:normAutofit fontScale="90000"/>
          </a:bodyPr>
          <a:lstStyle/>
          <a:p>
            <a:r>
              <a:rPr lang="en-GB" sz="2800" b="1" dirty="0">
                <a:latin typeface="Times New Roman" panose="02020603050405020304" pitchFamily="18" charset="0"/>
                <a:cs typeface="Times New Roman" panose="02020603050405020304" pitchFamily="18" charset="0"/>
              </a:rPr>
              <a:t>Understanding of leadership in librarianship (Non-Caucasian)</a:t>
            </a:r>
            <a:br>
              <a:rPr lang="en-GB" sz="2800" b="1" dirty="0">
                <a:latin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B62E4F6B-BF69-48FD-B843-89AC1BF5B5FF}"/>
              </a:ext>
            </a:extLst>
          </p:cNvPr>
          <p:cNvSpPr>
            <a:spLocks noGrp="1"/>
          </p:cNvSpPr>
          <p:nvPr>
            <p:ph idx="1"/>
          </p:nvPr>
        </p:nvSpPr>
        <p:spPr>
          <a:xfrm>
            <a:off x="600075" y="1171576"/>
            <a:ext cx="11058525" cy="5321298"/>
          </a:xfrm>
        </p:spPr>
        <p:txBody>
          <a:bodyPr/>
          <a:lstStyle/>
          <a:p>
            <a:r>
              <a:rPr lang="en-GB" dirty="0">
                <a:latin typeface="Times New Roman" panose="02020603050405020304" pitchFamily="18" charset="0"/>
                <a:cs typeface="Times New Roman" panose="02020603050405020304" pitchFamily="18" charset="0"/>
              </a:rPr>
              <a:t>Expert in the library field</a:t>
            </a:r>
          </a:p>
          <a:p>
            <a:r>
              <a:rPr lang="en-GB" dirty="0">
                <a:latin typeface="Times New Roman" panose="02020603050405020304" pitchFamily="18" charset="0"/>
                <a:cs typeface="Times New Roman" panose="02020603050405020304" pitchFamily="18" charset="0"/>
              </a:rPr>
              <a:t>Working hard</a:t>
            </a:r>
          </a:p>
          <a:p>
            <a:r>
              <a:rPr lang="en-GB" dirty="0">
                <a:latin typeface="Times New Roman" panose="02020603050405020304" pitchFamily="18" charset="0"/>
                <a:cs typeface="Times New Roman" panose="02020603050405020304" pitchFamily="18" charset="0"/>
              </a:rPr>
              <a:t>Shaping an ambitious future</a:t>
            </a:r>
          </a:p>
          <a:p>
            <a:r>
              <a:rPr lang="en-GB" dirty="0">
                <a:latin typeface="Times New Roman" panose="02020603050405020304" pitchFamily="18" charset="0"/>
                <a:cs typeface="Times New Roman" panose="02020603050405020304" pitchFamily="18" charset="0"/>
              </a:rPr>
              <a:t>Approachable, open-minded, decisive when needed</a:t>
            </a:r>
          </a:p>
          <a:p>
            <a:r>
              <a:rPr lang="en-GB" dirty="0">
                <a:latin typeface="Times New Roman" panose="02020603050405020304" pitchFamily="18" charset="0"/>
                <a:cs typeface="Times New Roman" panose="02020603050405020304" pitchFamily="18" charset="0"/>
              </a:rPr>
              <a:t>Compassionate</a:t>
            </a:r>
          </a:p>
          <a:p>
            <a:r>
              <a:rPr lang="en-GB" dirty="0">
                <a:latin typeface="Times New Roman" panose="02020603050405020304" pitchFamily="18" charset="0"/>
                <a:cs typeface="Times New Roman" panose="02020603050405020304" pitchFamily="18" charset="0"/>
              </a:rPr>
              <a:t>Aware of invisible systems in librarianship</a:t>
            </a:r>
          </a:p>
          <a:p>
            <a:r>
              <a:rPr lang="en-GB" dirty="0">
                <a:latin typeface="Times New Roman" panose="02020603050405020304" pitchFamily="18" charset="0"/>
                <a:cs typeface="Times New Roman" panose="02020603050405020304" pitchFamily="18" charset="0"/>
              </a:rPr>
              <a:t>Promoting best of self and others</a:t>
            </a:r>
          </a:p>
          <a:p>
            <a:r>
              <a:rPr lang="en-GB" dirty="0">
                <a:latin typeface="Times New Roman" panose="02020603050405020304" pitchFamily="18" charset="0"/>
                <a:cs typeface="Times New Roman" panose="02020603050405020304" pitchFamily="18" charset="0"/>
              </a:rPr>
              <a:t>Knowledgeable and flexible</a:t>
            </a:r>
          </a:p>
          <a:p>
            <a:r>
              <a:rPr lang="en-GB" dirty="0">
                <a:latin typeface="Times New Roman" panose="02020603050405020304" pitchFamily="18" charset="0"/>
                <a:cs typeface="Times New Roman" panose="02020603050405020304" pitchFamily="18" charset="0"/>
              </a:rPr>
              <a:t>Coping with uncertainty and helping others cope with uncertainty. </a:t>
            </a:r>
          </a:p>
        </p:txBody>
      </p:sp>
    </p:spTree>
    <p:extLst>
      <p:ext uri="{BB962C8B-B14F-4D97-AF65-F5344CB8AC3E}">
        <p14:creationId xmlns:p14="http://schemas.microsoft.com/office/powerpoint/2010/main" val="14196112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16627-16F3-4AD0-88D1-52000A61F891}"/>
              </a:ext>
            </a:extLst>
          </p:cNvPr>
          <p:cNvSpPr>
            <a:spLocks noGrp="1"/>
          </p:cNvSpPr>
          <p:nvPr>
            <p:ph type="title"/>
          </p:nvPr>
        </p:nvSpPr>
        <p:spPr/>
        <p:txBody>
          <a:bodyPr>
            <a:normAutofit/>
          </a:bodyPr>
          <a:lstStyle/>
          <a:p>
            <a:r>
              <a:rPr lang="en-GB" sz="2800" b="1" dirty="0">
                <a:latin typeface="Times New Roman" panose="02020603050405020304" pitchFamily="18" charset="0"/>
                <a:cs typeface="Times New Roman" panose="02020603050405020304" pitchFamily="18" charset="0"/>
              </a:rPr>
              <a:t>Understanding of leadership in librarianship (Caucasian)</a:t>
            </a:r>
            <a:br>
              <a:rPr lang="en-GB" sz="2800" b="1" dirty="0">
                <a:latin typeface="Times New Roman" panose="02020603050405020304" pitchFamily="18" charset="0"/>
                <a:cs typeface="Times New Roman" panose="02020603050405020304" pitchFamily="18" charset="0"/>
              </a:rPr>
            </a:br>
            <a:endParaRPr lang="en-GB" sz="2800" b="1" dirty="0"/>
          </a:p>
        </p:txBody>
      </p:sp>
      <p:sp>
        <p:nvSpPr>
          <p:cNvPr id="3" name="Content Placeholder 2">
            <a:extLst>
              <a:ext uri="{FF2B5EF4-FFF2-40B4-BE49-F238E27FC236}">
                <a16:creationId xmlns:a16="http://schemas.microsoft.com/office/drawing/2014/main" id="{3FB2990F-4B13-4E65-93D6-E6F6E335B9AC}"/>
              </a:ext>
            </a:extLst>
          </p:cNvPr>
          <p:cNvSpPr>
            <a:spLocks noGrp="1"/>
          </p:cNvSpPr>
          <p:nvPr>
            <p:ph idx="1"/>
          </p:nvPr>
        </p:nvSpPr>
        <p:spPr/>
        <p:txBody>
          <a:bodyPr>
            <a:normAutofit fontScale="92500" lnSpcReduction="20000"/>
          </a:bodyPr>
          <a:lstStyle/>
          <a:p>
            <a:r>
              <a:rPr lang="en-GB" dirty="0">
                <a:latin typeface="Times New Roman" panose="02020603050405020304" pitchFamily="18" charset="0"/>
                <a:cs typeface="Times New Roman" panose="02020603050405020304" pitchFamily="18" charset="0"/>
              </a:rPr>
              <a:t>Making clear and precise judgement among different issues</a:t>
            </a:r>
          </a:p>
          <a:p>
            <a:r>
              <a:rPr lang="en-GB" dirty="0">
                <a:latin typeface="Times New Roman" panose="02020603050405020304" pitchFamily="18" charset="0"/>
                <a:cs typeface="Times New Roman" panose="02020603050405020304" pitchFamily="18" charset="0"/>
              </a:rPr>
              <a:t>Have the good qualities of a leader (4)</a:t>
            </a:r>
          </a:p>
          <a:p>
            <a:r>
              <a:rPr lang="en-GB" dirty="0">
                <a:latin typeface="Times New Roman" panose="02020603050405020304" pitchFamily="18" charset="0"/>
                <a:cs typeface="Times New Roman" panose="02020603050405020304" pitchFamily="18" charset="0"/>
              </a:rPr>
              <a:t>Understand core values of librarianship</a:t>
            </a:r>
          </a:p>
          <a:p>
            <a:r>
              <a:rPr lang="en-GB" dirty="0">
                <a:latin typeface="Times New Roman" panose="02020603050405020304" pitchFamily="18" charset="0"/>
                <a:cs typeface="Times New Roman" panose="02020603050405020304" pitchFamily="18" charset="0"/>
              </a:rPr>
              <a:t>Inspiring (2)</a:t>
            </a:r>
          </a:p>
          <a:p>
            <a:r>
              <a:rPr lang="en-GB" dirty="0">
                <a:latin typeface="Times New Roman" panose="02020603050405020304" pitchFamily="18" charset="0"/>
                <a:cs typeface="Times New Roman" panose="02020603050405020304" pitchFamily="18" charset="0"/>
              </a:rPr>
              <a:t>Having vision for librarianship (9)</a:t>
            </a:r>
          </a:p>
          <a:p>
            <a:r>
              <a:rPr lang="en-GB" dirty="0">
                <a:latin typeface="Times New Roman" panose="02020603050405020304" pitchFamily="18" charset="0"/>
                <a:cs typeface="Times New Roman" panose="02020603050405020304" pitchFamily="18" charset="0"/>
              </a:rPr>
              <a:t>Willingness to engage staff in library activities</a:t>
            </a:r>
          </a:p>
          <a:p>
            <a:r>
              <a:rPr lang="en-GB" dirty="0">
                <a:latin typeface="Times New Roman" panose="02020603050405020304" pitchFamily="18" charset="0"/>
                <a:cs typeface="Times New Roman" panose="02020603050405020304" pitchFamily="18" charset="0"/>
              </a:rPr>
              <a:t>Strives for future of libraries; change and improvement (5)</a:t>
            </a:r>
          </a:p>
          <a:p>
            <a:r>
              <a:rPr lang="en-GB" dirty="0">
                <a:latin typeface="Times New Roman" panose="02020603050405020304" pitchFamily="18" charset="0"/>
                <a:cs typeface="Times New Roman" panose="02020603050405020304" pitchFamily="18" charset="0"/>
              </a:rPr>
              <a:t>Having knowledge and information about profession (3)</a:t>
            </a:r>
          </a:p>
          <a:p>
            <a:r>
              <a:rPr lang="en-GB" dirty="0">
                <a:latin typeface="Times New Roman" panose="02020603050405020304" pitchFamily="18" charset="0"/>
                <a:cs typeface="Times New Roman" panose="02020603050405020304" pitchFamily="18" charset="0"/>
              </a:rPr>
              <a:t>Enabling community access best information; serving excellently (5)</a:t>
            </a:r>
          </a:p>
          <a:p>
            <a:r>
              <a:rPr lang="en-GB" dirty="0">
                <a:latin typeface="Times New Roman" panose="02020603050405020304" pitchFamily="18" charset="0"/>
                <a:cs typeface="Times New Roman" panose="02020603050405020304" pitchFamily="18" charset="0"/>
              </a:rPr>
              <a:t>Caring</a:t>
            </a:r>
          </a:p>
        </p:txBody>
      </p:sp>
    </p:spTree>
    <p:extLst>
      <p:ext uri="{BB962C8B-B14F-4D97-AF65-F5344CB8AC3E}">
        <p14:creationId xmlns:p14="http://schemas.microsoft.com/office/powerpoint/2010/main" val="169952865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79A18C-B324-409A-8826-B0559D0D84A2}"/>
              </a:ext>
            </a:extLst>
          </p:cNvPr>
          <p:cNvSpPr>
            <a:spLocks noGrp="1"/>
          </p:cNvSpPr>
          <p:nvPr>
            <p:ph type="title"/>
          </p:nvPr>
        </p:nvSpPr>
        <p:spPr/>
        <p:txBody>
          <a:bodyPr>
            <a:normAutofit/>
          </a:bodyPr>
          <a:lstStyle/>
          <a:p>
            <a:r>
              <a:rPr lang="en-GB" sz="2800" b="1" dirty="0">
                <a:latin typeface="Times New Roman" panose="02020603050405020304" pitchFamily="18" charset="0"/>
                <a:cs typeface="Times New Roman" panose="02020603050405020304" pitchFamily="18" charset="0"/>
              </a:rPr>
              <a:t>Understanding of leadership in librarianship (Caucasian)</a:t>
            </a:r>
            <a:br>
              <a:rPr lang="en-GB" sz="2800" b="1" dirty="0">
                <a:latin typeface="Times New Roman" panose="02020603050405020304" pitchFamily="18" charset="0"/>
                <a:cs typeface="Times New Roman" panose="02020603050405020304" pitchFamily="18" charset="0"/>
              </a:rPr>
            </a:br>
            <a:endParaRPr lang="en-GB" sz="2800" dirty="0"/>
          </a:p>
        </p:txBody>
      </p:sp>
      <p:sp>
        <p:nvSpPr>
          <p:cNvPr id="3" name="Content Placeholder 2">
            <a:extLst>
              <a:ext uri="{FF2B5EF4-FFF2-40B4-BE49-F238E27FC236}">
                <a16:creationId xmlns:a16="http://schemas.microsoft.com/office/drawing/2014/main" id="{FA2DAA12-CBD8-46CC-9AE3-60055D1D96BE}"/>
              </a:ext>
            </a:extLst>
          </p:cNvPr>
          <p:cNvSpPr>
            <a:spLocks noGrp="1"/>
          </p:cNvSpPr>
          <p:nvPr>
            <p:ph idx="1"/>
          </p:nvPr>
        </p:nvSpPr>
        <p:spPr>
          <a:xfrm>
            <a:off x="838200" y="1365337"/>
            <a:ext cx="10515600" cy="4811626"/>
          </a:xfrm>
        </p:spPr>
        <p:txBody>
          <a:bodyPr>
            <a:normAutofit fontScale="92500"/>
          </a:bodyPr>
          <a:lstStyle/>
          <a:p>
            <a:r>
              <a:rPr lang="en-GB" dirty="0">
                <a:latin typeface="Times New Roman" panose="02020603050405020304" pitchFamily="18" charset="0"/>
                <a:cs typeface="Times New Roman" panose="02020603050405020304" pitchFamily="18" charset="0"/>
              </a:rPr>
              <a:t>Represent his/her library on campus</a:t>
            </a:r>
          </a:p>
          <a:p>
            <a:r>
              <a:rPr lang="en-GB" dirty="0">
                <a:latin typeface="Times New Roman" panose="02020603050405020304" pitchFamily="18" charset="0"/>
                <a:cs typeface="Times New Roman" panose="02020603050405020304" pitchFamily="18" charset="0"/>
              </a:rPr>
              <a:t>Creativity and innovativeness (2)</a:t>
            </a:r>
          </a:p>
          <a:p>
            <a:r>
              <a:rPr lang="en-GB" dirty="0">
                <a:latin typeface="Times New Roman" panose="02020603050405020304" pitchFamily="18" charset="0"/>
                <a:cs typeface="Times New Roman" panose="02020603050405020304" pitchFamily="18" charset="0"/>
              </a:rPr>
              <a:t>Challenging barriers in libraries (2)</a:t>
            </a:r>
          </a:p>
          <a:p>
            <a:r>
              <a:rPr lang="en-GB" dirty="0">
                <a:latin typeface="Times New Roman" panose="02020603050405020304" pitchFamily="18" charset="0"/>
                <a:cs typeface="Times New Roman" panose="02020603050405020304" pitchFamily="18" charset="0"/>
              </a:rPr>
              <a:t>Setting a good example</a:t>
            </a:r>
          </a:p>
          <a:p>
            <a:r>
              <a:rPr lang="en-GB" dirty="0">
                <a:latin typeface="Times New Roman" panose="02020603050405020304" pitchFamily="18" charset="0"/>
                <a:cs typeface="Times New Roman" panose="02020603050405020304" pitchFamily="18" charset="0"/>
              </a:rPr>
              <a:t>Encouraging professional development</a:t>
            </a:r>
          </a:p>
          <a:p>
            <a:r>
              <a:rPr lang="en-GB" dirty="0">
                <a:latin typeface="Times New Roman" panose="02020603050405020304" pitchFamily="18" charset="0"/>
                <a:cs typeface="Times New Roman" panose="02020603050405020304" pitchFamily="18" charset="0"/>
              </a:rPr>
              <a:t>Committed to employees and every one</a:t>
            </a:r>
          </a:p>
          <a:p>
            <a:r>
              <a:rPr lang="en-GB" dirty="0">
                <a:latin typeface="Times New Roman" panose="02020603050405020304" pitchFamily="18" charset="0"/>
                <a:cs typeface="Times New Roman" panose="02020603050405020304" pitchFamily="18" charset="0"/>
              </a:rPr>
              <a:t>Encourages others to contribute to goal/mission of library (2)</a:t>
            </a:r>
          </a:p>
          <a:p>
            <a:r>
              <a:rPr lang="en-GB" dirty="0">
                <a:latin typeface="Times New Roman" panose="02020603050405020304" pitchFamily="18" charset="0"/>
                <a:cs typeface="Times New Roman" panose="02020603050405020304" pitchFamily="18" charset="0"/>
              </a:rPr>
              <a:t>Influence and guide</a:t>
            </a:r>
          </a:p>
          <a:p>
            <a:r>
              <a:rPr lang="en-GB" dirty="0">
                <a:latin typeface="Times New Roman" panose="02020603050405020304" pitchFamily="18" charset="0"/>
                <a:cs typeface="Times New Roman" panose="02020603050405020304" pitchFamily="18" charset="0"/>
              </a:rPr>
              <a:t>Comfortable with issues on all levels; locally, nationally, internationally (2)</a:t>
            </a:r>
          </a:p>
          <a:p>
            <a:r>
              <a:rPr lang="en-GB" dirty="0">
                <a:latin typeface="Times New Roman" panose="02020603050405020304" pitchFamily="18" charset="0"/>
                <a:cs typeface="Times New Roman" panose="02020603050405020304" pitchFamily="18" charset="0"/>
              </a:rPr>
              <a:t>Trust in staff and can delegate work appropriately</a:t>
            </a:r>
          </a:p>
          <a:p>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10416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84632"/>
            <a:ext cx="9714109" cy="1205020"/>
          </a:xfrm>
        </p:spPr>
        <p:txBody>
          <a:bodyPr>
            <a:normAutofit fontScale="90000"/>
          </a:bodyPr>
          <a:lstStyle/>
          <a:p>
            <a:pPr algn="ctr"/>
            <a:r>
              <a:rPr lang="en-US" dirty="0"/>
              <a:t>Why SUPPORTING French </a:t>
            </a:r>
            <a:br>
              <a:rPr lang="en-US" dirty="0"/>
            </a:br>
            <a:r>
              <a:rPr lang="en-US" dirty="0"/>
              <a:t>language services?</a:t>
            </a:r>
          </a:p>
        </p:txBody>
      </p:sp>
      <p:sp>
        <p:nvSpPr>
          <p:cNvPr id="3" name="Content Placeholder 2"/>
          <p:cNvSpPr>
            <a:spLocks noGrp="1"/>
          </p:cNvSpPr>
          <p:nvPr>
            <p:ph idx="1"/>
          </p:nvPr>
        </p:nvSpPr>
        <p:spPr>
          <a:xfrm>
            <a:off x="1152939" y="2037522"/>
            <a:ext cx="10084639" cy="4313581"/>
          </a:xfrm>
        </p:spPr>
        <p:txBody>
          <a:bodyPr>
            <a:normAutofit fontScale="77500" lnSpcReduction="20000"/>
          </a:bodyPr>
          <a:lstStyle/>
          <a:p>
            <a:r>
              <a:rPr lang="en-US" sz="2300" dirty="0"/>
              <a:t>French has a special status in Canada</a:t>
            </a:r>
          </a:p>
          <a:p>
            <a:pPr lvl="1"/>
            <a:r>
              <a:rPr lang="en-US" dirty="0"/>
              <a:t>One of Canada’s two official languages</a:t>
            </a:r>
          </a:p>
          <a:p>
            <a:pPr lvl="1"/>
            <a:r>
              <a:rPr lang="en-US" dirty="0"/>
              <a:t>Relates to the history, heritage, culture, and identity of our nation</a:t>
            </a:r>
          </a:p>
          <a:p>
            <a:pPr lvl="1"/>
            <a:r>
              <a:rPr lang="en-US" dirty="0"/>
              <a:t>Special status of French in a minority context: </a:t>
            </a:r>
          </a:p>
          <a:p>
            <a:pPr lvl="2"/>
            <a:r>
              <a:rPr lang="en-US" dirty="0" err="1"/>
              <a:t>Loi</a:t>
            </a:r>
            <a:r>
              <a:rPr lang="en-US" dirty="0"/>
              <a:t> sur les Services en Langue Francaise,1986, guarantees an individual’s right to receive services in French from the ON </a:t>
            </a:r>
            <a:r>
              <a:rPr lang="en-US" dirty="0" err="1"/>
              <a:t>gvt</a:t>
            </a:r>
            <a:r>
              <a:rPr lang="en-US" dirty="0"/>
              <a:t>.</a:t>
            </a:r>
          </a:p>
          <a:p>
            <a:pPr lvl="2"/>
            <a:r>
              <a:rPr lang="en-US" dirty="0"/>
              <a:t>Commissariat aux Services en Langue </a:t>
            </a:r>
            <a:r>
              <a:rPr lang="en-US" dirty="0" err="1"/>
              <a:t>Francaise</a:t>
            </a:r>
            <a:r>
              <a:rPr lang="en-US" dirty="0"/>
              <a:t> de </a:t>
            </a:r>
            <a:r>
              <a:rPr lang="en-US" dirty="0" err="1"/>
              <a:t>l’Ontario</a:t>
            </a:r>
            <a:endParaRPr lang="en-US" dirty="0"/>
          </a:p>
          <a:p>
            <a:pPr lvl="1"/>
            <a:endParaRPr lang="en-US" dirty="0"/>
          </a:p>
          <a:p>
            <a:r>
              <a:rPr lang="en-US" sz="2300" dirty="0"/>
              <a:t>There is a demand for French language services</a:t>
            </a:r>
          </a:p>
          <a:p>
            <a:pPr lvl="1"/>
            <a:r>
              <a:rPr lang="en-US" dirty="0"/>
              <a:t>A rich and diverse francophone community in the GTA</a:t>
            </a:r>
          </a:p>
          <a:p>
            <a:pPr lvl="1"/>
            <a:r>
              <a:rPr lang="en-US" dirty="0"/>
              <a:t>Diversity in terms of age, background, language competence, etc. </a:t>
            </a:r>
          </a:p>
          <a:p>
            <a:pPr lvl="1"/>
            <a:r>
              <a:rPr lang="en-US" dirty="0"/>
              <a:t>Bilingual education (French immersion, French public schools)</a:t>
            </a:r>
          </a:p>
          <a:p>
            <a:pPr lvl="1"/>
            <a:r>
              <a:rPr lang="en-US" dirty="0"/>
              <a:t>Employment opportunities (public sector, education, business, etc.) </a:t>
            </a:r>
          </a:p>
          <a:p>
            <a:pPr marL="0" indent="0">
              <a:buNone/>
            </a:pPr>
            <a:endParaRPr lang="en-US" dirty="0"/>
          </a:p>
          <a:p>
            <a:r>
              <a:rPr lang="en-US" sz="2300" dirty="0"/>
              <a:t>French language services and/in Libraries</a:t>
            </a:r>
          </a:p>
          <a:p>
            <a:pPr lvl="1"/>
            <a:r>
              <a:rPr lang="en-US" dirty="0"/>
              <a:t>Libraries serve the needs of everyone: youth, newcomers.</a:t>
            </a:r>
          </a:p>
          <a:p>
            <a:pPr lvl="1"/>
            <a:r>
              <a:rPr lang="en-US" dirty="0"/>
              <a:t>Community-building; </a:t>
            </a:r>
            <a:r>
              <a:rPr lang="en-US" dirty="0" err="1"/>
              <a:t>partneships</a:t>
            </a:r>
            <a:r>
              <a:rPr lang="en-US" dirty="0"/>
              <a:t> with community </a:t>
            </a:r>
            <a:r>
              <a:rPr lang="en-US" dirty="0" err="1"/>
              <a:t>organizationss</a:t>
            </a:r>
            <a:r>
              <a:rPr lang="en-US" dirty="0"/>
              <a:t>; </a:t>
            </a:r>
          </a:p>
          <a:p>
            <a:pPr lvl="1"/>
            <a:r>
              <a:rPr lang="en-US" dirty="0"/>
              <a:t>Working toward a sustainable and accessible strategy for Ontario’s francophone communities</a:t>
            </a:r>
          </a:p>
        </p:txBody>
      </p:sp>
    </p:spTree>
    <p:extLst>
      <p:ext uri="{BB962C8B-B14F-4D97-AF65-F5344CB8AC3E}">
        <p14:creationId xmlns:p14="http://schemas.microsoft.com/office/powerpoint/2010/main" val="324875221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endParaRPr lang="en-US" sz="3600" b="1" dirty="0">
              <a:solidFill>
                <a:prstClr val="black"/>
              </a:solidFill>
              <a:ea typeface="+mj-ea"/>
              <a:cs typeface="+mj-cs"/>
            </a:endParaRPr>
          </a:p>
          <a:p>
            <a:pPr marL="0" indent="0">
              <a:buNone/>
            </a:pPr>
            <a:endParaRPr lang="en-US" sz="3600" b="1" dirty="0">
              <a:solidFill>
                <a:prstClr val="black"/>
              </a:solidFill>
              <a:ea typeface="+mj-ea"/>
              <a:cs typeface="+mj-cs"/>
            </a:endParaRPr>
          </a:p>
          <a:p>
            <a:pPr marL="0" indent="0">
              <a:buNone/>
            </a:pPr>
            <a:r>
              <a:rPr lang="en-US" sz="4400" b="1" dirty="0">
                <a:solidFill>
                  <a:prstClr val="black"/>
                </a:solidFill>
                <a:ea typeface="+mj-ea"/>
                <a:cs typeface="+mj-cs"/>
              </a:rPr>
              <a:t>Putting Marrakesh into Practice</a:t>
            </a:r>
            <a:endParaRPr lang="en-US" sz="4400" dirty="0"/>
          </a:p>
          <a:p>
            <a:pPr marL="0" indent="0">
              <a:buNone/>
            </a:pPr>
            <a:endParaRPr lang="en-US" sz="2400" dirty="0"/>
          </a:p>
          <a:p>
            <a:pPr marL="0" indent="0">
              <a:buNone/>
            </a:pPr>
            <a:r>
              <a:rPr lang="en-US" sz="3600" dirty="0"/>
              <a:t>Victoria Owen</a:t>
            </a:r>
          </a:p>
          <a:p>
            <a:pPr marL="0" indent="0">
              <a:buNone/>
            </a:pPr>
            <a:endParaRPr lang="en-US" sz="2400" dirty="0"/>
          </a:p>
        </p:txBody>
      </p:sp>
    </p:spTree>
    <p:extLst>
      <p:ext uri="{BB962C8B-B14F-4D97-AF65-F5344CB8AC3E}">
        <p14:creationId xmlns:p14="http://schemas.microsoft.com/office/powerpoint/2010/main" val="38043331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47187" y="760057"/>
            <a:ext cx="10571038" cy="2465281"/>
          </a:xfrm>
        </p:spPr>
        <p:txBody>
          <a:bodyPr>
            <a:normAutofit fontScale="90000"/>
          </a:bodyPr>
          <a:lstStyle/>
          <a:p>
            <a:pPr algn="ctr"/>
            <a:br>
              <a:rPr lang="en-US" sz="4800" dirty="0"/>
            </a:br>
            <a:r>
              <a:rPr lang="en-US" sz="4800" b="1" dirty="0"/>
              <a:t>Welcoming everyone into the Academic library</a:t>
            </a:r>
            <a:br>
              <a:rPr lang="en-US" sz="4800" b="1" dirty="0"/>
            </a:br>
            <a:br>
              <a:rPr lang="en-US" sz="4800" b="1" dirty="0"/>
            </a:br>
            <a:r>
              <a:rPr lang="en-US" sz="4900" cap="none" dirty="0"/>
              <a:t>Putting Marrakesh Into Practice </a:t>
            </a:r>
            <a:endParaRPr lang="en-US" sz="4900" i="1" cap="none" dirty="0"/>
          </a:p>
        </p:txBody>
      </p:sp>
      <p:sp>
        <p:nvSpPr>
          <p:cNvPr id="3" name="Subtitle 2"/>
          <p:cNvSpPr>
            <a:spLocks noGrp="1"/>
          </p:cNvSpPr>
          <p:nvPr>
            <p:ph type="subTitle" idx="1"/>
          </p:nvPr>
        </p:nvSpPr>
        <p:spPr>
          <a:xfrm>
            <a:off x="1577083" y="3507971"/>
            <a:ext cx="10409870" cy="1878676"/>
          </a:xfrm>
        </p:spPr>
        <p:txBody>
          <a:bodyPr>
            <a:normAutofit fontScale="55000" lnSpcReduction="20000"/>
          </a:bodyPr>
          <a:lstStyle/>
          <a:p>
            <a:pPr algn="ctr"/>
            <a:endParaRPr lang="en-US" sz="4000" dirty="0"/>
          </a:p>
          <a:p>
            <a:pPr algn="ctr"/>
            <a:r>
              <a:rPr lang="en-US" sz="4000" dirty="0"/>
              <a:t>Victoria Owen</a:t>
            </a:r>
          </a:p>
          <a:p>
            <a:pPr algn="ctr"/>
            <a:r>
              <a:rPr lang="en-US" sz="3200" dirty="0"/>
              <a:t>Information Policy Scholar-Practitioner </a:t>
            </a:r>
          </a:p>
          <a:p>
            <a:pPr algn="ctr"/>
            <a:r>
              <a:rPr lang="en-US" sz="3200" dirty="0"/>
              <a:t>Faculty of Information  -  University of Toronto </a:t>
            </a:r>
          </a:p>
          <a:p>
            <a:pPr algn="ctr"/>
            <a:r>
              <a:rPr lang="en-US" sz="2600" dirty="0"/>
              <a:t>OCUL Scholars Portal Day  </a:t>
            </a:r>
          </a:p>
          <a:p>
            <a:pPr algn="ctr"/>
            <a:r>
              <a:rPr lang="en-US" sz="2600" dirty="0"/>
              <a:t>December 7, 2018</a:t>
            </a:r>
          </a:p>
          <a:p>
            <a:pPr algn="ctr"/>
            <a:endParaRPr lang="en-US" sz="4000" dirty="0"/>
          </a:p>
          <a:p>
            <a:pPr algn="ctr"/>
            <a:endParaRPr lang="en-US" sz="4000" dirty="0"/>
          </a:p>
          <a:p>
            <a:pPr algn="ctr"/>
            <a:endParaRPr lang="en-US" sz="4000" dirty="0"/>
          </a:p>
        </p:txBody>
      </p:sp>
      <p:pic>
        <p:nvPicPr>
          <p:cNvPr id="5" name="Picture 4"/>
          <p:cNvPicPr>
            <a:picLocks noChangeAspect="1"/>
          </p:cNvPicPr>
          <p:nvPr/>
        </p:nvPicPr>
        <p:blipFill>
          <a:blip r:embed="rId3"/>
          <a:stretch>
            <a:fillRect/>
          </a:stretch>
        </p:blipFill>
        <p:spPr>
          <a:xfrm>
            <a:off x="222661" y="2118340"/>
            <a:ext cx="2974851" cy="3971579"/>
          </a:xfrm>
          <a:prstGeom prst="rect">
            <a:avLst/>
          </a:prstGeom>
        </p:spPr>
      </p:pic>
    </p:spTree>
    <p:extLst>
      <p:ext uri="{BB962C8B-B14F-4D97-AF65-F5344CB8AC3E}">
        <p14:creationId xmlns:p14="http://schemas.microsoft.com/office/powerpoint/2010/main" val="16593014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6486" y="381000"/>
            <a:ext cx="7399713" cy="1676401"/>
          </a:xfrm>
        </p:spPr>
        <p:txBody>
          <a:bodyPr>
            <a:normAutofit/>
          </a:bodyPr>
          <a:lstStyle/>
          <a:p>
            <a:r>
              <a:rPr lang="en-US" dirty="0"/>
              <a:t>M</a:t>
            </a:r>
            <a:r>
              <a:rPr lang="en-US" cap="none" dirty="0"/>
              <a:t>arrakesh Treaty 2013</a:t>
            </a:r>
            <a:br>
              <a:rPr lang="en-US" cap="none" dirty="0"/>
            </a:br>
            <a:r>
              <a:rPr lang="en-US" sz="2200" cap="none" dirty="0"/>
              <a:t>to Facilitate Access to Published Works for Persons Who Are Blind, Visually Impaired or Otherwise Print Disabled</a:t>
            </a:r>
            <a:endParaRPr lang="en-US" sz="2200" dirty="0"/>
          </a:p>
        </p:txBody>
      </p:sp>
      <p:sp>
        <p:nvSpPr>
          <p:cNvPr id="3" name="Content Placeholder 2"/>
          <p:cNvSpPr>
            <a:spLocks noGrp="1"/>
          </p:cNvSpPr>
          <p:nvPr>
            <p:ph idx="1"/>
          </p:nvPr>
        </p:nvSpPr>
        <p:spPr>
          <a:xfrm>
            <a:off x="685800" y="2675917"/>
            <a:ext cx="11085022" cy="3542768"/>
          </a:xfrm>
        </p:spPr>
        <p:txBody>
          <a:bodyPr/>
          <a:lstStyle/>
          <a:p>
            <a:r>
              <a:rPr lang="en-US" dirty="0"/>
              <a:t>First users’ rights IP treaty</a:t>
            </a:r>
          </a:p>
          <a:p>
            <a:r>
              <a:rPr lang="en-US" dirty="0"/>
              <a:t>Process of negotiating an international treaty involved, WIPO member states, diplomats, legislators, NGOs, driven by The World Blind Union, IFLA, EIFL, LCA,…</a:t>
            </a:r>
          </a:p>
          <a:p>
            <a:endParaRPr lang="en-US" dirty="0"/>
          </a:p>
          <a:p>
            <a:r>
              <a:rPr lang="en-US" dirty="0"/>
              <a:t>After the MT, legislators, beneficiaries, and librarians need to ensure wide adoption of the MT to live up to its promise of access to works across borders WBU Legislation enables the implementation of the MT provisions</a:t>
            </a:r>
          </a:p>
          <a:p>
            <a:endParaRPr lang="en-US" dirty="0"/>
          </a:p>
          <a:p>
            <a:r>
              <a:rPr lang="en-US" dirty="0"/>
              <a:t>47 countries ratified or acceded to the MT as of December 5, 2018</a:t>
            </a:r>
            <a:r>
              <a:rPr lang="en-US" baseline="30000" dirty="0"/>
              <a:t>1</a:t>
            </a:r>
            <a:endParaRPr lang="en-US"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05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t>1. http://www.wipo.int/treaties/en/ShowResults.jsp?treaty_id=843</a:t>
            </a:r>
          </a:p>
        </p:txBody>
      </p:sp>
      <p:pic>
        <p:nvPicPr>
          <p:cNvPr id="6" name="Picture 5"/>
          <p:cNvPicPr>
            <a:picLocks noChangeAspect="1"/>
          </p:cNvPicPr>
          <p:nvPr/>
        </p:nvPicPr>
        <p:blipFill>
          <a:blip r:embed="rId3"/>
          <a:stretch>
            <a:fillRect/>
          </a:stretch>
        </p:blipFill>
        <p:spPr>
          <a:xfrm>
            <a:off x="-1368523" y="39970"/>
            <a:ext cx="5258879" cy="2326689"/>
          </a:xfrm>
          <a:prstGeom prst="rect">
            <a:avLst/>
          </a:prstGeom>
        </p:spPr>
      </p:pic>
    </p:spTree>
    <p:extLst>
      <p:ext uri="{BB962C8B-B14F-4D97-AF65-F5344CB8AC3E}">
        <p14:creationId xmlns:p14="http://schemas.microsoft.com/office/powerpoint/2010/main" val="30465520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9912" y="746124"/>
            <a:ext cx="10690167" cy="1448435"/>
          </a:xfrm>
        </p:spPr>
        <p:txBody>
          <a:bodyPr/>
          <a:lstStyle/>
          <a:p>
            <a:r>
              <a:rPr lang="en-US" dirty="0"/>
              <a:t>Putting Marrakesh into practice :</a:t>
            </a:r>
            <a:br>
              <a:rPr lang="en-US" dirty="0"/>
            </a:br>
            <a:r>
              <a:rPr lang="en-US" dirty="0"/>
              <a:t>libraries are essential </a:t>
            </a:r>
          </a:p>
        </p:txBody>
      </p:sp>
      <p:sp>
        <p:nvSpPr>
          <p:cNvPr id="3" name="Content Placeholder 2"/>
          <p:cNvSpPr>
            <a:spLocks noGrp="1"/>
          </p:cNvSpPr>
          <p:nvPr>
            <p:ph idx="1"/>
          </p:nvPr>
        </p:nvSpPr>
        <p:spPr>
          <a:xfrm>
            <a:off x="685800" y="2194560"/>
            <a:ext cx="10820400" cy="4389120"/>
          </a:xfrm>
        </p:spPr>
        <p:txBody>
          <a:bodyPr/>
          <a:lstStyle/>
          <a:p>
            <a:pPr marL="0" indent="0">
              <a:buNone/>
            </a:pPr>
            <a:r>
              <a:rPr lang="en-US" dirty="0"/>
              <a:t>For libraries and librarians: </a:t>
            </a:r>
          </a:p>
          <a:p>
            <a:r>
              <a:rPr lang="en-US" dirty="0"/>
              <a:t>What happens now? </a:t>
            </a:r>
          </a:p>
          <a:p>
            <a:pPr lvl="1"/>
            <a:r>
              <a:rPr lang="en-US" dirty="0"/>
              <a:t>How does the treaty get implemented on the ground level?</a:t>
            </a:r>
          </a:p>
          <a:p>
            <a:pPr lvl="1"/>
            <a:r>
              <a:rPr lang="en-US" dirty="0"/>
              <a:t>What are the first steps?</a:t>
            </a:r>
          </a:p>
          <a:p>
            <a:pPr lvl="1"/>
            <a:r>
              <a:rPr lang="en-US" dirty="0"/>
              <a:t>As librarians, how do our users benefit from the treaty? </a:t>
            </a:r>
          </a:p>
          <a:p>
            <a:r>
              <a:rPr lang="en-US" dirty="0"/>
              <a:t>Test Case – April 2018 in Kyrgyzstan</a:t>
            </a:r>
          </a:p>
          <a:p>
            <a:r>
              <a:rPr lang="en-US" dirty="0"/>
              <a:t> The first international transfer of accessible books in Kyrgyzstan under the Marrakesh Treaty took place during the seminar. </a:t>
            </a:r>
          </a:p>
          <a:p>
            <a:r>
              <a:rPr lang="en-US" dirty="0"/>
              <a:t>Books were from the UofT library system</a:t>
            </a:r>
          </a:p>
          <a:p>
            <a:r>
              <a:rPr lang="en-US" dirty="0"/>
              <a:t>SP’s ACE service</a:t>
            </a:r>
          </a:p>
          <a:p>
            <a:r>
              <a:rPr lang="en-US" dirty="0"/>
              <a:t>Timeline – 2 weeks – and high level intervention</a:t>
            </a:r>
          </a:p>
          <a:p>
            <a:endParaRPr lang="en-US" dirty="0"/>
          </a:p>
          <a:p>
            <a:pPr lvl="1"/>
            <a:endParaRPr lang="en-US"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05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pic>
        <p:nvPicPr>
          <p:cNvPr id="5" name="Picture 4"/>
          <p:cNvPicPr>
            <a:picLocks noChangeAspect="1"/>
          </p:cNvPicPr>
          <p:nvPr/>
        </p:nvPicPr>
        <p:blipFill>
          <a:blip r:embed="rId3"/>
          <a:stretch>
            <a:fillRect/>
          </a:stretch>
        </p:blipFill>
        <p:spPr>
          <a:xfrm>
            <a:off x="9588592" y="2194559"/>
            <a:ext cx="2199548" cy="2029382"/>
          </a:xfrm>
          <a:prstGeom prst="rect">
            <a:avLst/>
          </a:prstGeom>
        </p:spPr>
      </p:pic>
      <p:pic>
        <p:nvPicPr>
          <p:cNvPr id="6" name="Picture 5"/>
          <p:cNvPicPr>
            <a:picLocks noChangeAspect="1"/>
          </p:cNvPicPr>
          <p:nvPr/>
        </p:nvPicPr>
        <p:blipFill>
          <a:blip r:embed="rId4"/>
          <a:stretch>
            <a:fillRect/>
          </a:stretch>
        </p:blipFill>
        <p:spPr>
          <a:xfrm>
            <a:off x="7935052" y="4827338"/>
            <a:ext cx="3307079" cy="2030662"/>
          </a:xfrm>
          <a:prstGeom prst="rect">
            <a:avLst/>
          </a:prstGeom>
        </p:spPr>
      </p:pic>
    </p:spTree>
    <p:extLst>
      <p:ext uri="{BB962C8B-B14F-4D97-AF65-F5344CB8AC3E}">
        <p14:creationId xmlns:p14="http://schemas.microsoft.com/office/powerpoint/2010/main" val="29954122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232757"/>
            <a:ext cx="8610600" cy="1113906"/>
          </a:xfrm>
        </p:spPr>
        <p:txBody>
          <a:bodyPr/>
          <a:lstStyle/>
          <a:p>
            <a:r>
              <a:rPr lang="en-US" dirty="0"/>
              <a:t>The process and timeline</a:t>
            </a:r>
          </a:p>
        </p:txBody>
      </p:sp>
      <p:sp>
        <p:nvSpPr>
          <p:cNvPr id="3" name="Content Placeholder 2"/>
          <p:cNvSpPr>
            <a:spLocks noGrp="1"/>
          </p:cNvSpPr>
          <p:nvPr>
            <p:ph idx="1"/>
          </p:nvPr>
        </p:nvSpPr>
        <p:spPr>
          <a:xfrm>
            <a:off x="885305" y="1841849"/>
            <a:ext cx="10820400" cy="4395085"/>
          </a:xfrm>
        </p:spPr>
        <p:txBody>
          <a:bodyPr>
            <a:normAutofit fontScale="92500" lnSpcReduction="10000"/>
          </a:bodyPr>
          <a:lstStyle/>
          <a:p>
            <a:r>
              <a:rPr lang="en-US" sz="3000" b="1" dirty="0"/>
              <a:t>The Role for Libraries</a:t>
            </a:r>
          </a:p>
          <a:p>
            <a:r>
              <a:rPr lang="en-US" dirty="0"/>
              <a:t>Two MT countries </a:t>
            </a:r>
          </a:p>
          <a:p>
            <a:r>
              <a:rPr lang="en-US" dirty="0"/>
              <a:t>Locate the texts</a:t>
            </a:r>
          </a:p>
          <a:p>
            <a:r>
              <a:rPr lang="en-US" dirty="0"/>
              <a:t>Digitize </a:t>
            </a:r>
          </a:p>
          <a:p>
            <a:r>
              <a:rPr lang="en-US" dirty="0"/>
              <a:t>Upload  / process – depending on where the accessible format copies are made</a:t>
            </a:r>
          </a:p>
          <a:p>
            <a:r>
              <a:rPr lang="en-US" dirty="0"/>
              <a:t>In the Kyrgyzstan example  - </a:t>
            </a:r>
            <a:r>
              <a:rPr lang="en-US" dirty="0">
                <a:hlinkClick r:id="rId2"/>
              </a:rPr>
              <a:t>DAISY</a:t>
            </a:r>
            <a:r>
              <a:rPr lang="en-US" dirty="0"/>
              <a:t> and Braille formats</a:t>
            </a:r>
          </a:p>
          <a:p>
            <a:endParaRPr lang="en-US" sz="2900" dirty="0"/>
          </a:p>
          <a:p>
            <a:r>
              <a:rPr lang="en-US" sz="2900" b="1" dirty="0"/>
              <a:t>SP Leadership</a:t>
            </a:r>
          </a:p>
          <a:p>
            <a:r>
              <a:rPr lang="en-US" dirty="0"/>
              <a:t>Already have a successful international exchange</a:t>
            </a:r>
          </a:p>
          <a:p>
            <a:r>
              <a:rPr lang="en-US" dirty="0"/>
              <a:t>Confirm standard procedures </a:t>
            </a:r>
          </a:p>
          <a:p>
            <a:r>
              <a:rPr lang="en-US" dirty="0"/>
              <a:t>Actively seek partners and agree on protocols</a:t>
            </a:r>
          </a:p>
          <a:p>
            <a:endParaRPr lang="en-US"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105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964562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64373"/>
            <a:ext cx="8610600" cy="665416"/>
          </a:xfrm>
        </p:spPr>
        <p:txBody>
          <a:bodyPr/>
          <a:lstStyle/>
          <a:p>
            <a:r>
              <a:rPr lang="en-US" dirty="0"/>
              <a:t>Getting started</a:t>
            </a:r>
          </a:p>
        </p:txBody>
      </p:sp>
      <p:sp>
        <p:nvSpPr>
          <p:cNvPr id="3" name="Content Placeholder 2"/>
          <p:cNvSpPr>
            <a:spLocks noGrp="1"/>
          </p:cNvSpPr>
          <p:nvPr>
            <p:ph idx="1"/>
          </p:nvPr>
        </p:nvSpPr>
        <p:spPr>
          <a:xfrm>
            <a:off x="685800" y="1712422"/>
            <a:ext cx="10820400" cy="4835336"/>
          </a:xfrm>
        </p:spPr>
        <p:txBody>
          <a:bodyPr>
            <a:normAutofit/>
          </a:bodyPr>
          <a:lstStyle/>
          <a:p>
            <a:r>
              <a:rPr lang="en-US" b="1" dirty="0"/>
              <a:t>Getting Started for Canadians </a:t>
            </a:r>
            <a:r>
              <a:rPr lang="en-US" dirty="0"/>
              <a:t>– a hands-on, practical guide for library staff</a:t>
            </a:r>
          </a:p>
          <a:p>
            <a:endParaRPr lang="en-US" dirty="0"/>
          </a:p>
          <a:p>
            <a:r>
              <a:rPr lang="en-US" dirty="0"/>
              <a:t>Sets out the basics of MT in plain language </a:t>
            </a:r>
          </a:p>
          <a:p>
            <a:pPr lvl="1"/>
            <a:r>
              <a:rPr lang="en-US" dirty="0"/>
              <a:t>How library staff go about providing access</a:t>
            </a:r>
          </a:p>
          <a:p>
            <a:pPr lvl="1"/>
            <a:r>
              <a:rPr lang="en-US" dirty="0"/>
              <a:t>Sharing mechanisms</a:t>
            </a:r>
          </a:p>
          <a:p>
            <a:pPr lvl="1"/>
            <a:r>
              <a:rPr lang="en-US" dirty="0"/>
              <a:t>Record keeping </a:t>
            </a:r>
          </a:p>
          <a:p>
            <a:pPr lvl="1"/>
            <a:r>
              <a:rPr lang="en-US" dirty="0"/>
              <a:t>Accessible book services that exist </a:t>
            </a:r>
          </a:p>
          <a:p>
            <a:pPr lvl="1"/>
            <a:r>
              <a:rPr lang="en-US" dirty="0"/>
              <a:t>Digital locks</a:t>
            </a:r>
          </a:p>
          <a:p>
            <a:pPr marL="0" indent="0">
              <a:buNone/>
            </a:pPr>
            <a:endParaRPr lang="en-US" dirty="0"/>
          </a:p>
        </p:txBody>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D22F896-40B5-4ADD-8801-0D06FADFA095}" type="slidenum">
              <a:rPr kumimoji="0" lang="en-US" sz="1050" b="0" i="0" u="none" strike="noStrike" kern="1200" cap="none" spc="0" normalizeH="0" baseline="0" noProof="0" smtClean="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05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pic>
        <p:nvPicPr>
          <p:cNvPr id="5" name="Picture 4"/>
          <p:cNvPicPr>
            <a:picLocks noChangeAspect="1"/>
          </p:cNvPicPr>
          <p:nvPr/>
        </p:nvPicPr>
        <p:blipFill>
          <a:blip r:embed="rId3"/>
          <a:stretch>
            <a:fillRect/>
          </a:stretch>
        </p:blipFill>
        <p:spPr>
          <a:xfrm>
            <a:off x="8938610" y="2044932"/>
            <a:ext cx="3275079" cy="4239490"/>
          </a:xfrm>
          <a:prstGeom prst="rect">
            <a:avLst/>
          </a:prstGeom>
        </p:spPr>
      </p:pic>
      <p:pic>
        <p:nvPicPr>
          <p:cNvPr id="6" name="Picture 5"/>
          <p:cNvPicPr>
            <a:picLocks noChangeAspect="1"/>
          </p:cNvPicPr>
          <p:nvPr/>
        </p:nvPicPr>
        <p:blipFill>
          <a:blip r:embed="rId4"/>
          <a:stretch>
            <a:fillRect/>
          </a:stretch>
        </p:blipFill>
        <p:spPr>
          <a:xfrm>
            <a:off x="149306" y="5519303"/>
            <a:ext cx="810574" cy="847418"/>
          </a:xfrm>
          <a:prstGeom prst="rect">
            <a:avLst/>
          </a:prstGeom>
        </p:spPr>
      </p:pic>
      <p:pic>
        <p:nvPicPr>
          <p:cNvPr id="7" name="Picture 6"/>
          <p:cNvPicPr>
            <a:picLocks noChangeAspect="1"/>
          </p:cNvPicPr>
          <p:nvPr/>
        </p:nvPicPr>
        <p:blipFill>
          <a:blip r:embed="rId5"/>
          <a:stretch>
            <a:fillRect/>
          </a:stretch>
        </p:blipFill>
        <p:spPr>
          <a:xfrm>
            <a:off x="1381014" y="5591406"/>
            <a:ext cx="1262434" cy="693015"/>
          </a:xfrm>
          <a:prstGeom prst="rect">
            <a:avLst/>
          </a:prstGeom>
        </p:spPr>
      </p:pic>
      <p:pic>
        <p:nvPicPr>
          <p:cNvPr id="8" name="Picture 7"/>
          <p:cNvPicPr>
            <a:picLocks noChangeAspect="1"/>
          </p:cNvPicPr>
          <p:nvPr/>
        </p:nvPicPr>
        <p:blipFill>
          <a:blip r:embed="rId6"/>
          <a:stretch>
            <a:fillRect/>
          </a:stretch>
        </p:blipFill>
        <p:spPr>
          <a:xfrm>
            <a:off x="3341513" y="5666769"/>
            <a:ext cx="1646124" cy="419511"/>
          </a:xfrm>
          <a:prstGeom prst="rect">
            <a:avLst/>
          </a:prstGeom>
        </p:spPr>
      </p:pic>
      <p:pic>
        <p:nvPicPr>
          <p:cNvPr id="9" name="Picture 8"/>
          <p:cNvPicPr>
            <a:picLocks noChangeAspect="1"/>
          </p:cNvPicPr>
          <p:nvPr/>
        </p:nvPicPr>
        <p:blipFill>
          <a:blip r:embed="rId7"/>
          <a:stretch>
            <a:fillRect/>
          </a:stretch>
        </p:blipFill>
        <p:spPr>
          <a:xfrm>
            <a:off x="5734864" y="5666768"/>
            <a:ext cx="1025853" cy="524855"/>
          </a:xfrm>
          <a:prstGeom prst="rect">
            <a:avLst/>
          </a:prstGeom>
        </p:spPr>
      </p:pic>
      <p:pic>
        <p:nvPicPr>
          <p:cNvPr id="10" name="Picture 9"/>
          <p:cNvPicPr>
            <a:picLocks noChangeAspect="1"/>
          </p:cNvPicPr>
          <p:nvPr/>
        </p:nvPicPr>
        <p:blipFill>
          <a:blip r:embed="rId8"/>
          <a:stretch>
            <a:fillRect/>
          </a:stretch>
        </p:blipFill>
        <p:spPr>
          <a:xfrm>
            <a:off x="7165531" y="5581130"/>
            <a:ext cx="1286367" cy="566977"/>
          </a:xfrm>
          <a:prstGeom prst="rect">
            <a:avLst/>
          </a:prstGeom>
        </p:spPr>
      </p:pic>
    </p:spTree>
    <p:extLst>
      <p:ext uri="{BB962C8B-B14F-4D97-AF65-F5344CB8AC3E}">
        <p14:creationId xmlns:p14="http://schemas.microsoft.com/office/powerpoint/2010/main" val="34315515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166018"/>
            <a:ext cx="10972800" cy="4525963"/>
          </a:xfrm>
        </p:spPr>
        <p:txBody>
          <a:bodyPr>
            <a:normAutofit/>
          </a:bodyPr>
          <a:lstStyle/>
          <a:p>
            <a:pPr marL="0" indent="0">
              <a:buNone/>
            </a:pPr>
            <a:endParaRPr lang="en-US" sz="3600" b="1" dirty="0">
              <a:solidFill>
                <a:prstClr val="black"/>
              </a:solidFill>
              <a:ea typeface="+mj-ea"/>
              <a:cs typeface="+mj-cs"/>
            </a:endParaRPr>
          </a:p>
          <a:p>
            <a:pPr marL="0" indent="0">
              <a:buNone/>
            </a:pPr>
            <a:endParaRPr lang="en-US" sz="3600" b="1" dirty="0">
              <a:solidFill>
                <a:prstClr val="black"/>
              </a:solidFill>
              <a:ea typeface="+mj-ea"/>
              <a:cs typeface="+mj-cs"/>
            </a:endParaRPr>
          </a:p>
          <a:p>
            <a:pPr marL="0" indent="0">
              <a:buNone/>
            </a:pPr>
            <a:r>
              <a:rPr lang="en-US" sz="4400" b="1" dirty="0">
                <a:solidFill>
                  <a:prstClr val="black"/>
                </a:solidFill>
                <a:ea typeface="+mj-ea"/>
                <a:cs typeface="+mj-cs"/>
              </a:rPr>
              <a:t>Authentic Indigenous Voices in Academic Libraries</a:t>
            </a:r>
            <a:endParaRPr lang="en-US" sz="4400" dirty="0"/>
          </a:p>
          <a:p>
            <a:pPr marL="0" indent="0">
              <a:buNone/>
            </a:pPr>
            <a:endParaRPr lang="en-US" sz="2400" dirty="0"/>
          </a:p>
          <a:p>
            <a:pPr marL="0" indent="0">
              <a:buNone/>
            </a:pPr>
            <a:r>
              <a:rPr lang="en-US" sz="3600" dirty="0"/>
              <a:t>Jamie Lee Morin</a:t>
            </a:r>
          </a:p>
          <a:p>
            <a:pPr marL="0" indent="0">
              <a:buNone/>
            </a:pPr>
            <a:endParaRPr lang="en-US" sz="2400" dirty="0"/>
          </a:p>
        </p:txBody>
      </p:sp>
    </p:spTree>
    <p:extLst>
      <p:ext uri="{BB962C8B-B14F-4D97-AF65-F5344CB8AC3E}">
        <p14:creationId xmlns:p14="http://schemas.microsoft.com/office/powerpoint/2010/main" val="27500778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76334" y="1534255"/>
            <a:ext cx="11439331" cy="1779457"/>
          </a:xfrm>
        </p:spPr>
        <p:txBody>
          <a:bodyPr>
            <a:normAutofit fontScale="90000"/>
          </a:bodyPr>
          <a:lstStyle/>
          <a:p>
            <a:r>
              <a:rPr lang="en-US" b="1" dirty="0">
                <a:latin typeface="Century Gothic" panose="020B0502020202020204" pitchFamily="34" charset="0"/>
              </a:rPr>
              <a:t>Welcoming the whole academic community into the library</a:t>
            </a:r>
          </a:p>
        </p:txBody>
      </p:sp>
      <p:sp>
        <p:nvSpPr>
          <p:cNvPr id="7" name="Subtitle 6"/>
          <p:cNvSpPr>
            <a:spLocks noGrp="1"/>
          </p:cNvSpPr>
          <p:nvPr>
            <p:ph type="subTitle" idx="1"/>
          </p:nvPr>
        </p:nvSpPr>
        <p:spPr/>
        <p:txBody>
          <a:bodyPr/>
          <a:lstStyle/>
          <a:p>
            <a:r>
              <a:rPr lang="en-US" dirty="0">
                <a:solidFill>
                  <a:srgbClr val="E74125"/>
                </a:solidFill>
                <a:latin typeface="Century Gothic" panose="020B0502020202020204" pitchFamily="34" charset="0"/>
              </a:rPr>
              <a:t>#spday2018</a:t>
            </a:r>
          </a:p>
        </p:txBody>
      </p:sp>
    </p:spTree>
    <p:extLst>
      <p:ext uri="{BB962C8B-B14F-4D97-AF65-F5344CB8AC3E}">
        <p14:creationId xmlns:p14="http://schemas.microsoft.com/office/powerpoint/2010/main" val="42526431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733110"/>
            <a:ext cx="10058400" cy="668307"/>
          </a:xfrm>
        </p:spPr>
        <p:txBody>
          <a:bodyPr>
            <a:normAutofit fontScale="90000"/>
          </a:bodyPr>
          <a:lstStyle/>
          <a:p>
            <a:pPr algn="ctr"/>
            <a:r>
              <a:rPr lang="en-US" dirty="0"/>
              <a:t>Who are FRANCOPHONES IN ON?</a:t>
            </a:r>
            <a:br>
              <a:rPr lang="en-US" dirty="0"/>
            </a:br>
            <a:endParaRPr lang="en-US" dirty="0"/>
          </a:p>
        </p:txBody>
      </p:sp>
      <p:sp>
        <p:nvSpPr>
          <p:cNvPr id="3" name="Content Placeholder 2"/>
          <p:cNvSpPr>
            <a:spLocks noGrp="1"/>
          </p:cNvSpPr>
          <p:nvPr>
            <p:ph idx="1"/>
          </p:nvPr>
        </p:nvSpPr>
        <p:spPr>
          <a:xfrm>
            <a:off x="1069848" y="1791230"/>
            <a:ext cx="10058400" cy="4050792"/>
          </a:xfrm>
        </p:spPr>
        <p:txBody>
          <a:bodyPr>
            <a:normAutofit lnSpcReduction="10000"/>
          </a:bodyPr>
          <a:lstStyle/>
          <a:p>
            <a:r>
              <a:rPr lang="en-US" dirty="0"/>
              <a:t>French presence in ON dates back over 400 years. </a:t>
            </a:r>
          </a:p>
          <a:p>
            <a:r>
              <a:rPr lang="en-US" dirty="0"/>
              <a:t>1986: French Language Services Act passed.</a:t>
            </a:r>
          </a:p>
          <a:p>
            <a:r>
              <a:rPr lang="en-US" dirty="0"/>
              <a:t>Francophone population equal 622,415, which represents 4.7% of the pop in ON</a:t>
            </a:r>
          </a:p>
          <a:p>
            <a:pPr marL="274320" lvl="1" indent="0">
              <a:buNone/>
            </a:pPr>
            <a:r>
              <a:rPr lang="en-US" dirty="0"/>
              <a:t>The absolute number of Francophones has steadily increased over the past two decades.</a:t>
            </a:r>
          </a:p>
          <a:p>
            <a:r>
              <a:rPr lang="en-US" dirty="0"/>
              <a:t>There are1.5M Ontarians who speak both French and English (about 11% of the pop in ON).</a:t>
            </a:r>
          </a:p>
          <a:p>
            <a:r>
              <a:rPr lang="en-US" dirty="0"/>
              <a:t>2009: Adoption by ON of the IDF: the Inclusive Definition of Francophone</a:t>
            </a:r>
          </a:p>
          <a:p>
            <a:pPr marL="274320" lvl="1" indent="0">
              <a:buNone/>
            </a:pPr>
            <a:r>
              <a:rPr lang="en-US" dirty="0"/>
              <a:t>IDF includes not only people whose mother tongue is French but also individuals whose mother tongue is neither English nor French (allophones), who have a particular knowledge of French and who use it at home.</a:t>
            </a:r>
          </a:p>
          <a:p>
            <a:pPr marL="274320" lvl="1" indent="0">
              <a:buNone/>
            </a:pPr>
            <a:r>
              <a:rPr lang="en-US" i="1" dirty="0"/>
              <a:t>	Example: A Senegalese family that speaks Wolof and French at home is considered 	Francophone.</a:t>
            </a:r>
          </a:p>
          <a:p>
            <a:pPr marL="274320" lvl="1" indent="0">
              <a:buNone/>
            </a:pPr>
            <a:endParaRPr lang="en-US" i="1" dirty="0"/>
          </a:p>
        </p:txBody>
      </p:sp>
      <p:sp>
        <p:nvSpPr>
          <p:cNvPr id="4" name="TextBox 3"/>
          <p:cNvSpPr txBox="1"/>
          <p:nvPr/>
        </p:nvSpPr>
        <p:spPr>
          <a:xfrm>
            <a:off x="1069848" y="6231835"/>
            <a:ext cx="10058400" cy="369332"/>
          </a:xfrm>
          <a:prstGeom prst="rect">
            <a:avLst/>
          </a:prstGeom>
          <a:noFill/>
        </p:spPr>
        <p:txBody>
          <a:bodyPr wrap="square" rtlCol="0">
            <a:spAutoFit/>
          </a:bodyPr>
          <a:lstStyle/>
          <a:p>
            <a:pPr marL="274320" marR="0" lvl="1" indent="0" algn="l" defTabSz="4572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Rockwell"/>
                <a:ea typeface="+mn-ea"/>
                <a:cs typeface="+mn-cs"/>
              </a:rPr>
              <a:t>Source: Office of the French Language Services, Commissioner of ON, 2018. </a:t>
            </a:r>
          </a:p>
        </p:txBody>
      </p:sp>
    </p:spTree>
    <p:extLst>
      <p:ext uri="{BB962C8B-B14F-4D97-AF65-F5344CB8AC3E}">
        <p14:creationId xmlns:p14="http://schemas.microsoft.com/office/powerpoint/2010/main" val="3976227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615" y="79514"/>
            <a:ext cx="4506231" cy="6858000"/>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34879" y="1082311"/>
            <a:ext cx="5695122" cy="5407942"/>
          </a:xfrm>
          <a:prstGeom prst="rect">
            <a:avLst/>
          </a:prstGeom>
        </p:spPr>
      </p:pic>
      <p:sp>
        <p:nvSpPr>
          <p:cNvPr id="8" name="Rectangle 7"/>
          <p:cNvSpPr/>
          <p:nvPr/>
        </p:nvSpPr>
        <p:spPr>
          <a:xfrm>
            <a:off x="5880652" y="79514"/>
            <a:ext cx="6096000" cy="646331"/>
          </a:xfrm>
          <a:prstGeom prst="rect">
            <a:avLst/>
          </a:prstGeom>
        </p:spPr>
        <p:txBody>
          <a:bodyPr>
            <a:spAutoFit/>
          </a:bodyPr>
          <a:lstStyle/>
          <a:p>
            <a:pPr marL="274320" marR="0" lvl="1" indent="0" algn="l" defTabSz="4572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Rockwell"/>
                <a:ea typeface="+mn-ea"/>
                <a:cs typeface="+mn-cs"/>
              </a:rPr>
              <a:t>Source: Office of the French Language Services, Commissioner of ON, 2018. </a:t>
            </a:r>
          </a:p>
        </p:txBody>
      </p:sp>
    </p:spTree>
    <p:extLst>
      <p:ext uri="{BB962C8B-B14F-4D97-AF65-F5344CB8AC3E}">
        <p14:creationId xmlns:p14="http://schemas.microsoft.com/office/powerpoint/2010/main" val="1256976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798" y="115243"/>
            <a:ext cx="10823713" cy="328955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2397" y="3515553"/>
            <a:ext cx="6018041" cy="3243056"/>
          </a:xfrm>
          <a:prstGeom prst="rect">
            <a:avLst/>
          </a:prstGeom>
        </p:spPr>
      </p:pic>
      <p:sp>
        <p:nvSpPr>
          <p:cNvPr id="6" name="Rectangle 5"/>
          <p:cNvSpPr/>
          <p:nvPr/>
        </p:nvSpPr>
        <p:spPr>
          <a:xfrm>
            <a:off x="0" y="5281281"/>
            <a:ext cx="2816087" cy="1477328"/>
          </a:xfrm>
          <a:prstGeom prst="rect">
            <a:avLst/>
          </a:prstGeom>
        </p:spPr>
        <p:txBody>
          <a:bodyPr wrap="square">
            <a:spAutoFit/>
          </a:bodyPr>
          <a:lstStyle/>
          <a:p>
            <a:pPr marL="274320" marR="0" lvl="1" indent="0" algn="l" defTabSz="4572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Rockwell"/>
                <a:ea typeface="+mn-ea"/>
                <a:cs typeface="+mn-cs"/>
              </a:rPr>
              <a:t>Source: Office of the French Language Services, Commissioner of ON, 2018. </a:t>
            </a:r>
          </a:p>
        </p:txBody>
      </p:sp>
    </p:spTree>
    <p:extLst>
      <p:ext uri="{BB962C8B-B14F-4D97-AF65-F5344CB8AC3E}">
        <p14:creationId xmlns:p14="http://schemas.microsoft.com/office/powerpoint/2010/main" val="831209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0175" y="546652"/>
            <a:ext cx="5926992" cy="5717159"/>
          </a:xfrm>
          <a:prstGeom prst="rect">
            <a:avLst/>
          </a:prstGeom>
        </p:spPr>
      </p:pic>
      <p:sp>
        <p:nvSpPr>
          <p:cNvPr id="4" name="Rectangle 3"/>
          <p:cNvSpPr/>
          <p:nvPr/>
        </p:nvSpPr>
        <p:spPr>
          <a:xfrm>
            <a:off x="1789044" y="6488668"/>
            <a:ext cx="9004852" cy="369332"/>
          </a:xfrm>
          <a:prstGeom prst="rect">
            <a:avLst/>
          </a:prstGeom>
        </p:spPr>
        <p:txBody>
          <a:bodyPr wrap="square">
            <a:spAutoFit/>
          </a:bodyPr>
          <a:lstStyle/>
          <a:p>
            <a:pPr marL="274320" marR="0" lvl="1" indent="0" algn="l" defTabSz="457200" rtl="0" eaLnBrk="1" fontAlgn="auto" latinLnBrk="0" hangingPunct="1">
              <a:lnSpc>
                <a:spcPct val="100000"/>
              </a:lnSpc>
              <a:spcBef>
                <a:spcPts val="0"/>
              </a:spcBef>
              <a:spcAft>
                <a:spcPts val="0"/>
              </a:spcAft>
              <a:buClrTx/>
              <a:buSzTx/>
              <a:buFontTx/>
              <a:buNone/>
              <a:tabLst/>
              <a:defRPr/>
            </a:pPr>
            <a:r>
              <a:rPr kumimoji="0" lang="en-US" sz="1800" b="0" i="1" u="none" strike="noStrike" kern="1200" cap="none" spc="0" normalizeH="0" baseline="0" noProof="0" dirty="0">
                <a:ln>
                  <a:noFill/>
                </a:ln>
                <a:solidFill>
                  <a:prstClr val="black"/>
                </a:solidFill>
                <a:effectLst/>
                <a:uLnTx/>
                <a:uFillTx/>
                <a:latin typeface="Rockwell"/>
                <a:ea typeface="+mn-ea"/>
                <a:cs typeface="+mn-cs"/>
              </a:rPr>
              <a:t>Source: Office of the French Language Services, Commissioner of ON, 2018. </a:t>
            </a:r>
          </a:p>
        </p:txBody>
      </p:sp>
    </p:spTree>
    <p:extLst>
      <p:ext uri="{BB962C8B-B14F-4D97-AF65-F5344CB8AC3E}">
        <p14:creationId xmlns:p14="http://schemas.microsoft.com/office/powerpoint/2010/main" val="31587328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2223980"/>
            <a:ext cx="10058400" cy="1609344"/>
          </a:xfrm>
        </p:spPr>
        <p:txBody>
          <a:bodyPr>
            <a:normAutofit fontScale="90000"/>
          </a:bodyPr>
          <a:lstStyle/>
          <a:p>
            <a:pPr algn="ctr"/>
            <a:r>
              <a:rPr lang="en-US" dirty="0"/>
              <a:t>How are libraries faring when it comes to the needs of francophone communities in the </a:t>
            </a:r>
            <a:r>
              <a:rPr lang="en-US" dirty="0" err="1"/>
              <a:t>gtA</a:t>
            </a:r>
            <a:r>
              <a:rPr lang="en-US" dirty="0"/>
              <a:t>?</a:t>
            </a:r>
          </a:p>
        </p:txBody>
      </p:sp>
    </p:spTree>
    <p:extLst>
      <p:ext uri="{BB962C8B-B14F-4D97-AF65-F5344CB8AC3E}">
        <p14:creationId xmlns:p14="http://schemas.microsoft.com/office/powerpoint/2010/main" val="2832127834"/>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Austin">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2579</Words>
  <Application>Microsoft Office PowerPoint</Application>
  <PresentationFormat>Widescreen</PresentationFormat>
  <Paragraphs>320</Paragraphs>
  <Slides>47</Slides>
  <Notes>29</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47</vt:i4>
      </vt:variant>
    </vt:vector>
  </HeadingPairs>
  <TitlesOfParts>
    <vt:vector size="60" baseType="lpstr">
      <vt:lpstr>Arial</vt:lpstr>
      <vt:lpstr>Calibri</vt:lpstr>
      <vt:lpstr>Calibri Light</vt:lpstr>
      <vt:lpstr>Century Gothic</vt:lpstr>
      <vt:lpstr>Rockwell</vt:lpstr>
      <vt:lpstr>Rockwell Condensed</vt:lpstr>
      <vt:lpstr>Times New Roman</vt:lpstr>
      <vt:lpstr>Wingdings</vt:lpstr>
      <vt:lpstr>1_Office Theme</vt:lpstr>
      <vt:lpstr>3_Office Theme</vt:lpstr>
      <vt:lpstr>Wood Type</vt:lpstr>
      <vt:lpstr>4_Office Theme</vt:lpstr>
      <vt:lpstr>Vapor Trail</vt:lpstr>
      <vt:lpstr>Welcoming the whole academic community into the library</vt:lpstr>
      <vt:lpstr>PowerPoint Presentation</vt:lpstr>
      <vt:lpstr>Supporting French-language speakers’ needs in the GTA</vt:lpstr>
      <vt:lpstr>Why SUPPORTING French  language services?</vt:lpstr>
      <vt:lpstr>Who are FRANCOPHONES IN ON? </vt:lpstr>
      <vt:lpstr>PowerPoint Presentation</vt:lpstr>
      <vt:lpstr>PowerPoint Presentation</vt:lpstr>
      <vt:lpstr>PowerPoint Presentation</vt:lpstr>
      <vt:lpstr>How are libraries faring when it comes to the needs of francophone communities in the gtA?</vt:lpstr>
      <vt:lpstr>A work in progress  (at best)</vt:lpstr>
      <vt:lpstr>INF2300: Les bibliotheques et leurs publics en milieu francophone</vt:lpstr>
      <vt:lpstr>To be continued…</vt:lpstr>
      <vt:lpstr>PowerPoint Presentation</vt:lpstr>
      <vt:lpstr>PowerPoint Presentation</vt:lpstr>
      <vt:lpstr>Participants who aim or do not aim for leadership roles</vt:lpstr>
      <vt:lpstr>Ethnocultural backgrounds</vt:lpstr>
      <vt:lpstr>Ethnocultural backgrounds in two categories</vt:lpstr>
      <vt:lpstr>Statistical analysis</vt:lpstr>
      <vt:lpstr>Gender distribution of participants who aim for leadership</vt:lpstr>
      <vt:lpstr>Age distribution of participants who aim for leadership</vt:lpstr>
      <vt:lpstr>Sexual orientation of participants who aim for leadership</vt:lpstr>
      <vt:lpstr>Self-identified visible minority participants who aim for leadership</vt:lpstr>
      <vt:lpstr>Residency status of participants who aim for leadership</vt:lpstr>
      <vt:lpstr>Education status of  participants who aim for leadership</vt:lpstr>
      <vt:lpstr>Participants who aim for leadership against whether they are still at their first, second or third jobs</vt:lpstr>
      <vt:lpstr>Participants who aim for leadership against supervisory roles</vt:lpstr>
      <vt:lpstr>Categories of employees supervised by the Non-Caucasian participants</vt:lpstr>
      <vt:lpstr>Categories of employees supervised by the Caucasian participants</vt:lpstr>
      <vt:lpstr>Participants who aim for leadership in future against and leadership role outside library</vt:lpstr>
      <vt:lpstr>Participants who aim for leadership in future against whether they are encouraged or not to learn about leadership roles and possibilities in the library</vt:lpstr>
      <vt:lpstr>Desired leadership roles (Non-Caucasian) and reasons for being in them</vt:lpstr>
      <vt:lpstr> Desired leadership roles (Non-Caucasian) and reasons for being in them</vt:lpstr>
      <vt:lpstr>Desired leadership roles (Caucasian) and reasons for being in them</vt:lpstr>
      <vt:lpstr>Desired leadership roles (Caucasian) and reasons for being in them</vt:lpstr>
      <vt:lpstr> Desired leadership roles (Caucasian) and reasons for being in them </vt:lpstr>
      <vt:lpstr>Understanding of leadership in librarianship (Non-Caucasian) </vt:lpstr>
      <vt:lpstr>Understanding of leadership in librarianship (Non-Caucasian) </vt:lpstr>
      <vt:lpstr>Understanding of leadership in librarianship (Caucasian) </vt:lpstr>
      <vt:lpstr>Understanding of leadership in librarianship (Caucasian) </vt:lpstr>
      <vt:lpstr>PowerPoint Presentation</vt:lpstr>
      <vt:lpstr> Welcoming everyone into the Academic library  Putting Marrakesh Into Practice </vt:lpstr>
      <vt:lpstr>Marrakesh Treaty 2013 to Facilitate Access to Published Works for Persons Who Are Blind, Visually Impaired or Otherwise Print Disabled</vt:lpstr>
      <vt:lpstr>Putting Marrakesh into practice : libraries are essential </vt:lpstr>
      <vt:lpstr>The process and timeline</vt:lpstr>
      <vt:lpstr>Getting started</vt:lpstr>
      <vt:lpstr>PowerPoint Presentation</vt:lpstr>
      <vt:lpstr>Welcoming the whole academic community into the library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Welcoming the whole academic community into the library</dc:title>
  <dc:creator>Sabina Pagotto</dc:creator>
  <cp:lastModifiedBy>Sabina Pagotto</cp:lastModifiedBy>
  <cp:revision>1</cp:revision>
  <dcterms:created xsi:type="dcterms:W3CDTF">2018-12-06T21:18:43Z</dcterms:created>
  <dcterms:modified xsi:type="dcterms:W3CDTF">2018-12-06T21:19:04Z</dcterms:modified>
</cp:coreProperties>
</file>