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notesMasterIdLst>
    <p:notesMasterId r:id="rId11"/>
  </p:notesMasterIdLst>
  <p:sldIdLst>
    <p:sldId id="256" r:id="rId2"/>
    <p:sldId id="257" r:id="rId3"/>
    <p:sldId id="262" r:id="rId4"/>
    <p:sldId id="264" r:id="rId5"/>
    <p:sldId id="259" r:id="rId6"/>
    <p:sldId id="263" r:id="rId7"/>
    <p:sldId id="260" r:id="rId8"/>
    <p:sldId id="261" r:id="rId9"/>
    <p:sldId id="265" r:id="rId10"/>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30272" autoAdjust="0"/>
    <p:restoredTop sz="86538" autoAdjust="0"/>
  </p:normalViewPr>
  <p:slideViewPr>
    <p:cSldViewPr snapToGrid="0">
      <p:cViewPr varScale="1">
        <p:scale>
          <a:sx n="103" d="100"/>
          <a:sy n="103" d="100"/>
        </p:scale>
        <p:origin x="114" y="34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0" d="100"/>
          <a:sy n="50" d="100"/>
        </p:scale>
        <p:origin x="2672" y="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87455" cy="483648"/>
          </a:xfrm>
          <a:prstGeom prst="rect">
            <a:avLst/>
          </a:prstGeom>
        </p:spPr>
        <p:txBody>
          <a:bodyPr vert="horz" lIns="97103" tIns="48551" rIns="97103" bIns="48551" rtlCol="0"/>
          <a:lstStyle>
            <a:lvl1pPr algn="l">
              <a:defRPr sz="1200"/>
            </a:lvl1pPr>
          </a:lstStyle>
          <a:p>
            <a:endParaRPr lang="en-CA"/>
          </a:p>
        </p:txBody>
      </p:sp>
      <p:sp>
        <p:nvSpPr>
          <p:cNvPr id="3" name="Date Placeholder 2"/>
          <p:cNvSpPr>
            <a:spLocks noGrp="1"/>
          </p:cNvSpPr>
          <p:nvPr>
            <p:ph type="dt" idx="1"/>
          </p:nvPr>
        </p:nvSpPr>
        <p:spPr>
          <a:xfrm>
            <a:off x="4166508" y="0"/>
            <a:ext cx="3187455" cy="483648"/>
          </a:xfrm>
          <a:prstGeom prst="rect">
            <a:avLst/>
          </a:prstGeom>
        </p:spPr>
        <p:txBody>
          <a:bodyPr vert="horz" lIns="97103" tIns="48551" rIns="97103" bIns="48551" rtlCol="0"/>
          <a:lstStyle>
            <a:lvl1pPr algn="r">
              <a:defRPr sz="1200"/>
            </a:lvl1pPr>
          </a:lstStyle>
          <a:p>
            <a:fld id="{B279B4F6-E349-45DC-886B-B224F1F100D3}" type="datetimeFigureOut">
              <a:rPr lang="en-CA" smtClean="0"/>
              <a:t>2018-12-05</a:t>
            </a:fld>
            <a:endParaRPr lang="en-CA"/>
          </a:p>
        </p:txBody>
      </p:sp>
      <p:sp>
        <p:nvSpPr>
          <p:cNvPr id="4" name="Slide Image Placeholder 3"/>
          <p:cNvSpPr>
            <a:spLocks noGrp="1" noRot="1" noChangeAspect="1"/>
          </p:cNvSpPr>
          <p:nvPr>
            <p:ph type="sldImg" idx="2"/>
          </p:nvPr>
        </p:nvSpPr>
        <p:spPr>
          <a:xfrm>
            <a:off x="787400" y="1204913"/>
            <a:ext cx="5781675" cy="3252787"/>
          </a:xfrm>
          <a:prstGeom prst="rect">
            <a:avLst/>
          </a:prstGeom>
          <a:noFill/>
          <a:ln w="12700">
            <a:solidFill>
              <a:prstClr val="black"/>
            </a:solidFill>
          </a:ln>
        </p:spPr>
        <p:txBody>
          <a:bodyPr vert="horz" lIns="97103" tIns="48551" rIns="97103" bIns="48551" rtlCol="0" anchor="ctr"/>
          <a:lstStyle/>
          <a:p>
            <a:endParaRPr lang="en-CA"/>
          </a:p>
        </p:txBody>
      </p:sp>
      <p:sp>
        <p:nvSpPr>
          <p:cNvPr id="5" name="Notes Placeholder 4"/>
          <p:cNvSpPr>
            <a:spLocks noGrp="1"/>
          </p:cNvSpPr>
          <p:nvPr>
            <p:ph type="body" sz="quarter" idx="3"/>
          </p:nvPr>
        </p:nvSpPr>
        <p:spPr>
          <a:xfrm>
            <a:off x="735567" y="4639003"/>
            <a:ext cx="5884532" cy="3795548"/>
          </a:xfrm>
          <a:prstGeom prst="rect">
            <a:avLst/>
          </a:prstGeom>
        </p:spPr>
        <p:txBody>
          <a:bodyPr vert="horz" lIns="97103" tIns="48551" rIns="97103" bIns="4855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9155840"/>
            <a:ext cx="3187455" cy="483647"/>
          </a:xfrm>
          <a:prstGeom prst="rect">
            <a:avLst/>
          </a:prstGeom>
        </p:spPr>
        <p:txBody>
          <a:bodyPr vert="horz" lIns="97103" tIns="48551" rIns="97103" bIns="48551" rtlCol="0" anchor="b"/>
          <a:lstStyle>
            <a:lvl1pPr algn="l">
              <a:defRPr sz="1200"/>
            </a:lvl1pPr>
          </a:lstStyle>
          <a:p>
            <a:endParaRPr lang="en-CA"/>
          </a:p>
        </p:txBody>
      </p:sp>
      <p:sp>
        <p:nvSpPr>
          <p:cNvPr id="7" name="Slide Number Placeholder 6"/>
          <p:cNvSpPr>
            <a:spLocks noGrp="1"/>
          </p:cNvSpPr>
          <p:nvPr>
            <p:ph type="sldNum" sz="quarter" idx="5"/>
          </p:nvPr>
        </p:nvSpPr>
        <p:spPr>
          <a:xfrm>
            <a:off x="4166508" y="9155840"/>
            <a:ext cx="3187455" cy="483647"/>
          </a:xfrm>
          <a:prstGeom prst="rect">
            <a:avLst/>
          </a:prstGeom>
        </p:spPr>
        <p:txBody>
          <a:bodyPr vert="horz" lIns="97103" tIns="48551" rIns="97103" bIns="48551" rtlCol="0" anchor="b"/>
          <a:lstStyle>
            <a:lvl1pPr algn="r">
              <a:defRPr sz="1200"/>
            </a:lvl1pPr>
          </a:lstStyle>
          <a:p>
            <a:fld id="{47EB0342-7A24-4C91-A42E-A02CD2F3BD9A}" type="slidenum">
              <a:rPr lang="en-CA" smtClean="0"/>
              <a:t>‹#›</a:t>
            </a:fld>
            <a:endParaRPr lang="en-CA"/>
          </a:p>
        </p:txBody>
      </p:sp>
    </p:spTree>
    <p:extLst>
      <p:ext uri="{BB962C8B-B14F-4D97-AF65-F5344CB8AC3E}">
        <p14:creationId xmlns:p14="http://schemas.microsoft.com/office/powerpoint/2010/main" val="3050502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Good Afternoon!  My name is Nancy Waite, I am the TD Coordinator for Library Accessibility Services at McMaster University.  I am not here to talk to you about Picking a needle out of the haystack or where to get started with captioning compliance.</a:t>
            </a:r>
          </a:p>
        </p:txBody>
      </p:sp>
      <p:sp>
        <p:nvSpPr>
          <p:cNvPr id="4" name="Slide Number Placeholder 3"/>
          <p:cNvSpPr>
            <a:spLocks noGrp="1"/>
          </p:cNvSpPr>
          <p:nvPr>
            <p:ph type="sldNum" sz="quarter" idx="5"/>
          </p:nvPr>
        </p:nvSpPr>
        <p:spPr/>
        <p:txBody>
          <a:bodyPr/>
          <a:lstStyle/>
          <a:p>
            <a:fld id="{47EB0342-7A24-4C91-A42E-A02CD2F3BD9A}" type="slidenum">
              <a:rPr lang="en-CA" smtClean="0"/>
              <a:t>1</a:t>
            </a:fld>
            <a:endParaRPr lang="en-CA"/>
          </a:p>
        </p:txBody>
      </p:sp>
    </p:spTree>
    <p:extLst>
      <p:ext uri="{BB962C8B-B14F-4D97-AF65-F5344CB8AC3E}">
        <p14:creationId xmlns:p14="http://schemas.microsoft.com/office/powerpoint/2010/main" val="3551650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 few years ago,</a:t>
            </a:r>
            <a:r>
              <a:rPr lang="en-CA" baseline="0" dirty="0"/>
              <a:t> we started working on our captioning strategy.</a:t>
            </a:r>
            <a:r>
              <a:rPr lang="en-CA" dirty="0"/>
              <a:t> </a:t>
            </a:r>
            <a:r>
              <a:rPr lang="en-CA" baseline="0" dirty="0"/>
              <a:t> Our goal was to make our legacy video collection captioned or </a:t>
            </a:r>
            <a:r>
              <a:rPr lang="en-CA" baseline="0" dirty="0" err="1"/>
              <a:t>captionable</a:t>
            </a:r>
            <a:r>
              <a:rPr lang="en-CA" baseline="0" dirty="0"/>
              <a:t> by 2020.</a:t>
            </a:r>
            <a:r>
              <a:rPr lang="en-CA" dirty="0"/>
              <a:t>  The first place we started </a:t>
            </a:r>
            <a:r>
              <a:rPr lang="en-CA" baseline="0" dirty="0"/>
              <a:t>was by getting our ducks in a row and identifying which videos in our collection were captioned and which were not.</a:t>
            </a:r>
            <a:r>
              <a:rPr lang="en-CA" dirty="0"/>
              <a:t> </a:t>
            </a:r>
            <a:r>
              <a:rPr lang="en-CA" baseline="0" dirty="0"/>
              <a:t> A couple things that we found out; first, captioned videos are not always identified in the catalogue record or on the DVD case, and second a note on the DVD case does not guarantee a note in the catalogue record.</a:t>
            </a:r>
            <a:endParaRPr lang="en-CA" dirty="0"/>
          </a:p>
        </p:txBody>
      </p:sp>
      <p:sp>
        <p:nvSpPr>
          <p:cNvPr id="4" name="Slide Number Placeholder 3"/>
          <p:cNvSpPr>
            <a:spLocks noGrp="1"/>
          </p:cNvSpPr>
          <p:nvPr>
            <p:ph type="sldNum" sz="quarter" idx="5"/>
          </p:nvPr>
        </p:nvSpPr>
        <p:spPr/>
        <p:txBody>
          <a:bodyPr/>
          <a:lstStyle/>
          <a:p>
            <a:fld id="{47EB0342-7A24-4C91-A42E-A02CD2F3BD9A}" type="slidenum">
              <a:rPr lang="en-CA" smtClean="0"/>
              <a:t>2</a:t>
            </a:fld>
            <a:endParaRPr lang="en-CA"/>
          </a:p>
        </p:txBody>
      </p:sp>
    </p:spTree>
    <p:extLst>
      <p:ext uri="{BB962C8B-B14F-4D97-AF65-F5344CB8AC3E}">
        <p14:creationId xmlns:p14="http://schemas.microsoft.com/office/powerpoint/2010/main" val="492057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 am not sure how easy it is to see this, on the left is a screen shot of a patron view of a video record and on the right is the Marc record.  In our collection clean up we ensured that all of our video files that are captioned contain Closed-captioned for the Hearing Impaired in the 546 field.  Previously we found the captioned note would appear in a variety of places.  We wanted to ensure standardized language and placement in the catalogue going forward.</a:t>
            </a:r>
          </a:p>
          <a:p>
            <a:r>
              <a:rPr lang="en-CA" dirty="0"/>
              <a:t>Part of the reason for completing this work, specifically relating to standardized language, is that we hope to use “Closed-captioned for the hearing impaired” as a search filter for our catalogue so instructors can run a subject search for all of the captioned films.</a:t>
            </a:r>
          </a:p>
        </p:txBody>
      </p:sp>
      <p:sp>
        <p:nvSpPr>
          <p:cNvPr id="4" name="Slide Number Placeholder 3"/>
          <p:cNvSpPr>
            <a:spLocks noGrp="1"/>
          </p:cNvSpPr>
          <p:nvPr>
            <p:ph type="sldNum" sz="quarter" idx="5"/>
          </p:nvPr>
        </p:nvSpPr>
        <p:spPr/>
        <p:txBody>
          <a:bodyPr/>
          <a:lstStyle/>
          <a:p>
            <a:fld id="{47EB0342-7A24-4C91-A42E-A02CD2F3BD9A}" type="slidenum">
              <a:rPr lang="en-CA" smtClean="0"/>
              <a:t>3</a:t>
            </a:fld>
            <a:endParaRPr lang="en-CA"/>
          </a:p>
        </p:txBody>
      </p:sp>
    </p:spTree>
    <p:extLst>
      <p:ext uri="{BB962C8B-B14F-4D97-AF65-F5344CB8AC3E}">
        <p14:creationId xmlns:p14="http://schemas.microsoft.com/office/powerpoint/2010/main" val="778475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Once we figured out which titles</a:t>
            </a:r>
            <a:r>
              <a:rPr lang="en-CA" baseline="0" dirty="0"/>
              <a:t> had captions, subtitles or were silent we clearly labelled each case for easy identification.  In this photo we have a number of DVD cases with three different coloured stickers.  The yellow stickers are applied to DVDs with closed captions, the blue stickers are applied to DVDs that are silent and the red stickers are applied to the DVDs that have subtitles.  Cases without a label would have Film Lacks Captions in the 590 filed and permission to caption, or at least an attempt at securing permission to caption.</a:t>
            </a:r>
            <a:endParaRPr lang="en-CA" dirty="0"/>
          </a:p>
        </p:txBody>
      </p:sp>
      <p:sp>
        <p:nvSpPr>
          <p:cNvPr id="4" name="Slide Number Placeholder 3"/>
          <p:cNvSpPr>
            <a:spLocks noGrp="1"/>
          </p:cNvSpPr>
          <p:nvPr>
            <p:ph type="sldNum" sz="quarter" idx="5"/>
          </p:nvPr>
        </p:nvSpPr>
        <p:spPr/>
        <p:txBody>
          <a:bodyPr/>
          <a:lstStyle/>
          <a:p>
            <a:fld id="{47EB0342-7A24-4C91-A42E-A02CD2F3BD9A}" type="slidenum">
              <a:rPr lang="en-CA" smtClean="0"/>
              <a:t>4</a:t>
            </a:fld>
            <a:endParaRPr lang="en-CA"/>
          </a:p>
        </p:txBody>
      </p:sp>
    </p:spTree>
    <p:extLst>
      <p:ext uri="{BB962C8B-B14F-4D97-AF65-F5344CB8AC3E}">
        <p14:creationId xmlns:p14="http://schemas.microsoft.com/office/powerpoint/2010/main" val="957067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During the fall of 2016 we started working with the</a:t>
            </a:r>
            <a:r>
              <a:rPr lang="en-CA" baseline="0" dirty="0"/>
              <a:t> library’s </a:t>
            </a:r>
            <a:r>
              <a:rPr lang="en-CA" dirty="0"/>
              <a:t> Video Booking Department to identify</a:t>
            </a:r>
            <a:r>
              <a:rPr lang="en-CA" baseline="0" dirty="0"/>
              <a:t> which videos were being booked for classroom viewing and caption them proactively. </a:t>
            </a:r>
          </a:p>
          <a:p>
            <a:r>
              <a:rPr lang="en-CA" baseline="0" dirty="0"/>
              <a:t>Going back to our labels for a minute; these labels allow the staff working in video booking to glance at a DVD and know if the title needs to be sent to LAS for captions, or if it can be booked right away.</a:t>
            </a:r>
          </a:p>
          <a:p>
            <a:r>
              <a:rPr lang="en-CA" baseline="0" dirty="0"/>
              <a:t>At the same time that we started our proactive captioning project we also offered instructors an online captioning tool to request captions for videos that were screened in class that were not available through the library.  </a:t>
            </a:r>
          </a:p>
        </p:txBody>
      </p:sp>
      <p:sp>
        <p:nvSpPr>
          <p:cNvPr id="4" name="Slide Number Placeholder 3"/>
          <p:cNvSpPr>
            <a:spLocks noGrp="1"/>
          </p:cNvSpPr>
          <p:nvPr>
            <p:ph type="sldNum" sz="quarter" idx="5"/>
          </p:nvPr>
        </p:nvSpPr>
        <p:spPr/>
        <p:txBody>
          <a:bodyPr/>
          <a:lstStyle/>
          <a:p>
            <a:fld id="{47EB0342-7A24-4C91-A42E-A02CD2F3BD9A}" type="slidenum">
              <a:rPr lang="en-CA" smtClean="0"/>
              <a:t>5</a:t>
            </a:fld>
            <a:endParaRPr lang="en-CA"/>
          </a:p>
        </p:txBody>
      </p:sp>
    </p:spTree>
    <p:extLst>
      <p:ext uri="{BB962C8B-B14F-4D97-AF65-F5344CB8AC3E}">
        <p14:creationId xmlns:p14="http://schemas.microsoft.com/office/powerpoint/2010/main" val="3116412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defRPr/>
            </a:pPr>
            <a:r>
              <a:rPr lang="en-CA" baseline="0"/>
              <a:t>Just </a:t>
            </a:r>
            <a:r>
              <a:rPr lang="en-CA" baseline="0" dirty="0"/>
              <a:t>a side note on our process, in order to caption a video we contact the producer to secure permission to caption, which we must do under current copyright law.  After that permission has been secured we send our videos out to rev.com.  Once we have the captions back they are burned in using </a:t>
            </a:r>
            <a:r>
              <a:rPr lang="en-CA" baseline="0" dirty="0" err="1"/>
              <a:t>DVDFab</a:t>
            </a:r>
            <a:r>
              <a:rPr lang="en-CA" baseline="0" dirty="0"/>
              <a:t>, as open captions to make things easier for the instructors.  </a:t>
            </a:r>
          </a:p>
          <a:p>
            <a:pPr defTabSz="942289">
              <a:defRPr/>
            </a:pPr>
            <a:r>
              <a:rPr lang="en-CA" dirty="0"/>
              <a:t>Then we share the video with the instructor.</a:t>
            </a:r>
          </a:p>
          <a:p>
            <a:pPr defTabSz="942289">
              <a:defRPr/>
            </a:pPr>
            <a:endParaRPr lang="en-CA" dirty="0"/>
          </a:p>
          <a:p>
            <a:endParaRPr lang="en-CA" dirty="0"/>
          </a:p>
        </p:txBody>
      </p:sp>
      <p:sp>
        <p:nvSpPr>
          <p:cNvPr id="4" name="Slide Number Placeholder 3"/>
          <p:cNvSpPr>
            <a:spLocks noGrp="1"/>
          </p:cNvSpPr>
          <p:nvPr>
            <p:ph type="sldNum" sz="quarter" idx="5"/>
          </p:nvPr>
        </p:nvSpPr>
        <p:spPr/>
        <p:txBody>
          <a:bodyPr/>
          <a:lstStyle/>
          <a:p>
            <a:fld id="{47EB0342-7A24-4C91-A42E-A02CD2F3BD9A}" type="slidenum">
              <a:rPr lang="en-CA" smtClean="0"/>
              <a:t>6</a:t>
            </a:fld>
            <a:endParaRPr lang="en-CA"/>
          </a:p>
        </p:txBody>
      </p:sp>
    </p:spTree>
    <p:extLst>
      <p:ext uri="{BB962C8B-B14F-4D97-AF65-F5344CB8AC3E}">
        <p14:creationId xmlns:p14="http://schemas.microsoft.com/office/powerpoint/2010/main" val="1373237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The first two years were busy, however, this term we have only captioned two films thus far.  This was expected as we have captioned the videos that are routinely used for courses.</a:t>
            </a:r>
          </a:p>
          <a:p>
            <a:r>
              <a:rPr lang="en-CA" dirty="0"/>
              <a:t>Requests from instructors for non-library material has jumped from 8 requests the first year to 133 requests from the beginning of September as instructors become aware of our service and the responsibility to caption.</a:t>
            </a:r>
          </a:p>
        </p:txBody>
      </p:sp>
      <p:sp>
        <p:nvSpPr>
          <p:cNvPr id="4" name="Slide Number Placeholder 3"/>
          <p:cNvSpPr>
            <a:spLocks noGrp="1"/>
          </p:cNvSpPr>
          <p:nvPr>
            <p:ph type="sldNum" sz="quarter" idx="5"/>
          </p:nvPr>
        </p:nvSpPr>
        <p:spPr/>
        <p:txBody>
          <a:bodyPr/>
          <a:lstStyle/>
          <a:p>
            <a:fld id="{47EB0342-7A24-4C91-A42E-A02CD2F3BD9A}" type="slidenum">
              <a:rPr lang="en-CA" smtClean="0"/>
              <a:t>7</a:t>
            </a:fld>
            <a:endParaRPr lang="en-CA"/>
          </a:p>
        </p:txBody>
      </p:sp>
    </p:spTree>
    <p:extLst>
      <p:ext uri="{BB962C8B-B14F-4D97-AF65-F5344CB8AC3E}">
        <p14:creationId xmlns:p14="http://schemas.microsoft.com/office/powerpoint/2010/main" val="305123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have already started working in a small scale on lecture captures and described video, but it will be interesting to see what the future has in store.  Its exciting to see all of the ways the playing field is staring to be levelled, but there is so much more work to be done.</a:t>
            </a:r>
          </a:p>
          <a:p>
            <a:r>
              <a:rPr lang="en-CA" dirty="0"/>
              <a:t>Thank you for your time!</a:t>
            </a:r>
          </a:p>
        </p:txBody>
      </p:sp>
      <p:sp>
        <p:nvSpPr>
          <p:cNvPr id="4" name="Slide Number Placeholder 3"/>
          <p:cNvSpPr>
            <a:spLocks noGrp="1"/>
          </p:cNvSpPr>
          <p:nvPr>
            <p:ph type="sldNum" sz="quarter" idx="5"/>
          </p:nvPr>
        </p:nvSpPr>
        <p:spPr/>
        <p:txBody>
          <a:bodyPr/>
          <a:lstStyle/>
          <a:p>
            <a:fld id="{47EB0342-7A24-4C91-A42E-A02CD2F3BD9A}" type="slidenum">
              <a:rPr lang="en-CA" smtClean="0"/>
              <a:t>8</a:t>
            </a:fld>
            <a:endParaRPr lang="en-CA"/>
          </a:p>
        </p:txBody>
      </p:sp>
    </p:spTree>
    <p:extLst>
      <p:ext uri="{BB962C8B-B14F-4D97-AF65-F5344CB8AC3E}">
        <p14:creationId xmlns:p14="http://schemas.microsoft.com/office/powerpoint/2010/main" val="2306192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Please feel free to contact me with any questions you may have!</a:t>
            </a:r>
          </a:p>
        </p:txBody>
      </p:sp>
      <p:sp>
        <p:nvSpPr>
          <p:cNvPr id="4" name="Slide Number Placeholder 3"/>
          <p:cNvSpPr>
            <a:spLocks noGrp="1"/>
          </p:cNvSpPr>
          <p:nvPr>
            <p:ph type="sldNum" sz="quarter" idx="5"/>
          </p:nvPr>
        </p:nvSpPr>
        <p:spPr/>
        <p:txBody>
          <a:bodyPr/>
          <a:lstStyle/>
          <a:p>
            <a:fld id="{47EB0342-7A24-4C91-A42E-A02CD2F3BD9A}" type="slidenum">
              <a:rPr lang="en-CA" smtClean="0"/>
              <a:t>9</a:t>
            </a:fld>
            <a:endParaRPr lang="en-CA"/>
          </a:p>
        </p:txBody>
      </p:sp>
    </p:spTree>
    <p:extLst>
      <p:ext uri="{BB962C8B-B14F-4D97-AF65-F5344CB8AC3E}">
        <p14:creationId xmlns:p14="http://schemas.microsoft.com/office/powerpoint/2010/main" val="564558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5107B0-AB27-4D1A-86A7-2D5DB3106B59}" type="datetimeFigureOut">
              <a:rPr lang="en-CA" smtClean="0"/>
              <a:t>2018-12-05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2024819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3667389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935450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22784288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351045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2397075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5107B0-AB27-4D1A-86A7-2D5DB3106B59}" type="datetimeFigureOut">
              <a:rPr lang="en-CA" smtClean="0"/>
              <a:t>2018-12-05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6524233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5107B0-AB27-4D1A-86A7-2D5DB3106B59}" type="datetimeFigureOut">
              <a:rPr lang="en-CA" smtClean="0"/>
              <a:t>2018-12-05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3186096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5107B0-AB27-4D1A-86A7-2D5DB3106B59}" type="datetimeFigureOut">
              <a:rPr lang="en-CA" smtClean="0"/>
              <a:t>2018-12-05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2359773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107B0-AB27-4D1A-86A7-2D5DB3106B59}" type="datetimeFigureOut">
              <a:rPr lang="en-CA" smtClean="0"/>
              <a:t>2018-12-05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915444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5107B0-AB27-4D1A-86A7-2D5DB3106B59}" type="datetimeFigureOut">
              <a:rPr lang="en-CA" smtClean="0"/>
              <a:t>2018-12-05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3921594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5107B0-AB27-4D1A-86A7-2D5DB3106B59}" type="datetimeFigureOut">
              <a:rPr lang="en-CA" smtClean="0"/>
              <a:t>2018-12-05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3012421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5107B0-AB27-4D1A-86A7-2D5DB3106B59}" type="datetimeFigureOut">
              <a:rPr lang="en-CA" smtClean="0"/>
              <a:t>2018-12-05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1538081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107B0-AB27-4D1A-86A7-2D5DB3106B59}" type="datetimeFigureOut">
              <a:rPr lang="en-CA" smtClean="0"/>
              <a:t>2018-12-05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4089388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5107B0-AB27-4D1A-86A7-2D5DB3106B59}" type="datetimeFigureOut">
              <a:rPr lang="en-CA" smtClean="0"/>
              <a:t>2018-12-05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1566631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107B0-AB27-4D1A-86A7-2D5DB3106B59}" type="datetimeFigureOut">
              <a:rPr lang="en-CA" smtClean="0"/>
              <a:t>2018-12-05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2C68C8-03FF-47C4-80FB-75EA198E4BE4}" type="slidenum">
              <a:rPr lang="en-CA" smtClean="0"/>
              <a:t>‹#›</a:t>
            </a:fld>
            <a:endParaRPr lang="en-CA"/>
          </a:p>
        </p:txBody>
      </p:sp>
    </p:spTree>
    <p:extLst>
      <p:ext uri="{BB962C8B-B14F-4D97-AF65-F5344CB8AC3E}">
        <p14:creationId xmlns:p14="http://schemas.microsoft.com/office/powerpoint/2010/main" val="2217422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E5107B0-AB27-4D1A-86A7-2D5DB3106B59}" type="datetimeFigureOut">
              <a:rPr lang="en-CA" smtClean="0"/>
              <a:t>2018-12-05</a:t>
            </a:fld>
            <a:endParaRPr lang="en-C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A2C68C8-03FF-47C4-80FB-75EA198E4BE4}" type="slidenum">
              <a:rPr lang="en-CA" smtClean="0"/>
              <a:t>‹#›</a:t>
            </a:fld>
            <a:endParaRPr lang="en-CA"/>
          </a:p>
        </p:txBody>
      </p:sp>
    </p:spTree>
    <p:extLst>
      <p:ext uri="{BB962C8B-B14F-4D97-AF65-F5344CB8AC3E}">
        <p14:creationId xmlns:p14="http://schemas.microsoft.com/office/powerpoint/2010/main" val="497568796"/>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png"/><Relationship Id="rId5" Type="http://schemas.openxmlformats.org/officeDocument/2006/relationships/image" Target="../media/image4.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1.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1.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1.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png"/><Relationship Id="rId5" Type="http://schemas.openxmlformats.org/officeDocument/2006/relationships/hyperlink" Target="mailto:waitenm@mcmaster.ca" TargetMode="Externa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5AE0C-D923-49DB-8314-59F1485D4E83}"/>
              </a:ext>
            </a:extLst>
          </p:cNvPr>
          <p:cNvSpPr>
            <a:spLocks noGrp="1"/>
          </p:cNvSpPr>
          <p:nvPr>
            <p:ph type="ctrTitle"/>
          </p:nvPr>
        </p:nvSpPr>
        <p:spPr/>
        <p:txBody>
          <a:bodyPr>
            <a:normAutofit fontScale="90000"/>
          </a:bodyPr>
          <a:lstStyle/>
          <a:p>
            <a:r>
              <a:rPr lang="en-CA" dirty="0">
                <a:solidFill>
                  <a:schemeClr val="accent2">
                    <a:lumMod val="75000"/>
                  </a:schemeClr>
                </a:solidFill>
              </a:rPr>
              <a:t>Picking a needle out of the haystack</a:t>
            </a:r>
          </a:p>
        </p:txBody>
      </p:sp>
      <p:sp>
        <p:nvSpPr>
          <p:cNvPr id="3" name="Subtitle 2">
            <a:extLst>
              <a:ext uri="{FF2B5EF4-FFF2-40B4-BE49-F238E27FC236}">
                <a16:creationId xmlns:a16="http://schemas.microsoft.com/office/drawing/2014/main" id="{A2EF5B89-9693-4F04-8AD1-405733E94DD6}"/>
              </a:ext>
            </a:extLst>
          </p:cNvPr>
          <p:cNvSpPr>
            <a:spLocks noGrp="1"/>
          </p:cNvSpPr>
          <p:nvPr>
            <p:ph type="subTitle" idx="1"/>
          </p:nvPr>
        </p:nvSpPr>
        <p:spPr/>
        <p:txBody>
          <a:bodyPr/>
          <a:lstStyle/>
          <a:p>
            <a:r>
              <a:rPr lang="en-CA" dirty="0"/>
              <a:t>Where to start with captioning compliance</a:t>
            </a:r>
          </a:p>
        </p:txBody>
      </p:sp>
      <p:pic>
        <p:nvPicPr>
          <p:cNvPr id="8" name="Audio 7">
            <a:hlinkClick r:id="" action="ppaction://media"/>
            <a:extLst>
              <a:ext uri="{FF2B5EF4-FFF2-40B4-BE49-F238E27FC236}">
                <a16:creationId xmlns:a16="http://schemas.microsoft.com/office/drawing/2014/main" id="{0FDBE6A2-6BF3-411D-9D37-DC357D5AFCE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3666714134"/>
      </p:ext>
    </p:extLst>
  </p:cSld>
  <p:clrMapOvr>
    <a:masterClrMapping/>
  </p:clrMapOvr>
  <mc:AlternateContent xmlns:mc="http://schemas.openxmlformats.org/markup-compatibility/2006" xmlns:p14="http://schemas.microsoft.com/office/powerpoint/2010/main">
    <mc:Choice Requires="p14">
      <p:transition spd="slow" p14:dur="2000" advTm="15076"/>
    </mc:Choice>
    <mc:Fallback xmlns="">
      <p:transition spd="slow" advTm="150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325000F-8CD8-4F36-A350-0277EB11DEEA}"/>
              </a:ext>
            </a:extLst>
          </p:cNvPr>
          <p:cNvSpPr>
            <a:spLocks noGrp="1"/>
          </p:cNvSpPr>
          <p:nvPr>
            <p:ph type="title"/>
          </p:nvPr>
        </p:nvSpPr>
        <p:spPr>
          <a:xfrm>
            <a:off x="643467" y="816638"/>
            <a:ext cx="3367359" cy="5224724"/>
          </a:xfrm>
        </p:spPr>
        <p:txBody>
          <a:bodyPr anchor="ctr">
            <a:normAutofit/>
          </a:bodyPr>
          <a:lstStyle/>
          <a:p>
            <a:r>
              <a:rPr lang="en-CA" dirty="0">
                <a:solidFill>
                  <a:schemeClr val="accent2">
                    <a:lumMod val="75000"/>
                  </a:schemeClr>
                </a:solidFill>
              </a:rPr>
              <a:t>Our first step – Getting our Ducks in a Row</a:t>
            </a:r>
            <a:r>
              <a:rPr lang="en-CA" dirty="0"/>
              <a:t>	</a:t>
            </a:r>
          </a:p>
        </p:txBody>
      </p:sp>
      <p:sp>
        <p:nvSpPr>
          <p:cNvPr id="3" name="Content Placeholder 2">
            <a:extLst>
              <a:ext uri="{FF2B5EF4-FFF2-40B4-BE49-F238E27FC236}">
                <a16:creationId xmlns:a16="http://schemas.microsoft.com/office/drawing/2014/main" id="{D39978D0-4F5A-4731-922E-BB032C37A70D}"/>
              </a:ext>
            </a:extLst>
          </p:cNvPr>
          <p:cNvSpPr>
            <a:spLocks noGrp="1"/>
          </p:cNvSpPr>
          <p:nvPr>
            <p:ph idx="1"/>
          </p:nvPr>
        </p:nvSpPr>
        <p:spPr>
          <a:xfrm>
            <a:off x="4654295" y="816638"/>
            <a:ext cx="4619706" cy="5224724"/>
          </a:xfrm>
        </p:spPr>
        <p:txBody>
          <a:bodyPr anchor="ctr">
            <a:normAutofit/>
          </a:bodyPr>
          <a:lstStyle/>
          <a:p>
            <a:r>
              <a:rPr lang="en-CA"/>
              <a:t>Making our legacy video collection captioned or </a:t>
            </a:r>
            <a:r>
              <a:rPr lang="en-CA" err="1"/>
              <a:t>captionable</a:t>
            </a:r>
            <a:r>
              <a:rPr lang="en-CA"/>
              <a:t> by January 1, 2020.</a:t>
            </a:r>
          </a:p>
          <a:p>
            <a:r>
              <a:rPr lang="en-CA"/>
              <a:t>Ensure catalogue record is up to date</a:t>
            </a:r>
          </a:p>
          <a:p>
            <a:pPr lvl="1"/>
            <a:r>
              <a:rPr lang="en-CA"/>
              <a:t>Captioned videos are not always identified in the catalogue record</a:t>
            </a:r>
          </a:p>
          <a:p>
            <a:pPr lvl="1"/>
            <a:r>
              <a:rPr lang="en-CA"/>
              <a:t>A note on the case does not guarantee a note in the catalogue record</a:t>
            </a:r>
          </a:p>
        </p:txBody>
      </p:sp>
      <p:pic>
        <p:nvPicPr>
          <p:cNvPr id="7" name="Audio 6">
            <a:hlinkClick r:id="" action="ppaction://media"/>
            <a:extLst>
              <a:ext uri="{FF2B5EF4-FFF2-40B4-BE49-F238E27FC236}">
                <a16:creationId xmlns:a16="http://schemas.microsoft.com/office/drawing/2014/main" id="{E35A82A4-1E42-47D0-856F-5AC6A2E7C17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655127291"/>
      </p:ext>
    </p:extLst>
  </p:cSld>
  <p:clrMapOvr>
    <a:masterClrMapping/>
  </p:clrMapOvr>
  <mc:AlternateContent xmlns:mc="http://schemas.openxmlformats.org/markup-compatibility/2006" xmlns:p14="http://schemas.microsoft.com/office/powerpoint/2010/main">
    <mc:Choice Requires="p14">
      <p:transition spd="slow" p14:dur="2000" advTm="37539"/>
    </mc:Choice>
    <mc:Fallback xmlns="">
      <p:transition spd="slow" advTm="375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74D59-1749-4373-8FC2-A13B0312B7A0}"/>
              </a:ext>
            </a:extLst>
          </p:cNvPr>
          <p:cNvSpPr>
            <a:spLocks noGrp="1"/>
          </p:cNvSpPr>
          <p:nvPr>
            <p:ph type="title"/>
          </p:nvPr>
        </p:nvSpPr>
        <p:spPr/>
        <p:txBody>
          <a:bodyPr/>
          <a:lstStyle/>
          <a:p>
            <a:r>
              <a:rPr lang="en-CA" dirty="0">
                <a:solidFill>
                  <a:schemeClr val="accent2">
                    <a:lumMod val="75000"/>
                  </a:schemeClr>
                </a:solidFill>
              </a:rPr>
              <a:t>A Picture is Worth a Thousand Words</a:t>
            </a:r>
          </a:p>
        </p:txBody>
      </p:sp>
      <p:pic>
        <p:nvPicPr>
          <p:cNvPr id="5" name="Content Placeholder 4">
            <a:extLst>
              <a:ext uri="{FF2B5EF4-FFF2-40B4-BE49-F238E27FC236}">
                <a16:creationId xmlns:a16="http://schemas.microsoft.com/office/drawing/2014/main" id="{7A5ACAC3-ED26-492D-AB29-A735BA8C94CD}"/>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194460" y="1616149"/>
            <a:ext cx="3511894" cy="4444409"/>
          </a:xfrm>
        </p:spPr>
      </p:pic>
      <p:pic>
        <p:nvPicPr>
          <p:cNvPr id="7" name="Picture 6">
            <a:extLst>
              <a:ext uri="{FF2B5EF4-FFF2-40B4-BE49-F238E27FC236}">
                <a16:creationId xmlns:a16="http://schemas.microsoft.com/office/drawing/2014/main" id="{F8C61EA3-2C13-4342-BBE6-33AA294ED2E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23480" y="1616148"/>
            <a:ext cx="4050522" cy="4444410"/>
          </a:xfrm>
          <a:prstGeom prst="rect">
            <a:avLst/>
          </a:prstGeom>
        </p:spPr>
      </p:pic>
      <p:pic>
        <p:nvPicPr>
          <p:cNvPr id="8" name="Audio 7">
            <a:hlinkClick r:id="" action="ppaction://media"/>
            <a:extLst>
              <a:ext uri="{FF2B5EF4-FFF2-40B4-BE49-F238E27FC236}">
                <a16:creationId xmlns:a16="http://schemas.microsoft.com/office/drawing/2014/main" id="{EDD6FB27-A6AC-4CFB-8FD7-D6F91EEA3FF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464725390"/>
      </p:ext>
    </p:extLst>
  </p:cSld>
  <p:clrMapOvr>
    <a:masterClrMapping/>
  </p:clrMapOvr>
  <mc:AlternateContent xmlns:mc="http://schemas.openxmlformats.org/markup-compatibility/2006" xmlns:p14="http://schemas.microsoft.com/office/powerpoint/2010/main">
    <mc:Choice Requires="p14">
      <p:transition spd="slow" p14:dur="2000" advTm="49828"/>
    </mc:Choice>
    <mc:Fallback xmlns="">
      <p:transition spd="slow" advTm="498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A9712-9519-42A5-A3C6-FE3AD07919E0}"/>
              </a:ext>
            </a:extLst>
          </p:cNvPr>
          <p:cNvSpPr>
            <a:spLocks noGrp="1"/>
          </p:cNvSpPr>
          <p:nvPr>
            <p:ph type="title"/>
          </p:nvPr>
        </p:nvSpPr>
        <p:spPr>
          <a:xfrm>
            <a:off x="5536734" y="609600"/>
            <a:ext cx="3737268" cy="1320800"/>
          </a:xfrm>
        </p:spPr>
        <p:txBody>
          <a:bodyPr>
            <a:normAutofit/>
          </a:bodyPr>
          <a:lstStyle/>
          <a:p>
            <a:r>
              <a:rPr lang="en-CA" dirty="0">
                <a:solidFill>
                  <a:schemeClr val="accent2">
                    <a:lumMod val="75000"/>
                  </a:schemeClr>
                </a:solidFill>
              </a:rPr>
              <a:t>Seeing clearly</a:t>
            </a:r>
            <a:r>
              <a:rPr lang="en-CA" dirty="0"/>
              <a:t>	</a:t>
            </a:r>
          </a:p>
        </p:txBody>
      </p:sp>
      <p:sp>
        <p:nvSpPr>
          <p:cNvPr id="3" name="Content Placeholder 2">
            <a:extLst>
              <a:ext uri="{FF2B5EF4-FFF2-40B4-BE49-F238E27FC236}">
                <a16:creationId xmlns:a16="http://schemas.microsoft.com/office/drawing/2014/main" id="{34A520AF-DEDD-4ACD-87E0-B87225CF7866}"/>
              </a:ext>
            </a:extLst>
          </p:cNvPr>
          <p:cNvSpPr>
            <a:spLocks noGrp="1"/>
          </p:cNvSpPr>
          <p:nvPr>
            <p:ph idx="1"/>
          </p:nvPr>
        </p:nvSpPr>
        <p:spPr>
          <a:xfrm>
            <a:off x="5209563" y="2160589"/>
            <a:ext cx="4064439" cy="3880773"/>
          </a:xfrm>
        </p:spPr>
        <p:txBody>
          <a:bodyPr>
            <a:normAutofit/>
          </a:bodyPr>
          <a:lstStyle/>
          <a:p>
            <a:r>
              <a:rPr lang="en-CA"/>
              <a:t>Once we had figured out which titles had captions, subtitles or were silent films we ensured all of the cases were clearly labelled for quick identification</a:t>
            </a:r>
          </a:p>
          <a:p>
            <a:endParaRPr lang="en-CA"/>
          </a:p>
        </p:txBody>
      </p:sp>
      <p:pic>
        <p:nvPicPr>
          <p:cNvPr id="5" name="Picture 4">
            <a:extLst>
              <a:ext uri="{FF2B5EF4-FFF2-40B4-BE49-F238E27FC236}">
                <a16:creationId xmlns:a16="http://schemas.microsoft.com/office/drawing/2014/main" id="{519F4FB3-763A-4A7D-AB83-48E6592212FF}"/>
              </a:ext>
            </a:extLst>
          </p:cNvPr>
          <p:cNvPicPr>
            <a:picLocks noChangeAspect="1"/>
          </p:cNvPicPr>
          <p:nvPr/>
        </p:nvPicPr>
        <p:blipFill rotWithShape="1">
          <a:blip r:embed="rId5">
            <a:extLst>
              <a:ext uri="{28A0092B-C50C-407E-A947-70E740481C1C}">
                <a14:useLocalDpi xmlns:a14="http://schemas.microsoft.com/office/drawing/2010/main" val="0"/>
              </a:ext>
            </a:extLst>
          </a:blip>
          <a:srcRect l="17536" r="23464"/>
          <a:stretch/>
        </p:blipFill>
        <p:spPr>
          <a:xfrm>
            <a:off x="20" y="-1"/>
            <a:ext cx="5394940" cy="6858001"/>
          </a:xfrm>
          <a:custGeom>
            <a:avLst/>
            <a:gdLst>
              <a:gd name="connsiteX0" fmla="*/ 842596 w 5394960"/>
              <a:gd name="connsiteY0" fmla="*/ 0 h 6858000"/>
              <a:gd name="connsiteX1" fmla="*/ 5394960 w 5394960"/>
              <a:gd name="connsiteY1" fmla="*/ 0 h 6858000"/>
              <a:gd name="connsiteX2" fmla="*/ 5394960 w 5394960"/>
              <a:gd name="connsiteY2" fmla="*/ 21851 h 6858000"/>
              <a:gd name="connsiteX3" fmla="*/ 4365943 w 5394960"/>
              <a:gd name="connsiteY3" fmla="*/ 6858000 h 6858000"/>
              <a:gd name="connsiteX4" fmla="*/ 0 w 5394960"/>
              <a:gd name="connsiteY4" fmla="*/ 6858000 h 6858000"/>
              <a:gd name="connsiteX5" fmla="*/ 0 w 5394960"/>
              <a:gd name="connsiteY5" fmla="*/ 566615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pic>
        <p:nvPicPr>
          <p:cNvPr id="8" name="Audio 7">
            <a:hlinkClick r:id="" action="ppaction://media"/>
            <a:extLst>
              <a:ext uri="{FF2B5EF4-FFF2-40B4-BE49-F238E27FC236}">
                <a16:creationId xmlns:a16="http://schemas.microsoft.com/office/drawing/2014/main" id="{31A04553-F8A2-4C8E-BE8B-D8716E4C58A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849970220"/>
      </p:ext>
    </p:extLst>
  </p:cSld>
  <p:clrMapOvr>
    <a:masterClrMapping/>
  </p:clrMapOvr>
  <mc:AlternateContent xmlns:mc="http://schemas.openxmlformats.org/markup-compatibility/2006" xmlns:p14="http://schemas.microsoft.com/office/powerpoint/2010/main">
    <mc:Choice Requires="p14">
      <p:transition spd="slow" p14:dur="2000" advTm="39704"/>
    </mc:Choice>
    <mc:Fallback xmlns="">
      <p:transition spd="slow" advTm="397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E6404F0-A4BB-47D9-B23F-8C282CFC1A29}"/>
              </a:ext>
            </a:extLst>
          </p:cNvPr>
          <p:cNvSpPr>
            <a:spLocks noGrp="1"/>
          </p:cNvSpPr>
          <p:nvPr>
            <p:ph type="title"/>
          </p:nvPr>
        </p:nvSpPr>
        <p:spPr>
          <a:xfrm>
            <a:off x="643467" y="816638"/>
            <a:ext cx="3367359" cy="5224724"/>
          </a:xfrm>
        </p:spPr>
        <p:txBody>
          <a:bodyPr anchor="ctr">
            <a:normAutofit/>
          </a:bodyPr>
          <a:lstStyle/>
          <a:p>
            <a:r>
              <a:rPr lang="en-CA" dirty="0">
                <a:solidFill>
                  <a:schemeClr val="accent2">
                    <a:lumMod val="75000"/>
                  </a:schemeClr>
                </a:solidFill>
              </a:rPr>
              <a:t>Working Hand in Hand</a:t>
            </a:r>
            <a:r>
              <a:rPr lang="en-CA" dirty="0"/>
              <a:t>	</a:t>
            </a:r>
          </a:p>
        </p:txBody>
      </p:sp>
      <p:sp>
        <p:nvSpPr>
          <p:cNvPr id="3" name="Content Placeholder 2">
            <a:extLst>
              <a:ext uri="{FF2B5EF4-FFF2-40B4-BE49-F238E27FC236}">
                <a16:creationId xmlns:a16="http://schemas.microsoft.com/office/drawing/2014/main" id="{D311690B-F332-4ADF-B60C-C43F4B2DA9F8}"/>
              </a:ext>
            </a:extLst>
          </p:cNvPr>
          <p:cNvSpPr>
            <a:spLocks noGrp="1"/>
          </p:cNvSpPr>
          <p:nvPr>
            <p:ph idx="1"/>
          </p:nvPr>
        </p:nvSpPr>
        <p:spPr>
          <a:xfrm>
            <a:off x="4654295" y="816638"/>
            <a:ext cx="4619706" cy="5224724"/>
          </a:xfrm>
        </p:spPr>
        <p:txBody>
          <a:bodyPr anchor="ctr">
            <a:normAutofit/>
          </a:bodyPr>
          <a:lstStyle/>
          <a:p>
            <a:r>
              <a:rPr lang="en-CA"/>
              <a:t>Worked with the library’s Video Booking Department</a:t>
            </a:r>
          </a:p>
          <a:p>
            <a:pPr lvl="1"/>
            <a:r>
              <a:rPr lang="en-CA"/>
              <a:t>Videos booked for a class were proactively captioned</a:t>
            </a:r>
          </a:p>
          <a:p>
            <a:pPr marL="457200" lvl="1" indent="0">
              <a:buNone/>
            </a:pPr>
            <a:endParaRPr lang="en-CA"/>
          </a:p>
          <a:p>
            <a:r>
              <a:rPr lang="en-CA"/>
              <a:t>Offered Instructors an online caption request tool</a:t>
            </a:r>
          </a:p>
          <a:p>
            <a:pPr lvl="1"/>
            <a:r>
              <a:rPr lang="en-CA"/>
              <a:t>For their own material screened in class</a:t>
            </a:r>
          </a:p>
        </p:txBody>
      </p:sp>
      <p:pic>
        <p:nvPicPr>
          <p:cNvPr id="7" name="Audio 6">
            <a:hlinkClick r:id="" action="ppaction://media"/>
            <a:extLst>
              <a:ext uri="{FF2B5EF4-FFF2-40B4-BE49-F238E27FC236}">
                <a16:creationId xmlns:a16="http://schemas.microsoft.com/office/drawing/2014/main" id="{386A7A89-61FA-4E4F-A7F2-B03CC624DF0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533644898"/>
      </p:ext>
    </p:extLst>
  </p:cSld>
  <p:clrMapOvr>
    <a:masterClrMapping/>
  </p:clrMapOvr>
  <mc:AlternateContent xmlns:mc="http://schemas.openxmlformats.org/markup-compatibility/2006" xmlns:p14="http://schemas.microsoft.com/office/powerpoint/2010/main">
    <mc:Choice Requires="p14">
      <p:transition spd="slow" p14:dur="2000" advTm="42679"/>
    </mc:Choice>
    <mc:Fallback xmlns="">
      <p:transition spd="slow" advTm="426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1" name="Straight Connector 40">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AF5381C-304C-428A-9331-F5AED1C372AA}"/>
              </a:ext>
            </a:extLst>
          </p:cNvPr>
          <p:cNvSpPr>
            <a:spLocks noGrp="1"/>
          </p:cNvSpPr>
          <p:nvPr>
            <p:ph type="title"/>
          </p:nvPr>
        </p:nvSpPr>
        <p:spPr>
          <a:xfrm>
            <a:off x="643467" y="816638"/>
            <a:ext cx="3367359" cy="5224724"/>
          </a:xfrm>
        </p:spPr>
        <p:txBody>
          <a:bodyPr anchor="ctr">
            <a:normAutofit/>
          </a:bodyPr>
          <a:lstStyle/>
          <a:p>
            <a:r>
              <a:rPr lang="en-CA" dirty="0">
                <a:solidFill>
                  <a:schemeClr val="accent2">
                    <a:lumMod val="75000"/>
                  </a:schemeClr>
                </a:solidFill>
              </a:rPr>
              <a:t>One Step at a Time</a:t>
            </a:r>
          </a:p>
        </p:txBody>
      </p:sp>
      <p:sp>
        <p:nvSpPr>
          <p:cNvPr id="4" name="Content Placeholder 3">
            <a:extLst>
              <a:ext uri="{FF2B5EF4-FFF2-40B4-BE49-F238E27FC236}">
                <a16:creationId xmlns:a16="http://schemas.microsoft.com/office/drawing/2014/main" id="{502FFDF7-892F-46B3-85D8-27B28D6CDCDF}"/>
              </a:ext>
            </a:extLst>
          </p:cNvPr>
          <p:cNvSpPr>
            <a:spLocks noGrp="1"/>
          </p:cNvSpPr>
          <p:nvPr>
            <p:ph idx="1"/>
          </p:nvPr>
        </p:nvSpPr>
        <p:spPr>
          <a:xfrm>
            <a:off x="4654295" y="816638"/>
            <a:ext cx="4619706" cy="5224724"/>
          </a:xfrm>
        </p:spPr>
        <p:txBody>
          <a:bodyPr anchor="ctr">
            <a:normAutofit/>
          </a:bodyPr>
          <a:lstStyle/>
          <a:p>
            <a:pPr lvl="0"/>
            <a:r>
              <a:rPr lang="en-CA" dirty="0"/>
              <a:t>Contact the producer – to secure permission</a:t>
            </a:r>
            <a:endParaRPr lang="en-US"/>
          </a:p>
          <a:p>
            <a:pPr lvl="0"/>
            <a:r>
              <a:rPr lang="en-CA" dirty="0"/>
              <a:t>Upload to rev.com</a:t>
            </a:r>
            <a:endParaRPr lang="en-US"/>
          </a:p>
          <a:p>
            <a:pPr lvl="0"/>
            <a:r>
              <a:rPr lang="en-CA"/>
              <a:t>Receive files back</a:t>
            </a:r>
            <a:endParaRPr lang="en-US"/>
          </a:p>
          <a:p>
            <a:pPr lvl="0"/>
            <a:r>
              <a:rPr lang="en-CA"/>
              <a:t>Burn in open captions with DVDFab</a:t>
            </a:r>
            <a:endParaRPr lang="en-US"/>
          </a:p>
          <a:p>
            <a:pPr lvl="0"/>
            <a:r>
              <a:rPr lang="en-CA"/>
              <a:t>Share files to instructors</a:t>
            </a:r>
            <a:endParaRPr lang="en-US"/>
          </a:p>
        </p:txBody>
      </p:sp>
      <p:pic>
        <p:nvPicPr>
          <p:cNvPr id="5" name="Audio 4">
            <a:hlinkClick r:id="" action="ppaction://media"/>
            <a:extLst>
              <a:ext uri="{FF2B5EF4-FFF2-40B4-BE49-F238E27FC236}">
                <a16:creationId xmlns:a16="http://schemas.microsoft.com/office/drawing/2014/main" id="{8AFC60B8-6ACB-4A65-9B53-61E4E844CC7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463464154"/>
      </p:ext>
    </p:extLst>
  </p:cSld>
  <p:clrMapOvr>
    <a:masterClrMapping/>
  </p:clrMapOvr>
  <mc:AlternateContent xmlns:mc="http://schemas.openxmlformats.org/markup-compatibility/2006" xmlns:p14="http://schemas.microsoft.com/office/powerpoint/2010/main">
    <mc:Choice Requires="p14">
      <p:transition spd="slow" p14:dur="2000" advTm="27949"/>
    </mc:Choice>
    <mc:Fallback xmlns="">
      <p:transition spd="slow" advTm="279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4"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F5F983C-3EFC-4DD9-AC08-D37F92E53093}"/>
              </a:ext>
            </a:extLst>
          </p:cNvPr>
          <p:cNvSpPr>
            <a:spLocks noGrp="1"/>
          </p:cNvSpPr>
          <p:nvPr>
            <p:ph type="title"/>
          </p:nvPr>
        </p:nvSpPr>
        <p:spPr>
          <a:xfrm>
            <a:off x="643467" y="816638"/>
            <a:ext cx="3367359" cy="5224724"/>
          </a:xfrm>
        </p:spPr>
        <p:txBody>
          <a:bodyPr anchor="ctr">
            <a:normAutofit/>
          </a:bodyPr>
          <a:lstStyle/>
          <a:p>
            <a:r>
              <a:rPr lang="en-CA" dirty="0">
                <a:solidFill>
                  <a:schemeClr val="accent2">
                    <a:lumMod val="75000"/>
                  </a:schemeClr>
                </a:solidFill>
              </a:rPr>
              <a:t>The Results</a:t>
            </a:r>
            <a:r>
              <a:rPr lang="en-CA" dirty="0"/>
              <a:t>	</a:t>
            </a:r>
          </a:p>
        </p:txBody>
      </p:sp>
      <p:sp>
        <p:nvSpPr>
          <p:cNvPr id="35" name="Content Placeholder 2">
            <a:extLst>
              <a:ext uri="{FF2B5EF4-FFF2-40B4-BE49-F238E27FC236}">
                <a16:creationId xmlns:a16="http://schemas.microsoft.com/office/drawing/2014/main" id="{C3C621C9-32B8-474B-8092-E83C1BA1E13B}"/>
              </a:ext>
            </a:extLst>
          </p:cNvPr>
          <p:cNvSpPr>
            <a:spLocks noGrp="1"/>
          </p:cNvSpPr>
          <p:nvPr>
            <p:ph idx="1"/>
          </p:nvPr>
        </p:nvSpPr>
        <p:spPr>
          <a:xfrm>
            <a:off x="4654295" y="816638"/>
            <a:ext cx="4619706" cy="5224724"/>
          </a:xfrm>
        </p:spPr>
        <p:txBody>
          <a:bodyPr vert="horz" lIns="91440" tIns="45720" rIns="91440" bIns="45720" rtlCol="0" anchor="ctr">
            <a:normAutofit/>
          </a:bodyPr>
          <a:lstStyle/>
          <a:p>
            <a:r>
              <a:rPr lang="en-CA"/>
              <a:t>Films captioned as part of Video Booking have decreased greatly</a:t>
            </a:r>
          </a:p>
          <a:p>
            <a:pPr lvl="1"/>
            <a:r>
              <a:rPr lang="en-CA"/>
              <a:t>37 titles the first year, 56 last year and only 2 this year</a:t>
            </a:r>
          </a:p>
          <a:p>
            <a:endParaRPr lang="en-CA"/>
          </a:p>
          <a:p>
            <a:r>
              <a:rPr lang="en-CA"/>
              <a:t>Film captioning requests from instructors have steadily increased </a:t>
            </a:r>
          </a:p>
          <a:p>
            <a:pPr lvl="1"/>
            <a:r>
              <a:rPr lang="en-CA"/>
              <a:t>8 requests the first year, 72 last year and 133 since September</a:t>
            </a:r>
          </a:p>
        </p:txBody>
      </p:sp>
      <p:pic>
        <p:nvPicPr>
          <p:cNvPr id="4" name="Audio 3">
            <a:hlinkClick r:id="" action="ppaction://media"/>
            <a:extLst>
              <a:ext uri="{FF2B5EF4-FFF2-40B4-BE49-F238E27FC236}">
                <a16:creationId xmlns:a16="http://schemas.microsoft.com/office/drawing/2014/main" id="{96744522-6F63-4304-A555-D67C2A0969E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4263153168"/>
      </p:ext>
    </p:extLst>
  </p:cSld>
  <p:clrMapOvr>
    <a:masterClrMapping/>
  </p:clrMapOvr>
  <mc:AlternateContent xmlns:mc="http://schemas.openxmlformats.org/markup-compatibility/2006" xmlns:p14="http://schemas.microsoft.com/office/powerpoint/2010/main">
    <mc:Choice Requires="p14">
      <p:transition spd="slow" p14:dur="2000" advTm="28068"/>
    </mc:Choice>
    <mc:Fallback xmlns="">
      <p:transition spd="slow" advTm="280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4A2CD-8782-4047-8E87-F3AB968BBAAA}"/>
              </a:ext>
            </a:extLst>
          </p:cNvPr>
          <p:cNvSpPr>
            <a:spLocks noGrp="1"/>
          </p:cNvSpPr>
          <p:nvPr>
            <p:ph type="title"/>
          </p:nvPr>
        </p:nvSpPr>
        <p:spPr>
          <a:xfrm>
            <a:off x="677334" y="609600"/>
            <a:ext cx="8596668" cy="1320800"/>
          </a:xfrm>
        </p:spPr>
        <p:txBody>
          <a:bodyPr/>
          <a:lstStyle/>
          <a:p>
            <a:r>
              <a:rPr lang="en-CA" dirty="0">
                <a:solidFill>
                  <a:schemeClr val="accent2">
                    <a:lumMod val="75000"/>
                  </a:schemeClr>
                </a:solidFill>
              </a:rPr>
              <a:t>Challenges Ahead	</a:t>
            </a:r>
          </a:p>
        </p:txBody>
      </p:sp>
      <p:sp>
        <p:nvSpPr>
          <p:cNvPr id="3" name="Content Placeholder 2">
            <a:extLst>
              <a:ext uri="{FF2B5EF4-FFF2-40B4-BE49-F238E27FC236}">
                <a16:creationId xmlns:a16="http://schemas.microsoft.com/office/drawing/2014/main" id="{AC103EAC-B94C-470C-8EE6-98D48C8A5701}"/>
              </a:ext>
            </a:extLst>
          </p:cNvPr>
          <p:cNvSpPr>
            <a:spLocks noGrp="1"/>
          </p:cNvSpPr>
          <p:nvPr>
            <p:ph idx="1"/>
          </p:nvPr>
        </p:nvSpPr>
        <p:spPr/>
        <p:txBody>
          <a:bodyPr>
            <a:normAutofit/>
          </a:bodyPr>
          <a:lstStyle/>
          <a:p>
            <a:r>
              <a:rPr lang="en-CA" sz="3200" dirty="0"/>
              <a:t>Lecture captures</a:t>
            </a:r>
          </a:p>
          <a:p>
            <a:endParaRPr lang="en-CA" sz="3200" dirty="0"/>
          </a:p>
          <a:p>
            <a:r>
              <a:rPr lang="en-CA" sz="3200" dirty="0"/>
              <a:t>Described Video</a:t>
            </a:r>
          </a:p>
        </p:txBody>
      </p:sp>
      <p:pic>
        <p:nvPicPr>
          <p:cNvPr id="6" name="Audio 5">
            <a:hlinkClick r:id="" action="ppaction://media"/>
            <a:extLst>
              <a:ext uri="{FF2B5EF4-FFF2-40B4-BE49-F238E27FC236}">
                <a16:creationId xmlns:a16="http://schemas.microsoft.com/office/drawing/2014/main" id="{805393AE-B802-4444-9ABD-601EC82F08F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524994435"/>
      </p:ext>
    </p:extLst>
  </p:cSld>
  <p:clrMapOvr>
    <a:masterClrMapping/>
  </p:clrMapOvr>
  <mc:AlternateContent xmlns:mc="http://schemas.openxmlformats.org/markup-compatibility/2006" xmlns:p14="http://schemas.microsoft.com/office/powerpoint/2010/main">
    <mc:Choice Requires="p14">
      <p:transition spd="slow" p14:dur="2000" advTm="20612"/>
    </mc:Choice>
    <mc:Fallback xmlns="">
      <p:transition spd="slow" advTm="206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8" name="Group 7">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9" name="Straight Connector 8">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1"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useBgFill="1">
        <p:nvSpPr>
          <p:cNvPr id="39" name="Rectangle 19">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BED4A56-8A1D-4D11-97E0-A39199717527}"/>
              </a:ext>
            </a:extLst>
          </p:cNvPr>
          <p:cNvSpPr>
            <a:spLocks noGrp="1"/>
          </p:cNvSpPr>
          <p:nvPr>
            <p:ph type="title"/>
          </p:nvPr>
        </p:nvSpPr>
        <p:spPr>
          <a:xfrm>
            <a:off x="1043950" y="1179151"/>
            <a:ext cx="3300646" cy="4463889"/>
          </a:xfrm>
        </p:spPr>
        <p:txBody>
          <a:bodyPr vert="horz" lIns="91440" tIns="45720" rIns="91440" bIns="45720" rtlCol="0" anchor="ctr">
            <a:normAutofit/>
          </a:bodyPr>
          <a:lstStyle/>
          <a:p>
            <a:r>
              <a:rPr lang="en-US" sz="3600" dirty="0">
                <a:solidFill>
                  <a:schemeClr val="accent2">
                    <a:lumMod val="75000"/>
                  </a:schemeClr>
                </a:solidFill>
              </a:rPr>
              <a:t>Questions??</a:t>
            </a:r>
            <a:r>
              <a:rPr lang="en-US" sz="3600" dirty="0"/>
              <a:t>	</a:t>
            </a:r>
          </a:p>
        </p:txBody>
      </p:sp>
      <p:sp>
        <p:nvSpPr>
          <p:cNvPr id="40" name="Isosceles Triangle 21">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41" name="Straight Connector 23">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22355FE2-AA4F-4BCA-9DD3-79AA0D3665C6}"/>
              </a:ext>
            </a:extLst>
          </p:cNvPr>
          <p:cNvSpPr>
            <a:spLocks noGrp="1"/>
          </p:cNvSpPr>
          <p:nvPr>
            <p:ph type="body" idx="1"/>
          </p:nvPr>
        </p:nvSpPr>
        <p:spPr>
          <a:xfrm>
            <a:off x="4978918" y="1109145"/>
            <a:ext cx="6341016" cy="4603900"/>
          </a:xfrm>
        </p:spPr>
        <p:txBody>
          <a:bodyPr vert="horz" lIns="91440" tIns="45720" rIns="91440" bIns="45720" rtlCol="0" anchor="ctr">
            <a:normAutofit/>
          </a:bodyPr>
          <a:lstStyle/>
          <a:p>
            <a:r>
              <a:rPr lang="en-US" dirty="0"/>
              <a:t>Nancy Waite</a:t>
            </a:r>
          </a:p>
          <a:p>
            <a:r>
              <a:rPr lang="en-US" dirty="0"/>
              <a:t>TD Coordinator for Library Accessibility Services</a:t>
            </a:r>
          </a:p>
          <a:p>
            <a:r>
              <a:rPr lang="en-US" dirty="0"/>
              <a:t>McMaster University</a:t>
            </a:r>
          </a:p>
          <a:p>
            <a:r>
              <a:rPr lang="en-US" dirty="0">
                <a:solidFill>
                  <a:schemeClr val="accent2">
                    <a:lumMod val="75000"/>
                  </a:schemeClr>
                </a:solidFill>
                <a:hlinkClick r:id="rId5">
                  <a:extLst>
                    <a:ext uri="{A12FA001-AC4F-418D-AE19-62706E023703}">
                      <ahyp:hlinkClr xmlns:ahyp="http://schemas.microsoft.com/office/drawing/2018/hyperlinkcolor" val="tx"/>
                    </a:ext>
                  </a:extLst>
                </a:hlinkClick>
              </a:rPr>
              <a:t>waitenm@mcmaster.ca</a:t>
            </a:r>
            <a:endParaRPr lang="en-US" dirty="0">
              <a:solidFill>
                <a:schemeClr val="accent2">
                  <a:lumMod val="75000"/>
                </a:schemeClr>
              </a:solidFill>
            </a:endParaRPr>
          </a:p>
          <a:p>
            <a:r>
              <a:rPr lang="en-US" dirty="0"/>
              <a:t>905-525-9140 x26058</a:t>
            </a:r>
          </a:p>
        </p:txBody>
      </p:sp>
      <p:sp>
        <p:nvSpPr>
          <p:cNvPr id="42" name="Isosceles Triangle 25">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pic>
        <p:nvPicPr>
          <p:cNvPr id="6" name="Audio 5">
            <a:hlinkClick r:id="" action="ppaction://media"/>
            <a:extLst>
              <a:ext uri="{FF2B5EF4-FFF2-40B4-BE49-F238E27FC236}">
                <a16:creationId xmlns:a16="http://schemas.microsoft.com/office/drawing/2014/main" id="{1C3F8B25-CE0E-4139-886B-B82BFDDF70E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318870573"/>
      </p:ext>
    </p:extLst>
  </p:cSld>
  <p:clrMapOvr>
    <a:masterClrMapping/>
  </p:clrMapOvr>
  <mc:AlternateContent xmlns:mc="http://schemas.openxmlformats.org/markup-compatibility/2006" xmlns:p14="http://schemas.microsoft.com/office/powerpoint/2010/main">
    <mc:Choice Requires="p14">
      <p:transition spd="slow" p14:dur="2000" advTm="7592"/>
    </mc:Choice>
    <mc:Fallback xmlns="">
      <p:transition spd="slow" advTm="75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TotalTime>
  <Words>743</Words>
  <Application>Microsoft Office PowerPoint</Application>
  <PresentationFormat>Widescreen</PresentationFormat>
  <Paragraphs>62</Paragraphs>
  <Slides>9</Slides>
  <Notes>9</Notes>
  <HiddenSlides>0</HiddenSlides>
  <MMClips>9</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Trebuchet MS</vt:lpstr>
      <vt:lpstr>Wingdings 3</vt:lpstr>
      <vt:lpstr>Facet</vt:lpstr>
      <vt:lpstr>Picking a needle out of the haystack</vt:lpstr>
      <vt:lpstr>Our first step – Getting our Ducks in a Row </vt:lpstr>
      <vt:lpstr>A Picture is Worth a Thousand Words</vt:lpstr>
      <vt:lpstr>Seeing clearly </vt:lpstr>
      <vt:lpstr>Working Hand in Hand </vt:lpstr>
      <vt:lpstr>One Step at a Time</vt:lpstr>
      <vt:lpstr>The Results </vt:lpstr>
      <vt:lpstr>Challenges Ahead </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Picking a needle out of the haystack</dc:title>
  <dc:creator>Nancy Waite</dc:creator>
  <cp:lastModifiedBy>Sabina Pagotto</cp:lastModifiedBy>
  <cp:revision>6</cp:revision>
  <cp:lastPrinted>2018-12-05T20:59:35Z</cp:lastPrinted>
  <dcterms:created xsi:type="dcterms:W3CDTF">2018-12-05T04:37:06Z</dcterms:created>
  <dcterms:modified xsi:type="dcterms:W3CDTF">2018-12-05T22:16:25Z</dcterms:modified>
</cp:coreProperties>
</file>