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2" r:id="rId4"/>
    <p:sldMasterId id="2147483709" r:id="rId5"/>
  </p:sldMasterIdLst>
  <p:notesMasterIdLst>
    <p:notesMasterId r:id="rId35"/>
  </p:notesMasterIdLst>
  <p:sldIdLst>
    <p:sldId id="267" r:id="rId6"/>
    <p:sldId id="261" r:id="rId7"/>
    <p:sldId id="327" r:id="rId8"/>
    <p:sldId id="328" r:id="rId9"/>
    <p:sldId id="329" r:id="rId10"/>
    <p:sldId id="330" r:id="rId11"/>
    <p:sldId id="331" r:id="rId12"/>
    <p:sldId id="332" r:id="rId13"/>
    <p:sldId id="333" r:id="rId14"/>
    <p:sldId id="334" r:id="rId15"/>
    <p:sldId id="335" r:id="rId16"/>
    <p:sldId id="294" r:id="rId17"/>
    <p:sldId id="295" r:id="rId18"/>
    <p:sldId id="296" r:id="rId19"/>
    <p:sldId id="297" r:id="rId20"/>
    <p:sldId id="298" r:id="rId21"/>
    <p:sldId id="299" r:id="rId22"/>
    <p:sldId id="300" r:id="rId23"/>
    <p:sldId id="301" r:id="rId24"/>
    <p:sldId id="302" r:id="rId25"/>
    <p:sldId id="303" r:id="rId26"/>
    <p:sldId id="304" r:id="rId27"/>
    <p:sldId id="288" r:id="rId28"/>
    <p:sldId id="289" r:id="rId29"/>
    <p:sldId id="290" r:id="rId30"/>
    <p:sldId id="291" r:id="rId31"/>
    <p:sldId id="292" r:id="rId32"/>
    <p:sldId id="293" r:id="rId33"/>
    <p:sldId id="269"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4" d="100"/>
          <a:sy n="64" d="100"/>
        </p:scale>
        <p:origin x="748"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770567-3756-40BB-8AEB-C4530C7381FC}" type="datetimeFigureOut">
              <a:rPr lang="en-CA" smtClean="0"/>
              <a:t>2018-12-10</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03A9BF2-87CD-4710-97B3-CB1BD1341796}" type="slidenum">
              <a:rPr lang="en-CA" smtClean="0"/>
              <a:t>‹#›</a:t>
            </a:fld>
            <a:endParaRPr lang="en-CA"/>
          </a:p>
        </p:txBody>
      </p:sp>
    </p:spTree>
    <p:extLst>
      <p:ext uri="{BB962C8B-B14F-4D97-AF65-F5344CB8AC3E}">
        <p14:creationId xmlns:p14="http://schemas.microsoft.com/office/powerpoint/2010/main" val="38609565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F0695C-F6BF-9A4A-AD8F-9728E93831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79852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Please feel free to contact me with any questions you may have!</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7EB0342-7A24-4C91-A42E-A02CD2F3BD9A}"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645586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https://libguides.lakeheadu.ca/IndigenousAuthors/Language</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29EF9D8-FCDA-474B-A562-0E791FF4F394}"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755277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www.strongnations.com</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29EF9D8-FCDA-474B-A562-0E791FF4F394}"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541566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F0695C-F6BF-9A4A-AD8F-9728E93831A6}"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922890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Good Afternoon!  My name is Nancy Waite, I am the TD Coordinator for Library Accessibility Services at McMaster University.  I am not here to talk to you about Picking a needle out of the haystack or where to get started with captioning compliance.</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7EB0342-7A24-4C91-A42E-A02CD2F3BD9A}"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516503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 few years ago,</a:t>
            </a:r>
            <a:r>
              <a:rPr lang="en-CA" baseline="0" dirty="0"/>
              <a:t> we started working on our captioning strategy.</a:t>
            </a:r>
            <a:r>
              <a:rPr lang="en-CA" dirty="0"/>
              <a:t> </a:t>
            </a:r>
            <a:r>
              <a:rPr lang="en-CA" baseline="0" dirty="0"/>
              <a:t> Our goal was to make our legacy video collection captioned or </a:t>
            </a:r>
            <a:r>
              <a:rPr lang="en-CA" baseline="0" dirty="0" err="1"/>
              <a:t>captionable</a:t>
            </a:r>
            <a:r>
              <a:rPr lang="en-CA" baseline="0" dirty="0"/>
              <a:t> by 2020.</a:t>
            </a:r>
            <a:r>
              <a:rPr lang="en-CA" dirty="0"/>
              <a:t>  The first place we started </a:t>
            </a:r>
            <a:r>
              <a:rPr lang="en-CA" baseline="0" dirty="0"/>
              <a:t>was by getting our ducks in a row and identifying which videos in our collection were captioned and which were not.</a:t>
            </a:r>
            <a:r>
              <a:rPr lang="en-CA" dirty="0"/>
              <a:t> </a:t>
            </a:r>
            <a:r>
              <a:rPr lang="en-CA" baseline="0" dirty="0"/>
              <a:t> A couple things that we found out; first, captioned videos are not always identified in the catalogue record or on the DVD case, and second a note on the DVD case does not guarantee a note in the catalogue record.</a:t>
            </a:r>
            <a:endParaRPr lang="en-CA"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7EB0342-7A24-4C91-A42E-A02CD2F3BD9A}"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920579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I am not sure how easy it is to see this, on the left is a screen shot of a patron view of a video record and on the right is the Marc record.  In our collection clean up we ensured that all of our video files that are captioned contain Closed-captioned for the Hearing Impaired in the 546 field.  Previously we found the captioned note would appear in a variety of places.  We wanted to ensure standardized language and placement in the catalogue going forward.</a:t>
            </a:r>
          </a:p>
          <a:p>
            <a:r>
              <a:rPr lang="en-CA" dirty="0"/>
              <a:t>Part of the reason for completing this work, specifically relating to standardized language, is that we hope to use “Closed-captioned for the hearing impaired” as a search filter for our catalogue so instructors can run a subject search for all of the captioned films.</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7EB0342-7A24-4C91-A42E-A02CD2F3BD9A}"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784753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Once we figured out which titles</a:t>
            </a:r>
            <a:r>
              <a:rPr lang="en-CA" baseline="0" dirty="0"/>
              <a:t> had captions, subtitles or were silent we clearly labelled each case for easy identification.  In this photo we have a number of DVD cases with three different coloured stickers.  The yellow stickers are applied to DVDs with closed captions, the blue stickers are applied to DVDs that are silent and the red stickers are applied to the DVDs that have subtitles.  Cases without a label would have Film Lacks Captions in the 590 filed and permission to caption, or at least an attempt at securing permission to caption.</a:t>
            </a:r>
            <a:endParaRPr lang="en-CA"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7EB0342-7A24-4C91-A42E-A02CD2F3BD9A}"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570675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During the fall of 2016 we started working with the</a:t>
            </a:r>
            <a:r>
              <a:rPr lang="en-CA" baseline="0" dirty="0"/>
              <a:t> library’s </a:t>
            </a:r>
            <a:r>
              <a:rPr lang="en-CA" dirty="0"/>
              <a:t> Video Booking Department to identify</a:t>
            </a:r>
            <a:r>
              <a:rPr lang="en-CA" baseline="0" dirty="0"/>
              <a:t> which videos were being booked for classroom viewing and caption them proactively. </a:t>
            </a:r>
          </a:p>
          <a:p>
            <a:r>
              <a:rPr lang="en-CA" baseline="0" dirty="0"/>
              <a:t>Going back to our labels for a minute; these labels allow the staff working in video booking to glance at a DVD and know if the title needs to be sent to LAS for captions, or if it can be booked right away.</a:t>
            </a:r>
          </a:p>
          <a:p>
            <a:r>
              <a:rPr lang="en-CA" baseline="0" dirty="0"/>
              <a:t>At the same time that we started our proactive captioning project we also offered instructors an online captioning tool to request captions for videos that were screened in class that were not available through the library.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7EB0342-7A24-4C91-A42E-A02CD2F3BD9A}"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64125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2289">
              <a:defRPr/>
            </a:pPr>
            <a:r>
              <a:rPr lang="en-CA" baseline="0"/>
              <a:t>Just </a:t>
            </a:r>
            <a:r>
              <a:rPr lang="en-CA" baseline="0" dirty="0"/>
              <a:t>a side note on our process, in order to caption a video we contact the producer to secure permission to caption, which we must do under current copyright law.  After that permission has been secured we send our videos out to rev.com.  Once we have the captions back they are burned in using </a:t>
            </a:r>
            <a:r>
              <a:rPr lang="en-CA" baseline="0" dirty="0" err="1"/>
              <a:t>DVDFab</a:t>
            </a:r>
            <a:r>
              <a:rPr lang="en-CA" baseline="0" dirty="0"/>
              <a:t>, as open captions to make things easier for the instructors.  </a:t>
            </a:r>
          </a:p>
          <a:p>
            <a:pPr defTabSz="942289">
              <a:defRPr/>
            </a:pPr>
            <a:r>
              <a:rPr lang="en-CA" dirty="0"/>
              <a:t>Then we share the video with the instructor.</a:t>
            </a:r>
          </a:p>
          <a:p>
            <a:pPr defTabSz="942289">
              <a:defRPr/>
            </a:pPr>
            <a:endParaRPr lang="en-CA" dirty="0"/>
          </a:p>
          <a:p>
            <a:endParaRPr lang="en-CA"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7EB0342-7A24-4C91-A42E-A02CD2F3BD9A}"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732374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aseline="0" dirty="0"/>
              <a:t>The first two years were busy, however, this term we have only captioned two films thus far.  This was expected as we have captioned the videos that are routinely used for courses.</a:t>
            </a:r>
          </a:p>
          <a:p>
            <a:r>
              <a:rPr lang="en-CA" dirty="0"/>
              <a:t>Requests from instructors for non-library material has jumped from 8 requests the first year to 133 requests from the beginning of September as instructors become aware of our service and the responsibility to caption.</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7EB0342-7A24-4C91-A42E-A02CD2F3BD9A}"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51232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We have already started working in a small scale on lecture captures and described video, but it will be interesting to see what the future has in store.  Its exciting to see all of the ways the playing field is staring to be levelled, but there is so much more work to be done.</a:t>
            </a:r>
          </a:p>
          <a:p>
            <a:r>
              <a:rPr lang="en-CA" dirty="0"/>
              <a:t>Thank you for your time!</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7EB0342-7A24-4C91-A42E-A02CD2F3BD9A}"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061923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5FF768E-9FEA-4345-8E4B-BFB67425D9F5}" type="datetimeFigureOut">
              <a:rPr lang="en-US" smtClean="0">
                <a:solidFill>
                  <a:prstClr val="black">
                    <a:tint val="75000"/>
                  </a:prstClr>
                </a:solidFill>
              </a:rPr>
              <a:pPr/>
              <a:t>12/10/2018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57073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5FF768E-9FEA-4345-8E4B-BFB67425D9F5}" type="datetimeFigureOut">
              <a:rPr lang="en-US" smtClean="0">
                <a:solidFill>
                  <a:prstClr val="black">
                    <a:tint val="75000"/>
                  </a:prstClr>
                </a:solidFill>
              </a:rPr>
              <a:pPr/>
              <a:t>12/10/2018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24333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5FF768E-9FEA-4345-8E4B-BFB67425D9F5}" type="datetimeFigureOut">
              <a:rPr lang="en-US" smtClean="0">
                <a:solidFill>
                  <a:prstClr val="black">
                    <a:tint val="75000"/>
                  </a:prstClr>
                </a:solidFill>
              </a:rPr>
              <a:pPr/>
              <a:t>12/10/2018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212942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4157" y="2130426"/>
            <a:ext cx="10673443" cy="1470025"/>
          </a:xfrm>
        </p:spPr>
        <p:txBody>
          <a:bodyPr/>
          <a:lstStyle/>
          <a:p>
            <a:r>
              <a:rPr lang="en-US"/>
              <a:t>Click to edit Master title style</a:t>
            </a:r>
          </a:p>
        </p:txBody>
      </p:sp>
      <p:sp>
        <p:nvSpPr>
          <p:cNvPr id="3" name="Subtitle 2"/>
          <p:cNvSpPr>
            <a:spLocks noGrp="1"/>
          </p:cNvSpPr>
          <p:nvPr>
            <p:ph type="subTitle" idx="1"/>
          </p:nvPr>
        </p:nvSpPr>
        <p:spPr>
          <a:xfrm>
            <a:off x="604157" y="3886200"/>
            <a:ext cx="9759043"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17667003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659269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8136331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07157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609600" y="6356351"/>
            <a:ext cx="2844800" cy="365125"/>
          </a:xfrm>
          <a:prstGeom prst="rect">
            <a:avLst/>
          </a:prstGeom>
        </p:spPr>
        <p:txBody>
          <a:bodyPr/>
          <a:lstStyle/>
          <a:p>
            <a:pPr defTabSz="457200"/>
            <a:fld id="{22E8D4B4-9339-465E-B601-44156224ACEC}" type="datetime1">
              <a:rPr lang="en-US">
                <a:solidFill>
                  <a:prstClr val="black"/>
                </a:solidFill>
              </a:rPr>
              <a:pPr defTabSz="457200"/>
              <a:t>12/10/2018</a:t>
            </a:fld>
            <a:endParaRPr lang="en-US">
              <a:solidFill>
                <a:prstClr val="black"/>
              </a:solidFill>
            </a:endParaRPr>
          </a:p>
        </p:txBody>
      </p:sp>
    </p:spTree>
    <p:extLst>
      <p:ext uri="{BB962C8B-B14F-4D97-AF65-F5344CB8AC3E}">
        <p14:creationId xmlns:p14="http://schemas.microsoft.com/office/powerpoint/2010/main" val="8583909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811327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14286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9945542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5FF768E-9FEA-4345-8E4B-BFB67425D9F5}" type="datetimeFigureOut">
              <a:rPr lang="en-US" smtClean="0">
                <a:solidFill>
                  <a:prstClr val="black">
                    <a:tint val="75000"/>
                  </a:prstClr>
                </a:solidFill>
              </a:rPr>
              <a:pPr/>
              <a:t>12/10/2018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10501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6969718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759051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560857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14400" y="598324"/>
            <a:ext cx="10363200" cy="1470025"/>
          </a:xfrm>
          <a:prstGeom prst="rect">
            <a:avLst/>
          </a:prstGeom>
        </p:spPr>
        <p:txBody>
          <a:bodyPr/>
          <a:lstStyle>
            <a:lvl1pPr>
              <a:defRPr sz="4800" b="1" i="0" spc="-150" baseline="0">
                <a:solidFill>
                  <a:srgbClr val="A50A1A"/>
                </a:solidFill>
                <a:latin typeface="Arial"/>
                <a:cs typeface="Arial"/>
              </a:defRPr>
            </a:lvl1pPr>
          </a:lstStyle>
          <a:p>
            <a:r>
              <a:rPr lang="en-CA" dirty="0"/>
              <a:t>CLICK TO EDIT STYLE</a:t>
            </a:r>
            <a:endParaRPr lang="en-US" dirty="0"/>
          </a:p>
        </p:txBody>
      </p:sp>
      <p:sp>
        <p:nvSpPr>
          <p:cNvPr id="3" name="Subtitle 2"/>
          <p:cNvSpPr>
            <a:spLocks noGrp="1"/>
          </p:cNvSpPr>
          <p:nvPr>
            <p:ph type="subTitle" idx="1" hasCustomPrompt="1"/>
          </p:nvPr>
        </p:nvSpPr>
        <p:spPr>
          <a:xfrm>
            <a:off x="1747737" y="2724343"/>
            <a:ext cx="8534400" cy="1752600"/>
          </a:xfrm>
          <a:prstGeom prst="rect">
            <a:avLst/>
          </a:prstGeom>
        </p:spPr>
        <p:txBody>
          <a:bodyPr/>
          <a:lstStyle>
            <a:lvl1pPr marL="0" indent="0" algn="ctr">
              <a:buNone/>
              <a:defRPr sz="3200" b="0" i="0">
                <a:solidFill>
                  <a:schemeClr val="tx2">
                    <a:lumMod val="7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dirty="0"/>
              <a:t>CLICK TO EDIT SUB-HEAD STYLE</a:t>
            </a:r>
            <a:endParaRPr lang="en-US" dirty="0"/>
          </a:p>
        </p:txBody>
      </p:sp>
    </p:spTree>
    <p:extLst>
      <p:ext uri="{BB962C8B-B14F-4D97-AF65-F5344CB8AC3E}">
        <p14:creationId xmlns:p14="http://schemas.microsoft.com/office/powerpoint/2010/main" val="112875106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74638"/>
            <a:ext cx="10972800" cy="1143000"/>
          </a:xfrm>
          <a:prstGeom prst="rect">
            <a:avLst/>
          </a:prstGeom>
        </p:spPr>
        <p:txBody>
          <a:bodyPr/>
          <a:lstStyle>
            <a:lvl1pPr>
              <a:defRPr>
                <a:solidFill>
                  <a:schemeClr val="tx2">
                    <a:lumMod val="75000"/>
                  </a:schemeClr>
                </a:solidFill>
                <a:latin typeface="Arial"/>
                <a:cs typeface="Arial"/>
              </a:defRPr>
            </a:lvl1pPr>
          </a:lstStyle>
          <a:p>
            <a:r>
              <a:rPr lang="en-CA" dirty="0"/>
              <a:t>CLICK TO EDIT STYLE</a:t>
            </a:r>
            <a:endParaRPr lang="en-US" dirty="0"/>
          </a:p>
        </p:txBody>
      </p:sp>
      <p:sp>
        <p:nvSpPr>
          <p:cNvPr id="3" name="Content Placeholder 2"/>
          <p:cNvSpPr>
            <a:spLocks noGrp="1"/>
          </p:cNvSpPr>
          <p:nvPr>
            <p:ph idx="1"/>
          </p:nvPr>
        </p:nvSpPr>
        <p:spPr>
          <a:xfrm>
            <a:off x="609600" y="1600201"/>
            <a:ext cx="10972800" cy="4525963"/>
          </a:xfrm>
          <a:prstGeom prst="rect">
            <a:avLst/>
          </a:prstGeom>
        </p:spPr>
        <p:txBody>
          <a:bodyPr/>
          <a:lstStyle>
            <a:lvl1pPr>
              <a:defRPr>
                <a:solidFill>
                  <a:schemeClr val="tx2">
                    <a:lumMod val="75000"/>
                  </a:schemeClr>
                </a:solidFill>
                <a:latin typeface="Arial"/>
                <a:cs typeface="Arial"/>
              </a:defRPr>
            </a:lvl1pPr>
            <a:lvl2pPr marL="914400" indent="-457200">
              <a:buFont typeface="Arial"/>
              <a:buChar char="•"/>
              <a:defRPr>
                <a:solidFill>
                  <a:schemeClr val="tx2">
                    <a:lumMod val="75000"/>
                  </a:schemeClr>
                </a:solidFill>
                <a:latin typeface="Arial"/>
                <a:cs typeface="Arial"/>
              </a:defRPr>
            </a:lvl2pPr>
            <a:lvl3pPr>
              <a:defRPr>
                <a:solidFill>
                  <a:schemeClr val="tx2">
                    <a:lumMod val="75000"/>
                  </a:schemeClr>
                </a:solidFill>
                <a:latin typeface="Arial"/>
                <a:cs typeface="Arial"/>
              </a:defRPr>
            </a:lvl3pPr>
            <a:lvl4pPr marL="1600200" indent="-228600">
              <a:buFont typeface="Arial"/>
              <a:buChar char="•"/>
              <a:defRPr>
                <a:solidFill>
                  <a:schemeClr val="tx2">
                    <a:lumMod val="75000"/>
                  </a:schemeClr>
                </a:solidFill>
                <a:latin typeface="Arial"/>
                <a:cs typeface="Arial"/>
              </a:defRPr>
            </a:lvl4pPr>
            <a:lvl5pPr marL="2057400" indent="-228600">
              <a:buFont typeface="Arial"/>
              <a:buChar char="•"/>
              <a:defRPr>
                <a:solidFill>
                  <a:schemeClr val="tx2">
                    <a:lumMod val="75000"/>
                  </a:schemeClr>
                </a:solidFill>
                <a:latin typeface="Arial"/>
                <a:cs typeface="Arial"/>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Tree>
    <p:extLst>
      <p:ext uri="{BB962C8B-B14F-4D97-AF65-F5344CB8AC3E}">
        <p14:creationId xmlns:p14="http://schemas.microsoft.com/office/powerpoint/2010/main" val="37130563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3200" b="1" i="0" cap="all">
                <a:solidFill>
                  <a:srgbClr val="FFCC66"/>
                </a:solidFill>
                <a:latin typeface="Arial"/>
                <a:cs typeface="Arial"/>
              </a:defRPr>
            </a:lvl1pPr>
          </a:lstStyle>
          <a:p>
            <a:r>
              <a:rPr lang="en-CA" dirty="0"/>
              <a:t>Click to edit Master title style</a:t>
            </a:r>
            <a:endParaRPr lang="en-US" dirty="0"/>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b="0" i="0">
                <a:solidFill>
                  <a:schemeClr val="tx1">
                    <a:tint val="75000"/>
                  </a:schemeClr>
                </a:solidFill>
                <a:latin typeface="Arial"/>
                <a:cs typeface="Aria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dirty="0"/>
              <a:t>Click to edit Master text styles</a:t>
            </a:r>
          </a:p>
        </p:txBody>
      </p:sp>
    </p:spTree>
    <p:extLst>
      <p:ext uri="{BB962C8B-B14F-4D97-AF65-F5344CB8AC3E}">
        <p14:creationId xmlns:p14="http://schemas.microsoft.com/office/powerpoint/2010/main" val="18031311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74638"/>
            <a:ext cx="10972800" cy="1143000"/>
          </a:xfrm>
          <a:prstGeom prst="rect">
            <a:avLst/>
          </a:prstGeom>
        </p:spPr>
        <p:txBody>
          <a:bodyPr/>
          <a:lstStyle>
            <a:lvl1pPr>
              <a:defRPr b="1">
                <a:solidFill>
                  <a:schemeClr val="tx2">
                    <a:lumMod val="75000"/>
                  </a:schemeClr>
                </a:solidFill>
                <a:latin typeface="Arial"/>
                <a:cs typeface="Arial"/>
              </a:defRPr>
            </a:lvl1pPr>
          </a:lstStyle>
          <a:p>
            <a:r>
              <a:rPr lang="en-CA" dirty="0"/>
              <a:t>CLICK TO EDIT STYLE</a:t>
            </a:r>
            <a:endParaRPr lang="en-US" dirty="0"/>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2800">
                <a:solidFill>
                  <a:srgbClr val="053166"/>
                </a:solidFill>
                <a:latin typeface="Arial"/>
                <a:cs typeface="Arial"/>
              </a:defRPr>
            </a:lvl1pPr>
            <a:lvl2pPr marL="742950" indent="-285750">
              <a:buFont typeface="Arial"/>
              <a:buChar char="•"/>
              <a:defRPr sz="2400">
                <a:solidFill>
                  <a:srgbClr val="053166"/>
                </a:solidFill>
                <a:latin typeface="Arial"/>
                <a:cs typeface="Arial"/>
              </a:defRPr>
            </a:lvl2pPr>
            <a:lvl3pPr>
              <a:defRPr sz="2000">
                <a:solidFill>
                  <a:srgbClr val="053166"/>
                </a:solidFill>
                <a:latin typeface="Arial"/>
                <a:cs typeface="Arial"/>
              </a:defRPr>
            </a:lvl3pPr>
            <a:lvl4pPr marL="1600200" indent="-228600">
              <a:buFont typeface="Arial"/>
              <a:buChar char="•"/>
              <a:defRPr sz="1800">
                <a:solidFill>
                  <a:srgbClr val="053166"/>
                </a:solidFill>
                <a:latin typeface="Arial"/>
                <a:cs typeface="Arial"/>
              </a:defRPr>
            </a:lvl4pPr>
            <a:lvl5pPr marL="2057400" indent="-228600">
              <a:buFont typeface="Arial"/>
              <a:buChar char="•"/>
              <a:defRPr sz="1800">
                <a:solidFill>
                  <a:srgbClr val="053166"/>
                </a:solidFill>
                <a:latin typeface="Arial"/>
                <a:cs typeface="Arial"/>
              </a:defRPr>
            </a:lvl5pPr>
            <a:lvl6pPr>
              <a:defRPr sz="1800"/>
            </a:lvl6pPr>
            <a:lvl7pPr>
              <a:defRPr sz="1800"/>
            </a:lvl7pPr>
            <a:lvl8pPr>
              <a:defRPr sz="1800"/>
            </a:lvl8pPr>
            <a:lvl9pPr>
              <a:defRPr sz="18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2800">
                <a:solidFill>
                  <a:srgbClr val="053166"/>
                </a:solidFill>
                <a:latin typeface="Arial"/>
                <a:cs typeface="Arial"/>
              </a:defRPr>
            </a:lvl1pPr>
            <a:lvl2pPr marL="742950" indent="-285750">
              <a:buFont typeface="Arial"/>
              <a:buChar char="•"/>
              <a:defRPr sz="2400">
                <a:solidFill>
                  <a:srgbClr val="053166"/>
                </a:solidFill>
                <a:latin typeface="Arial"/>
                <a:cs typeface="Arial"/>
              </a:defRPr>
            </a:lvl2pPr>
            <a:lvl3pPr>
              <a:defRPr sz="2000">
                <a:solidFill>
                  <a:srgbClr val="053166"/>
                </a:solidFill>
                <a:latin typeface="Arial"/>
                <a:cs typeface="Arial"/>
              </a:defRPr>
            </a:lvl3pPr>
            <a:lvl4pPr marL="1600200" indent="-228600">
              <a:buFont typeface="Arial"/>
              <a:buChar char="•"/>
              <a:defRPr sz="1800">
                <a:solidFill>
                  <a:srgbClr val="053166"/>
                </a:solidFill>
                <a:latin typeface="Arial"/>
                <a:cs typeface="Arial"/>
              </a:defRPr>
            </a:lvl4pPr>
            <a:lvl5pPr marL="2057400" indent="-228600">
              <a:buFont typeface="Arial"/>
              <a:buChar char="•"/>
              <a:defRPr sz="1800">
                <a:solidFill>
                  <a:srgbClr val="053166"/>
                </a:solidFill>
                <a:latin typeface="Arial"/>
                <a:cs typeface="Arial"/>
              </a:defRPr>
            </a:lvl5pPr>
            <a:lvl6pPr>
              <a:defRPr sz="1800"/>
            </a:lvl6pPr>
            <a:lvl7pPr>
              <a:defRPr sz="1800"/>
            </a:lvl7pPr>
            <a:lvl8pPr>
              <a:defRPr sz="1800"/>
            </a:lvl8pPr>
            <a:lvl9pPr>
              <a:defRPr sz="18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Tree>
    <p:extLst>
      <p:ext uri="{BB962C8B-B14F-4D97-AF65-F5344CB8AC3E}">
        <p14:creationId xmlns:p14="http://schemas.microsoft.com/office/powerpoint/2010/main" val="40008050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74638"/>
            <a:ext cx="10972800" cy="1143000"/>
          </a:xfrm>
          <a:prstGeom prst="rect">
            <a:avLst/>
          </a:prstGeom>
        </p:spPr>
        <p:txBody>
          <a:bodyPr/>
          <a:lstStyle>
            <a:lvl1pPr>
              <a:defRPr sz="3200" b="0" i="0">
                <a:solidFill>
                  <a:srgbClr val="A50A1A"/>
                </a:solidFill>
                <a:latin typeface="Arial"/>
                <a:cs typeface="Arial"/>
              </a:defRPr>
            </a:lvl1pPr>
          </a:lstStyle>
          <a:p>
            <a:r>
              <a:rPr lang="en-CA" dirty="0"/>
              <a:t>CLICK TO EDIT MASTER TITLE STYLE</a:t>
            </a:r>
            <a:endParaRPr lang="en-US" dirty="0"/>
          </a:p>
        </p:txBody>
      </p:sp>
    </p:spTree>
    <p:extLst>
      <p:ext uri="{BB962C8B-B14F-4D97-AF65-F5344CB8AC3E}">
        <p14:creationId xmlns:p14="http://schemas.microsoft.com/office/powerpoint/2010/main" val="24410984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1800" b="0" i="0">
                <a:latin typeface="Arial"/>
                <a:cs typeface="Arial"/>
              </a:defRPr>
            </a:lvl1pPr>
          </a:lstStyle>
          <a:p>
            <a:r>
              <a:rPr lang="en-CA" dirty="0"/>
              <a:t>Click to edit Master title style</a:t>
            </a:r>
            <a:endParaRPr lang="en-US" dirty="0"/>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b="0" i="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dirty="0"/>
              <a:t>Click to edit Master text styles</a:t>
            </a:r>
          </a:p>
        </p:txBody>
      </p:sp>
    </p:spTree>
    <p:extLst>
      <p:ext uri="{BB962C8B-B14F-4D97-AF65-F5344CB8AC3E}">
        <p14:creationId xmlns:p14="http://schemas.microsoft.com/office/powerpoint/2010/main" val="81538634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vert="horz"/>
          <a:lstStyle>
            <a:lvl1pPr>
              <a:defRPr>
                <a:solidFill>
                  <a:srgbClr val="053166"/>
                </a:solidFill>
                <a:latin typeface="Arial"/>
                <a:cs typeface="Arial"/>
              </a:defRPr>
            </a:lvl1pPr>
          </a:lstStyle>
          <a:p>
            <a:r>
              <a:rPr lang="en-CA" dirty="0"/>
              <a:t>Click to edit Master title style</a:t>
            </a:r>
            <a:endParaRPr lang="en-US" dirty="0"/>
          </a:p>
        </p:txBody>
      </p:sp>
    </p:spTree>
    <p:extLst>
      <p:ext uri="{BB962C8B-B14F-4D97-AF65-F5344CB8AC3E}">
        <p14:creationId xmlns:p14="http://schemas.microsoft.com/office/powerpoint/2010/main" val="16253049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5FF768E-9FEA-4345-8E4B-BFB67425D9F5}" type="datetimeFigureOut">
              <a:rPr lang="en-US" smtClean="0">
                <a:solidFill>
                  <a:prstClr val="black">
                    <a:tint val="75000"/>
                  </a:prstClr>
                </a:solidFill>
              </a:rPr>
              <a:pPr/>
              <a:t>12/10/2018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686800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E5107B0-AB27-4D1A-86A7-2D5DB3106B59}" type="datetimeFigureOut">
              <a:rPr lang="en-CA" smtClean="0"/>
              <a:t>2018-12-10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2C68C8-03FF-47C4-80FB-75EA198E4BE4}" type="slidenum">
              <a:rPr lang="en-CA" smtClean="0"/>
              <a:t>‹#›</a:t>
            </a:fld>
            <a:endParaRPr lang="en-CA"/>
          </a:p>
        </p:txBody>
      </p:sp>
    </p:spTree>
    <p:extLst>
      <p:ext uri="{BB962C8B-B14F-4D97-AF65-F5344CB8AC3E}">
        <p14:creationId xmlns:p14="http://schemas.microsoft.com/office/powerpoint/2010/main" val="145589996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5107B0-AB27-4D1A-86A7-2D5DB3106B59}" type="datetimeFigureOut">
              <a:rPr lang="en-CA" smtClean="0"/>
              <a:t>2018-12-10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2C68C8-03FF-47C4-80FB-75EA198E4BE4}" type="slidenum">
              <a:rPr lang="en-CA" smtClean="0"/>
              <a:t>‹#›</a:t>
            </a:fld>
            <a:endParaRPr lang="en-CA"/>
          </a:p>
        </p:txBody>
      </p:sp>
    </p:spTree>
    <p:extLst>
      <p:ext uri="{BB962C8B-B14F-4D97-AF65-F5344CB8AC3E}">
        <p14:creationId xmlns:p14="http://schemas.microsoft.com/office/powerpoint/2010/main" val="145637351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5107B0-AB27-4D1A-86A7-2D5DB3106B59}" type="datetimeFigureOut">
              <a:rPr lang="en-CA" smtClean="0"/>
              <a:t>2018-12-10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2C68C8-03FF-47C4-80FB-75EA198E4BE4}" type="slidenum">
              <a:rPr lang="en-CA" smtClean="0"/>
              <a:t>‹#›</a:t>
            </a:fld>
            <a:endParaRPr lang="en-CA"/>
          </a:p>
        </p:txBody>
      </p:sp>
    </p:spTree>
    <p:extLst>
      <p:ext uri="{BB962C8B-B14F-4D97-AF65-F5344CB8AC3E}">
        <p14:creationId xmlns:p14="http://schemas.microsoft.com/office/powerpoint/2010/main" val="417600612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E5107B0-AB27-4D1A-86A7-2D5DB3106B59}" type="datetimeFigureOut">
              <a:rPr lang="en-CA" smtClean="0"/>
              <a:t>2018-12-10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2C68C8-03FF-47C4-80FB-75EA198E4BE4}" type="slidenum">
              <a:rPr lang="en-CA" smtClean="0"/>
              <a:t>‹#›</a:t>
            </a:fld>
            <a:endParaRPr lang="en-CA"/>
          </a:p>
        </p:txBody>
      </p:sp>
    </p:spTree>
    <p:extLst>
      <p:ext uri="{BB962C8B-B14F-4D97-AF65-F5344CB8AC3E}">
        <p14:creationId xmlns:p14="http://schemas.microsoft.com/office/powerpoint/2010/main" val="202042353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E5107B0-AB27-4D1A-86A7-2D5DB3106B59}" type="datetimeFigureOut">
              <a:rPr lang="en-CA" smtClean="0"/>
              <a:t>2018-12-10</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8A2C68C8-03FF-47C4-80FB-75EA198E4BE4}" type="slidenum">
              <a:rPr lang="en-CA" smtClean="0"/>
              <a:t>‹#›</a:t>
            </a:fld>
            <a:endParaRPr lang="en-CA"/>
          </a:p>
        </p:txBody>
      </p:sp>
    </p:spTree>
    <p:extLst>
      <p:ext uri="{BB962C8B-B14F-4D97-AF65-F5344CB8AC3E}">
        <p14:creationId xmlns:p14="http://schemas.microsoft.com/office/powerpoint/2010/main" val="311931680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E5107B0-AB27-4D1A-86A7-2D5DB3106B59}" type="datetimeFigureOut">
              <a:rPr lang="en-CA" smtClean="0"/>
              <a:t>2018-12-10</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A2C68C8-03FF-47C4-80FB-75EA198E4BE4}" type="slidenum">
              <a:rPr lang="en-CA" smtClean="0"/>
              <a:t>‹#›</a:t>
            </a:fld>
            <a:endParaRPr lang="en-CA"/>
          </a:p>
        </p:txBody>
      </p:sp>
    </p:spTree>
    <p:extLst>
      <p:ext uri="{BB962C8B-B14F-4D97-AF65-F5344CB8AC3E}">
        <p14:creationId xmlns:p14="http://schemas.microsoft.com/office/powerpoint/2010/main" val="4504913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5107B0-AB27-4D1A-86A7-2D5DB3106B59}" type="datetimeFigureOut">
              <a:rPr lang="en-CA" smtClean="0"/>
              <a:t>2018-12-10</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8A2C68C8-03FF-47C4-80FB-75EA198E4BE4}" type="slidenum">
              <a:rPr lang="en-CA" smtClean="0"/>
              <a:t>‹#›</a:t>
            </a:fld>
            <a:endParaRPr lang="en-CA"/>
          </a:p>
        </p:txBody>
      </p:sp>
    </p:spTree>
    <p:extLst>
      <p:ext uri="{BB962C8B-B14F-4D97-AF65-F5344CB8AC3E}">
        <p14:creationId xmlns:p14="http://schemas.microsoft.com/office/powerpoint/2010/main" val="331886055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E5107B0-AB27-4D1A-86A7-2D5DB3106B59}" type="datetimeFigureOut">
              <a:rPr lang="en-CA" smtClean="0"/>
              <a:t>2018-12-10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2C68C8-03FF-47C4-80FB-75EA198E4BE4}" type="slidenum">
              <a:rPr lang="en-CA" smtClean="0"/>
              <a:t>‹#›</a:t>
            </a:fld>
            <a:endParaRPr lang="en-CA"/>
          </a:p>
        </p:txBody>
      </p:sp>
    </p:spTree>
    <p:extLst>
      <p:ext uri="{BB962C8B-B14F-4D97-AF65-F5344CB8AC3E}">
        <p14:creationId xmlns:p14="http://schemas.microsoft.com/office/powerpoint/2010/main" val="47411820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E5107B0-AB27-4D1A-86A7-2D5DB3106B59}" type="datetimeFigureOut">
              <a:rPr lang="en-CA" smtClean="0"/>
              <a:t>2018-12-10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2C68C8-03FF-47C4-80FB-75EA198E4BE4}" type="slidenum">
              <a:rPr lang="en-CA" smtClean="0"/>
              <a:t>‹#›</a:t>
            </a:fld>
            <a:endParaRPr lang="en-CA"/>
          </a:p>
        </p:txBody>
      </p:sp>
    </p:spTree>
    <p:extLst>
      <p:ext uri="{BB962C8B-B14F-4D97-AF65-F5344CB8AC3E}">
        <p14:creationId xmlns:p14="http://schemas.microsoft.com/office/powerpoint/2010/main" val="387955395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5107B0-AB27-4D1A-86A7-2D5DB3106B59}" type="datetimeFigureOut">
              <a:rPr lang="en-CA" smtClean="0"/>
              <a:t>2018-12-10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2C68C8-03FF-47C4-80FB-75EA198E4BE4}" type="slidenum">
              <a:rPr lang="en-CA" smtClean="0"/>
              <a:t>‹#›</a:t>
            </a:fld>
            <a:endParaRPr lang="en-CA"/>
          </a:p>
        </p:txBody>
      </p:sp>
    </p:spTree>
    <p:extLst>
      <p:ext uri="{BB962C8B-B14F-4D97-AF65-F5344CB8AC3E}">
        <p14:creationId xmlns:p14="http://schemas.microsoft.com/office/powerpoint/2010/main" val="1783770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5FF768E-9FEA-4345-8E4B-BFB67425D9F5}" type="datetimeFigureOut">
              <a:rPr lang="en-US" smtClean="0">
                <a:solidFill>
                  <a:prstClr val="black">
                    <a:tint val="75000"/>
                  </a:prstClr>
                </a:solidFill>
              </a:rPr>
              <a:pPr/>
              <a:t>12/10/2018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5062421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5107B0-AB27-4D1A-86A7-2D5DB3106B59}" type="datetimeFigureOut">
              <a:rPr lang="en-CA" smtClean="0"/>
              <a:t>2018-12-10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2C68C8-03FF-47C4-80FB-75EA198E4BE4}" type="slidenum">
              <a:rPr lang="en-CA" smtClean="0"/>
              <a:t>‹#›</a:t>
            </a:fld>
            <a:endParaRPr lang="en-CA"/>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5346601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5107B0-AB27-4D1A-86A7-2D5DB3106B59}" type="datetimeFigureOut">
              <a:rPr lang="en-CA" smtClean="0"/>
              <a:t>2018-12-10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2C68C8-03FF-47C4-80FB-75EA198E4BE4}" type="slidenum">
              <a:rPr lang="en-CA" smtClean="0"/>
              <a:t>‹#›</a:t>
            </a:fld>
            <a:endParaRPr lang="en-CA"/>
          </a:p>
        </p:txBody>
      </p:sp>
    </p:spTree>
    <p:extLst>
      <p:ext uri="{BB962C8B-B14F-4D97-AF65-F5344CB8AC3E}">
        <p14:creationId xmlns:p14="http://schemas.microsoft.com/office/powerpoint/2010/main" val="266192828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5107B0-AB27-4D1A-86A7-2D5DB3106B59}" type="datetimeFigureOut">
              <a:rPr lang="en-CA" smtClean="0"/>
              <a:t>2018-12-10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2C68C8-03FF-47C4-80FB-75EA198E4BE4}" type="slidenum">
              <a:rPr lang="en-CA" smtClean="0"/>
              <a:t>‹#›</a:t>
            </a:fld>
            <a:endParaRPr lang="en-CA"/>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7795287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5107B0-AB27-4D1A-86A7-2D5DB3106B59}" type="datetimeFigureOut">
              <a:rPr lang="en-CA" smtClean="0"/>
              <a:t>2018-12-10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2C68C8-03FF-47C4-80FB-75EA198E4BE4}" type="slidenum">
              <a:rPr lang="en-CA" smtClean="0"/>
              <a:t>‹#›</a:t>
            </a:fld>
            <a:endParaRPr lang="en-CA"/>
          </a:p>
        </p:txBody>
      </p:sp>
    </p:spTree>
    <p:extLst>
      <p:ext uri="{BB962C8B-B14F-4D97-AF65-F5344CB8AC3E}">
        <p14:creationId xmlns:p14="http://schemas.microsoft.com/office/powerpoint/2010/main" val="285112555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5107B0-AB27-4D1A-86A7-2D5DB3106B59}" type="datetimeFigureOut">
              <a:rPr lang="en-CA" smtClean="0"/>
              <a:t>2018-12-10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2C68C8-03FF-47C4-80FB-75EA198E4BE4}" type="slidenum">
              <a:rPr lang="en-CA" smtClean="0"/>
              <a:t>‹#›</a:t>
            </a:fld>
            <a:endParaRPr lang="en-CA"/>
          </a:p>
        </p:txBody>
      </p:sp>
    </p:spTree>
    <p:extLst>
      <p:ext uri="{BB962C8B-B14F-4D97-AF65-F5344CB8AC3E}">
        <p14:creationId xmlns:p14="http://schemas.microsoft.com/office/powerpoint/2010/main" val="221558518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5107B0-AB27-4D1A-86A7-2D5DB3106B59}" type="datetimeFigureOut">
              <a:rPr lang="en-CA" smtClean="0"/>
              <a:t>2018-12-10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2C68C8-03FF-47C4-80FB-75EA198E4BE4}" type="slidenum">
              <a:rPr lang="en-CA" smtClean="0"/>
              <a:t>‹#›</a:t>
            </a:fld>
            <a:endParaRPr lang="en-CA"/>
          </a:p>
        </p:txBody>
      </p:sp>
    </p:spTree>
    <p:extLst>
      <p:ext uri="{BB962C8B-B14F-4D97-AF65-F5344CB8AC3E}">
        <p14:creationId xmlns:p14="http://schemas.microsoft.com/office/powerpoint/2010/main" val="11361726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03504" y="770467"/>
            <a:ext cx="10782300" cy="3352800"/>
          </a:xfrm>
        </p:spPr>
        <p:txBody>
          <a:bodyPr anchor="b">
            <a:noAutofit/>
          </a:bodyPr>
          <a:lstStyle>
            <a:lvl1pPr algn="l">
              <a:lnSpc>
                <a:spcPct val="80000"/>
              </a:lnSpc>
              <a:defRPr sz="8800" spc="-12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667512" y="4206876"/>
            <a:ext cx="9228201" cy="1645920"/>
          </a:xfrm>
        </p:spPr>
        <p:txBody>
          <a:bodyPr>
            <a:normAutofit/>
          </a:bodyPr>
          <a:lstStyle>
            <a:lvl1pPr marL="0" indent="0" algn="l">
              <a:buNone/>
              <a:defRPr sz="3200">
                <a:solidFill>
                  <a:schemeClr val="bg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lvl1pPr>
              <a:defRPr>
                <a:solidFill>
                  <a:srgbClr val="FFFFFF">
                    <a:alpha val="80000"/>
                  </a:srgbClr>
                </a:solidFill>
              </a:defRPr>
            </a:lvl1pPr>
          </a:lstStyle>
          <a:p>
            <a:fld id="{B8D3B0B3-2A16-43C5-BF38-F395B85F284E}" type="datetimeFigureOut">
              <a:rPr lang="en-CA" smtClean="0"/>
              <a:pPr/>
              <a:t>2018-12-10</a:t>
            </a:fld>
            <a:endParaRPr lang="en-CA"/>
          </a:p>
        </p:txBody>
      </p:sp>
      <p:sp>
        <p:nvSpPr>
          <p:cNvPr id="8" name="Footer Placeholder 7"/>
          <p:cNvSpPr>
            <a:spLocks noGrp="1"/>
          </p:cNvSpPr>
          <p:nvPr>
            <p:ph type="ftr" sz="quarter" idx="11"/>
          </p:nvPr>
        </p:nvSpPr>
        <p:spPr/>
        <p:txBody>
          <a:bodyPr/>
          <a:lstStyle>
            <a:lvl1pPr>
              <a:defRPr>
                <a:solidFill>
                  <a:srgbClr val="FFFFFF">
                    <a:alpha val="80000"/>
                  </a:srgbClr>
                </a:solidFill>
              </a:defRPr>
            </a:lvl1pPr>
          </a:lstStyle>
          <a:p>
            <a:endParaRPr lang="en-CA"/>
          </a:p>
        </p:txBody>
      </p:sp>
      <p:sp>
        <p:nvSpPr>
          <p:cNvPr id="9" name="Slide Number Placeholder 8"/>
          <p:cNvSpPr>
            <a:spLocks noGrp="1"/>
          </p:cNvSpPr>
          <p:nvPr>
            <p:ph type="sldNum" sz="quarter" idx="12"/>
          </p:nvPr>
        </p:nvSpPr>
        <p:spPr/>
        <p:txBody>
          <a:bodyPr/>
          <a:lstStyle>
            <a:lvl1pPr>
              <a:defRPr>
                <a:solidFill>
                  <a:srgbClr val="FFFFFF">
                    <a:alpha val="25000"/>
                  </a:srgbClr>
                </a:solidFill>
              </a:defRPr>
            </a:lvl1pPr>
          </a:lstStyle>
          <a:p>
            <a:fld id="{A3E014A0-DE22-4654-BF58-355F2E5073F0}" type="slidenum">
              <a:rPr lang="en-CA" smtClean="0"/>
              <a:pPr/>
              <a:t>‹#›</a:t>
            </a:fld>
            <a:endParaRPr lang="en-CA"/>
          </a:p>
        </p:txBody>
      </p:sp>
    </p:spTree>
    <p:extLst>
      <p:ext uri="{BB962C8B-B14F-4D97-AF65-F5344CB8AC3E}">
        <p14:creationId xmlns:p14="http://schemas.microsoft.com/office/powerpoint/2010/main" val="17031000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8D3B0B3-2A16-43C5-BF38-F395B85F284E}" type="datetimeFigureOut">
              <a:rPr lang="en-CA" smtClean="0">
                <a:solidFill>
                  <a:prstClr val="black">
                    <a:alpha val="80000"/>
                  </a:prstClr>
                </a:solidFill>
              </a:rPr>
              <a:pPr/>
              <a:t>2018-12-10</a:t>
            </a:fld>
            <a:endParaRPr lang="en-CA">
              <a:solidFill>
                <a:prstClr val="black">
                  <a:alpha val="80000"/>
                </a:prstClr>
              </a:solidFill>
            </a:endParaRPr>
          </a:p>
        </p:txBody>
      </p:sp>
      <p:sp>
        <p:nvSpPr>
          <p:cNvPr id="5" name="Footer Placeholder 4"/>
          <p:cNvSpPr>
            <a:spLocks noGrp="1"/>
          </p:cNvSpPr>
          <p:nvPr>
            <p:ph type="ftr" sz="quarter" idx="11"/>
          </p:nvPr>
        </p:nvSpPr>
        <p:spPr/>
        <p:txBody>
          <a:bodyPr/>
          <a:lstStyle/>
          <a:p>
            <a:endParaRPr lang="en-CA">
              <a:solidFill>
                <a:prstClr val="black">
                  <a:alpha val="80000"/>
                </a:prstClr>
              </a:solidFill>
            </a:endParaRPr>
          </a:p>
        </p:txBody>
      </p:sp>
      <p:sp>
        <p:nvSpPr>
          <p:cNvPr id="6" name="Slide Number Placeholder 5"/>
          <p:cNvSpPr>
            <a:spLocks noGrp="1"/>
          </p:cNvSpPr>
          <p:nvPr>
            <p:ph type="sldNum" sz="quarter" idx="12"/>
          </p:nvPr>
        </p:nvSpPr>
        <p:spPr/>
        <p:txBody>
          <a:bodyPr/>
          <a:lstStyle/>
          <a:p>
            <a:fld id="{A3E014A0-DE22-4654-BF58-355F2E5073F0}" type="slidenum">
              <a:rPr lang="en-CA" smtClean="0">
                <a:solidFill>
                  <a:srgbClr val="50B4C8">
                    <a:alpha val="25000"/>
                  </a:srgbClr>
                </a:solidFill>
              </a:rPr>
              <a:pPr/>
              <a:t>‹#›</a:t>
            </a:fld>
            <a:endParaRPr lang="en-CA">
              <a:solidFill>
                <a:srgbClr val="50B4C8">
                  <a:alpha val="25000"/>
                </a:srgbClr>
              </a:solidFill>
            </a:endParaRPr>
          </a:p>
        </p:txBody>
      </p:sp>
    </p:spTree>
    <p:extLst>
      <p:ext uri="{BB962C8B-B14F-4D97-AF65-F5344CB8AC3E}">
        <p14:creationId xmlns:p14="http://schemas.microsoft.com/office/powerpoint/2010/main" val="23918811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3504" y="767419"/>
            <a:ext cx="10780776" cy="3355848"/>
          </a:xfrm>
        </p:spPr>
        <p:txBody>
          <a:bodyPr anchor="b">
            <a:normAutofit/>
          </a:bodyPr>
          <a:lstStyle>
            <a:lvl1pPr>
              <a:lnSpc>
                <a:spcPct val="80000"/>
              </a:lnSpc>
              <a:defRPr sz="8800" b="0" baseline="0">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67512" y="4204209"/>
            <a:ext cx="9226296" cy="1645920"/>
          </a:xfrm>
        </p:spPr>
        <p:txBody>
          <a:bodyPr anchor="t">
            <a:normAutofit/>
          </a:bodyPr>
          <a:lstStyle>
            <a:lvl1pPr marL="0" indent="0">
              <a:buNone/>
              <a:defRPr sz="32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8D3B0B3-2A16-43C5-BF38-F395B85F284E}" type="datetimeFigureOut">
              <a:rPr lang="en-CA" smtClean="0">
                <a:solidFill>
                  <a:prstClr val="black">
                    <a:alpha val="80000"/>
                  </a:prstClr>
                </a:solidFill>
              </a:rPr>
              <a:pPr/>
              <a:t>2018-12-10</a:t>
            </a:fld>
            <a:endParaRPr lang="en-CA">
              <a:solidFill>
                <a:prstClr val="black">
                  <a:alpha val="80000"/>
                </a:prstClr>
              </a:solidFill>
            </a:endParaRPr>
          </a:p>
        </p:txBody>
      </p:sp>
      <p:sp>
        <p:nvSpPr>
          <p:cNvPr id="5" name="Footer Placeholder 4"/>
          <p:cNvSpPr>
            <a:spLocks noGrp="1"/>
          </p:cNvSpPr>
          <p:nvPr>
            <p:ph type="ftr" sz="quarter" idx="11"/>
          </p:nvPr>
        </p:nvSpPr>
        <p:spPr/>
        <p:txBody>
          <a:bodyPr/>
          <a:lstStyle/>
          <a:p>
            <a:endParaRPr lang="en-CA">
              <a:solidFill>
                <a:prstClr val="black">
                  <a:alpha val="80000"/>
                </a:prstClr>
              </a:solidFill>
            </a:endParaRPr>
          </a:p>
        </p:txBody>
      </p:sp>
      <p:sp>
        <p:nvSpPr>
          <p:cNvPr id="6" name="Slide Number Placeholder 5"/>
          <p:cNvSpPr>
            <a:spLocks noGrp="1"/>
          </p:cNvSpPr>
          <p:nvPr>
            <p:ph type="sldNum" sz="quarter" idx="12"/>
          </p:nvPr>
        </p:nvSpPr>
        <p:spPr/>
        <p:txBody>
          <a:bodyPr/>
          <a:lstStyle/>
          <a:p>
            <a:fld id="{A3E014A0-DE22-4654-BF58-355F2E5073F0}" type="slidenum">
              <a:rPr lang="en-CA" smtClean="0">
                <a:solidFill>
                  <a:srgbClr val="50B4C8">
                    <a:alpha val="25000"/>
                  </a:srgbClr>
                </a:solidFill>
              </a:rPr>
              <a:pPr/>
              <a:t>‹#›</a:t>
            </a:fld>
            <a:endParaRPr lang="en-CA">
              <a:solidFill>
                <a:srgbClr val="50B4C8">
                  <a:alpha val="25000"/>
                </a:srgbClr>
              </a:solidFill>
            </a:endParaRPr>
          </a:p>
        </p:txBody>
      </p:sp>
    </p:spTree>
    <p:extLst>
      <p:ext uri="{BB962C8B-B14F-4D97-AF65-F5344CB8AC3E}">
        <p14:creationId xmlns:p14="http://schemas.microsoft.com/office/powerpoint/2010/main" val="419581516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6656"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11330"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8D3B0B3-2A16-43C5-BF38-F395B85F284E}" type="datetimeFigureOut">
              <a:rPr lang="en-CA" smtClean="0">
                <a:solidFill>
                  <a:prstClr val="black">
                    <a:alpha val="80000"/>
                  </a:prstClr>
                </a:solidFill>
              </a:rPr>
              <a:pPr/>
              <a:t>2018-12-10</a:t>
            </a:fld>
            <a:endParaRPr lang="en-CA">
              <a:solidFill>
                <a:prstClr val="black">
                  <a:alpha val="80000"/>
                </a:prstClr>
              </a:solidFill>
            </a:endParaRPr>
          </a:p>
        </p:txBody>
      </p:sp>
      <p:sp>
        <p:nvSpPr>
          <p:cNvPr id="6" name="Footer Placeholder 5"/>
          <p:cNvSpPr>
            <a:spLocks noGrp="1"/>
          </p:cNvSpPr>
          <p:nvPr>
            <p:ph type="ftr" sz="quarter" idx="11"/>
          </p:nvPr>
        </p:nvSpPr>
        <p:spPr/>
        <p:txBody>
          <a:bodyPr/>
          <a:lstStyle/>
          <a:p>
            <a:endParaRPr lang="en-CA">
              <a:solidFill>
                <a:prstClr val="black">
                  <a:alpha val="80000"/>
                </a:prstClr>
              </a:solidFill>
            </a:endParaRPr>
          </a:p>
        </p:txBody>
      </p:sp>
      <p:sp>
        <p:nvSpPr>
          <p:cNvPr id="7" name="Slide Number Placeholder 6"/>
          <p:cNvSpPr>
            <a:spLocks noGrp="1"/>
          </p:cNvSpPr>
          <p:nvPr>
            <p:ph type="sldNum" sz="quarter" idx="12"/>
          </p:nvPr>
        </p:nvSpPr>
        <p:spPr/>
        <p:txBody>
          <a:bodyPr/>
          <a:lstStyle/>
          <a:p>
            <a:fld id="{A3E014A0-DE22-4654-BF58-355F2E5073F0}" type="slidenum">
              <a:rPr lang="en-CA" smtClean="0">
                <a:solidFill>
                  <a:srgbClr val="50B4C8">
                    <a:alpha val="25000"/>
                  </a:srgbClr>
                </a:solidFill>
              </a:rPr>
              <a:pPr/>
              <a:t>‹#›</a:t>
            </a:fld>
            <a:endParaRPr lang="en-CA">
              <a:solidFill>
                <a:srgbClr val="50B4C8">
                  <a:alpha val="25000"/>
                </a:srgbClr>
              </a:solidFill>
            </a:endParaRPr>
          </a:p>
        </p:txBody>
      </p:sp>
    </p:spTree>
    <p:extLst>
      <p:ext uri="{BB962C8B-B14F-4D97-AF65-F5344CB8AC3E}">
        <p14:creationId xmlns:p14="http://schemas.microsoft.com/office/powerpoint/2010/main" val="16384057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5FF768E-9FEA-4345-8E4B-BFB67425D9F5}" type="datetimeFigureOut">
              <a:rPr lang="en-US" smtClean="0">
                <a:solidFill>
                  <a:prstClr val="black">
                    <a:tint val="75000"/>
                  </a:prstClr>
                </a:solidFill>
              </a:rPr>
              <a:pPr/>
              <a:t>12/10/2018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080489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676656" y="2040467"/>
            <a:ext cx="4663440" cy="723400"/>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6656" y="2753084"/>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07608" y="2038435"/>
            <a:ext cx="4663440" cy="722376"/>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007608" y="2750990"/>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8D3B0B3-2A16-43C5-BF38-F395B85F284E}" type="datetimeFigureOut">
              <a:rPr lang="en-CA" smtClean="0">
                <a:solidFill>
                  <a:prstClr val="black">
                    <a:alpha val="80000"/>
                  </a:prstClr>
                </a:solidFill>
              </a:rPr>
              <a:pPr/>
              <a:t>2018-12-10</a:t>
            </a:fld>
            <a:endParaRPr lang="en-CA">
              <a:solidFill>
                <a:prstClr val="black">
                  <a:alpha val="80000"/>
                </a:prstClr>
              </a:solidFill>
            </a:endParaRPr>
          </a:p>
        </p:txBody>
      </p:sp>
      <p:sp>
        <p:nvSpPr>
          <p:cNvPr id="8" name="Footer Placeholder 7"/>
          <p:cNvSpPr>
            <a:spLocks noGrp="1"/>
          </p:cNvSpPr>
          <p:nvPr>
            <p:ph type="ftr" sz="quarter" idx="11"/>
          </p:nvPr>
        </p:nvSpPr>
        <p:spPr/>
        <p:txBody>
          <a:bodyPr/>
          <a:lstStyle/>
          <a:p>
            <a:endParaRPr lang="en-CA">
              <a:solidFill>
                <a:prstClr val="black">
                  <a:alpha val="80000"/>
                </a:prstClr>
              </a:solidFill>
            </a:endParaRPr>
          </a:p>
        </p:txBody>
      </p:sp>
      <p:sp>
        <p:nvSpPr>
          <p:cNvPr id="9" name="Slide Number Placeholder 8"/>
          <p:cNvSpPr>
            <a:spLocks noGrp="1"/>
          </p:cNvSpPr>
          <p:nvPr>
            <p:ph type="sldNum" sz="quarter" idx="12"/>
          </p:nvPr>
        </p:nvSpPr>
        <p:spPr/>
        <p:txBody>
          <a:bodyPr/>
          <a:lstStyle/>
          <a:p>
            <a:fld id="{A3E014A0-DE22-4654-BF58-355F2E5073F0}" type="slidenum">
              <a:rPr lang="en-CA" smtClean="0">
                <a:solidFill>
                  <a:srgbClr val="50B4C8">
                    <a:alpha val="25000"/>
                  </a:srgbClr>
                </a:solidFill>
              </a:rPr>
              <a:pPr/>
              <a:t>‹#›</a:t>
            </a:fld>
            <a:endParaRPr lang="en-CA">
              <a:solidFill>
                <a:srgbClr val="50B4C8">
                  <a:alpha val="25000"/>
                </a:srgbClr>
              </a:solidFill>
            </a:endParaRPr>
          </a:p>
        </p:txBody>
      </p:sp>
    </p:spTree>
    <p:extLst>
      <p:ext uri="{BB962C8B-B14F-4D97-AF65-F5344CB8AC3E}">
        <p14:creationId xmlns:p14="http://schemas.microsoft.com/office/powerpoint/2010/main" val="241015407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8D3B0B3-2A16-43C5-BF38-F395B85F284E}" type="datetimeFigureOut">
              <a:rPr lang="en-CA" smtClean="0">
                <a:solidFill>
                  <a:prstClr val="black">
                    <a:alpha val="80000"/>
                  </a:prstClr>
                </a:solidFill>
              </a:rPr>
              <a:pPr/>
              <a:t>2018-12-10</a:t>
            </a:fld>
            <a:endParaRPr lang="en-CA">
              <a:solidFill>
                <a:prstClr val="black">
                  <a:alpha val="80000"/>
                </a:prstClr>
              </a:solidFill>
            </a:endParaRPr>
          </a:p>
        </p:txBody>
      </p:sp>
      <p:sp>
        <p:nvSpPr>
          <p:cNvPr id="4" name="Footer Placeholder 3"/>
          <p:cNvSpPr>
            <a:spLocks noGrp="1"/>
          </p:cNvSpPr>
          <p:nvPr>
            <p:ph type="ftr" sz="quarter" idx="11"/>
          </p:nvPr>
        </p:nvSpPr>
        <p:spPr/>
        <p:txBody>
          <a:bodyPr/>
          <a:lstStyle/>
          <a:p>
            <a:endParaRPr lang="en-CA">
              <a:solidFill>
                <a:prstClr val="black">
                  <a:alpha val="80000"/>
                </a:prstClr>
              </a:solidFill>
            </a:endParaRPr>
          </a:p>
        </p:txBody>
      </p:sp>
      <p:sp>
        <p:nvSpPr>
          <p:cNvPr id="5" name="Slide Number Placeholder 4"/>
          <p:cNvSpPr>
            <a:spLocks noGrp="1"/>
          </p:cNvSpPr>
          <p:nvPr>
            <p:ph type="sldNum" sz="quarter" idx="12"/>
          </p:nvPr>
        </p:nvSpPr>
        <p:spPr/>
        <p:txBody>
          <a:bodyPr/>
          <a:lstStyle/>
          <a:p>
            <a:fld id="{A3E014A0-DE22-4654-BF58-355F2E5073F0}" type="slidenum">
              <a:rPr lang="en-CA" smtClean="0">
                <a:solidFill>
                  <a:srgbClr val="50B4C8">
                    <a:alpha val="25000"/>
                  </a:srgbClr>
                </a:solidFill>
              </a:rPr>
              <a:pPr/>
              <a:t>‹#›</a:t>
            </a:fld>
            <a:endParaRPr lang="en-CA">
              <a:solidFill>
                <a:srgbClr val="50B4C8">
                  <a:alpha val="25000"/>
                </a:srgbClr>
              </a:solidFill>
            </a:endParaRPr>
          </a:p>
        </p:txBody>
      </p:sp>
    </p:spTree>
    <p:extLst>
      <p:ext uri="{BB962C8B-B14F-4D97-AF65-F5344CB8AC3E}">
        <p14:creationId xmlns:p14="http://schemas.microsoft.com/office/powerpoint/2010/main" val="27884458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D3B0B3-2A16-43C5-BF38-F395B85F284E}" type="datetimeFigureOut">
              <a:rPr lang="en-CA" smtClean="0">
                <a:solidFill>
                  <a:prstClr val="black">
                    <a:alpha val="80000"/>
                  </a:prstClr>
                </a:solidFill>
              </a:rPr>
              <a:pPr/>
              <a:t>2018-12-10</a:t>
            </a:fld>
            <a:endParaRPr lang="en-CA">
              <a:solidFill>
                <a:prstClr val="black">
                  <a:alpha val="80000"/>
                </a:prstClr>
              </a:solidFill>
            </a:endParaRPr>
          </a:p>
        </p:txBody>
      </p:sp>
      <p:sp>
        <p:nvSpPr>
          <p:cNvPr id="3" name="Footer Placeholder 2"/>
          <p:cNvSpPr>
            <a:spLocks noGrp="1"/>
          </p:cNvSpPr>
          <p:nvPr>
            <p:ph type="ftr" sz="quarter" idx="11"/>
          </p:nvPr>
        </p:nvSpPr>
        <p:spPr/>
        <p:txBody>
          <a:bodyPr/>
          <a:lstStyle/>
          <a:p>
            <a:endParaRPr lang="en-CA">
              <a:solidFill>
                <a:prstClr val="black">
                  <a:alpha val="80000"/>
                </a:prstClr>
              </a:solidFill>
            </a:endParaRPr>
          </a:p>
        </p:txBody>
      </p:sp>
      <p:sp>
        <p:nvSpPr>
          <p:cNvPr id="4" name="Slide Number Placeholder 3"/>
          <p:cNvSpPr>
            <a:spLocks noGrp="1"/>
          </p:cNvSpPr>
          <p:nvPr>
            <p:ph type="sldNum" sz="quarter" idx="12"/>
          </p:nvPr>
        </p:nvSpPr>
        <p:spPr/>
        <p:txBody>
          <a:bodyPr/>
          <a:lstStyle/>
          <a:p>
            <a:fld id="{A3E014A0-DE22-4654-BF58-355F2E5073F0}" type="slidenum">
              <a:rPr lang="en-CA" smtClean="0">
                <a:solidFill>
                  <a:srgbClr val="50B4C8">
                    <a:alpha val="25000"/>
                  </a:srgbClr>
                </a:solidFill>
              </a:rPr>
              <a:pPr/>
              <a:t>‹#›</a:t>
            </a:fld>
            <a:endParaRPr lang="en-CA">
              <a:solidFill>
                <a:srgbClr val="50B4C8">
                  <a:alpha val="25000"/>
                </a:srgbClr>
              </a:solidFill>
            </a:endParaRPr>
          </a:p>
        </p:txBody>
      </p:sp>
    </p:spTree>
    <p:extLst>
      <p:ext uri="{BB962C8B-B14F-4D97-AF65-F5344CB8AC3E}">
        <p14:creationId xmlns:p14="http://schemas.microsoft.com/office/powerpoint/2010/main" val="24788590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p:nvPr/>
        </p:nvSpPr>
        <p:spPr>
          <a:xfrm>
            <a:off x="7620000" y="0"/>
            <a:ext cx="457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8261404" y="542282"/>
            <a:ext cx="3383280" cy="1920240"/>
          </a:xfrm>
        </p:spPr>
        <p:txBody>
          <a:bodyPr anchor="b">
            <a:noAutofit/>
          </a:bodyPr>
          <a:lstStyle>
            <a:lvl1pPr>
              <a:lnSpc>
                <a:spcPct val="85000"/>
              </a:lnSpc>
              <a:defRPr sz="400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762000" y="762000"/>
            <a:ext cx="6096000" cy="4572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275982" y="2511813"/>
            <a:ext cx="339852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8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en-US"/>
              <a:t>Edit Master text styles</a:t>
            </a:r>
          </a:p>
        </p:txBody>
      </p:sp>
      <p:sp>
        <p:nvSpPr>
          <p:cNvPr id="5" name="Date Placeholder 4"/>
          <p:cNvSpPr>
            <a:spLocks noGrp="1"/>
          </p:cNvSpPr>
          <p:nvPr>
            <p:ph type="dt" sz="half" idx="10"/>
          </p:nvPr>
        </p:nvSpPr>
        <p:spPr/>
        <p:txBody>
          <a:bodyPr/>
          <a:lstStyle/>
          <a:p>
            <a:fld id="{B8D3B0B3-2A16-43C5-BF38-F395B85F284E}" type="datetimeFigureOut">
              <a:rPr lang="en-CA" smtClean="0">
                <a:solidFill>
                  <a:prstClr val="black">
                    <a:alpha val="80000"/>
                  </a:prstClr>
                </a:solidFill>
              </a:rPr>
              <a:pPr/>
              <a:t>2018-12-10</a:t>
            </a:fld>
            <a:endParaRPr lang="en-CA">
              <a:solidFill>
                <a:prstClr val="black">
                  <a:alpha val="80000"/>
                </a:prstClr>
              </a:solidFill>
            </a:endParaRPr>
          </a:p>
        </p:txBody>
      </p:sp>
      <p:sp>
        <p:nvSpPr>
          <p:cNvPr id="6" name="Footer Placeholder 5"/>
          <p:cNvSpPr>
            <a:spLocks noGrp="1"/>
          </p:cNvSpPr>
          <p:nvPr>
            <p:ph type="ftr" sz="quarter" idx="11"/>
          </p:nvPr>
        </p:nvSpPr>
        <p:spPr/>
        <p:txBody>
          <a:bodyPr/>
          <a:lstStyle/>
          <a:p>
            <a:endParaRPr lang="en-CA">
              <a:solidFill>
                <a:prstClr val="black">
                  <a:alpha val="80000"/>
                </a:prstClr>
              </a:solidFill>
            </a:endParaRPr>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A3E014A0-DE22-4654-BF58-355F2E5073F0}" type="slidenum">
              <a:rPr lang="en-CA" smtClean="0"/>
              <a:pPr/>
              <a:t>‹#›</a:t>
            </a:fld>
            <a:endParaRPr lang="en-CA"/>
          </a:p>
        </p:txBody>
      </p:sp>
    </p:spTree>
    <p:extLst>
      <p:ext uri="{BB962C8B-B14F-4D97-AF65-F5344CB8AC3E}">
        <p14:creationId xmlns:p14="http://schemas.microsoft.com/office/powerpoint/2010/main" val="308532356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9224" y="5418667"/>
            <a:ext cx="10780776" cy="613283"/>
          </a:xfrm>
        </p:spPr>
        <p:txBody>
          <a:bodyPr anchor="b">
            <a:normAutofit/>
          </a:bodyPr>
          <a:lstStyle>
            <a:lvl1pPr>
              <a:defRPr sz="32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2192000" cy="5330952"/>
          </a:xfrm>
          <a:solidFill>
            <a:schemeClr val="accent1">
              <a:lumMod val="40000"/>
              <a:lumOff val="60000"/>
            </a:schemeClr>
          </a:solidFill>
        </p:spPr>
        <p:txBody>
          <a:bodyPr anchor="t"/>
          <a:lstStyle>
            <a:lvl1pPr marL="0" indent="0" algn="ctr">
              <a:spcBef>
                <a:spcPts val="800"/>
              </a:spcBef>
              <a:buNone/>
              <a:defRPr sz="32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76656" y="5909735"/>
            <a:ext cx="9229344" cy="533400"/>
          </a:xfrm>
        </p:spPr>
        <p:txBody>
          <a:bodyPr>
            <a:normAutofit/>
          </a:bodyPr>
          <a:lstStyle>
            <a:lvl1pPr marL="0" indent="0">
              <a:lnSpc>
                <a:spcPct val="90000"/>
              </a:lnSpc>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2" name="Date Placeholder 11"/>
          <p:cNvSpPr>
            <a:spLocks noGrp="1"/>
          </p:cNvSpPr>
          <p:nvPr>
            <p:ph type="dt" sz="half" idx="10"/>
          </p:nvPr>
        </p:nvSpPr>
        <p:spPr/>
        <p:txBody>
          <a:bodyPr/>
          <a:lstStyle>
            <a:lvl1pPr>
              <a:defRPr>
                <a:solidFill>
                  <a:srgbClr val="FFFFFF">
                    <a:alpha val="80000"/>
                  </a:srgbClr>
                </a:solidFill>
              </a:defRPr>
            </a:lvl1pPr>
          </a:lstStyle>
          <a:p>
            <a:fld id="{B8D3B0B3-2A16-43C5-BF38-F395B85F284E}" type="datetimeFigureOut">
              <a:rPr lang="en-CA" smtClean="0"/>
              <a:pPr/>
              <a:t>2018-12-10</a:t>
            </a:fld>
            <a:endParaRPr lang="en-CA"/>
          </a:p>
        </p:txBody>
      </p:sp>
      <p:sp>
        <p:nvSpPr>
          <p:cNvPr id="13" name="Footer Placeholder 12"/>
          <p:cNvSpPr>
            <a:spLocks noGrp="1"/>
          </p:cNvSpPr>
          <p:nvPr>
            <p:ph type="ftr" sz="quarter" idx="11"/>
          </p:nvPr>
        </p:nvSpPr>
        <p:spPr/>
        <p:txBody>
          <a:bodyPr/>
          <a:lstStyle>
            <a:lvl1pPr>
              <a:defRPr>
                <a:solidFill>
                  <a:srgbClr val="FFFFFF">
                    <a:alpha val="80000"/>
                  </a:srgbClr>
                </a:solidFill>
              </a:defRPr>
            </a:lvl1pPr>
          </a:lstStyle>
          <a:p>
            <a:endParaRPr lang="en-CA"/>
          </a:p>
        </p:txBody>
      </p:sp>
      <p:sp>
        <p:nvSpPr>
          <p:cNvPr id="14" name="Slide Number Placeholder 13"/>
          <p:cNvSpPr>
            <a:spLocks noGrp="1"/>
          </p:cNvSpPr>
          <p:nvPr>
            <p:ph type="sldNum" sz="quarter" idx="12"/>
          </p:nvPr>
        </p:nvSpPr>
        <p:spPr/>
        <p:txBody>
          <a:bodyPr/>
          <a:lstStyle>
            <a:lvl1pPr>
              <a:defRPr>
                <a:solidFill>
                  <a:srgbClr val="FFFFFF">
                    <a:alpha val="25000"/>
                  </a:srgbClr>
                </a:solidFill>
              </a:defRPr>
            </a:lvl1pPr>
          </a:lstStyle>
          <a:p>
            <a:fld id="{A3E014A0-DE22-4654-BF58-355F2E5073F0}" type="slidenum">
              <a:rPr lang="en-CA" smtClean="0"/>
              <a:pPr/>
              <a:t>‹#›</a:t>
            </a:fld>
            <a:endParaRPr lang="en-CA"/>
          </a:p>
        </p:txBody>
      </p:sp>
    </p:spTree>
    <p:extLst>
      <p:ext uri="{BB962C8B-B14F-4D97-AF65-F5344CB8AC3E}">
        <p14:creationId xmlns:p14="http://schemas.microsoft.com/office/powerpoint/2010/main" val="2974087622"/>
      </p:ext>
    </p:extLst>
  </p:cSld>
  <p:clrMapOvr>
    <a:overrideClrMapping bg1="lt1" tx1="dk1" bg2="lt2" tx2="dk2" accent1="accent1" accent2="accent2" accent3="accent3" accent4="accent4" accent5="accent5" accent6="accent6" hlink="hlink" folHlink="folHlink"/>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8D3B0B3-2A16-43C5-BF38-F395B85F284E}" type="datetimeFigureOut">
              <a:rPr lang="en-CA" smtClean="0">
                <a:solidFill>
                  <a:prstClr val="black">
                    <a:alpha val="80000"/>
                  </a:prstClr>
                </a:solidFill>
              </a:rPr>
              <a:pPr/>
              <a:t>2018-12-10</a:t>
            </a:fld>
            <a:endParaRPr lang="en-CA">
              <a:solidFill>
                <a:prstClr val="black">
                  <a:alpha val="80000"/>
                </a:prstClr>
              </a:solidFill>
            </a:endParaRPr>
          </a:p>
        </p:txBody>
      </p:sp>
      <p:sp>
        <p:nvSpPr>
          <p:cNvPr id="5" name="Footer Placeholder 4"/>
          <p:cNvSpPr>
            <a:spLocks noGrp="1"/>
          </p:cNvSpPr>
          <p:nvPr>
            <p:ph type="ftr" sz="quarter" idx="11"/>
          </p:nvPr>
        </p:nvSpPr>
        <p:spPr/>
        <p:txBody>
          <a:bodyPr/>
          <a:lstStyle/>
          <a:p>
            <a:endParaRPr lang="en-CA">
              <a:solidFill>
                <a:prstClr val="black">
                  <a:alpha val="80000"/>
                </a:prstClr>
              </a:solidFill>
            </a:endParaRPr>
          </a:p>
        </p:txBody>
      </p:sp>
      <p:sp>
        <p:nvSpPr>
          <p:cNvPr id="6" name="Slide Number Placeholder 5"/>
          <p:cNvSpPr>
            <a:spLocks noGrp="1"/>
          </p:cNvSpPr>
          <p:nvPr>
            <p:ph type="sldNum" sz="quarter" idx="12"/>
          </p:nvPr>
        </p:nvSpPr>
        <p:spPr/>
        <p:txBody>
          <a:bodyPr/>
          <a:lstStyle/>
          <a:p>
            <a:fld id="{A3E014A0-DE22-4654-BF58-355F2E5073F0}" type="slidenum">
              <a:rPr lang="en-CA" smtClean="0">
                <a:solidFill>
                  <a:srgbClr val="50B4C8">
                    <a:alpha val="25000"/>
                  </a:srgbClr>
                </a:solidFill>
              </a:rPr>
              <a:pPr/>
              <a:t>‹#›</a:t>
            </a:fld>
            <a:endParaRPr lang="en-CA">
              <a:solidFill>
                <a:srgbClr val="50B4C8">
                  <a:alpha val="25000"/>
                </a:srgbClr>
              </a:solidFill>
            </a:endParaRPr>
          </a:p>
        </p:txBody>
      </p:sp>
    </p:spTree>
    <p:extLst>
      <p:ext uri="{BB962C8B-B14F-4D97-AF65-F5344CB8AC3E}">
        <p14:creationId xmlns:p14="http://schemas.microsoft.com/office/powerpoint/2010/main" val="285314383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43950" y="695325"/>
            <a:ext cx="2628900" cy="48006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1525" y="714375"/>
            <a:ext cx="7734300" cy="54006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8D3B0B3-2A16-43C5-BF38-F395B85F284E}" type="datetimeFigureOut">
              <a:rPr lang="en-CA" smtClean="0">
                <a:solidFill>
                  <a:prstClr val="black">
                    <a:alpha val="80000"/>
                  </a:prstClr>
                </a:solidFill>
              </a:rPr>
              <a:pPr/>
              <a:t>2018-12-10</a:t>
            </a:fld>
            <a:endParaRPr lang="en-CA">
              <a:solidFill>
                <a:prstClr val="black">
                  <a:alpha val="80000"/>
                </a:prstClr>
              </a:solidFill>
            </a:endParaRPr>
          </a:p>
        </p:txBody>
      </p:sp>
      <p:sp>
        <p:nvSpPr>
          <p:cNvPr id="5" name="Footer Placeholder 4"/>
          <p:cNvSpPr>
            <a:spLocks noGrp="1"/>
          </p:cNvSpPr>
          <p:nvPr>
            <p:ph type="ftr" sz="quarter" idx="11"/>
          </p:nvPr>
        </p:nvSpPr>
        <p:spPr/>
        <p:txBody>
          <a:bodyPr/>
          <a:lstStyle/>
          <a:p>
            <a:endParaRPr lang="en-CA">
              <a:solidFill>
                <a:prstClr val="black">
                  <a:alpha val="80000"/>
                </a:prstClr>
              </a:solidFill>
            </a:endParaRPr>
          </a:p>
        </p:txBody>
      </p:sp>
      <p:sp>
        <p:nvSpPr>
          <p:cNvPr id="6" name="Slide Number Placeholder 5"/>
          <p:cNvSpPr>
            <a:spLocks noGrp="1"/>
          </p:cNvSpPr>
          <p:nvPr>
            <p:ph type="sldNum" sz="quarter" idx="12"/>
          </p:nvPr>
        </p:nvSpPr>
        <p:spPr/>
        <p:txBody>
          <a:bodyPr/>
          <a:lstStyle/>
          <a:p>
            <a:fld id="{A3E014A0-DE22-4654-BF58-355F2E5073F0}" type="slidenum">
              <a:rPr lang="en-CA" smtClean="0">
                <a:solidFill>
                  <a:srgbClr val="50B4C8">
                    <a:alpha val="25000"/>
                  </a:srgbClr>
                </a:solidFill>
              </a:rPr>
              <a:pPr/>
              <a:t>‹#›</a:t>
            </a:fld>
            <a:endParaRPr lang="en-CA">
              <a:solidFill>
                <a:srgbClr val="50B4C8">
                  <a:alpha val="25000"/>
                </a:srgbClr>
              </a:solidFill>
            </a:endParaRPr>
          </a:p>
        </p:txBody>
      </p:sp>
    </p:spTree>
    <p:extLst>
      <p:ext uri="{BB962C8B-B14F-4D97-AF65-F5344CB8AC3E}">
        <p14:creationId xmlns:p14="http://schemas.microsoft.com/office/powerpoint/2010/main" val="3982831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5FF768E-9FEA-4345-8E4B-BFB67425D9F5}" type="datetimeFigureOut">
              <a:rPr lang="en-US" smtClean="0">
                <a:solidFill>
                  <a:prstClr val="black">
                    <a:tint val="75000"/>
                  </a:prstClr>
                </a:solidFill>
              </a:rPr>
              <a:pPr/>
              <a:t>12/10/2018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73207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FF768E-9FEA-4345-8E4B-BFB67425D9F5}" type="datetimeFigureOut">
              <a:rPr lang="en-US" smtClean="0">
                <a:solidFill>
                  <a:prstClr val="black">
                    <a:tint val="75000"/>
                  </a:prstClr>
                </a:solidFill>
              </a:rPr>
              <a:pPr/>
              <a:t>12/10/2018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36694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5FF768E-9FEA-4345-8E4B-BFB67425D9F5}" type="datetimeFigureOut">
              <a:rPr lang="en-US" smtClean="0">
                <a:solidFill>
                  <a:prstClr val="black">
                    <a:tint val="75000"/>
                  </a:prstClr>
                </a:solidFill>
              </a:rPr>
              <a:pPr/>
              <a:t>12/10/2018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52434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5FF768E-9FEA-4345-8E4B-BFB67425D9F5}" type="datetimeFigureOut">
              <a:rPr lang="en-US" smtClean="0">
                <a:solidFill>
                  <a:prstClr val="black">
                    <a:tint val="75000"/>
                  </a:prstClr>
                </a:solidFill>
              </a:rPr>
              <a:pPr/>
              <a:t>12/10/2018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38414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9" Type="http://schemas.openxmlformats.org/officeDocument/2006/relationships/image" Target="../media/image2.jp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theme" Target="../theme/theme4.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FF768E-9FEA-4345-8E4B-BFB67425D9F5}" type="datetimeFigureOut">
              <a:rPr lang="en-US" smtClean="0">
                <a:solidFill>
                  <a:prstClr val="black">
                    <a:tint val="75000"/>
                  </a:prstClr>
                </a:solidFill>
              </a:rPr>
              <a:pPr/>
              <a:t>12/10/2018</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380776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366890"/>
            <a:ext cx="10972800" cy="102603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538749"/>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302162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l"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descr="bottom banner, Lakehead University"/>
          <p:cNvPicPr>
            <a:picLocks noChangeAspect="1"/>
          </p:cNvPicPr>
          <p:nvPr userDrawn="1"/>
        </p:nvPicPr>
        <p:blipFill rotWithShape="1">
          <a:blip r:embed="rId9">
            <a:extLst>
              <a:ext uri="{28A0092B-C50C-407E-A947-70E740481C1C}">
                <a14:useLocalDpi xmlns:a14="http://schemas.microsoft.com/office/drawing/2010/main" val="0"/>
              </a:ext>
            </a:extLst>
          </a:blip>
          <a:srcRect l="293" t="20642" r="176" b="52026"/>
          <a:stretch/>
        </p:blipFill>
        <p:spPr>
          <a:xfrm>
            <a:off x="-9008" y="6600946"/>
            <a:ext cx="12210015" cy="263038"/>
          </a:xfrm>
          <a:prstGeom prst="rect">
            <a:avLst/>
          </a:prstGeom>
        </p:spPr>
      </p:pic>
      <p:sp>
        <p:nvSpPr>
          <p:cNvPr id="3" name="TextBox 2"/>
          <p:cNvSpPr txBox="1"/>
          <p:nvPr userDrawn="1"/>
        </p:nvSpPr>
        <p:spPr>
          <a:xfrm>
            <a:off x="9385214" y="6565058"/>
            <a:ext cx="4179215" cy="276999"/>
          </a:xfrm>
          <a:prstGeom prst="rect">
            <a:avLst/>
          </a:prstGeom>
          <a:noFill/>
        </p:spPr>
        <p:txBody>
          <a:bodyPr wrap="square" rtlCol="0">
            <a:spAutoFit/>
          </a:bodyPr>
          <a:lstStyle/>
          <a:p>
            <a:r>
              <a:rPr lang="en-US" sz="1200" spc="0" dirty="0" err="1">
                <a:solidFill>
                  <a:schemeClr val="tx2">
                    <a:lumMod val="75000"/>
                  </a:schemeClr>
                </a:solidFill>
                <a:latin typeface="Arial"/>
                <a:cs typeface="Arial"/>
              </a:rPr>
              <a:t>Lakehead</a:t>
            </a:r>
            <a:r>
              <a:rPr lang="en-US" sz="1200" spc="0" dirty="0">
                <a:solidFill>
                  <a:schemeClr val="tx2">
                    <a:lumMod val="75000"/>
                  </a:schemeClr>
                </a:solidFill>
                <a:latin typeface="Arial"/>
                <a:cs typeface="Arial"/>
              </a:rPr>
              <a:t> University</a:t>
            </a:r>
          </a:p>
        </p:txBody>
      </p:sp>
    </p:spTree>
    <p:extLst>
      <p:ext uri="{BB962C8B-B14F-4D97-AF65-F5344CB8AC3E}">
        <p14:creationId xmlns:p14="http://schemas.microsoft.com/office/powerpoint/2010/main" val="136641062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E5107B0-AB27-4D1A-86A7-2D5DB3106B59}" type="datetimeFigureOut">
              <a:rPr lang="en-CA" smtClean="0"/>
              <a:t>2018-12-10</a:t>
            </a:fld>
            <a:endParaRPr lang="en-CA"/>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A2C68C8-03FF-47C4-80FB-75EA198E4BE4}" type="slidenum">
              <a:rPr lang="en-CA" smtClean="0"/>
              <a:t>‹#›</a:t>
            </a:fld>
            <a:endParaRPr lang="en-CA"/>
          </a:p>
        </p:txBody>
      </p:sp>
    </p:spTree>
    <p:extLst>
      <p:ext uri="{BB962C8B-B14F-4D97-AF65-F5344CB8AC3E}">
        <p14:creationId xmlns:p14="http://schemas.microsoft.com/office/powerpoint/2010/main" val="424903550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57224" y="499533"/>
            <a:ext cx="10772775" cy="165819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76656" y="2011680"/>
            <a:ext cx="10753725" cy="376618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5800" y="6412447"/>
            <a:ext cx="4114800" cy="228600"/>
          </a:xfrm>
          <a:prstGeom prst="rect">
            <a:avLst/>
          </a:prstGeom>
        </p:spPr>
        <p:txBody>
          <a:bodyPr vert="horz" lIns="91440" tIns="45720" rIns="91440" bIns="45720" rtlCol="0" anchor="ctr"/>
          <a:lstStyle>
            <a:lvl1pPr algn="l">
              <a:defRPr sz="950">
                <a:solidFill>
                  <a:schemeClr val="tx1">
                    <a:alpha val="80000"/>
                  </a:schemeClr>
                </a:solidFill>
              </a:defRPr>
            </a:lvl1pPr>
          </a:lstStyle>
          <a:p>
            <a:fld id="{B8D3B0B3-2A16-43C5-BF38-F395B85F284E}" type="datetimeFigureOut">
              <a:rPr lang="en-CA" smtClean="0">
                <a:solidFill>
                  <a:prstClr val="black">
                    <a:alpha val="80000"/>
                  </a:prstClr>
                </a:solidFill>
              </a:rPr>
              <a:pPr/>
              <a:t>2018-12-10</a:t>
            </a:fld>
            <a:endParaRPr lang="en-CA">
              <a:solidFill>
                <a:prstClr val="black">
                  <a:alpha val="80000"/>
                </a:prstClr>
              </a:solidFill>
            </a:endParaRPr>
          </a:p>
        </p:txBody>
      </p:sp>
      <p:sp>
        <p:nvSpPr>
          <p:cNvPr id="5" name="Footer Placeholder 4"/>
          <p:cNvSpPr>
            <a:spLocks noGrp="1"/>
          </p:cNvSpPr>
          <p:nvPr>
            <p:ph type="ftr" sz="quarter" idx="3"/>
          </p:nvPr>
        </p:nvSpPr>
        <p:spPr>
          <a:xfrm>
            <a:off x="685800" y="6554697"/>
            <a:ext cx="5029200" cy="228600"/>
          </a:xfrm>
          <a:prstGeom prst="rect">
            <a:avLst/>
          </a:prstGeom>
        </p:spPr>
        <p:txBody>
          <a:bodyPr vert="horz" lIns="91440" tIns="45720" rIns="91440" bIns="45720" rtlCol="0" anchor="ctr"/>
          <a:lstStyle>
            <a:lvl1pPr algn="l">
              <a:defRPr sz="950" cap="all" baseline="0">
                <a:solidFill>
                  <a:schemeClr val="tx1">
                    <a:alpha val="80000"/>
                  </a:schemeClr>
                </a:solidFill>
              </a:defRPr>
            </a:lvl1pPr>
          </a:lstStyle>
          <a:p>
            <a:endParaRPr lang="en-CA">
              <a:solidFill>
                <a:prstClr val="black">
                  <a:alpha val="80000"/>
                </a:prstClr>
              </a:solidFill>
            </a:endParaRPr>
          </a:p>
        </p:txBody>
      </p:sp>
      <p:sp>
        <p:nvSpPr>
          <p:cNvPr id="6" name="Slide Number Placeholder 5"/>
          <p:cNvSpPr>
            <a:spLocks noGrp="1"/>
          </p:cNvSpPr>
          <p:nvPr>
            <p:ph type="sldNum" sz="quarter" idx="4"/>
          </p:nvPr>
        </p:nvSpPr>
        <p:spPr>
          <a:xfrm>
            <a:off x="8763926" y="5876412"/>
            <a:ext cx="2926080" cy="1397039"/>
          </a:xfrm>
          <a:prstGeom prst="rect">
            <a:avLst/>
          </a:prstGeom>
        </p:spPr>
        <p:txBody>
          <a:bodyPr vert="horz" lIns="91440" tIns="45720" rIns="91440" bIns="45720" rtlCol="0" anchor="b"/>
          <a:lstStyle>
            <a:lvl1pPr algn="r">
              <a:defRPr sz="10300" b="0">
                <a:ln>
                  <a:noFill/>
                </a:ln>
                <a:solidFill>
                  <a:schemeClr val="accent1">
                    <a:alpha val="25000"/>
                  </a:schemeClr>
                </a:solidFill>
                <a:latin typeface="+mj-lt"/>
              </a:defRPr>
            </a:lvl1pPr>
          </a:lstStyle>
          <a:p>
            <a:fld id="{A3E014A0-DE22-4654-BF58-355F2E5073F0}" type="slidenum">
              <a:rPr lang="en-CA" smtClean="0">
                <a:solidFill>
                  <a:srgbClr val="50B4C8">
                    <a:alpha val="25000"/>
                  </a:srgbClr>
                </a:solidFill>
              </a:rPr>
              <a:pPr/>
              <a:t>‹#›</a:t>
            </a:fld>
            <a:endParaRPr lang="en-CA">
              <a:solidFill>
                <a:srgbClr val="50B4C8">
                  <a:alpha val="25000"/>
                </a:srgbClr>
              </a:solidFill>
            </a:endParaRPr>
          </a:p>
        </p:txBody>
      </p:sp>
    </p:spTree>
    <p:extLst>
      <p:ext uri="{BB962C8B-B14F-4D97-AF65-F5344CB8AC3E}">
        <p14:creationId xmlns:p14="http://schemas.microsoft.com/office/powerpoint/2010/main" val="430003747"/>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p:titleStyle>
    <p:body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3" Type="http://schemas.openxmlformats.org/officeDocument/2006/relationships/hyperlink" Target="mailto:waitenm@mcmaster.ca" TargetMode="External"/><Relationship Id="rId2" Type="http://schemas.openxmlformats.org/officeDocument/2006/relationships/notesSlide" Target="../notesSlides/notesSlide10.xml"/><Relationship Id="rId1" Type="http://schemas.openxmlformats.org/officeDocument/2006/relationships/slideLayout" Target="../slideLayouts/slideLayout41.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eg"/><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2.xml"/><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6.png"/><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9.xml"/><Relationship Id="rId4" Type="http://schemas.openxmlformats.org/officeDocument/2006/relationships/image" Target="../media/image20.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4.xml.rels><?xml version="1.0" encoding="UTF-8" standalone="yes"?>
<Relationships xmlns="http://schemas.openxmlformats.org/package/2006/relationships"><Relationship Id="rId3" Type="http://schemas.openxmlformats.org/officeDocument/2006/relationships/hyperlink" Target="https://www.ontario.ca/page/map-ontario-treaties-and-reserves" TargetMode="External"/><Relationship Id="rId2" Type="http://schemas.openxmlformats.org/officeDocument/2006/relationships/image" Target="../media/image21.png"/><Relationship Id="rId1" Type="http://schemas.openxmlformats.org/officeDocument/2006/relationships/slideLayout" Target="../slideLayouts/slideLayout5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7.xml.rels><?xml version="1.0" encoding="UTF-8" standalone="yes"?>
<Relationships xmlns="http://schemas.openxmlformats.org/package/2006/relationships"><Relationship Id="rId2" Type="http://schemas.openxmlformats.org/officeDocument/2006/relationships/hyperlink" Target="http://canlii.ca/t/hpx5c" TargetMode="External"/><Relationship Id="rId1" Type="http://schemas.openxmlformats.org/officeDocument/2006/relationships/slideLayout" Target="../slideLayouts/slideLayout4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31.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a:xfrm>
            <a:off x="326571" y="1122363"/>
            <a:ext cx="11439331" cy="1779457"/>
          </a:xfrm>
        </p:spPr>
        <p:txBody>
          <a:bodyPr/>
          <a:lstStyle/>
          <a:p>
            <a:r>
              <a:rPr lang="en-US" b="1" dirty="0">
                <a:latin typeface="Century Gothic" panose="020B0502020202020204" pitchFamily="34" charset="0"/>
              </a:rPr>
              <a:t>Lightning Talks</a:t>
            </a:r>
          </a:p>
        </p:txBody>
      </p:sp>
      <p:sp>
        <p:nvSpPr>
          <p:cNvPr id="7" name="Subtitle 6"/>
          <p:cNvSpPr>
            <a:spLocks noGrp="1"/>
          </p:cNvSpPr>
          <p:nvPr>
            <p:ph type="subTitle" idx="1"/>
          </p:nvPr>
        </p:nvSpPr>
        <p:spPr/>
        <p:txBody>
          <a:bodyPr/>
          <a:lstStyle/>
          <a:p>
            <a:r>
              <a:rPr lang="en-US" dirty="0">
                <a:solidFill>
                  <a:srgbClr val="E74125"/>
                </a:solidFill>
                <a:latin typeface="Century Gothic" panose="020B0502020202020204" pitchFamily="34" charset="0"/>
              </a:rPr>
              <a:t>#spday2018</a:t>
            </a:r>
          </a:p>
        </p:txBody>
      </p:sp>
    </p:spTree>
    <p:extLst>
      <p:ext uri="{BB962C8B-B14F-4D97-AF65-F5344CB8AC3E}">
        <p14:creationId xmlns:p14="http://schemas.microsoft.com/office/powerpoint/2010/main" val="33302025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4A2CD-8782-4047-8E87-F3AB968BBAAA}"/>
              </a:ext>
            </a:extLst>
          </p:cNvPr>
          <p:cNvSpPr>
            <a:spLocks noGrp="1"/>
          </p:cNvSpPr>
          <p:nvPr>
            <p:ph type="title"/>
          </p:nvPr>
        </p:nvSpPr>
        <p:spPr>
          <a:xfrm>
            <a:off x="677334" y="609600"/>
            <a:ext cx="8596668" cy="1320800"/>
          </a:xfrm>
        </p:spPr>
        <p:txBody>
          <a:bodyPr/>
          <a:lstStyle/>
          <a:p>
            <a:r>
              <a:rPr lang="en-CA" dirty="0">
                <a:solidFill>
                  <a:schemeClr val="accent2">
                    <a:lumMod val="75000"/>
                  </a:schemeClr>
                </a:solidFill>
              </a:rPr>
              <a:t>Challenges Ahead	</a:t>
            </a:r>
          </a:p>
        </p:txBody>
      </p:sp>
      <p:sp>
        <p:nvSpPr>
          <p:cNvPr id="3" name="Content Placeholder 2">
            <a:extLst>
              <a:ext uri="{FF2B5EF4-FFF2-40B4-BE49-F238E27FC236}">
                <a16:creationId xmlns:a16="http://schemas.microsoft.com/office/drawing/2014/main" id="{AC103EAC-B94C-470C-8EE6-98D48C8A5701}"/>
              </a:ext>
            </a:extLst>
          </p:cNvPr>
          <p:cNvSpPr>
            <a:spLocks noGrp="1"/>
          </p:cNvSpPr>
          <p:nvPr>
            <p:ph idx="1"/>
          </p:nvPr>
        </p:nvSpPr>
        <p:spPr/>
        <p:txBody>
          <a:bodyPr>
            <a:normAutofit/>
          </a:bodyPr>
          <a:lstStyle/>
          <a:p>
            <a:r>
              <a:rPr lang="en-CA" sz="3200" dirty="0"/>
              <a:t>Lecture captures</a:t>
            </a:r>
          </a:p>
          <a:p>
            <a:endParaRPr lang="en-CA" sz="3200" dirty="0"/>
          </a:p>
          <a:p>
            <a:r>
              <a:rPr lang="en-CA" sz="3200" dirty="0"/>
              <a:t>Described Video</a:t>
            </a:r>
          </a:p>
        </p:txBody>
      </p:sp>
    </p:spTree>
    <p:extLst>
      <p:ext uri="{BB962C8B-B14F-4D97-AF65-F5344CB8AC3E}">
        <p14:creationId xmlns:p14="http://schemas.microsoft.com/office/powerpoint/2010/main" val="524994435"/>
      </p:ext>
    </p:extLst>
  </p:cSld>
  <p:clrMapOvr>
    <a:masterClrMapping/>
  </p:clrMapOvr>
  <mc:AlternateContent xmlns:mc="http://schemas.openxmlformats.org/markup-compatibility/2006" xmlns:p14="http://schemas.microsoft.com/office/powerpoint/2010/main">
    <mc:Choice Requires="p14">
      <p:transition spd="slow" p14:dur="2000" advTm="20612"/>
    </mc:Choice>
    <mc:Fallback xmlns="">
      <p:transition spd="slow" advTm="20612"/>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8" name="Group 7">
            <a:extLst>
              <a:ext uri="{FF2B5EF4-FFF2-40B4-BE49-F238E27FC236}">
                <a16:creationId xmlns:a16="http://schemas.microsoft.com/office/drawing/2014/main" id="{09EA7EA7-74F5-4EE2-8E3D-1A10308259D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9" name="Straight Connector 8">
              <a:extLst>
                <a:ext uri="{FF2B5EF4-FFF2-40B4-BE49-F238E27FC236}">
                  <a16:creationId xmlns:a16="http://schemas.microsoft.com/office/drawing/2014/main" id="{A5CE79B5-7EE4-424D-AD14-5DEFB61B85C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696C926F-F999-44BA-8D86-9EAB51D6501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1" name="Rectangle 23">
              <a:extLst>
                <a:ext uri="{FF2B5EF4-FFF2-40B4-BE49-F238E27FC236}">
                  <a16:creationId xmlns:a16="http://schemas.microsoft.com/office/drawing/2014/main" id="{248745E7-0AF0-48F9-8E58-2673FC5F4F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25">
              <a:extLst>
                <a:ext uri="{FF2B5EF4-FFF2-40B4-BE49-F238E27FC236}">
                  <a16:creationId xmlns:a16="http://schemas.microsoft.com/office/drawing/2014/main" id="{9715E81A-D2E0-4431-9370-4E4A9ECA7F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Isosceles Triangle 12">
              <a:extLst>
                <a:ext uri="{FF2B5EF4-FFF2-40B4-BE49-F238E27FC236}">
                  <a16:creationId xmlns:a16="http://schemas.microsoft.com/office/drawing/2014/main" id="{CEDB37A9-282D-4DDB-85AD-B2090A8253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27">
              <a:extLst>
                <a:ext uri="{FF2B5EF4-FFF2-40B4-BE49-F238E27FC236}">
                  <a16:creationId xmlns:a16="http://schemas.microsoft.com/office/drawing/2014/main" id="{533D5933-7F91-4F5E-BC31-42FD0E2D8D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8">
              <a:extLst>
                <a:ext uri="{FF2B5EF4-FFF2-40B4-BE49-F238E27FC236}">
                  <a16:creationId xmlns:a16="http://schemas.microsoft.com/office/drawing/2014/main" id="{37ADDF68-C9BE-46EA-83DE-2C07DD8396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9">
              <a:extLst>
                <a:ext uri="{FF2B5EF4-FFF2-40B4-BE49-F238E27FC236}">
                  <a16:creationId xmlns:a16="http://schemas.microsoft.com/office/drawing/2014/main" id="{10D67396-BABD-48A8-A892-CCB5095FA4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Isosceles Triangle 16">
              <a:extLst>
                <a:ext uri="{FF2B5EF4-FFF2-40B4-BE49-F238E27FC236}">
                  <a16:creationId xmlns:a16="http://schemas.microsoft.com/office/drawing/2014/main" id="{626DA82A-72C2-4DF6-9CF0-0D1F6B96B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Isosceles Triangle 17">
              <a:extLst>
                <a:ext uri="{FF2B5EF4-FFF2-40B4-BE49-F238E27FC236}">
                  <a16:creationId xmlns:a16="http://schemas.microsoft.com/office/drawing/2014/main" id="{8EE6DC63-4380-4BE0-A68A-8F01162BD1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useBgFill="1">
        <p:nvSpPr>
          <p:cNvPr id="39" name="Rectangle 19">
            <a:extLst>
              <a:ext uri="{FF2B5EF4-FFF2-40B4-BE49-F238E27FC236}">
                <a16:creationId xmlns:a16="http://schemas.microsoft.com/office/drawing/2014/main" id="{603AE127-802C-459A-A612-DB85B67F0D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 name="Title 1">
            <a:extLst>
              <a:ext uri="{FF2B5EF4-FFF2-40B4-BE49-F238E27FC236}">
                <a16:creationId xmlns:a16="http://schemas.microsoft.com/office/drawing/2014/main" id="{FBED4A56-8A1D-4D11-97E0-A39199717527}"/>
              </a:ext>
            </a:extLst>
          </p:cNvPr>
          <p:cNvSpPr>
            <a:spLocks noGrp="1"/>
          </p:cNvSpPr>
          <p:nvPr>
            <p:ph type="title"/>
          </p:nvPr>
        </p:nvSpPr>
        <p:spPr>
          <a:xfrm>
            <a:off x="1043950" y="1179151"/>
            <a:ext cx="3300646" cy="4463889"/>
          </a:xfrm>
        </p:spPr>
        <p:txBody>
          <a:bodyPr vert="horz" lIns="91440" tIns="45720" rIns="91440" bIns="45720" rtlCol="0" anchor="ctr">
            <a:normAutofit/>
          </a:bodyPr>
          <a:lstStyle/>
          <a:p>
            <a:r>
              <a:rPr lang="en-US" sz="3600" dirty="0">
                <a:solidFill>
                  <a:schemeClr val="accent2">
                    <a:lumMod val="75000"/>
                  </a:schemeClr>
                </a:solidFill>
              </a:rPr>
              <a:t>Questions??</a:t>
            </a:r>
            <a:r>
              <a:rPr lang="en-US" sz="3600" dirty="0"/>
              <a:t>	</a:t>
            </a:r>
          </a:p>
        </p:txBody>
      </p:sp>
      <p:sp>
        <p:nvSpPr>
          <p:cNvPr id="40" name="Isosceles Triangle 21">
            <a:extLst>
              <a:ext uri="{FF2B5EF4-FFF2-40B4-BE49-F238E27FC236}">
                <a16:creationId xmlns:a16="http://schemas.microsoft.com/office/drawing/2014/main" id="{9323D83D-50D6-4040-A58B-FCEA340F8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41" name="Straight Connector 23">
            <a:extLst>
              <a:ext uri="{FF2B5EF4-FFF2-40B4-BE49-F238E27FC236}">
                <a16:creationId xmlns:a16="http://schemas.microsoft.com/office/drawing/2014/main" id="{1A1FE6BB-DFB2-4080-9B5E-076EF5DDE6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22355FE2-AA4F-4BCA-9DD3-79AA0D3665C6}"/>
              </a:ext>
            </a:extLst>
          </p:cNvPr>
          <p:cNvSpPr>
            <a:spLocks noGrp="1"/>
          </p:cNvSpPr>
          <p:nvPr>
            <p:ph type="body" idx="1"/>
          </p:nvPr>
        </p:nvSpPr>
        <p:spPr>
          <a:xfrm>
            <a:off x="4978918" y="1109145"/>
            <a:ext cx="6341016" cy="4603900"/>
          </a:xfrm>
        </p:spPr>
        <p:txBody>
          <a:bodyPr vert="horz" lIns="91440" tIns="45720" rIns="91440" bIns="45720" rtlCol="0" anchor="ctr">
            <a:normAutofit/>
          </a:bodyPr>
          <a:lstStyle/>
          <a:p>
            <a:r>
              <a:rPr lang="en-US" dirty="0"/>
              <a:t>Nancy Waite</a:t>
            </a:r>
          </a:p>
          <a:p>
            <a:r>
              <a:rPr lang="en-US" dirty="0"/>
              <a:t>TD Coordinator for Library Accessibility Services</a:t>
            </a:r>
          </a:p>
          <a:p>
            <a:r>
              <a:rPr lang="en-US" dirty="0"/>
              <a:t>McMaster University</a:t>
            </a:r>
          </a:p>
          <a:p>
            <a:r>
              <a:rPr lang="en-US" dirty="0">
                <a:solidFill>
                  <a:schemeClr val="accent2">
                    <a:lumMod val="75000"/>
                  </a:schemeClr>
                </a:solidFill>
                <a:hlinkClick r:id="rId3">
                  <a:extLst>
                    <a:ext uri="{A12FA001-AC4F-418D-AE19-62706E023703}">
                      <ahyp:hlinkClr xmlns:ahyp="http://schemas.microsoft.com/office/drawing/2018/hyperlinkcolor" val="tx"/>
                    </a:ext>
                  </a:extLst>
                </a:hlinkClick>
              </a:rPr>
              <a:t>waitenm@mcmaster.ca</a:t>
            </a:r>
            <a:endParaRPr lang="en-US" dirty="0">
              <a:solidFill>
                <a:schemeClr val="accent2">
                  <a:lumMod val="75000"/>
                </a:schemeClr>
              </a:solidFill>
            </a:endParaRPr>
          </a:p>
          <a:p>
            <a:r>
              <a:rPr lang="en-US" dirty="0"/>
              <a:t>905-525-9140 x26058</a:t>
            </a:r>
          </a:p>
        </p:txBody>
      </p:sp>
      <p:sp>
        <p:nvSpPr>
          <p:cNvPr id="42" name="Isosceles Triangle 25">
            <a:extLst>
              <a:ext uri="{FF2B5EF4-FFF2-40B4-BE49-F238E27FC236}">
                <a16:creationId xmlns:a16="http://schemas.microsoft.com/office/drawing/2014/main" id="{F10FD715-4DCE-4779-B634-EC78315EA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318870573"/>
      </p:ext>
    </p:extLst>
  </p:cSld>
  <p:clrMapOvr>
    <a:masterClrMapping/>
  </p:clrMapOvr>
  <mc:AlternateContent xmlns:mc="http://schemas.openxmlformats.org/markup-compatibility/2006" xmlns:p14="http://schemas.microsoft.com/office/powerpoint/2010/main">
    <mc:Choice Requires="p14">
      <p:transition spd="slow" p14:dur="2000" advTm="7592"/>
    </mc:Choice>
    <mc:Fallback xmlns="">
      <p:transition spd="slow" advTm="7592"/>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2281916"/>
            <a:ext cx="7772400" cy="2774519"/>
          </a:xfrm>
        </p:spPr>
        <p:txBody>
          <a:bodyPr>
            <a:noAutofit/>
          </a:bodyPr>
          <a:lstStyle/>
          <a:p>
            <a:pPr algn="l">
              <a:lnSpc>
                <a:spcPct val="130000"/>
              </a:lnSpc>
            </a:pPr>
            <a:r>
              <a:rPr lang="en-US" sz="5400" b="0" spc="0" dirty="0">
                <a:solidFill>
                  <a:srgbClr val="053166"/>
                </a:solidFill>
              </a:rPr>
              <a:t>Starting the conversation</a:t>
            </a:r>
            <a:br>
              <a:rPr lang="en-US" sz="3600" spc="0" dirty="0">
                <a:solidFill>
                  <a:srgbClr val="053166"/>
                </a:solidFill>
              </a:rPr>
            </a:br>
            <a:r>
              <a:rPr lang="en-US" sz="2400" b="0" spc="0" dirty="0">
                <a:solidFill>
                  <a:srgbClr val="053166"/>
                </a:solidFill>
              </a:rPr>
              <a:t>An initiative to highlight a</a:t>
            </a:r>
            <a:br>
              <a:rPr lang="en-US" sz="2400" b="0" spc="0" dirty="0">
                <a:solidFill>
                  <a:srgbClr val="053166"/>
                </a:solidFill>
              </a:rPr>
            </a:br>
            <a:r>
              <a:rPr lang="en-US" sz="2400" b="0" spc="0" dirty="0">
                <a:solidFill>
                  <a:srgbClr val="053166"/>
                </a:solidFill>
              </a:rPr>
              <a:t>wealth of resources by Indigenous authors</a:t>
            </a:r>
            <a:br>
              <a:rPr lang="en-US" sz="2400" b="0" spc="0" dirty="0">
                <a:solidFill>
                  <a:srgbClr val="053166"/>
                </a:solidFill>
              </a:rPr>
            </a:br>
            <a:r>
              <a:rPr lang="en-US" sz="1600" b="0" spc="0" dirty="0">
                <a:solidFill>
                  <a:srgbClr val="053166"/>
                </a:solidFill>
              </a:rPr>
              <a:t>Kim </a:t>
            </a:r>
            <a:r>
              <a:rPr lang="en-US" sz="1600" b="0" spc="0" dirty="0" err="1">
                <a:solidFill>
                  <a:srgbClr val="053166"/>
                </a:solidFill>
              </a:rPr>
              <a:t>Vallee</a:t>
            </a:r>
            <a:br>
              <a:rPr lang="en-US" sz="1600" b="0" spc="0" dirty="0">
                <a:solidFill>
                  <a:srgbClr val="053166"/>
                </a:solidFill>
              </a:rPr>
            </a:br>
            <a:r>
              <a:rPr lang="en-US" sz="1600" b="0" spc="0" dirty="0">
                <a:solidFill>
                  <a:srgbClr val="053166"/>
                </a:solidFill>
              </a:rPr>
              <a:t>Scholars Portal Day 2018</a:t>
            </a:r>
            <a:br>
              <a:rPr lang="en-US" sz="1600" b="0" spc="0" dirty="0">
                <a:solidFill>
                  <a:srgbClr val="053166"/>
                </a:solidFill>
              </a:rPr>
            </a:br>
            <a:endParaRPr lang="en-US" sz="1600" b="0" spc="0" dirty="0">
              <a:solidFill>
                <a:srgbClr val="053166"/>
              </a:solidFill>
            </a:endParaRPr>
          </a:p>
        </p:txBody>
      </p:sp>
      <p:pic>
        <p:nvPicPr>
          <p:cNvPr id="3" name="Picture 2" descr="Corporate Idenity for Lakehead University"/>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10711" y="362570"/>
            <a:ext cx="2898679" cy="618152"/>
          </a:xfrm>
          <a:prstGeom prst="rect">
            <a:avLst/>
          </a:prstGeom>
        </p:spPr>
      </p:pic>
    </p:spTree>
    <p:extLst>
      <p:ext uri="{BB962C8B-B14F-4D97-AF65-F5344CB8AC3E}">
        <p14:creationId xmlns:p14="http://schemas.microsoft.com/office/powerpoint/2010/main" val="38474511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sz="half" idx="1"/>
          </p:nvPr>
        </p:nvSpPr>
        <p:spPr>
          <a:xfrm>
            <a:off x="1981200" y="1600201"/>
            <a:ext cx="4844005" cy="4525963"/>
          </a:xfrm>
        </p:spPr>
        <p:txBody>
          <a:bodyPr/>
          <a:lstStyle/>
          <a:p>
            <a:pPr marL="0" indent="0">
              <a:buNone/>
            </a:pPr>
            <a:r>
              <a:rPr lang="en-CA" sz="2300" dirty="0"/>
              <a:t>Northern Studies Resource Centre</a:t>
            </a:r>
          </a:p>
        </p:txBody>
      </p:sp>
      <p:sp>
        <p:nvSpPr>
          <p:cNvPr id="15" name="Content Placeholder 14"/>
          <p:cNvSpPr>
            <a:spLocks noGrp="1"/>
          </p:cNvSpPr>
          <p:nvPr>
            <p:ph sz="half" idx="2"/>
          </p:nvPr>
        </p:nvSpPr>
        <p:spPr>
          <a:xfrm>
            <a:off x="7311523" y="1600201"/>
            <a:ext cx="2899277" cy="4525963"/>
          </a:xfrm>
        </p:spPr>
        <p:txBody>
          <a:bodyPr/>
          <a:lstStyle/>
          <a:p>
            <a:pPr marL="0" indent="0">
              <a:buNone/>
            </a:pPr>
            <a:endParaRPr lang="en-CA" dirty="0"/>
          </a:p>
          <a:p>
            <a:pPr marL="0" indent="0">
              <a:buNone/>
            </a:pPr>
            <a:endParaRPr lang="en-CA" dirty="0"/>
          </a:p>
          <a:p>
            <a:pPr marL="0" indent="0">
              <a:buNone/>
            </a:pPr>
            <a:endParaRPr lang="en-CA" dirty="0"/>
          </a:p>
          <a:p>
            <a:pPr marL="0" indent="0">
              <a:buNone/>
            </a:pPr>
            <a:endParaRPr lang="en-CA" dirty="0"/>
          </a:p>
          <a:p>
            <a:pPr marL="0" indent="0">
              <a:buNone/>
            </a:pPr>
            <a:endParaRPr lang="en-CA" sz="2300" dirty="0"/>
          </a:p>
          <a:p>
            <a:pPr marL="0" indent="0">
              <a:buNone/>
            </a:pPr>
            <a:r>
              <a:rPr lang="en-CA" sz="2300" dirty="0"/>
              <a:t>Trudy Russo</a:t>
            </a:r>
          </a:p>
        </p:txBody>
      </p:sp>
      <p:pic>
        <p:nvPicPr>
          <p:cNvPr id="7" name="Picture 6" descr="Trudy Russo"/>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11523" y="2105509"/>
            <a:ext cx="2554147" cy="1915610"/>
          </a:xfrm>
          <a:prstGeom prst="rect">
            <a:avLst/>
          </a:prstGeom>
          <a:ln>
            <a:noFill/>
          </a:ln>
          <a:effectLst>
            <a:outerShdw blurRad="190500" algn="tl" rotWithShape="0">
              <a:srgbClr val="000000">
                <a:alpha val="70000"/>
              </a:srgbClr>
            </a:outerShdw>
          </a:effectLst>
        </p:spPr>
      </p:pic>
      <p:pic>
        <p:nvPicPr>
          <p:cNvPr id="8" name="Picture 7" descr="Northern Studies Resource Centr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1200" y="2105509"/>
            <a:ext cx="4681799" cy="351534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5172223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ooks with a sticker on the spine that portrays the Indigenous medicine wheel surrounding a turtle"/>
          <p:cNvPicPr>
            <a:picLocks noChangeAspect="1"/>
          </p:cNvPicPr>
          <p:nvPr/>
        </p:nvPicPr>
        <p:blipFill rotWithShape="1">
          <a:blip r:embed="rId2">
            <a:extLst>
              <a:ext uri="{28A0092B-C50C-407E-A947-70E740481C1C}">
                <a14:useLocalDpi xmlns:a14="http://schemas.microsoft.com/office/drawing/2010/main" val="0"/>
              </a:ext>
            </a:extLst>
          </a:blip>
          <a:srcRect t="12003" b="12766"/>
          <a:stretch/>
        </p:blipFill>
        <p:spPr>
          <a:xfrm>
            <a:off x="3094075" y="949234"/>
            <a:ext cx="6161956" cy="478100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3257328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boriginal Cultural &amp; Support Service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1201" y="730175"/>
            <a:ext cx="8229599" cy="2420469"/>
          </a:xfrm>
          <a:prstGeom prst="rect">
            <a:avLst/>
          </a:prstGeom>
          <a:ln>
            <a:noFill/>
          </a:ln>
          <a:effectLst>
            <a:outerShdw blurRad="190500" algn="tl" rotWithShape="0">
              <a:srgbClr val="000000">
                <a:alpha val="70000"/>
              </a:srgbClr>
            </a:outerShdw>
          </a:effectLst>
        </p:spPr>
      </p:pic>
      <p:pic>
        <p:nvPicPr>
          <p:cNvPr id="4" name="Picture 3" descr="Indigenous Learn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1201" y="3606180"/>
            <a:ext cx="8229599" cy="242534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99695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anadian Federation of Library Associations Truth and Reconciliation Report and Recommendation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85065" y="474380"/>
            <a:ext cx="4931919" cy="573699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42274928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he Lakehead Library's libguide on Indigenous Author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5507" y="1140823"/>
            <a:ext cx="8225585" cy="419083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4370004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shot of Strong Nations website where a roll of the turtle and medicine wheel book spine labels are for sal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9657" y="736026"/>
            <a:ext cx="6875986" cy="507400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202297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Oval 4"/>
          <p:cNvSpPr/>
          <p:nvPr/>
        </p:nvSpPr>
        <p:spPr>
          <a:xfrm>
            <a:off x="3457303" y="679270"/>
            <a:ext cx="5425440" cy="5468982"/>
          </a:xfrm>
          <a:prstGeom prst="ellipse">
            <a:avLst/>
          </a:prstGeom>
          <a:noFill/>
          <a:ln>
            <a:solidFill>
              <a:schemeClr val="tx1">
                <a:lumMod val="50000"/>
                <a:lumOff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a:ea typeface="+mn-ea"/>
              <a:cs typeface="+mn-cs"/>
            </a:endParaRPr>
          </a:p>
        </p:txBody>
      </p:sp>
      <p:pic>
        <p:nvPicPr>
          <p:cNvPr id="4" name="Picture 3" descr="Close-up of the sticker."/>
          <p:cNvPicPr>
            <a:picLocks noChangeAspect="1"/>
          </p:cNvPicPr>
          <p:nvPr/>
        </p:nvPicPr>
        <p:blipFill>
          <a:blip r:embed="rId2">
            <a:extLst>
              <a:ext uri="{BEBA8EAE-BF5A-486C-A8C5-ECC9F3942E4B}">
                <a14:imgProps xmlns:a14="http://schemas.microsoft.com/office/drawing/2010/main">
                  <a14:imgLayer r:embed="rId3">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3250234" y="592183"/>
            <a:ext cx="5789263" cy="5771058"/>
          </a:xfrm>
          <a:prstGeom prst="rect">
            <a:avLst/>
          </a:prstGeom>
        </p:spPr>
      </p:pic>
    </p:spTree>
    <p:extLst>
      <p:ext uri="{BB962C8B-B14F-4D97-AF65-F5344CB8AC3E}">
        <p14:creationId xmlns:p14="http://schemas.microsoft.com/office/powerpoint/2010/main" val="26160251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Lightning Talks</a:t>
            </a:r>
            <a:endParaRPr lang="en-US" dirty="0">
              <a:solidFill>
                <a:srgbClr val="16B7D0"/>
              </a:solidFill>
            </a:endParaRPr>
          </a:p>
        </p:txBody>
      </p:sp>
      <p:sp>
        <p:nvSpPr>
          <p:cNvPr id="4" name="Content Placeholder 3"/>
          <p:cNvSpPr>
            <a:spLocks noGrp="1"/>
          </p:cNvSpPr>
          <p:nvPr>
            <p:ph idx="1"/>
          </p:nvPr>
        </p:nvSpPr>
        <p:spPr/>
        <p:txBody>
          <a:bodyPr>
            <a:normAutofit lnSpcReduction="10000"/>
          </a:bodyPr>
          <a:lstStyle/>
          <a:p>
            <a:r>
              <a:rPr lang="en-US" dirty="0"/>
              <a:t>Starting the conversation: an initiative to highlight a wealth of </a:t>
            </a:r>
            <a:r>
              <a:rPr lang="en-US" dirty="0">
                <a:solidFill>
                  <a:srgbClr val="16B7D0"/>
                </a:solidFill>
              </a:rPr>
              <a:t>resources by Indigenous authors</a:t>
            </a:r>
            <a:br>
              <a:rPr lang="en-US" i="1" dirty="0"/>
            </a:br>
            <a:r>
              <a:rPr lang="en-US" i="1" dirty="0"/>
              <a:t>Kim Vallee, Lakehead University</a:t>
            </a:r>
            <a:endParaRPr lang="en-US" dirty="0"/>
          </a:p>
          <a:p>
            <a:r>
              <a:rPr lang="en-US" dirty="0"/>
              <a:t>Picking a needle out of the haystack: where to start when you have </a:t>
            </a:r>
            <a:r>
              <a:rPr lang="en-US" dirty="0">
                <a:solidFill>
                  <a:srgbClr val="E74125"/>
                </a:solidFill>
              </a:rPr>
              <a:t>20,000 videos to caption</a:t>
            </a:r>
            <a:br>
              <a:rPr lang="en-US" i="1" dirty="0"/>
            </a:br>
            <a:r>
              <a:rPr lang="en-US" i="1" dirty="0"/>
              <a:t>Nancy Waite, McMaster University</a:t>
            </a:r>
            <a:endParaRPr lang="en-US" dirty="0"/>
          </a:p>
          <a:p>
            <a:r>
              <a:rPr lang="en-US" dirty="0"/>
              <a:t>RDM in court: creating a </a:t>
            </a:r>
            <a:r>
              <a:rPr lang="en-US" dirty="0">
                <a:solidFill>
                  <a:srgbClr val="16B7D0"/>
                </a:solidFill>
              </a:rPr>
              <a:t>repository for the Robinson Treaties</a:t>
            </a:r>
            <a:r>
              <a:rPr lang="en-US" dirty="0"/>
              <a:t> Annuities Case</a:t>
            </a:r>
            <a:br>
              <a:rPr lang="en-US" i="1" dirty="0"/>
            </a:br>
            <a:r>
              <a:rPr lang="en-US" i="1" dirty="0"/>
              <a:t>Tomasz </a:t>
            </a:r>
            <a:r>
              <a:rPr lang="en-US" i="1" dirty="0" err="1"/>
              <a:t>Mrozewski</a:t>
            </a:r>
            <a:r>
              <a:rPr lang="en-US" i="1" dirty="0"/>
              <a:t>, Laurentian University</a:t>
            </a:r>
            <a:endParaRPr lang="en-US" dirty="0"/>
          </a:p>
          <a:p>
            <a:endParaRPr lang="en-US" dirty="0"/>
          </a:p>
        </p:txBody>
      </p:sp>
    </p:spTree>
    <p:extLst>
      <p:ext uri="{BB962C8B-B14F-4D97-AF65-F5344CB8AC3E}">
        <p14:creationId xmlns:p14="http://schemas.microsoft.com/office/powerpoint/2010/main" val="28841488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l="12994" r="27302"/>
          <a:stretch/>
        </p:blipFill>
        <p:spPr>
          <a:xfrm>
            <a:off x="3439887" y="783771"/>
            <a:ext cx="5498474" cy="518043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553551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89739" y="1053194"/>
            <a:ext cx="3349534" cy="2233023"/>
          </a:xfrm>
          <a:prstGeom prst="rect">
            <a:avLst/>
          </a:prstGeom>
          <a:ln>
            <a:noFill/>
          </a:ln>
          <a:effectLst>
            <a:outerShdw blurRad="190500" algn="tl" rotWithShape="0">
              <a:srgbClr val="000000">
                <a:alpha val="70000"/>
              </a:srgbClr>
            </a:outerShdw>
          </a:effectLst>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89739" y="3645808"/>
            <a:ext cx="3349534" cy="2233023"/>
          </a:xfrm>
          <a:prstGeom prst="rect">
            <a:avLst/>
          </a:prstGeom>
          <a:ln>
            <a:noFill/>
          </a:ln>
          <a:effectLst>
            <a:outerShdw blurRad="190500" algn="tl" rotWithShape="0">
              <a:srgbClr val="000000">
                <a:alpha val="70000"/>
              </a:srgbClr>
            </a:outerShdw>
          </a:effectLst>
        </p:spPr>
      </p:pic>
      <p:pic>
        <p:nvPicPr>
          <p:cNvPr id="5" name="Picture 4" descr="Browsing the stacks"/>
          <p:cNvPicPr>
            <a:picLocks noChangeAspect="1"/>
          </p:cNvPicPr>
          <p:nvPr/>
        </p:nvPicPr>
        <p:blipFill rotWithShape="1">
          <a:blip r:embed="rId4" cstate="print">
            <a:extLst>
              <a:ext uri="{28A0092B-C50C-407E-A947-70E740481C1C}">
                <a14:useLocalDpi xmlns:a14="http://schemas.microsoft.com/office/drawing/2010/main" val="0"/>
              </a:ext>
            </a:extLst>
          </a:blip>
          <a:srcRect l="14000" r="29809"/>
          <a:stretch/>
        </p:blipFill>
        <p:spPr>
          <a:xfrm>
            <a:off x="2133601" y="1053194"/>
            <a:ext cx="4074599" cy="4825637"/>
          </a:xfrm>
          <a:prstGeom prst="rect">
            <a:avLst/>
          </a:prstGeom>
        </p:spPr>
      </p:pic>
    </p:spTree>
    <p:extLst>
      <p:ext uri="{BB962C8B-B14F-4D97-AF65-F5344CB8AC3E}">
        <p14:creationId xmlns:p14="http://schemas.microsoft.com/office/powerpoint/2010/main" val="30102187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377439"/>
            <a:ext cx="8229600" cy="755787"/>
          </a:xfrm>
        </p:spPr>
        <p:txBody>
          <a:bodyPr/>
          <a:lstStyle/>
          <a:p>
            <a:r>
              <a:rPr lang="en-CA" dirty="0"/>
              <a:t>Thank you</a:t>
            </a:r>
          </a:p>
        </p:txBody>
      </p:sp>
      <p:sp>
        <p:nvSpPr>
          <p:cNvPr id="3" name="Content Placeholder 2"/>
          <p:cNvSpPr>
            <a:spLocks noGrp="1"/>
          </p:cNvSpPr>
          <p:nvPr>
            <p:ph idx="1"/>
          </p:nvPr>
        </p:nvSpPr>
        <p:spPr>
          <a:xfrm>
            <a:off x="1981200" y="3291841"/>
            <a:ext cx="8229600" cy="2834323"/>
          </a:xfrm>
        </p:spPr>
        <p:txBody>
          <a:bodyPr/>
          <a:lstStyle/>
          <a:p>
            <a:pPr marL="0" indent="0">
              <a:buNone/>
            </a:pPr>
            <a:endParaRPr lang="en-CA" dirty="0"/>
          </a:p>
          <a:p>
            <a:pPr marL="0" indent="0" algn="ctr">
              <a:buNone/>
            </a:pPr>
            <a:r>
              <a:rPr lang="en-CA" dirty="0"/>
              <a:t>kim.vallee@lakeheadu.ca</a:t>
            </a:r>
          </a:p>
        </p:txBody>
      </p:sp>
    </p:spTree>
    <p:extLst>
      <p:ext uri="{BB962C8B-B14F-4D97-AF65-F5344CB8AC3E}">
        <p14:creationId xmlns:p14="http://schemas.microsoft.com/office/powerpoint/2010/main" val="16889581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CA" dirty="0"/>
              <a:t>RDM in Court:</a:t>
            </a:r>
            <a:br>
              <a:rPr lang="en-CA" dirty="0"/>
            </a:br>
            <a:r>
              <a:rPr lang="en-CA" sz="4400" dirty="0"/>
              <a:t>Creating a repository for the</a:t>
            </a:r>
            <a:br>
              <a:rPr lang="en-CA" sz="4400" dirty="0"/>
            </a:br>
            <a:r>
              <a:rPr lang="en-CA" sz="4400" dirty="0"/>
              <a:t>Robinson Treaties Annuities Case</a:t>
            </a:r>
          </a:p>
        </p:txBody>
      </p:sp>
      <p:sp>
        <p:nvSpPr>
          <p:cNvPr id="3" name="Subtitle 2"/>
          <p:cNvSpPr>
            <a:spLocks noGrp="1"/>
          </p:cNvSpPr>
          <p:nvPr>
            <p:ph type="subTitle" idx="1"/>
          </p:nvPr>
        </p:nvSpPr>
        <p:spPr/>
        <p:txBody>
          <a:bodyPr/>
          <a:lstStyle/>
          <a:p>
            <a:r>
              <a:rPr lang="en-US" dirty="0"/>
              <a:t>Tomasz Mrozewski</a:t>
            </a:r>
          </a:p>
          <a:p>
            <a:r>
              <a:rPr lang="en-US" dirty="0"/>
              <a:t>Laurentian University</a:t>
            </a:r>
            <a:endParaRPr lang="en-CA" dirty="0"/>
          </a:p>
        </p:txBody>
      </p:sp>
    </p:spTree>
    <p:extLst>
      <p:ext uri="{BB962C8B-B14F-4D97-AF65-F5344CB8AC3E}">
        <p14:creationId xmlns:p14="http://schemas.microsoft.com/office/powerpoint/2010/main" val="14177364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Robinson Huron and Robinson Superior Treaties</a:t>
            </a:r>
            <a:endParaRPr lang="en-CA" dirty="0"/>
          </a:p>
        </p:txBody>
      </p:sp>
      <p:pic>
        <p:nvPicPr>
          <p:cNvPr id="5" name="Picture Placeholder 4" descr="Map of the lands covered by the Robinson Superior Treaty (September 7, 1850) and the Robinson Huron Treaty (September 9, 1850)"/>
          <p:cNvPicPr>
            <a:picLocks noGrp="1" noChangeAspect="1"/>
          </p:cNvPicPr>
          <p:nvPr>
            <p:ph type="pic" idx="1"/>
          </p:nvPr>
        </p:nvPicPr>
        <p:blipFill>
          <a:blip r:embed="rId2"/>
          <a:srcRect t="11134" b="11134"/>
          <a:stretch>
            <a:fillRect/>
          </a:stretch>
        </p:blipFill>
        <p:spPr>
          <a:prstGeom prst="rect">
            <a:avLst/>
          </a:prstGeom>
        </p:spPr>
      </p:pic>
      <p:sp>
        <p:nvSpPr>
          <p:cNvPr id="4" name="Text Placeholder 3"/>
          <p:cNvSpPr>
            <a:spLocks noGrp="1"/>
          </p:cNvSpPr>
          <p:nvPr>
            <p:ph type="body" sz="half" idx="2"/>
          </p:nvPr>
        </p:nvSpPr>
        <p:spPr/>
        <p:txBody>
          <a:bodyPr/>
          <a:lstStyle/>
          <a:p>
            <a:r>
              <a:rPr lang="en-US" dirty="0"/>
              <a:t>Source: Ontario Ministry of Indigenous Affairs, </a:t>
            </a:r>
            <a:r>
              <a:rPr lang="en-US" dirty="0">
                <a:hlinkClick r:id="rId3"/>
              </a:rPr>
              <a:t>Map of Ontario Treaties and Reserves</a:t>
            </a:r>
            <a:endParaRPr lang="en-CA" dirty="0"/>
          </a:p>
        </p:txBody>
      </p:sp>
      <p:sp>
        <p:nvSpPr>
          <p:cNvPr id="6" name="Line Callout 1 5"/>
          <p:cNvSpPr/>
          <p:nvPr/>
        </p:nvSpPr>
        <p:spPr>
          <a:xfrm>
            <a:off x="7729871" y="988828"/>
            <a:ext cx="2466753" cy="1105786"/>
          </a:xfrm>
          <a:prstGeom prst="borderCallout1">
            <a:avLst>
              <a:gd name="adj1" fmla="val 100481"/>
              <a:gd name="adj2" fmla="val 48564"/>
              <a:gd name="adj3" fmla="val 257692"/>
              <a:gd name="adj4" fmla="val 28477"/>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Light" panose="020F0302020204030204"/>
                <a:ea typeface="+mn-ea"/>
                <a:cs typeface="+mn-cs"/>
              </a:rPr>
              <a:t>Robinson Huron Treaty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Light" panose="020F0302020204030204"/>
                <a:ea typeface="+mn-ea"/>
                <a:cs typeface="+mn-cs"/>
              </a:rPr>
              <a:t>(September 9, 1850)</a:t>
            </a:r>
            <a:endParaRPr kumimoji="0" lang="en-CA" sz="1800" b="0" i="0" u="none" strike="noStrike" kern="1200" cap="none" spc="0" normalizeH="0" baseline="0" noProof="0" dirty="0">
              <a:ln>
                <a:noFill/>
              </a:ln>
              <a:solidFill>
                <a:prstClr val="black"/>
              </a:solidFill>
              <a:effectLst/>
              <a:uLnTx/>
              <a:uFillTx/>
              <a:latin typeface="Calibri Light" panose="020F0302020204030204"/>
              <a:ea typeface="+mn-ea"/>
              <a:cs typeface="+mn-cs"/>
            </a:endParaRPr>
          </a:p>
        </p:txBody>
      </p:sp>
      <p:sp>
        <p:nvSpPr>
          <p:cNvPr id="7" name="Line Callout 1 6"/>
          <p:cNvSpPr/>
          <p:nvPr/>
        </p:nvSpPr>
        <p:spPr>
          <a:xfrm>
            <a:off x="939210" y="3514454"/>
            <a:ext cx="2707757" cy="1105786"/>
          </a:xfrm>
          <a:prstGeom prst="borderCallout1">
            <a:avLst>
              <a:gd name="adj1" fmla="val -480"/>
              <a:gd name="adj2" fmla="val 50288"/>
              <a:gd name="adj3" fmla="val -101923"/>
              <a:gd name="adj4" fmla="val 167701"/>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Light" panose="020F0302020204030204"/>
                <a:ea typeface="+mn-ea"/>
                <a:cs typeface="+mn-cs"/>
              </a:rPr>
              <a:t>Robinson Superior Treaty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Light" panose="020F0302020204030204"/>
                <a:ea typeface="+mn-ea"/>
                <a:cs typeface="+mn-cs"/>
              </a:rPr>
              <a:t>(September 7, 1850)</a:t>
            </a:r>
            <a:endParaRPr kumimoji="0" lang="en-CA" sz="1800" b="0" i="0" u="none" strike="noStrike" kern="1200" cap="none" spc="0" normalizeH="0" baseline="0" noProof="0" dirty="0">
              <a:ln>
                <a:noFill/>
              </a:ln>
              <a:solidFill>
                <a:prstClr val="black"/>
              </a:solidFill>
              <a:effectLst/>
              <a:uLnTx/>
              <a:uFillTx/>
              <a:latin typeface="Calibri Light" panose="020F0302020204030204"/>
              <a:ea typeface="+mn-ea"/>
              <a:cs typeface="+mn-cs"/>
            </a:endParaRPr>
          </a:p>
        </p:txBody>
      </p:sp>
    </p:spTree>
    <p:extLst>
      <p:ext uri="{BB962C8B-B14F-4D97-AF65-F5344CB8AC3E}">
        <p14:creationId xmlns:p14="http://schemas.microsoft.com/office/powerpoint/2010/main" val="19593920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claim</a:t>
            </a:r>
            <a:endParaRPr lang="en-CA" dirty="0"/>
          </a:p>
        </p:txBody>
      </p:sp>
      <p:sp>
        <p:nvSpPr>
          <p:cNvPr id="3" name="Content Placeholder 2"/>
          <p:cNvSpPr>
            <a:spLocks noGrp="1"/>
          </p:cNvSpPr>
          <p:nvPr>
            <p:ph idx="1"/>
          </p:nvPr>
        </p:nvSpPr>
        <p:spPr/>
        <p:txBody>
          <a:bodyPr/>
          <a:lstStyle/>
          <a:p>
            <a:pPr marL="0" indent="0">
              <a:lnSpc>
                <a:spcPct val="150000"/>
              </a:lnSpc>
              <a:buNone/>
            </a:pPr>
            <a:r>
              <a:rPr lang="en-CA" dirty="0"/>
              <a:t>"[I]n this case the plaintiffs seek a declaration that since 1850 the Crown has and remains legally obligated, under the Robinson Huron Treaties of 1850, to increase the annuities from time-to-time if the territory produces an amount which would enable it to do so without incurring loss, and the size of the annuity is not limited to an amount based on 1 pound per person, or otherwise expressed 4 dollars per person.“</a:t>
            </a:r>
          </a:p>
          <a:p>
            <a:pPr marL="0" indent="0" algn="r">
              <a:lnSpc>
                <a:spcPct val="150000"/>
              </a:lnSpc>
              <a:buNone/>
            </a:pPr>
            <a:r>
              <a:rPr lang="en-US" dirty="0"/>
              <a:t>The </a:t>
            </a:r>
            <a:r>
              <a:rPr lang="en-US" dirty="0" err="1"/>
              <a:t>Honourable</a:t>
            </a:r>
            <a:r>
              <a:rPr lang="en-US" dirty="0"/>
              <a:t> Justice Patricia C. Hennessy, September 25, 2017</a:t>
            </a:r>
            <a:endParaRPr lang="en-CA" dirty="0"/>
          </a:p>
        </p:txBody>
      </p:sp>
    </p:spTree>
    <p:extLst>
      <p:ext uri="{BB962C8B-B14F-4D97-AF65-F5344CB8AC3E}">
        <p14:creationId xmlns:p14="http://schemas.microsoft.com/office/powerpoint/2010/main" val="17616269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project</a:t>
            </a:r>
            <a:endParaRPr lang="en-CA" dirty="0"/>
          </a:p>
        </p:txBody>
      </p:sp>
      <p:sp>
        <p:nvSpPr>
          <p:cNvPr id="3" name="Content Placeholder 2"/>
          <p:cNvSpPr>
            <a:spLocks noGrp="1"/>
          </p:cNvSpPr>
          <p:nvPr>
            <p:ph idx="1"/>
          </p:nvPr>
        </p:nvSpPr>
        <p:spPr/>
        <p:txBody>
          <a:bodyPr>
            <a:normAutofit lnSpcReduction="10000"/>
          </a:bodyPr>
          <a:lstStyle/>
          <a:p>
            <a:pPr marL="0" indent="0">
              <a:lnSpc>
                <a:spcPct val="100000"/>
              </a:lnSpc>
              <a:buNone/>
            </a:pPr>
            <a:r>
              <a:rPr lang="en-US" dirty="0"/>
              <a:t>To create a open, digital repository of testimony, exhibits, statements and other materials submitted to and created by the Court in the case.</a:t>
            </a:r>
          </a:p>
          <a:p>
            <a:pPr>
              <a:lnSpc>
                <a:spcPct val="100000"/>
              </a:lnSpc>
              <a:buFont typeface="Arial" panose="020B0604020202020204" pitchFamily="34" charset="0"/>
              <a:buChar char="•"/>
            </a:pPr>
            <a:r>
              <a:rPr lang="en-US" dirty="0"/>
              <a:t> 26 expert witness reports, reply reports, and affidavits</a:t>
            </a:r>
          </a:p>
          <a:p>
            <a:pPr>
              <a:lnSpc>
                <a:spcPct val="100000"/>
              </a:lnSpc>
              <a:buFont typeface="Arial" panose="020B0604020202020204" pitchFamily="34" charset="0"/>
              <a:buChar char="•"/>
            </a:pPr>
            <a:r>
              <a:rPr lang="en-US" dirty="0"/>
              <a:t> 11,884 pages of transcripts (Phase I only)</a:t>
            </a:r>
          </a:p>
          <a:p>
            <a:pPr>
              <a:lnSpc>
                <a:spcPct val="100000"/>
              </a:lnSpc>
              <a:buFont typeface="Arial" panose="020B0604020202020204" pitchFamily="34" charset="0"/>
              <a:buChar char="•"/>
            </a:pPr>
            <a:r>
              <a:rPr lang="en-US" dirty="0"/>
              <a:t> 224.8 GB of video (Phase I only)</a:t>
            </a:r>
          </a:p>
          <a:p>
            <a:pPr>
              <a:lnSpc>
                <a:spcPct val="100000"/>
              </a:lnSpc>
              <a:buFont typeface="Arial" panose="020B0604020202020204" pitchFamily="34" charset="0"/>
              <a:buChar char="•"/>
            </a:pPr>
            <a:r>
              <a:rPr lang="en-US" dirty="0"/>
              <a:t> Opening and closing statements; chronologies; exhibit lists; etc.</a:t>
            </a:r>
          </a:p>
          <a:p>
            <a:pPr>
              <a:lnSpc>
                <a:spcPct val="100000"/>
              </a:lnSpc>
              <a:buFont typeface="Arial" panose="020B0604020202020204" pitchFamily="34" charset="0"/>
              <a:buChar char="•"/>
            </a:pPr>
            <a:r>
              <a:rPr lang="en-US" dirty="0"/>
              <a:t> Indices of approx. 2,500 primary and secondary historical documents referenced (plus digital images?)</a:t>
            </a:r>
          </a:p>
        </p:txBody>
      </p:sp>
    </p:spTree>
    <p:extLst>
      <p:ext uri="{BB962C8B-B14F-4D97-AF65-F5344CB8AC3E}">
        <p14:creationId xmlns:p14="http://schemas.microsoft.com/office/powerpoint/2010/main" val="16661221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Technical solution</a:t>
            </a:r>
            <a:endParaRPr lang="en-CA" dirty="0"/>
          </a:p>
        </p:txBody>
      </p:sp>
      <p:sp>
        <p:nvSpPr>
          <p:cNvPr id="3" name="Content Placeholder 2"/>
          <p:cNvSpPr>
            <a:spLocks noGrp="1"/>
          </p:cNvSpPr>
          <p:nvPr>
            <p:ph idx="1"/>
          </p:nvPr>
        </p:nvSpPr>
        <p:spPr/>
        <p:txBody>
          <a:bodyPr/>
          <a:lstStyle/>
          <a:p>
            <a:pPr marL="0" indent="0">
              <a:buNone/>
            </a:pPr>
            <a:r>
              <a:rPr lang="en-US" dirty="0"/>
              <a:t>Collection subject to a Court order (currently being drafted); follows the Court’s </a:t>
            </a:r>
            <a:r>
              <a:rPr lang="en-US" i="1" dirty="0"/>
              <a:t>Decision on Broadcasting</a:t>
            </a:r>
            <a:r>
              <a:rPr lang="en-US" dirty="0"/>
              <a:t> (2018 ONSC 114, </a:t>
            </a:r>
            <a:r>
              <a:rPr lang="en-US" dirty="0">
                <a:hlinkClick r:id="rId2"/>
              </a:rPr>
              <a:t>http://canlii.ca/t/hpx5c</a:t>
            </a:r>
            <a:r>
              <a:rPr lang="en-US" dirty="0"/>
              <a:t>)</a:t>
            </a:r>
          </a:p>
          <a:p>
            <a:pPr marL="0" indent="0">
              <a:buNone/>
            </a:pPr>
            <a:r>
              <a:rPr lang="en-US" dirty="0"/>
              <a:t>Use Scholars Portal Dataverse and (probably) OLRC to host the document collection</a:t>
            </a:r>
          </a:p>
          <a:p>
            <a:pPr marL="0" indent="0">
              <a:buNone/>
            </a:pPr>
            <a:r>
              <a:rPr lang="en-US" dirty="0"/>
              <a:t>Create documentation and pathfinders to help navigate collection and contextualize items in civil proceedings</a:t>
            </a:r>
          </a:p>
          <a:p>
            <a:pPr marL="0" indent="0">
              <a:buNone/>
            </a:pPr>
            <a:r>
              <a:rPr lang="en-US" dirty="0"/>
              <a:t>Working with two advisory groups: one legal (reps from all parties), one Indigenous</a:t>
            </a:r>
          </a:p>
          <a:p>
            <a:pPr marL="0" indent="0">
              <a:buNone/>
            </a:pPr>
            <a:endParaRPr lang="en-CA" dirty="0"/>
          </a:p>
        </p:txBody>
      </p:sp>
    </p:spTree>
    <p:extLst>
      <p:ext uri="{BB962C8B-B14F-4D97-AF65-F5344CB8AC3E}">
        <p14:creationId xmlns:p14="http://schemas.microsoft.com/office/powerpoint/2010/main" val="23655533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Being an “accomplice”</a:t>
            </a:r>
            <a:endParaRPr lang="en-CA" dirty="0"/>
          </a:p>
        </p:txBody>
      </p:sp>
      <p:sp>
        <p:nvSpPr>
          <p:cNvPr id="3" name="Content Placeholder 2"/>
          <p:cNvSpPr>
            <a:spLocks noGrp="1"/>
          </p:cNvSpPr>
          <p:nvPr>
            <p:ph idx="1"/>
          </p:nvPr>
        </p:nvSpPr>
        <p:spPr/>
        <p:txBody>
          <a:bodyPr/>
          <a:lstStyle/>
          <a:p>
            <a:r>
              <a:rPr lang="en-US" dirty="0"/>
              <a:t>Working closely with Office of the Associate Vice President, Academic &amp; Indigenous Programs (AVPAI)</a:t>
            </a:r>
          </a:p>
          <a:p>
            <a:r>
              <a:rPr lang="en-US" dirty="0"/>
              <a:t>Working with Laurentian University Native Education Council (LUNEC) to form an advisory group of Indigenous faculty and community members from Treaty territories and across Ontario</a:t>
            </a:r>
          </a:p>
          <a:p>
            <a:r>
              <a:rPr lang="en-US" dirty="0"/>
              <a:t>Ensuring that the work is done “in a good way”</a:t>
            </a:r>
          </a:p>
          <a:p>
            <a:endParaRPr lang="en-CA" dirty="0"/>
          </a:p>
        </p:txBody>
      </p:sp>
    </p:spTree>
    <p:extLst>
      <p:ext uri="{BB962C8B-B14F-4D97-AF65-F5344CB8AC3E}">
        <p14:creationId xmlns:p14="http://schemas.microsoft.com/office/powerpoint/2010/main" val="22966433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Lightning Talks </a:t>
            </a:r>
            <a:r>
              <a:rPr lang="en-US" dirty="0">
                <a:solidFill>
                  <a:srgbClr val="16B7D0"/>
                </a:solidFill>
              </a:rPr>
              <a:t>Questions?</a:t>
            </a:r>
          </a:p>
        </p:txBody>
      </p:sp>
      <p:sp>
        <p:nvSpPr>
          <p:cNvPr id="4" name="Content Placeholder 3"/>
          <p:cNvSpPr>
            <a:spLocks noGrp="1"/>
          </p:cNvSpPr>
          <p:nvPr>
            <p:ph idx="1"/>
          </p:nvPr>
        </p:nvSpPr>
        <p:spPr/>
        <p:txBody>
          <a:bodyPr>
            <a:normAutofit lnSpcReduction="10000"/>
          </a:bodyPr>
          <a:lstStyle/>
          <a:p>
            <a:r>
              <a:rPr lang="en-US" dirty="0"/>
              <a:t>Starting the conversation: an initiative to highlight a wealth of </a:t>
            </a:r>
            <a:r>
              <a:rPr lang="en-US" dirty="0">
                <a:solidFill>
                  <a:srgbClr val="16B7D0"/>
                </a:solidFill>
              </a:rPr>
              <a:t>resources by Indigenous authors</a:t>
            </a:r>
            <a:br>
              <a:rPr lang="en-US" i="1" dirty="0"/>
            </a:br>
            <a:r>
              <a:rPr lang="en-US" i="1" dirty="0"/>
              <a:t>Kim Vallee, Lakehead University</a:t>
            </a:r>
            <a:endParaRPr lang="en-US" dirty="0"/>
          </a:p>
          <a:p>
            <a:r>
              <a:rPr lang="en-US" dirty="0"/>
              <a:t>Picking a needle out of the haystack: where to start when you have </a:t>
            </a:r>
            <a:r>
              <a:rPr lang="en-US" dirty="0">
                <a:solidFill>
                  <a:srgbClr val="E74125"/>
                </a:solidFill>
              </a:rPr>
              <a:t>20,000 videos to caption</a:t>
            </a:r>
            <a:br>
              <a:rPr lang="en-US" i="1" dirty="0"/>
            </a:br>
            <a:r>
              <a:rPr lang="en-US" i="1" dirty="0"/>
              <a:t>Nancy Waite, McMaster University</a:t>
            </a:r>
            <a:endParaRPr lang="en-US" dirty="0"/>
          </a:p>
          <a:p>
            <a:r>
              <a:rPr lang="en-US" dirty="0"/>
              <a:t>RDM in court: creating a </a:t>
            </a:r>
            <a:r>
              <a:rPr lang="en-US" dirty="0">
                <a:solidFill>
                  <a:srgbClr val="16B7D0"/>
                </a:solidFill>
              </a:rPr>
              <a:t>repository for the Robinson Treaties</a:t>
            </a:r>
            <a:r>
              <a:rPr lang="en-US" dirty="0"/>
              <a:t> Annuities Case</a:t>
            </a:r>
            <a:br>
              <a:rPr lang="en-US" i="1" dirty="0"/>
            </a:br>
            <a:r>
              <a:rPr lang="en-US" i="1" dirty="0"/>
              <a:t>Tomasz </a:t>
            </a:r>
            <a:r>
              <a:rPr lang="en-US" i="1" dirty="0" err="1"/>
              <a:t>Mrozewski</a:t>
            </a:r>
            <a:r>
              <a:rPr lang="en-US" i="1" dirty="0"/>
              <a:t>, Laurentian University</a:t>
            </a:r>
            <a:endParaRPr lang="en-US" dirty="0"/>
          </a:p>
          <a:p>
            <a:endParaRPr lang="en-US" dirty="0"/>
          </a:p>
        </p:txBody>
      </p:sp>
    </p:spTree>
    <p:extLst>
      <p:ext uri="{BB962C8B-B14F-4D97-AF65-F5344CB8AC3E}">
        <p14:creationId xmlns:p14="http://schemas.microsoft.com/office/powerpoint/2010/main" val="35447136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5AE0C-D923-49DB-8314-59F1485D4E83}"/>
              </a:ext>
            </a:extLst>
          </p:cNvPr>
          <p:cNvSpPr>
            <a:spLocks noGrp="1"/>
          </p:cNvSpPr>
          <p:nvPr>
            <p:ph type="ctrTitle"/>
          </p:nvPr>
        </p:nvSpPr>
        <p:spPr/>
        <p:txBody>
          <a:bodyPr>
            <a:normAutofit fontScale="90000"/>
          </a:bodyPr>
          <a:lstStyle/>
          <a:p>
            <a:r>
              <a:rPr lang="en-CA" dirty="0">
                <a:solidFill>
                  <a:schemeClr val="accent2">
                    <a:lumMod val="75000"/>
                  </a:schemeClr>
                </a:solidFill>
              </a:rPr>
              <a:t>Picking a needle out of the haystack</a:t>
            </a:r>
          </a:p>
        </p:txBody>
      </p:sp>
      <p:sp>
        <p:nvSpPr>
          <p:cNvPr id="3" name="Subtitle 2">
            <a:extLst>
              <a:ext uri="{FF2B5EF4-FFF2-40B4-BE49-F238E27FC236}">
                <a16:creationId xmlns:a16="http://schemas.microsoft.com/office/drawing/2014/main" id="{A2EF5B89-9693-4F04-8AD1-405733E94DD6}"/>
              </a:ext>
            </a:extLst>
          </p:cNvPr>
          <p:cNvSpPr>
            <a:spLocks noGrp="1"/>
          </p:cNvSpPr>
          <p:nvPr>
            <p:ph type="subTitle" idx="1"/>
          </p:nvPr>
        </p:nvSpPr>
        <p:spPr/>
        <p:txBody>
          <a:bodyPr/>
          <a:lstStyle/>
          <a:p>
            <a:r>
              <a:rPr lang="en-CA" dirty="0"/>
              <a:t>Where to start with captioning compliance</a:t>
            </a:r>
          </a:p>
        </p:txBody>
      </p:sp>
    </p:spTree>
    <p:extLst>
      <p:ext uri="{BB962C8B-B14F-4D97-AF65-F5344CB8AC3E}">
        <p14:creationId xmlns:p14="http://schemas.microsoft.com/office/powerpoint/2010/main" val="3666714134"/>
      </p:ext>
    </p:extLst>
  </p:cSld>
  <p:clrMapOvr>
    <a:masterClrMapping/>
  </p:clrMapOvr>
  <mc:AlternateContent xmlns:mc="http://schemas.openxmlformats.org/markup-compatibility/2006" xmlns:p14="http://schemas.microsoft.com/office/powerpoint/2010/main">
    <mc:Choice Requires="p14">
      <p:transition spd="slow" p14:dur="2000" advTm="15076"/>
    </mc:Choice>
    <mc:Fallback xmlns="">
      <p:transition spd="slow" advTm="15076"/>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0B5F7E3B-C5F1-40E0-A491-558BAFBC11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241804" y="1460500"/>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5325000F-8CD8-4F36-A350-0277EB11DEEA}"/>
              </a:ext>
            </a:extLst>
          </p:cNvPr>
          <p:cNvSpPr>
            <a:spLocks noGrp="1"/>
          </p:cNvSpPr>
          <p:nvPr>
            <p:ph type="title"/>
          </p:nvPr>
        </p:nvSpPr>
        <p:spPr>
          <a:xfrm>
            <a:off x="643467" y="816638"/>
            <a:ext cx="3367359" cy="5224724"/>
          </a:xfrm>
        </p:spPr>
        <p:txBody>
          <a:bodyPr anchor="ctr">
            <a:normAutofit/>
          </a:bodyPr>
          <a:lstStyle/>
          <a:p>
            <a:r>
              <a:rPr lang="en-CA" dirty="0">
                <a:solidFill>
                  <a:schemeClr val="accent2">
                    <a:lumMod val="75000"/>
                  </a:schemeClr>
                </a:solidFill>
              </a:rPr>
              <a:t>Our first step – Getting our Ducks in a Row</a:t>
            </a:r>
            <a:r>
              <a:rPr lang="en-CA" dirty="0"/>
              <a:t>	</a:t>
            </a:r>
          </a:p>
        </p:txBody>
      </p:sp>
      <p:sp>
        <p:nvSpPr>
          <p:cNvPr id="3" name="Content Placeholder 2">
            <a:extLst>
              <a:ext uri="{FF2B5EF4-FFF2-40B4-BE49-F238E27FC236}">
                <a16:creationId xmlns:a16="http://schemas.microsoft.com/office/drawing/2014/main" id="{D39978D0-4F5A-4731-922E-BB032C37A70D}"/>
              </a:ext>
            </a:extLst>
          </p:cNvPr>
          <p:cNvSpPr>
            <a:spLocks noGrp="1"/>
          </p:cNvSpPr>
          <p:nvPr>
            <p:ph idx="1"/>
          </p:nvPr>
        </p:nvSpPr>
        <p:spPr>
          <a:xfrm>
            <a:off x="4654295" y="816638"/>
            <a:ext cx="4619706" cy="5224724"/>
          </a:xfrm>
        </p:spPr>
        <p:txBody>
          <a:bodyPr anchor="ctr">
            <a:normAutofit/>
          </a:bodyPr>
          <a:lstStyle/>
          <a:p>
            <a:r>
              <a:rPr lang="en-CA"/>
              <a:t>Making our legacy video collection captioned or </a:t>
            </a:r>
            <a:r>
              <a:rPr lang="en-CA" err="1"/>
              <a:t>captionable</a:t>
            </a:r>
            <a:r>
              <a:rPr lang="en-CA"/>
              <a:t> by January 1, 2020.</a:t>
            </a:r>
          </a:p>
          <a:p>
            <a:r>
              <a:rPr lang="en-CA"/>
              <a:t>Ensure catalogue record is up to date</a:t>
            </a:r>
          </a:p>
          <a:p>
            <a:pPr lvl="1"/>
            <a:r>
              <a:rPr lang="en-CA"/>
              <a:t>Captioned videos are not always identified in the catalogue record</a:t>
            </a:r>
          </a:p>
          <a:p>
            <a:pPr lvl="1"/>
            <a:r>
              <a:rPr lang="en-CA"/>
              <a:t>A note on the case does not guarantee a note in the catalogue record</a:t>
            </a:r>
          </a:p>
        </p:txBody>
      </p:sp>
    </p:spTree>
    <p:extLst>
      <p:ext uri="{BB962C8B-B14F-4D97-AF65-F5344CB8AC3E}">
        <p14:creationId xmlns:p14="http://schemas.microsoft.com/office/powerpoint/2010/main" val="2655127291"/>
      </p:ext>
    </p:extLst>
  </p:cSld>
  <p:clrMapOvr>
    <a:masterClrMapping/>
  </p:clrMapOvr>
  <mc:AlternateContent xmlns:mc="http://schemas.openxmlformats.org/markup-compatibility/2006" xmlns:p14="http://schemas.microsoft.com/office/powerpoint/2010/main">
    <mc:Choice Requires="p14">
      <p:transition spd="slow" p14:dur="2000" advTm="37539"/>
    </mc:Choice>
    <mc:Fallback xmlns="">
      <p:transition spd="slow" advTm="37539"/>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274D59-1749-4373-8FC2-A13B0312B7A0}"/>
              </a:ext>
            </a:extLst>
          </p:cNvPr>
          <p:cNvSpPr>
            <a:spLocks noGrp="1"/>
          </p:cNvSpPr>
          <p:nvPr>
            <p:ph type="title"/>
          </p:nvPr>
        </p:nvSpPr>
        <p:spPr/>
        <p:txBody>
          <a:bodyPr/>
          <a:lstStyle/>
          <a:p>
            <a:r>
              <a:rPr lang="en-CA" dirty="0">
                <a:solidFill>
                  <a:schemeClr val="accent2">
                    <a:lumMod val="75000"/>
                  </a:schemeClr>
                </a:solidFill>
              </a:rPr>
              <a:t>A Picture is Worth a Thousand Words</a:t>
            </a:r>
          </a:p>
        </p:txBody>
      </p:sp>
      <p:pic>
        <p:nvPicPr>
          <p:cNvPr id="5" name="Content Placeholder 4">
            <a:extLst>
              <a:ext uri="{FF2B5EF4-FFF2-40B4-BE49-F238E27FC236}">
                <a16:creationId xmlns:a16="http://schemas.microsoft.com/office/drawing/2014/main" id="{7A5ACAC3-ED26-492D-AB29-A735BA8C94CD}"/>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194460" y="1616149"/>
            <a:ext cx="3511894" cy="4444409"/>
          </a:xfrm>
        </p:spPr>
      </p:pic>
      <p:pic>
        <p:nvPicPr>
          <p:cNvPr id="7" name="Picture 6">
            <a:extLst>
              <a:ext uri="{FF2B5EF4-FFF2-40B4-BE49-F238E27FC236}">
                <a16:creationId xmlns:a16="http://schemas.microsoft.com/office/drawing/2014/main" id="{F8C61EA3-2C13-4342-BBE6-33AA294ED2E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23480" y="1616148"/>
            <a:ext cx="4050522" cy="4444410"/>
          </a:xfrm>
          <a:prstGeom prst="rect">
            <a:avLst/>
          </a:prstGeom>
        </p:spPr>
      </p:pic>
    </p:spTree>
    <p:extLst>
      <p:ext uri="{BB962C8B-B14F-4D97-AF65-F5344CB8AC3E}">
        <p14:creationId xmlns:p14="http://schemas.microsoft.com/office/powerpoint/2010/main" val="1464725390"/>
      </p:ext>
    </p:extLst>
  </p:cSld>
  <p:clrMapOvr>
    <a:masterClrMapping/>
  </p:clrMapOvr>
  <mc:AlternateContent xmlns:mc="http://schemas.openxmlformats.org/markup-compatibility/2006" xmlns:p14="http://schemas.microsoft.com/office/powerpoint/2010/main">
    <mc:Choice Requires="p14">
      <p:transition spd="slow" p14:dur="2000" advTm="49828"/>
    </mc:Choice>
    <mc:Fallback xmlns="">
      <p:transition spd="slow" advTm="49828"/>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A9712-9519-42A5-A3C6-FE3AD07919E0}"/>
              </a:ext>
            </a:extLst>
          </p:cNvPr>
          <p:cNvSpPr>
            <a:spLocks noGrp="1"/>
          </p:cNvSpPr>
          <p:nvPr>
            <p:ph type="title"/>
          </p:nvPr>
        </p:nvSpPr>
        <p:spPr>
          <a:xfrm>
            <a:off x="5536734" y="609600"/>
            <a:ext cx="3737268" cy="1320800"/>
          </a:xfrm>
        </p:spPr>
        <p:txBody>
          <a:bodyPr>
            <a:normAutofit/>
          </a:bodyPr>
          <a:lstStyle/>
          <a:p>
            <a:r>
              <a:rPr lang="en-CA" dirty="0">
                <a:solidFill>
                  <a:schemeClr val="accent2">
                    <a:lumMod val="75000"/>
                  </a:schemeClr>
                </a:solidFill>
              </a:rPr>
              <a:t>Seeing clearly</a:t>
            </a:r>
            <a:r>
              <a:rPr lang="en-CA" dirty="0"/>
              <a:t>	</a:t>
            </a:r>
          </a:p>
        </p:txBody>
      </p:sp>
      <p:sp>
        <p:nvSpPr>
          <p:cNvPr id="3" name="Content Placeholder 2">
            <a:extLst>
              <a:ext uri="{FF2B5EF4-FFF2-40B4-BE49-F238E27FC236}">
                <a16:creationId xmlns:a16="http://schemas.microsoft.com/office/drawing/2014/main" id="{34A520AF-DEDD-4ACD-87E0-B87225CF7866}"/>
              </a:ext>
            </a:extLst>
          </p:cNvPr>
          <p:cNvSpPr>
            <a:spLocks noGrp="1"/>
          </p:cNvSpPr>
          <p:nvPr>
            <p:ph idx="1"/>
          </p:nvPr>
        </p:nvSpPr>
        <p:spPr>
          <a:xfrm>
            <a:off x="5209563" y="2160589"/>
            <a:ext cx="4064439" cy="3880773"/>
          </a:xfrm>
        </p:spPr>
        <p:txBody>
          <a:bodyPr>
            <a:normAutofit/>
          </a:bodyPr>
          <a:lstStyle/>
          <a:p>
            <a:r>
              <a:rPr lang="en-CA"/>
              <a:t>Once we had figured out which titles had captions, subtitles or were silent films we ensured all of the cases were clearly labelled for quick identification</a:t>
            </a:r>
          </a:p>
          <a:p>
            <a:endParaRPr lang="en-CA"/>
          </a:p>
        </p:txBody>
      </p:sp>
      <p:pic>
        <p:nvPicPr>
          <p:cNvPr id="5" name="Picture 4">
            <a:extLst>
              <a:ext uri="{FF2B5EF4-FFF2-40B4-BE49-F238E27FC236}">
                <a16:creationId xmlns:a16="http://schemas.microsoft.com/office/drawing/2014/main" id="{519F4FB3-763A-4A7D-AB83-48E6592212F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536" r="23464"/>
          <a:stretch/>
        </p:blipFill>
        <p:spPr>
          <a:xfrm>
            <a:off x="20" y="-1"/>
            <a:ext cx="5394940" cy="6858001"/>
          </a:xfrm>
          <a:custGeom>
            <a:avLst/>
            <a:gdLst>
              <a:gd name="connsiteX0" fmla="*/ 842596 w 5394960"/>
              <a:gd name="connsiteY0" fmla="*/ 0 h 6858000"/>
              <a:gd name="connsiteX1" fmla="*/ 5394960 w 5394960"/>
              <a:gd name="connsiteY1" fmla="*/ 0 h 6858000"/>
              <a:gd name="connsiteX2" fmla="*/ 5394960 w 5394960"/>
              <a:gd name="connsiteY2" fmla="*/ 21851 h 6858000"/>
              <a:gd name="connsiteX3" fmla="*/ 4365943 w 5394960"/>
              <a:gd name="connsiteY3" fmla="*/ 6858000 h 6858000"/>
              <a:gd name="connsiteX4" fmla="*/ 0 w 5394960"/>
              <a:gd name="connsiteY4" fmla="*/ 6858000 h 6858000"/>
              <a:gd name="connsiteX5" fmla="*/ 0 w 5394960"/>
              <a:gd name="connsiteY5" fmla="*/ 566615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94960" h="6858000">
                <a:moveTo>
                  <a:pt x="842596" y="0"/>
                </a:moveTo>
                <a:lnTo>
                  <a:pt x="5394960" y="0"/>
                </a:lnTo>
                <a:lnTo>
                  <a:pt x="5394960" y="21851"/>
                </a:lnTo>
                <a:lnTo>
                  <a:pt x="4365943" y="6858000"/>
                </a:lnTo>
                <a:lnTo>
                  <a:pt x="0" y="6858000"/>
                </a:lnTo>
                <a:lnTo>
                  <a:pt x="0" y="5666154"/>
                </a:lnTo>
                <a:close/>
              </a:path>
            </a:pathLst>
          </a:custGeom>
        </p:spPr>
      </p:pic>
    </p:spTree>
    <p:extLst>
      <p:ext uri="{BB962C8B-B14F-4D97-AF65-F5344CB8AC3E}">
        <p14:creationId xmlns:p14="http://schemas.microsoft.com/office/powerpoint/2010/main" val="1849970220"/>
      </p:ext>
    </p:extLst>
  </p:cSld>
  <p:clrMapOvr>
    <a:masterClrMapping/>
  </p:clrMapOvr>
  <mc:AlternateContent xmlns:mc="http://schemas.openxmlformats.org/markup-compatibility/2006" xmlns:p14="http://schemas.microsoft.com/office/powerpoint/2010/main">
    <mc:Choice Requires="p14">
      <p:transition spd="slow" p14:dur="2000" advTm="39704"/>
    </mc:Choice>
    <mc:Fallback xmlns="">
      <p:transition spd="slow" advTm="39704"/>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0B5F7E3B-C5F1-40E0-A491-558BAFBC11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241804" y="1460500"/>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E6404F0-A4BB-47D9-B23F-8C282CFC1A29}"/>
              </a:ext>
            </a:extLst>
          </p:cNvPr>
          <p:cNvSpPr>
            <a:spLocks noGrp="1"/>
          </p:cNvSpPr>
          <p:nvPr>
            <p:ph type="title"/>
          </p:nvPr>
        </p:nvSpPr>
        <p:spPr>
          <a:xfrm>
            <a:off x="643467" y="816638"/>
            <a:ext cx="3367359" cy="5224724"/>
          </a:xfrm>
        </p:spPr>
        <p:txBody>
          <a:bodyPr anchor="ctr">
            <a:normAutofit/>
          </a:bodyPr>
          <a:lstStyle/>
          <a:p>
            <a:r>
              <a:rPr lang="en-CA" dirty="0">
                <a:solidFill>
                  <a:schemeClr val="accent2">
                    <a:lumMod val="75000"/>
                  </a:schemeClr>
                </a:solidFill>
              </a:rPr>
              <a:t>Working Hand in Hand</a:t>
            </a:r>
            <a:r>
              <a:rPr lang="en-CA" dirty="0"/>
              <a:t>	</a:t>
            </a:r>
          </a:p>
        </p:txBody>
      </p:sp>
      <p:sp>
        <p:nvSpPr>
          <p:cNvPr id="3" name="Content Placeholder 2">
            <a:extLst>
              <a:ext uri="{FF2B5EF4-FFF2-40B4-BE49-F238E27FC236}">
                <a16:creationId xmlns:a16="http://schemas.microsoft.com/office/drawing/2014/main" id="{D311690B-F332-4ADF-B60C-C43F4B2DA9F8}"/>
              </a:ext>
            </a:extLst>
          </p:cNvPr>
          <p:cNvSpPr>
            <a:spLocks noGrp="1"/>
          </p:cNvSpPr>
          <p:nvPr>
            <p:ph idx="1"/>
          </p:nvPr>
        </p:nvSpPr>
        <p:spPr>
          <a:xfrm>
            <a:off x="4654295" y="816638"/>
            <a:ext cx="4619706" cy="5224724"/>
          </a:xfrm>
        </p:spPr>
        <p:txBody>
          <a:bodyPr anchor="ctr">
            <a:normAutofit/>
          </a:bodyPr>
          <a:lstStyle/>
          <a:p>
            <a:r>
              <a:rPr lang="en-CA"/>
              <a:t>Worked with the library’s Video Booking Department</a:t>
            </a:r>
          </a:p>
          <a:p>
            <a:pPr lvl="1"/>
            <a:r>
              <a:rPr lang="en-CA"/>
              <a:t>Videos booked for a class were proactively captioned</a:t>
            </a:r>
          </a:p>
          <a:p>
            <a:pPr marL="457200" lvl="1" indent="0">
              <a:buNone/>
            </a:pPr>
            <a:endParaRPr lang="en-CA"/>
          </a:p>
          <a:p>
            <a:r>
              <a:rPr lang="en-CA"/>
              <a:t>Offered Instructors an online caption request tool</a:t>
            </a:r>
          </a:p>
          <a:p>
            <a:pPr lvl="1"/>
            <a:r>
              <a:rPr lang="en-CA"/>
              <a:t>For their own material screened in class</a:t>
            </a:r>
          </a:p>
        </p:txBody>
      </p:sp>
    </p:spTree>
    <p:extLst>
      <p:ext uri="{BB962C8B-B14F-4D97-AF65-F5344CB8AC3E}">
        <p14:creationId xmlns:p14="http://schemas.microsoft.com/office/powerpoint/2010/main" val="1533644898"/>
      </p:ext>
    </p:extLst>
  </p:cSld>
  <p:clrMapOvr>
    <a:masterClrMapping/>
  </p:clrMapOvr>
  <mc:AlternateContent xmlns:mc="http://schemas.openxmlformats.org/markup-compatibility/2006" xmlns:p14="http://schemas.microsoft.com/office/powerpoint/2010/main">
    <mc:Choice Requires="p14">
      <p:transition spd="slow" p14:dur="2000" advTm="42679"/>
    </mc:Choice>
    <mc:Fallback xmlns="">
      <p:transition spd="slow" advTm="42679"/>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41" name="Straight Connector 40">
            <a:extLst>
              <a:ext uri="{FF2B5EF4-FFF2-40B4-BE49-F238E27FC236}">
                <a16:creationId xmlns:a16="http://schemas.microsoft.com/office/drawing/2014/main" id="{0B5F7E3B-C5F1-40E0-A491-558BAFBC11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241804" y="1460500"/>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AF5381C-304C-428A-9331-F5AED1C372AA}"/>
              </a:ext>
            </a:extLst>
          </p:cNvPr>
          <p:cNvSpPr>
            <a:spLocks noGrp="1"/>
          </p:cNvSpPr>
          <p:nvPr>
            <p:ph type="title"/>
          </p:nvPr>
        </p:nvSpPr>
        <p:spPr>
          <a:xfrm>
            <a:off x="643467" y="816638"/>
            <a:ext cx="3367359" cy="5224724"/>
          </a:xfrm>
        </p:spPr>
        <p:txBody>
          <a:bodyPr anchor="ctr">
            <a:normAutofit/>
          </a:bodyPr>
          <a:lstStyle/>
          <a:p>
            <a:r>
              <a:rPr lang="en-CA" dirty="0">
                <a:solidFill>
                  <a:schemeClr val="accent2">
                    <a:lumMod val="75000"/>
                  </a:schemeClr>
                </a:solidFill>
              </a:rPr>
              <a:t>One Step at a Time</a:t>
            </a:r>
          </a:p>
        </p:txBody>
      </p:sp>
      <p:sp>
        <p:nvSpPr>
          <p:cNvPr id="4" name="Content Placeholder 3">
            <a:extLst>
              <a:ext uri="{FF2B5EF4-FFF2-40B4-BE49-F238E27FC236}">
                <a16:creationId xmlns:a16="http://schemas.microsoft.com/office/drawing/2014/main" id="{502FFDF7-892F-46B3-85D8-27B28D6CDCDF}"/>
              </a:ext>
            </a:extLst>
          </p:cNvPr>
          <p:cNvSpPr>
            <a:spLocks noGrp="1"/>
          </p:cNvSpPr>
          <p:nvPr>
            <p:ph idx="1"/>
          </p:nvPr>
        </p:nvSpPr>
        <p:spPr>
          <a:xfrm>
            <a:off x="4654295" y="816638"/>
            <a:ext cx="4619706" cy="5224724"/>
          </a:xfrm>
        </p:spPr>
        <p:txBody>
          <a:bodyPr anchor="ctr">
            <a:normAutofit/>
          </a:bodyPr>
          <a:lstStyle/>
          <a:p>
            <a:pPr lvl="0"/>
            <a:r>
              <a:rPr lang="en-CA" dirty="0"/>
              <a:t>Contact the producer – to secure permission</a:t>
            </a:r>
            <a:endParaRPr lang="en-US"/>
          </a:p>
          <a:p>
            <a:pPr lvl="0"/>
            <a:r>
              <a:rPr lang="en-CA" dirty="0"/>
              <a:t>Upload to rev.com</a:t>
            </a:r>
            <a:endParaRPr lang="en-US"/>
          </a:p>
          <a:p>
            <a:pPr lvl="0"/>
            <a:r>
              <a:rPr lang="en-CA"/>
              <a:t>Receive files back</a:t>
            </a:r>
            <a:endParaRPr lang="en-US"/>
          </a:p>
          <a:p>
            <a:pPr lvl="0"/>
            <a:r>
              <a:rPr lang="en-CA"/>
              <a:t>Burn in open captions with DVDFab</a:t>
            </a:r>
            <a:endParaRPr lang="en-US"/>
          </a:p>
          <a:p>
            <a:pPr lvl="0"/>
            <a:r>
              <a:rPr lang="en-CA"/>
              <a:t>Share files to instructors</a:t>
            </a:r>
            <a:endParaRPr lang="en-US"/>
          </a:p>
        </p:txBody>
      </p:sp>
    </p:spTree>
    <p:extLst>
      <p:ext uri="{BB962C8B-B14F-4D97-AF65-F5344CB8AC3E}">
        <p14:creationId xmlns:p14="http://schemas.microsoft.com/office/powerpoint/2010/main" val="1463464154"/>
      </p:ext>
    </p:extLst>
  </p:cSld>
  <p:clrMapOvr>
    <a:masterClrMapping/>
  </p:clrMapOvr>
  <mc:AlternateContent xmlns:mc="http://schemas.openxmlformats.org/markup-compatibility/2006" xmlns:p14="http://schemas.microsoft.com/office/powerpoint/2010/main">
    <mc:Choice Requires="p14">
      <p:transition spd="slow" p14:dur="2000" advTm="27949"/>
    </mc:Choice>
    <mc:Fallback xmlns="">
      <p:transition spd="slow" advTm="27949"/>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4" name="Straight Connector 7">
            <a:extLst>
              <a:ext uri="{FF2B5EF4-FFF2-40B4-BE49-F238E27FC236}">
                <a16:creationId xmlns:a16="http://schemas.microsoft.com/office/drawing/2014/main" id="{0B5F7E3B-C5F1-40E0-A491-558BAFBC11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241804" y="1460500"/>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BF5F983C-3EFC-4DD9-AC08-D37F92E53093}"/>
              </a:ext>
            </a:extLst>
          </p:cNvPr>
          <p:cNvSpPr>
            <a:spLocks noGrp="1"/>
          </p:cNvSpPr>
          <p:nvPr>
            <p:ph type="title"/>
          </p:nvPr>
        </p:nvSpPr>
        <p:spPr>
          <a:xfrm>
            <a:off x="643467" y="816638"/>
            <a:ext cx="3367359" cy="5224724"/>
          </a:xfrm>
        </p:spPr>
        <p:txBody>
          <a:bodyPr anchor="ctr">
            <a:normAutofit/>
          </a:bodyPr>
          <a:lstStyle/>
          <a:p>
            <a:r>
              <a:rPr lang="en-CA" dirty="0">
                <a:solidFill>
                  <a:schemeClr val="accent2">
                    <a:lumMod val="75000"/>
                  </a:schemeClr>
                </a:solidFill>
              </a:rPr>
              <a:t>The Results</a:t>
            </a:r>
            <a:r>
              <a:rPr lang="en-CA" dirty="0"/>
              <a:t>	</a:t>
            </a:r>
          </a:p>
        </p:txBody>
      </p:sp>
      <p:sp>
        <p:nvSpPr>
          <p:cNvPr id="35" name="Content Placeholder 2">
            <a:extLst>
              <a:ext uri="{FF2B5EF4-FFF2-40B4-BE49-F238E27FC236}">
                <a16:creationId xmlns:a16="http://schemas.microsoft.com/office/drawing/2014/main" id="{C3C621C9-32B8-474B-8092-E83C1BA1E13B}"/>
              </a:ext>
            </a:extLst>
          </p:cNvPr>
          <p:cNvSpPr>
            <a:spLocks noGrp="1"/>
          </p:cNvSpPr>
          <p:nvPr>
            <p:ph idx="1"/>
          </p:nvPr>
        </p:nvSpPr>
        <p:spPr>
          <a:xfrm>
            <a:off x="4654295" y="816638"/>
            <a:ext cx="4619706" cy="5224724"/>
          </a:xfrm>
        </p:spPr>
        <p:txBody>
          <a:bodyPr vert="horz" lIns="91440" tIns="45720" rIns="91440" bIns="45720" rtlCol="0" anchor="ctr">
            <a:normAutofit/>
          </a:bodyPr>
          <a:lstStyle/>
          <a:p>
            <a:r>
              <a:rPr lang="en-CA"/>
              <a:t>Films captioned as part of Video Booking have decreased greatly</a:t>
            </a:r>
          </a:p>
          <a:p>
            <a:pPr lvl="1"/>
            <a:r>
              <a:rPr lang="en-CA"/>
              <a:t>37 titles the first year, 56 last year and only 2 this year</a:t>
            </a:r>
          </a:p>
          <a:p>
            <a:endParaRPr lang="en-CA"/>
          </a:p>
          <a:p>
            <a:r>
              <a:rPr lang="en-CA"/>
              <a:t>Film captioning requests from instructors have steadily increased </a:t>
            </a:r>
          </a:p>
          <a:p>
            <a:pPr lvl="1"/>
            <a:r>
              <a:rPr lang="en-CA"/>
              <a:t>8 requests the first year, 72 last year and 133 since September</a:t>
            </a:r>
          </a:p>
        </p:txBody>
      </p:sp>
    </p:spTree>
    <p:extLst>
      <p:ext uri="{BB962C8B-B14F-4D97-AF65-F5344CB8AC3E}">
        <p14:creationId xmlns:p14="http://schemas.microsoft.com/office/powerpoint/2010/main" val="4263153168"/>
      </p:ext>
    </p:extLst>
  </p:cSld>
  <p:clrMapOvr>
    <a:masterClrMapping/>
  </p:clrMapOvr>
  <mc:AlternateContent xmlns:mc="http://schemas.openxmlformats.org/markup-compatibility/2006" xmlns:p14="http://schemas.microsoft.com/office/powerpoint/2010/main">
    <mc:Choice Requires="p14">
      <p:transition spd="slow" p14:dur="2000" advTm="28068"/>
    </mc:Choice>
    <mc:Fallback xmlns="">
      <p:transition spd="slow" advTm="28068"/>
    </mc:Fallback>
  </mc:AlternateContent>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5.xml><?xml version="1.0" encoding="utf-8"?>
<a:theme xmlns:a="http://schemas.openxmlformats.org/drawingml/2006/main" name="Metropolitan">
  <a:themeElements>
    <a:clrScheme name="Metropolitan">
      <a:dk1>
        <a:sysClr val="windowText" lastClr="000000"/>
      </a:dk1>
      <a:lt1>
        <a:sysClr val="window" lastClr="FFFFFF"/>
      </a:lt1>
      <a:dk2>
        <a:srgbClr val="162F33"/>
      </a:dk2>
      <a:lt2>
        <a:srgbClr val="EAF0E0"/>
      </a:lt2>
      <a:accent1>
        <a:srgbClr val="50B4C8"/>
      </a:accent1>
      <a:accent2>
        <a:srgbClr val="A8B97F"/>
      </a:accent2>
      <a:accent3>
        <a:srgbClr val="9B9256"/>
      </a:accent3>
      <a:accent4>
        <a:srgbClr val="657689"/>
      </a:accent4>
      <a:accent5>
        <a:srgbClr val="7A855D"/>
      </a:accent5>
      <a:accent6>
        <a:srgbClr val="84AC9D"/>
      </a:accent6>
      <a:hlink>
        <a:srgbClr val="2370CD"/>
      </a:hlink>
      <a:folHlink>
        <a:srgbClr val="877589"/>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79CFCA13-9412-4290-BB4B-85112F88857B}"/>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1190</Words>
  <Application>Microsoft Office PowerPoint</Application>
  <PresentationFormat>Widescreen</PresentationFormat>
  <Paragraphs>117</Paragraphs>
  <Slides>29</Slides>
  <Notes>13</Notes>
  <HiddenSlides>0</HiddenSlides>
  <MMClips>0</MMClips>
  <ScaleCrop>false</ScaleCrop>
  <HeadingPairs>
    <vt:vector size="6" baseType="variant">
      <vt:variant>
        <vt:lpstr>Fonts Used</vt:lpstr>
      </vt:variant>
      <vt:variant>
        <vt:i4>6</vt:i4>
      </vt:variant>
      <vt:variant>
        <vt:lpstr>Theme</vt:lpstr>
      </vt:variant>
      <vt:variant>
        <vt:i4>5</vt:i4>
      </vt:variant>
      <vt:variant>
        <vt:lpstr>Slide Titles</vt:lpstr>
      </vt:variant>
      <vt:variant>
        <vt:i4>29</vt:i4>
      </vt:variant>
    </vt:vector>
  </HeadingPairs>
  <TitlesOfParts>
    <vt:vector size="40" baseType="lpstr">
      <vt:lpstr>Arial</vt:lpstr>
      <vt:lpstr>Calibri</vt:lpstr>
      <vt:lpstr>Calibri Light</vt:lpstr>
      <vt:lpstr>Century Gothic</vt:lpstr>
      <vt:lpstr>Trebuchet MS</vt:lpstr>
      <vt:lpstr>Wingdings 3</vt:lpstr>
      <vt:lpstr>1_Office Theme</vt:lpstr>
      <vt:lpstr>2_Office Theme</vt:lpstr>
      <vt:lpstr>Custom Design</vt:lpstr>
      <vt:lpstr>Facet</vt:lpstr>
      <vt:lpstr>Metropolitan</vt:lpstr>
      <vt:lpstr>Lightning Talks</vt:lpstr>
      <vt:lpstr>Lightning Talks</vt:lpstr>
      <vt:lpstr>Picking a needle out of the haystack</vt:lpstr>
      <vt:lpstr>Our first step – Getting our Ducks in a Row </vt:lpstr>
      <vt:lpstr>A Picture is Worth a Thousand Words</vt:lpstr>
      <vt:lpstr>Seeing clearly </vt:lpstr>
      <vt:lpstr>Working Hand in Hand </vt:lpstr>
      <vt:lpstr>One Step at a Time</vt:lpstr>
      <vt:lpstr>The Results </vt:lpstr>
      <vt:lpstr>Challenges Ahead </vt:lpstr>
      <vt:lpstr>Questions?? </vt:lpstr>
      <vt:lpstr>Starting the conversation An initiative to highlight a wealth of resources by Indigenous authors Kim Vallee Scholars Portal Day 2018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lpstr>RDM in Court: Creating a repository for the Robinson Treaties Annuities Case</vt:lpstr>
      <vt:lpstr>Robinson Huron and Robinson Superior Treaties</vt:lpstr>
      <vt:lpstr>The claim</vt:lpstr>
      <vt:lpstr>The project</vt:lpstr>
      <vt:lpstr>Technical solution</vt:lpstr>
      <vt:lpstr>Being an “accomplice”</vt:lpstr>
      <vt:lpstr>Lightning Talks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Lightning Talks</dc:title>
  <dc:creator>Sabina Pagotto</dc:creator>
  <cp:lastModifiedBy>Sabina Pagotto</cp:lastModifiedBy>
  <cp:revision>2</cp:revision>
  <dcterms:created xsi:type="dcterms:W3CDTF">2018-12-06T21:21:49Z</dcterms:created>
  <dcterms:modified xsi:type="dcterms:W3CDTF">2018-12-10T14:35:29Z</dcterms:modified>
</cp:coreProperties>
</file>