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notesMasterIdLst>
    <p:notesMasterId r:id="rId34"/>
  </p:notesMasterIdLst>
  <p:sldIdLst>
    <p:sldId id="258" r:id="rId6"/>
    <p:sldId id="259" r:id="rId7"/>
    <p:sldId id="336" r:id="rId8"/>
    <p:sldId id="337" r:id="rId9"/>
    <p:sldId id="338" r:id="rId10"/>
    <p:sldId id="339" r:id="rId11"/>
    <p:sldId id="340" r:id="rId12"/>
    <p:sldId id="341" r:id="rId13"/>
    <p:sldId id="342" r:id="rId14"/>
    <p:sldId id="343" r:id="rId15"/>
    <p:sldId id="344" r:id="rId16"/>
    <p:sldId id="278" r:id="rId17"/>
    <p:sldId id="279" r:id="rId18"/>
    <p:sldId id="280" r:id="rId19"/>
    <p:sldId id="281" r:id="rId20"/>
    <p:sldId id="282" r:id="rId21"/>
    <p:sldId id="283" r:id="rId22"/>
    <p:sldId id="284" r:id="rId23"/>
    <p:sldId id="285" r:id="rId24"/>
    <p:sldId id="286" r:id="rId25"/>
    <p:sldId id="287" r:id="rId26"/>
    <p:sldId id="311" r:id="rId27"/>
    <p:sldId id="312" r:id="rId28"/>
    <p:sldId id="313" r:id="rId29"/>
    <p:sldId id="314" r:id="rId30"/>
    <p:sldId id="315" r:id="rId31"/>
    <p:sldId id="316" r:id="rId32"/>
    <p:sldId id="27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8" d="100"/>
          <a:sy n="68" d="100"/>
        </p:scale>
        <p:origin x="61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5A9E2B-4E21-4D19-9ECC-5D06B98C829E}" type="datetimeFigureOut">
              <a:rPr lang="en-CA" smtClean="0"/>
              <a:t>2018-12-06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DEE265-6110-4BC6-AB23-5937DF60E8FF}" type="slidenum">
              <a:rPr lang="en-CA" smtClean="0"/>
              <a:t>‹#›</a:t>
            </a:fld>
            <a:endParaRPr lang="en-CA"/>
          </a:p>
        </p:txBody>
      </p:sp>
    </p:spTree>
    <p:extLst>
      <p:ext uri="{BB962C8B-B14F-4D97-AF65-F5344CB8AC3E}">
        <p14:creationId xmlns:p14="http://schemas.microsoft.com/office/powerpoint/2010/main" val="556827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668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489f17d6a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489f17d6a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38650863" indent="-38185725">
              <a:defRPr sz="2400">
                <a:solidFill>
                  <a:schemeClr val="tx1"/>
                </a:solidFill>
                <a:latin typeface="Arial" panose="020B0604020202020204" pitchFamily="34" charset="0"/>
                <a:ea typeface="ＭＳ Ｐゴシック" panose="020B0600070205080204" pitchFamily="34" charset="-128"/>
              </a:defRPr>
            </a:lvl2pPr>
            <a:lvl3pPr marL="1163638" indent="-231775">
              <a:defRPr sz="2400">
                <a:solidFill>
                  <a:schemeClr val="tx1"/>
                </a:solidFill>
                <a:latin typeface="Arial" panose="020B0604020202020204" pitchFamily="34" charset="0"/>
                <a:ea typeface="ＭＳ Ｐゴシック" panose="020B0600070205080204" pitchFamily="34" charset="-128"/>
              </a:defRPr>
            </a:lvl3pPr>
            <a:lvl4pPr marL="1630363" indent="-231775">
              <a:defRPr sz="2400">
                <a:solidFill>
                  <a:schemeClr val="tx1"/>
                </a:solidFill>
                <a:latin typeface="Arial" panose="020B0604020202020204" pitchFamily="34" charset="0"/>
                <a:ea typeface="ＭＳ Ｐゴシック" panose="020B0600070205080204" pitchFamily="34" charset="-128"/>
              </a:defRPr>
            </a:lvl4pPr>
            <a:lvl5pPr marL="2095500" indent="-231775">
              <a:defRPr sz="2400">
                <a:solidFill>
                  <a:schemeClr val="tx1"/>
                </a:solidFill>
                <a:latin typeface="Arial" panose="020B0604020202020204" pitchFamily="34" charset="0"/>
                <a:ea typeface="ＭＳ Ｐゴシック" panose="020B0600070205080204" pitchFamily="34" charset="-128"/>
              </a:defRPr>
            </a:lvl5pPr>
            <a:lvl6pPr marL="2552700" indent="-23177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09900" indent="-23177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67100" indent="-23177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24300" indent="-23177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6580CB6-6AA7-423C-9156-2C80FE0E7EC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ＭＳ Ｐゴシック" panose="020B0600070205080204" pitchFamily="34" charset="-128"/>
              </a:rPr>
              <a:t>Currently, one of the greatest challenges I face as a Data Services Librarian is explaining different concepts to our researchers at all levels.</a:t>
            </a:r>
          </a:p>
          <a:p>
            <a:pPr eaLnBrk="1" hangingPunct="1"/>
            <a:r>
              <a:rPr lang="en-US" altLang="en-US">
                <a:latin typeface="Arial" panose="020B0604020202020204" pitchFamily="34" charset="0"/>
                <a:ea typeface="ＭＳ Ｐゴシック" panose="020B0600070205080204" pitchFamily="34" charset="-128"/>
              </a:rPr>
              <a:t>At this point in time, I am facing this challenge in regards to Research data mgmt or RDM. The Portage Expert Training Grp, of which I am the Chair, has come up with a number of innovative bilingual training aids that will help us to build our RDM services. This is of great benefit to all of us because it not only levels the playing field for those of us providing data services, it also levels the playing field for researchers. </a:t>
            </a:r>
          </a:p>
        </p:txBody>
      </p:sp>
    </p:spTree>
    <p:extLst>
      <p:ext uri="{BB962C8B-B14F-4D97-AF65-F5344CB8AC3E}">
        <p14:creationId xmlns:p14="http://schemas.microsoft.com/office/powerpoint/2010/main" val="1668356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ChangeArrowheads="1" noTextEdit="1"/>
          </p:cNvSpPr>
          <p:nvPr>
            <p:ph type="sldImg"/>
          </p:nvPr>
        </p:nvSpPr>
        <p:spPr>
          <a:ln/>
        </p:spPr>
      </p:sp>
      <p:sp>
        <p:nvSpPr>
          <p:cNvPr id="7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r>
              <a:rPr lang="en-US" altLang="en-US">
                <a:latin typeface="Arial" panose="020B0604020202020204" pitchFamily="34" charset="0"/>
                <a:ea typeface="ＭＳ Ｐゴシック" panose="020B0600070205080204" pitchFamily="34" charset="-128"/>
              </a:rPr>
              <a:t>Materials accessible to the world</a:t>
            </a:r>
          </a:p>
          <a:p>
            <a:pPr marL="171450" indent="-171450">
              <a:buFontTx/>
              <a:buChar char="-"/>
            </a:pPr>
            <a:r>
              <a:rPr lang="en-US" altLang="en-US">
                <a:latin typeface="Arial" panose="020B0604020202020204" pitchFamily="34" charset="0"/>
                <a:ea typeface="ＭＳ Ｐゴシック" panose="020B0600070205080204" pitchFamily="34" charset="-128"/>
              </a:rPr>
              <a:t>Anything produced by P is bilingual – making rdm information and training materials accessible to more res-ers</a:t>
            </a:r>
          </a:p>
          <a:p>
            <a:pPr marL="171450" indent="-171450">
              <a:buFontTx/>
              <a:buChar char="-"/>
            </a:pPr>
            <a:r>
              <a:rPr lang="en-US" altLang="en-US">
                <a:latin typeface="Arial" panose="020B0604020202020204" pitchFamily="34" charset="0"/>
                <a:ea typeface="ＭＳ Ｐゴシック" panose="020B0600070205080204" pitchFamily="34" charset="-128"/>
              </a:rPr>
              <a:t>Can switch to Fr easily</a:t>
            </a:r>
          </a:p>
        </p:txBody>
      </p:sp>
      <p:sp>
        <p:nvSpPr>
          <p:cNvPr id="71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7F5AABA-EC43-402F-AD8E-56530546472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725766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2CEA5DD5-0F6A-4926-9489-8F6CEB476834}"/>
              </a:ext>
            </a:extLst>
          </p:cNvPr>
          <p:cNvSpPr>
            <a:spLocks noGrp="1"/>
          </p:cNvSpPr>
          <p:nvPr>
            <p:ph type="body" idx="1"/>
          </p:nvPr>
        </p:nvSpPr>
        <p:spPr/>
        <p:txBody>
          <a:bodyPr/>
          <a:lstStyle/>
          <a:p>
            <a:pPr marL="171450" indent="-171450">
              <a:buFontTx/>
              <a:buChar char="-"/>
              <a:defRPr/>
            </a:pPr>
            <a:r>
              <a:rPr lang="en-CA" dirty="0"/>
              <a:t>Also a data thesaurus from the </a:t>
            </a:r>
            <a:r>
              <a:rPr lang="en-CA" dirty="0" err="1"/>
              <a:t>Ntl</a:t>
            </a:r>
            <a:r>
              <a:rPr lang="en-CA" dirty="0"/>
              <a:t> Network of Libraries of Medicine (E/F and several other languages)</a:t>
            </a:r>
          </a:p>
          <a:p>
            <a:pPr>
              <a:defRPr/>
            </a:pPr>
            <a:endParaRPr lang="en-CA" dirty="0"/>
          </a:p>
          <a:p>
            <a:pPr marL="171450" indent="-171450">
              <a:buFontTx/>
              <a:buChar char="-"/>
              <a:defRPr/>
            </a:pPr>
            <a:r>
              <a:rPr lang="en-CA" dirty="0"/>
              <a:t>And a Research Data Dictionary from CASRAI (E/F terms)</a:t>
            </a:r>
          </a:p>
          <a:p>
            <a:pPr marL="171450" indent="-171450">
              <a:buFontTx/>
              <a:buChar char="-"/>
              <a:defRPr/>
            </a:pPr>
            <a:r>
              <a:rPr lang="en-CA" dirty="0"/>
              <a:t>These resources are easy to find from the front page of P, thus making it easy for anyone to find terms for which they are looking quickly and in their language of choice</a:t>
            </a:r>
            <a:endParaRPr lang="en-US" dirty="0"/>
          </a:p>
        </p:txBody>
      </p:sp>
      <p:sp>
        <p:nvSpPr>
          <p:cNvPr id="10244" name="Slide Number Placeholder 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42AA336-1378-4969-AD33-F7B7ADFBECE4}"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4002675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8F470427-45E6-4F2D-B264-8CD75DABD691}"/>
              </a:ext>
            </a:extLst>
          </p:cNvPr>
          <p:cNvSpPr>
            <a:spLocks noGrp="1"/>
          </p:cNvSpPr>
          <p:nvPr>
            <p:ph type="body" idx="1"/>
          </p:nvPr>
        </p:nvSpPr>
        <p:spPr/>
        <p:txBody>
          <a:bodyPr/>
          <a:lstStyle/>
          <a:p>
            <a:pPr>
              <a:defRPr/>
            </a:pPr>
            <a:r>
              <a:rPr lang="en-CA" dirty="0"/>
              <a:t>Busy Bee series</a:t>
            </a:r>
          </a:p>
          <a:p>
            <a:pPr marL="171450" indent="-171450">
              <a:buFontTx/>
              <a:buChar char="-"/>
              <a:defRPr/>
            </a:pPr>
            <a:r>
              <a:rPr lang="en-CA" dirty="0"/>
              <a:t>Point form</a:t>
            </a:r>
          </a:p>
          <a:p>
            <a:pPr marL="171450" indent="-171450">
              <a:buFontTx/>
              <a:buChar char="-"/>
              <a:defRPr/>
            </a:pPr>
            <a:r>
              <a:rPr lang="en-CA" dirty="0"/>
              <a:t>Short and to the point</a:t>
            </a:r>
          </a:p>
          <a:p>
            <a:pPr marL="171450" indent="-171450">
              <a:buFontTx/>
              <a:buChar char="-"/>
              <a:defRPr/>
            </a:pPr>
            <a:r>
              <a:rPr lang="en-CA" dirty="0"/>
              <a:t>1 pager pdf</a:t>
            </a:r>
          </a:p>
          <a:p>
            <a:pPr marL="171450" indent="-171450">
              <a:buFontTx/>
              <a:buChar char="-"/>
              <a:defRPr/>
            </a:pPr>
            <a:r>
              <a:rPr lang="en-CA" dirty="0"/>
              <a:t>Can print up a bilingual one</a:t>
            </a:r>
          </a:p>
          <a:p>
            <a:pPr marL="171450" indent="-171450">
              <a:buFontTx/>
              <a:buChar char="-"/>
              <a:defRPr/>
            </a:pPr>
            <a:r>
              <a:rPr lang="en-CA" dirty="0"/>
              <a:t>Available under Training resources</a:t>
            </a:r>
          </a:p>
          <a:p>
            <a:pPr marL="171450" indent="-171450">
              <a:buFontTx/>
              <a:buChar char="-"/>
              <a:defRPr/>
            </a:pPr>
            <a:r>
              <a:rPr lang="en-CA" dirty="0"/>
              <a:t>More coming in the series – DV, FRDR, Curation </a:t>
            </a:r>
            <a:endParaRPr lang="en-US" dirty="0"/>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38D2281-A9A0-40F5-BB13-B0694BBEAE81}" type="slidenum">
              <a:rPr kumimoji="0" lang="en-CA"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CA"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996906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ChangeArrowheads="1" noTextEdit="1"/>
          </p:cNvSpPr>
          <p:nvPr>
            <p:ph type="sldImg"/>
          </p:nvPr>
        </p:nvSpPr>
        <p:spPr>
          <a:ln/>
        </p:spPr>
      </p:sp>
      <p:sp>
        <p:nvSpPr>
          <p:cNvPr id="14339"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r>
              <a:rPr lang="en-CA" altLang="en-US">
                <a:latin typeface="Arial" panose="020B0604020202020204" pitchFamily="34" charset="0"/>
                <a:ea typeface="ＭＳ Ｐゴシック" panose="020B0600070205080204" pitchFamily="34" charset="-128"/>
              </a:rPr>
              <a:t>More detailed than the BB</a:t>
            </a:r>
          </a:p>
          <a:p>
            <a:pPr marL="171450" indent="-171450">
              <a:buFontTx/>
              <a:buChar char="-"/>
            </a:pPr>
            <a:r>
              <a:rPr lang="en-CA" altLang="en-US">
                <a:latin typeface="Arial" panose="020B0604020202020204" pitchFamily="34" charset="0"/>
                <a:ea typeface="ＭＳ Ｐゴシック" panose="020B0600070205080204" pitchFamily="34" charset="-128"/>
              </a:rPr>
              <a:t>Shows that RDM is being conducted world wide</a:t>
            </a:r>
          </a:p>
          <a:p>
            <a:pPr marL="171450" indent="-171450">
              <a:buFontTx/>
              <a:buChar char="-"/>
            </a:pPr>
            <a:r>
              <a:rPr lang="en-CA" altLang="en-US">
                <a:latin typeface="Arial" panose="020B0604020202020204" pitchFamily="34" charset="0"/>
                <a:ea typeface="ＭＳ Ｐゴシック" panose="020B0600070205080204" pitchFamily="34" charset="-128"/>
              </a:rPr>
              <a:t>1 page double-sided - pdf</a:t>
            </a:r>
          </a:p>
          <a:p>
            <a:pPr marL="171450" indent="-171450">
              <a:buFontTx/>
              <a:buChar char="-"/>
            </a:pPr>
            <a:r>
              <a:rPr lang="en-CA" altLang="en-US">
                <a:latin typeface="Arial" panose="020B0604020202020204" pitchFamily="34" charset="0"/>
                <a:ea typeface="ＭＳ Ｐゴシック" panose="020B0600070205080204" pitchFamily="34" charset="-128"/>
              </a:rPr>
              <a:t>With space to put in your contact info on the back page</a:t>
            </a:r>
          </a:p>
          <a:p>
            <a:pPr marL="171450" indent="-171450">
              <a:buFontTx/>
              <a:buChar char="-"/>
            </a:pPr>
            <a:r>
              <a:rPr lang="en-CA" altLang="en-US">
                <a:latin typeface="Arial" panose="020B0604020202020204" pitchFamily="34" charset="0"/>
                <a:ea typeface="ＭＳ Ｐゴシック" panose="020B0600070205080204" pitchFamily="34" charset="-128"/>
              </a:rPr>
              <a:t>Once again, downloadable from the P website</a:t>
            </a:r>
          </a:p>
          <a:p>
            <a:pPr marL="171450" indent="-171450">
              <a:buFontTx/>
              <a:buChar char="-"/>
            </a:pPr>
            <a:endParaRPr lang="en-US" altLang="en-US">
              <a:latin typeface="Arial" panose="020B0604020202020204" pitchFamily="34" charset="0"/>
              <a:ea typeface="ＭＳ Ｐゴシック" panose="020B0600070205080204" pitchFamily="34" charset="-128"/>
            </a:endParaRPr>
          </a:p>
        </p:txBody>
      </p:sp>
      <p:sp>
        <p:nvSpPr>
          <p:cNvPr id="14340" name="Slide Number Placeholder 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EE76350-8345-409B-9A71-E0BF225B80E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5683781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a:ln/>
        </p:spPr>
      </p:sp>
      <p:sp>
        <p:nvSpPr>
          <p:cNvPr id="1638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spcBef>
                <a:spcPct val="0"/>
              </a:spcBef>
              <a:buFontTx/>
              <a:buChar char="-"/>
            </a:pPr>
            <a:r>
              <a:rPr lang="en-CA" altLang="en-US">
                <a:latin typeface="Arial" panose="020B0604020202020204" pitchFamily="34" charset="0"/>
                <a:ea typeface="ＭＳ Ｐゴシック" panose="020B0600070205080204" pitchFamily="34" charset="-128"/>
              </a:rPr>
              <a:t>These ones put together by folks from Portage</a:t>
            </a:r>
            <a:endParaRPr lang="en-US" altLang="en-US">
              <a:latin typeface="Arial" panose="020B0604020202020204" pitchFamily="34" charset="0"/>
              <a:ea typeface="ＭＳ Ｐゴシック" panose="020B0600070205080204" pitchFamily="34" charset="-128"/>
            </a:endParaRPr>
          </a:p>
          <a:p>
            <a:pPr marL="171450" indent="-171450" eaLnBrk="1" hangingPunct="1">
              <a:spcBef>
                <a:spcPct val="0"/>
              </a:spcBef>
              <a:buFontTx/>
              <a:buChar char="-"/>
            </a:pPr>
            <a:r>
              <a:rPr lang="en-CA" altLang="en-US">
                <a:latin typeface="Arial" panose="020B0604020202020204" pitchFamily="34" charset="0"/>
                <a:ea typeface="ＭＳ Ｐゴシック" panose="020B0600070205080204" pitchFamily="34" charset="-128"/>
              </a:rPr>
              <a:t>P</a:t>
            </a:r>
            <a:r>
              <a:rPr lang="en-US" altLang="en-US">
                <a:latin typeface="Arial" panose="020B0604020202020204" pitchFamily="34" charset="0"/>
                <a:ea typeface="ＭＳ Ｐゴシック" panose="020B0600070205080204" pitchFamily="34" charset="-128"/>
              </a:rPr>
              <a:t>ortage will soon be coming out with RDM 101</a:t>
            </a:r>
          </a:p>
          <a:p>
            <a:pPr marL="171450" indent="-171450" eaLnBrk="1" hangingPunct="1">
              <a:spcBef>
                <a:spcPct val="0"/>
              </a:spcBef>
              <a:buFontTx/>
              <a:buChar char="-"/>
            </a:pPr>
            <a:r>
              <a:rPr lang="en-CA" altLang="en-US">
                <a:latin typeface="Arial" panose="020B0604020202020204" pitchFamily="34" charset="0"/>
                <a:ea typeface="ＭＳ Ｐゴシック" panose="020B0600070205080204" pitchFamily="34" charset="-128"/>
              </a:rPr>
              <a:t>N</a:t>
            </a:r>
            <a:r>
              <a:rPr lang="en-US" altLang="en-US">
                <a:latin typeface="Arial" panose="020B0604020202020204" pitchFamily="34" charset="0"/>
                <a:ea typeface="ＭＳ Ｐゴシック" panose="020B0600070205080204" pitchFamily="34" charset="-128"/>
              </a:rPr>
              <a:t>ext year will have DMP 101</a:t>
            </a:r>
            <a:endParaRPr lang="en-CA" altLang="en-US">
              <a:latin typeface="Arial" panose="020B0604020202020204" pitchFamily="34" charset="0"/>
              <a:ea typeface="ＭＳ Ｐゴシック" panose="020B0600070205080204" pitchFamily="34" charset="-128"/>
            </a:endParaRPr>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9300" indent="-287338">
              <a:defRPr sz="2400">
                <a:solidFill>
                  <a:schemeClr val="tx1"/>
                </a:solidFill>
                <a:latin typeface="Arial" panose="020B0604020202020204" pitchFamily="34" charset="0"/>
                <a:ea typeface="ＭＳ Ｐゴシック" panose="020B0600070205080204" pitchFamily="34" charset="-128"/>
              </a:defRPr>
            </a:lvl2pPr>
            <a:lvl3pPr marL="1152525" indent="-230188">
              <a:defRPr sz="2400">
                <a:solidFill>
                  <a:schemeClr val="tx1"/>
                </a:solidFill>
                <a:latin typeface="Arial" panose="020B0604020202020204" pitchFamily="34" charset="0"/>
                <a:ea typeface="ＭＳ Ｐゴシック" panose="020B0600070205080204" pitchFamily="34" charset="-128"/>
              </a:defRPr>
            </a:lvl3pPr>
            <a:lvl4pPr marL="1612900" indent="-230188">
              <a:defRPr sz="2400">
                <a:solidFill>
                  <a:schemeClr val="tx1"/>
                </a:solidFill>
                <a:latin typeface="Arial" panose="020B0604020202020204" pitchFamily="34" charset="0"/>
                <a:ea typeface="ＭＳ Ｐゴシック" panose="020B0600070205080204" pitchFamily="34" charset="-128"/>
              </a:defRPr>
            </a:lvl4pPr>
            <a:lvl5pPr marL="2074863" indent="-230188">
              <a:defRPr sz="2400">
                <a:solidFill>
                  <a:schemeClr val="tx1"/>
                </a:solidFill>
                <a:latin typeface="Arial" panose="020B0604020202020204" pitchFamily="34" charset="0"/>
                <a:ea typeface="ＭＳ Ｐゴシック" panose="020B0600070205080204" pitchFamily="34" charset="-128"/>
              </a:defRPr>
            </a:lvl5pPr>
            <a:lvl6pPr marL="2532063" indent="-2301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89263" indent="-2301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46463" indent="-2301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03663" indent="-2301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4CDB9EF-A7EC-46E0-847F-F64C5B7E95E1}" type="slidenum">
              <a:rPr kumimoji="0" lang="en-CA" altLang="en-US"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CA" altLang="en-US"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262886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ChangeArrowheads="1" noTextEdit="1"/>
          </p:cNvSpPr>
          <p:nvPr>
            <p:ph type="sldImg"/>
          </p:nvPr>
        </p:nvSpPr>
        <p:spPr>
          <a:ln/>
        </p:spPr>
      </p:sp>
      <p:sp>
        <p:nvSpPr>
          <p:cNvPr id="18435"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
        <p:nvSpPr>
          <p:cNvPr id="18436" name="Slide Number Placeholder 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EA6F02A-56B6-4635-A826-0663B3E4EAE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4062995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ChangeArrowheads="1" noTextEdit="1"/>
          </p:cNvSpPr>
          <p:nvPr>
            <p:ph type="sldImg"/>
          </p:nvPr>
        </p:nvSpPr>
        <p:spPr>
          <a:ln/>
        </p:spPr>
      </p:sp>
      <p:sp>
        <p:nvSpPr>
          <p:cNvPr id="20483"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r>
              <a:rPr lang="en-CA" altLang="en-US">
                <a:latin typeface="Arial" panose="020B0604020202020204" pitchFamily="34" charset="0"/>
                <a:ea typeface="ＭＳ Ｐゴシック" panose="020B0600070205080204" pitchFamily="34" charset="-128"/>
              </a:rPr>
              <a:t>People from most disciplines and faculties come to see us</a:t>
            </a:r>
          </a:p>
          <a:p>
            <a:pPr marL="171450" indent="-171450">
              <a:buFontTx/>
              <a:buChar char="-"/>
            </a:pPr>
            <a:r>
              <a:rPr lang="en-CA" altLang="en-US">
                <a:latin typeface="Arial" panose="020B0604020202020204" pitchFamily="34" charset="0"/>
                <a:ea typeface="ＭＳ Ｐゴシック" panose="020B0600070205080204" pitchFamily="34" charset="-128"/>
              </a:rPr>
              <a:t>They come when they need help and consultations on different stages of the research life cycle</a:t>
            </a:r>
          </a:p>
          <a:p>
            <a:pPr marL="171450" indent="-171450">
              <a:buFontTx/>
              <a:buChar char="-"/>
            </a:pPr>
            <a:endParaRPr lang="en-CA" altLang="en-US">
              <a:latin typeface="Arial" panose="020B0604020202020204" pitchFamily="34" charset="0"/>
              <a:ea typeface="ＭＳ Ｐゴシック" panose="020B0600070205080204" pitchFamily="34" charset="-128"/>
            </a:endParaRPr>
          </a:p>
          <a:p>
            <a:pPr marL="171450" indent="-171450">
              <a:buFontTx/>
              <a:buChar char="-"/>
            </a:pPr>
            <a:r>
              <a:rPr lang="en-CA" altLang="en-US">
                <a:latin typeface="Arial" panose="020B0604020202020204" pitchFamily="34" charset="0"/>
                <a:ea typeface="ＭＳ Ｐゴシック" panose="020B0600070205080204" pitchFamily="34" charset="-128"/>
              </a:rPr>
              <a:t>We give them all the same info so they all have the same potential to be equally prepared</a:t>
            </a:r>
          </a:p>
          <a:p>
            <a:pPr marL="171450" indent="-171450">
              <a:buFontTx/>
              <a:buChar char="-"/>
            </a:pPr>
            <a:endParaRPr lang="en-CA" altLang="en-US">
              <a:latin typeface="Arial" panose="020B0604020202020204" pitchFamily="34" charset="0"/>
              <a:ea typeface="ＭＳ Ｐゴシック" panose="020B0600070205080204" pitchFamily="34" charset="-128"/>
            </a:endParaRPr>
          </a:p>
          <a:p>
            <a:pPr marL="171450" indent="-171450">
              <a:buFontTx/>
              <a:buChar char="-"/>
            </a:pPr>
            <a:r>
              <a:rPr lang="en-CA" altLang="en-US">
                <a:latin typeface="Arial" panose="020B0604020202020204" pitchFamily="34" charset="0"/>
                <a:ea typeface="ＭＳ Ｐゴシック" panose="020B0600070205080204" pitchFamily="34" charset="-128"/>
              </a:rPr>
              <a:t>Contacts at your organization – page at P – make sure you are listed there if you do RDM</a:t>
            </a:r>
            <a:endParaRPr lang="en-US" altLang="en-US">
              <a:latin typeface="Arial" panose="020B0604020202020204" pitchFamily="34" charset="0"/>
              <a:ea typeface="ＭＳ Ｐゴシック" panose="020B0600070205080204" pitchFamily="34" charset="-128"/>
            </a:endParaRPr>
          </a:p>
        </p:txBody>
      </p:sp>
      <p:sp>
        <p:nvSpPr>
          <p:cNvPr id="20484" name="Slide Number Placeholder 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8A8C5A1-8E64-4228-AC98-9F9D43C08DC6}"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672821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ChangeArrowheads="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A83FF27-BC83-49CB-A411-DF78299AF15B}"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644513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62E46-0470-4A8D-B6FD-0BC5A057A08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27284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62E46-0470-4A8D-B6FD-0BC5A057A08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9331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62E46-0470-4A8D-B6FD-0BC5A057A08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78567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445" lvl="1" indent="0">
              <a:lnSpc>
                <a:spcPct val="85000"/>
              </a:lnSpc>
              <a:spcBef>
                <a:spcPts val="600"/>
              </a:spcBef>
              <a:buNone/>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62E46-0470-4A8D-B6FD-0BC5A057A08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78989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62E46-0470-4A8D-B6FD-0BC5A057A08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00220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62E46-0470-4A8D-B6FD-0BC5A057A08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3594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1106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87ee4859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87ee4859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487ee4859a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487ee4859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487ee4859a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487ee4859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4893f2b197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4893f2b197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487ee4859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487ee4859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39ee3ee5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39ee3ee5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0"/>
              </a:lnSpc>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89982148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489982148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95423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0181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919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4157" y="2130426"/>
            <a:ext cx="10673443" cy="1470025"/>
          </a:xfrm>
        </p:spPr>
        <p:txBody>
          <a:bodyPr/>
          <a:lstStyle/>
          <a:p>
            <a:r>
              <a:rPr lang="en-US"/>
              <a:t>Click to edit Master title style</a:t>
            </a:r>
          </a:p>
        </p:txBody>
      </p:sp>
      <p:sp>
        <p:nvSpPr>
          <p:cNvPr id="3" name="Subtitle 2"/>
          <p:cNvSpPr>
            <a:spLocks noGrp="1"/>
          </p:cNvSpPr>
          <p:nvPr>
            <p:ph type="subTitle" idx="1"/>
          </p:nvPr>
        </p:nvSpPr>
        <p:spPr>
          <a:xfrm>
            <a:off x="604157" y="3886200"/>
            <a:ext cx="9759043"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3873470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49276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0651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023661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pPr defTabSz="457200"/>
            <a:fld id="{22E8D4B4-9339-465E-B601-44156224ACEC}" type="datetime1">
              <a:rPr lang="en-US">
                <a:solidFill>
                  <a:prstClr val="black"/>
                </a:solidFill>
              </a:rPr>
              <a:pPr defTabSz="457200"/>
              <a:t>12/6/2018</a:t>
            </a:fld>
            <a:endParaRPr lang="en-US">
              <a:solidFill>
                <a:prstClr val="black"/>
              </a:solidFill>
            </a:endParaRPr>
          </a:p>
        </p:txBody>
      </p:sp>
    </p:spTree>
    <p:extLst>
      <p:ext uri="{BB962C8B-B14F-4D97-AF65-F5344CB8AC3E}">
        <p14:creationId xmlns:p14="http://schemas.microsoft.com/office/powerpoint/2010/main" val="5119595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688038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4080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27495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31691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281461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7221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91895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692228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690856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623806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948527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281981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224707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58528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581174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33"/>
            <a:ext cx="6096000" cy="68580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Clr>
                <a:schemeClr val="dk1"/>
              </a:buClr>
              <a:buSzPts val="1800"/>
              <a:buChar char="●"/>
              <a:defRPr>
                <a:solidFill>
                  <a:schemeClr val="dk1"/>
                </a:solidFill>
              </a:defRPr>
            </a:lvl1pPr>
            <a:lvl2pPr marL="1219170" lvl="1" indent="-423323">
              <a:spcBef>
                <a:spcPts val="2133"/>
              </a:spcBef>
              <a:spcAft>
                <a:spcPts val="0"/>
              </a:spcAft>
              <a:buClr>
                <a:schemeClr val="dk1"/>
              </a:buClr>
              <a:buSzPts val="1400"/>
              <a:buChar char="○"/>
              <a:defRPr>
                <a:solidFill>
                  <a:schemeClr val="dk1"/>
                </a:solidFill>
              </a:defRPr>
            </a:lvl2pPr>
            <a:lvl3pPr marL="1828754" lvl="2" indent="-423323">
              <a:spcBef>
                <a:spcPts val="2133"/>
              </a:spcBef>
              <a:spcAft>
                <a:spcPts val="0"/>
              </a:spcAft>
              <a:buClr>
                <a:schemeClr val="dk1"/>
              </a:buClr>
              <a:buSzPts val="1400"/>
              <a:buChar char="■"/>
              <a:defRPr>
                <a:solidFill>
                  <a:schemeClr val="dk1"/>
                </a:solidFill>
              </a:defRPr>
            </a:lvl3pPr>
            <a:lvl4pPr marL="2438339" lvl="3" indent="-423323">
              <a:spcBef>
                <a:spcPts val="2133"/>
              </a:spcBef>
              <a:spcAft>
                <a:spcPts val="0"/>
              </a:spcAft>
              <a:buClr>
                <a:schemeClr val="dk1"/>
              </a:buClr>
              <a:buSzPts val="1400"/>
              <a:buChar char="●"/>
              <a:defRPr>
                <a:solidFill>
                  <a:schemeClr val="dk1"/>
                </a:solidFill>
              </a:defRPr>
            </a:lvl4pPr>
            <a:lvl5pPr marL="3047924" lvl="4" indent="-423323">
              <a:spcBef>
                <a:spcPts val="2133"/>
              </a:spcBef>
              <a:spcAft>
                <a:spcPts val="0"/>
              </a:spcAft>
              <a:buClr>
                <a:schemeClr val="dk1"/>
              </a:buClr>
              <a:buSzPts val="1400"/>
              <a:buChar char="○"/>
              <a:defRPr>
                <a:solidFill>
                  <a:schemeClr val="dk1"/>
                </a:solidFill>
              </a:defRPr>
            </a:lvl5pPr>
            <a:lvl6pPr marL="3657509" lvl="5" indent="-423323">
              <a:spcBef>
                <a:spcPts val="2133"/>
              </a:spcBef>
              <a:spcAft>
                <a:spcPts val="0"/>
              </a:spcAft>
              <a:buClr>
                <a:schemeClr val="dk1"/>
              </a:buClr>
              <a:buSzPts val="1400"/>
              <a:buChar char="■"/>
              <a:defRPr>
                <a:solidFill>
                  <a:schemeClr val="dk1"/>
                </a:solidFill>
              </a:defRPr>
            </a:lvl6pPr>
            <a:lvl7pPr marL="4267093" lvl="6" indent="-423323">
              <a:spcBef>
                <a:spcPts val="2133"/>
              </a:spcBef>
              <a:spcAft>
                <a:spcPts val="0"/>
              </a:spcAft>
              <a:buClr>
                <a:schemeClr val="dk1"/>
              </a:buClr>
              <a:buSzPts val="1400"/>
              <a:buChar char="●"/>
              <a:defRPr>
                <a:solidFill>
                  <a:schemeClr val="dk1"/>
                </a:solidFill>
              </a:defRPr>
            </a:lvl7pPr>
            <a:lvl8pPr marL="4876678" lvl="7" indent="-423323">
              <a:spcBef>
                <a:spcPts val="2133"/>
              </a:spcBef>
              <a:spcAft>
                <a:spcPts val="0"/>
              </a:spcAft>
              <a:buClr>
                <a:schemeClr val="dk1"/>
              </a:buClr>
              <a:buSzPts val="1400"/>
              <a:buChar char="○"/>
              <a:defRPr>
                <a:solidFill>
                  <a:schemeClr val="dk1"/>
                </a:solidFill>
              </a:defRPr>
            </a:lvl8pPr>
            <a:lvl9pPr marL="5486263" lvl="8" indent="-423323">
              <a:spcBef>
                <a:spcPts val="2133"/>
              </a:spcBef>
              <a:spcAft>
                <a:spcPts val="2133"/>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823517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35360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516992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454291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CA"/>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CA"/>
              <a:t>Click to edit Master subtitle style</a:t>
            </a:r>
            <a:endParaRPr lang="en-US"/>
          </a:p>
        </p:txBody>
      </p:sp>
      <p:sp>
        <p:nvSpPr>
          <p:cNvPr id="4"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47096604-6050-4A74-9F0A-36290DC39CB0}" type="slidenum">
              <a:rPr lang="en-US" altLang="en-US"/>
              <a:pPr>
                <a:defRPr/>
              </a:pPr>
              <a:t>‹#›</a:t>
            </a:fld>
            <a:endParaRPr lang="en-US" altLang="en-US"/>
          </a:p>
        </p:txBody>
      </p:sp>
    </p:spTree>
    <p:extLst>
      <p:ext uri="{BB962C8B-B14F-4D97-AF65-F5344CB8AC3E}">
        <p14:creationId xmlns:p14="http://schemas.microsoft.com/office/powerpoint/2010/main" val="1019281830"/>
      </p:ext>
    </p:extLst>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9BA47E92-88C4-4295-88E3-71089A63E22C}" type="slidenum">
              <a:rPr lang="en-US" altLang="en-US"/>
              <a:pPr>
                <a:defRPr/>
              </a:pPr>
              <a:t>‹#›</a:t>
            </a:fld>
            <a:endParaRPr lang="en-US" altLang="en-US"/>
          </a:p>
        </p:txBody>
      </p:sp>
    </p:spTree>
    <p:extLst>
      <p:ext uri="{BB962C8B-B14F-4D97-AF65-F5344CB8AC3E}">
        <p14:creationId xmlns:p14="http://schemas.microsoft.com/office/powerpoint/2010/main" val="106204428"/>
      </p:ext>
    </p:extLst>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CA"/>
              <a:t>Click to edit Master text styles</a:t>
            </a:r>
          </a:p>
        </p:txBody>
      </p:sp>
      <p:sp>
        <p:nvSpPr>
          <p:cNvPr id="4"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9A981923-E7D7-4E39-ABF6-6A68210C7E78}" type="slidenum">
              <a:rPr lang="en-US" altLang="en-US"/>
              <a:pPr>
                <a:defRPr/>
              </a:pPr>
              <a:t>‹#›</a:t>
            </a:fld>
            <a:endParaRPr lang="en-US" altLang="en-US"/>
          </a:p>
        </p:txBody>
      </p:sp>
    </p:spTree>
    <p:extLst>
      <p:ext uri="{BB962C8B-B14F-4D97-AF65-F5344CB8AC3E}">
        <p14:creationId xmlns:p14="http://schemas.microsoft.com/office/powerpoint/2010/main" val="1008129439"/>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267200" y="1600200"/>
            <a:ext cx="34036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7874000" y="1600200"/>
            <a:ext cx="34036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AD45D0B9-068A-4870-B5B0-855668776CE8}" type="slidenum">
              <a:rPr lang="en-US" altLang="en-US"/>
              <a:pPr>
                <a:defRPr/>
              </a:pPr>
              <a:t>‹#›</a:t>
            </a:fld>
            <a:endParaRPr lang="en-US" altLang="en-US"/>
          </a:p>
        </p:txBody>
      </p:sp>
    </p:spTree>
    <p:extLst>
      <p:ext uri="{BB962C8B-B14F-4D97-AF65-F5344CB8AC3E}">
        <p14:creationId xmlns:p14="http://schemas.microsoft.com/office/powerpoint/2010/main" val="853582262"/>
      </p:ext>
    </p:extLst>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5FD5ED06-5C5E-489C-B8BB-75817DD33803}" type="slidenum">
              <a:rPr lang="en-US" altLang="en-US"/>
              <a:pPr>
                <a:defRPr/>
              </a:pPr>
              <a:t>‹#›</a:t>
            </a:fld>
            <a:endParaRPr lang="en-US" altLang="en-US"/>
          </a:p>
        </p:txBody>
      </p:sp>
    </p:spTree>
    <p:extLst>
      <p:ext uri="{BB962C8B-B14F-4D97-AF65-F5344CB8AC3E}">
        <p14:creationId xmlns:p14="http://schemas.microsoft.com/office/powerpoint/2010/main" val="1662062827"/>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276FF962-9CDE-485F-BAEC-6FBFA517F6FC}" type="slidenum">
              <a:rPr lang="en-US" altLang="en-US"/>
              <a:pPr>
                <a:defRPr/>
              </a:pPr>
              <a:t>‹#›</a:t>
            </a:fld>
            <a:endParaRPr lang="en-US" altLang="en-US"/>
          </a:p>
        </p:txBody>
      </p:sp>
    </p:spTree>
    <p:extLst>
      <p:ext uri="{BB962C8B-B14F-4D97-AF65-F5344CB8AC3E}">
        <p14:creationId xmlns:p14="http://schemas.microsoft.com/office/powerpoint/2010/main" val="3446822694"/>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25762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D9AF5114-A92E-470E-A8A5-52945F96C8EB}" type="slidenum">
              <a:rPr lang="en-US" altLang="en-US"/>
              <a:pPr>
                <a:defRPr/>
              </a:pPr>
              <a:t>‹#›</a:t>
            </a:fld>
            <a:endParaRPr lang="en-US" altLang="en-US"/>
          </a:p>
        </p:txBody>
      </p:sp>
    </p:spTree>
    <p:extLst>
      <p:ext uri="{BB962C8B-B14F-4D97-AF65-F5344CB8AC3E}">
        <p14:creationId xmlns:p14="http://schemas.microsoft.com/office/powerpoint/2010/main" val="589279753"/>
      </p:ext>
    </p:extLst>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4D7597BD-052F-42FD-B3CF-E9F5689E4F47}" type="slidenum">
              <a:rPr lang="en-US" altLang="en-US"/>
              <a:pPr>
                <a:defRPr/>
              </a:pPr>
              <a:t>‹#›</a:t>
            </a:fld>
            <a:endParaRPr lang="en-US" altLang="en-US"/>
          </a:p>
        </p:txBody>
      </p:sp>
    </p:spTree>
    <p:extLst>
      <p:ext uri="{BB962C8B-B14F-4D97-AF65-F5344CB8AC3E}">
        <p14:creationId xmlns:p14="http://schemas.microsoft.com/office/powerpoint/2010/main" val="2943226028"/>
      </p:ext>
    </p:extLst>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68279053-EBF6-40D9-A1AC-AD3DF6469C82}" type="slidenum">
              <a:rPr lang="en-US" altLang="en-US"/>
              <a:pPr>
                <a:defRPr/>
              </a:pPr>
              <a:t>‹#›</a:t>
            </a:fld>
            <a:endParaRPr lang="en-US" altLang="en-US"/>
          </a:p>
        </p:txBody>
      </p:sp>
    </p:spTree>
    <p:extLst>
      <p:ext uri="{BB962C8B-B14F-4D97-AF65-F5344CB8AC3E}">
        <p14:creationId xmlns:p14="http://schemas.microsoft.com/office/powerpoint/2010/main" val="4044838877"/>
      </p:ext>
    </p:extLst>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DF3871E4-D319-43E6-9A9F-3AC7BB4A97A1}" type="slidenum">
              <a:rPr lang="en-US" altLang="en-US"/>
              <a:pPr>
                <a:defRPr/>
              </a:pPr>
              <a:t>‹#›</a:t>
            </a:fld>
            <a:endParaRPr lang="en-US" altLang="en-US"/>
          </a:p>
        </p:txBody>
      </p:sp>
    </p:spTree>
    <p:extLst>
      <p:ext uri="{BB962C8B-B14F-4D97-AF65-F5344CB8AC3E}">
        <p14:creationId xmlns:p14="http://schemas.microsoft.com/office/powerpoint/2010/main" val="39480625"/>
      </p:ext>
    </p:extLst>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53600" y="228600"/>
            <a:ext cx="1930400" cy="5181600"/>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3962400" y="228600"/>
            <a:ext cx="5588000" cy="5181600"/>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Rectangle 4">
            <a:extLst>
              <a:ext uri="{FF2B5EF4-FFF2-40B4-BE49-F238E27FC236}">
                <a16:creationId xmlns:a16="http://schemas.microsoft.com/office/drawing/2014/main" id="{BB29F287-D690-4C75-A507-5EDC77C5A1A2}"/>
              </a:ext>
            </a:extLst>
          </p:cNvPr>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a:extLst>
              <a:ext uri="{FF2B5EF4-FFF2-40B4-BE49-F238E27FC236}">
                <a16:creationId xmlns:a16="http://schemas.microsoft.com/office/drawing/2014/main" id="{7425373F-17D2-40CE-8D80-180B632DA6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47AE95E-6C82-4785-BECD-223E2A4DD1E2}"/>
              </a:ext>
            </a:extLst>
          </p:cNvPr>
          <p:cNvSpPr>
            <a:spLocks noGrp="1" noChangeArrowheads="1"/>
          </p:cNvSpPr>
          <p:nvPr>
            <p:ph type="sldNum" sz="quarter" idx="12"/>
          </p:nvPr>
        </p:nvSpPr>
        <p:spPr>
          <a:ln/>
        </p:spPr>
        <p:txBody>
          <a:bodyPr/>
          <a:lstStyle>
            <a:lvl1pPr>
              <a:defRPr/>
            </a:lvl1pPr>
          </a:lstStyle>
          <a:p>
            <a:pPr>
              <a:defRPr/>
            </a:pPr>
            <a:fld id="{4F3193C0-57BB-43D2-8917-BDA654C94198}" type="slidenum">
              <a:rPr lang="en-US" altLang="en-US"/>
              <a:pPr>
                <a:defRPr/>
              </a:pPr>
              <a:t>‹#›</a:t>
            </a:fld>
            <a:endParaRPr lang="en-US" altLang="en-US"/>
          </a:p>
        </p:txBody>
      </p:sp>
    </p:spTree>
    <p:extLst>
      <p:ext uri="{BB962C8B-B14F-4D97-AF65-F5344CB8AC3E}">
        <p14:creationId xmlns:p14="http://schemas.microsoft.com/office/powerpoint/2010/main" val="2530137481"/>
      </p:ext>
    </p:extLst>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76484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150098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0537918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fld id="{846CE7D5-CF57-46EF-B807-FDD0502418D4}" type="datetimeFigureOut">
              <a:rPr lang="en-US" smtClean="0"/>
              <a:t>12/6/2018</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021859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p:cNvSpPr>
            <a:spLocks noGrp="1"/>
          </p:cNvSpPr>
          <p:nvPr>
            <p:ph type="dt" sz="half" idx="10"/>
          </p:nvPr>
        </p:nvSpPr>
        <p:spPr/>
        <p:txBody>
          <a:bodyPr/>
          <a:lstStyle/>
          <a:p>
            <a:fld id="{846CE7D5-CF57-46EF-B807-FDD0502418D4}" type="datetimeFigureOut">
              <a:rPr lang="en-US" smtClean="0"/>
              <a:t>12/6/2018</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36786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985972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2" name="Date Placeholder 1"/>
          <p:cNvSpPr>
            <a:spLocks noGrp="1"/>
          </p:cNvSpPr>
          <p:nvPr>
            <p:ph type="dt" sz="half" idx="10"/>
          </p:nvPr>
        </p:nvSpPr>
        <p:spPr/>
        <p:txBody>
          <a:bodyPr/>
          <a:lstStyle/>
          <a:p>
            <a:fld id="{846CE7D5-CF57-46EF-B807-FDD0502418D4}" type="datetimeFigureOut">
              <a:rPr lang="en-US" smtClean="0"/>
              <a:t>12/6/2018</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8869266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6CE7D5-CF57-46EF-B807-FDD0502418D4}" type="datetimeFigureOut">
              <a:rPr lang="en-US" smtClean="0"/>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0331846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846CE7D5-CF57-46EF-B807-FDD0502418D4}" type="datetimeFigureOut">
              <a:rPr lang="en-US" smtClean="0"/>
              <a:t>12/6/2018</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9089084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846CE7D5-CF57-46EF-B807-FDD0502418D4}" type="datetimeFigureOut">
              <a:rPr lang="en-US" smtClean="0"/>
              <a:t>12/6/2018</a:t>
            </a:fld>
            <a:endParaRPr lang="en-US"/>
          </a:p>
        </p:txBody>
      </p:sp>
      <p:sp>
        <p:nvSpPr>
          <p:cNvPr id="9" name="Footer Placeholder 8"/>
          <p:cNvSpPr>
            <a:spLocks noGrp="1"/>
          </p:cNvSpPr>
          <p:nvPr>
            <p:ph type="ftr" sz="quarter" idx="11"/>
          </p:nvPr>
        </p:nvSpPr>
        <p:spPr>
          <a:xfrm>
            <a:off x="3499101" y="6356350"/>
            <a:ext cx="5911517" cy="365125"/>
          </a:xfrm>
        </p:spPr>
        <p:txBody>
          <a:bodyPr/>
          <a:lstStyle/>
          <a:p>
            <a:endParaRPr lang="en-US"/>
          </a:p>
        </p:txBody>
      </p:sp>
      <p:sp>
        <p:nvSpPr>
          <p:cNvPr id="10" name="Slide Number Placeholder 9"/>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528452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9739330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97966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2089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3935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3016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40726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21646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66890"/>
            <a:ext cx="109728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538749"/>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185473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lt2"/>
                </a:solidFill>
              </a:defRPr>
            </a:lvl1pPr>
            <a:lvl2pPr lvl="1" algn="r">
              <a:buNone/>
              <a:defRPr sz="1333">
                <a:solidFill>
                  <a:schemeClr val="lt2"/>
                </a:solidFill>
              </a:defRPr>
            </a:lvl2pPr>
            <a:lvl3pPr lvl="2" algn="r">
              <a:buNone/>
              <a:defRPr sz="1333">
                <a:solidFill>
                  <a:schemeClr val="lt2"/>
                </a:solidFill>
              </a:defRPr>
            </a:lvl3pPr>
            <a:lvl4pPr lvl="3" algn="r">
              <a:buNone/>
              <a:defRPr sz="1333">
                <a:solidFill>
                  <a:schemeClr val="lt2"/>
                </a:solidFill>
              </a:defRPr>
            </a:lvl4pPr>
            <a:lvl5pPr lvl="4" algn="r">
              <a:buNone/>
              <a:defRPr sz="1333">
                <a:solidFill>
                  <a:schemeClr val="lt2"/>
                </a:solidFill>
              </a:defRPr>
            </a:lvl5pPr>
            <a:lvl6pPr lvl="5" algn="r">
              <a:buNone/>
              <a:defRPr sz="1333">
                <a:solidFill>
                  <a:schemeClr val="lt2"/>
                </a:solidFill>
              </a:defRPr>
            </a:lvl6pPr>
            <a:lvl7pPr lvl="6" algn="r">
              <a:buNone/>
              <a:defRPr sz="1333">
                <a:solidFill>
                  <a:schemeClr val="lt2"/>
                </a:solidFill>
              </a:defRPr>
            </a:lvl7pPr>
            <a:lvl8pPr lvl="7" algn="r">
              <a:buNone/>
              <a:defRPr sz="1333">
                <a:solidFill>
                  <a:schemeClr val="lt2"/>
                </a:solidFill>
              </a:defRPr>
            </a:lvl8pPr>
            <a:lvl9pPr lvl="8" algn="r">
              <a:buNone/>
              <a:defRPr sz="1333">
                <a:solidFill>
                  <a:schemeClr val="lt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1201691"/>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62400" y="228600"/>
            <a:ext cx="772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267200" y="1600200"/>
            <a:ext cx="7010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BB29F287-D690-4C75-A507-5EDC77C5A1A2}"/>
              </a:ext>
            </a:extLst>
          </p:cNvPr>
          <p:cNvSpPr>
            <a:spLocks noGrp="1" noChangeArrowheads="1"/>
          </p:cNvSpPr>
          <p:nvPr>
            <p:ph type="dt" sz="half" idx="2"/>
          </p:nvPr>
        </p:nvSpPr>
        <p:spPr bwMode="auto">
          <a:xfrm>
            <a:off x="9144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charset="0"/>
                <a:ea typeface="ＭＳ Ｐゴシック" pitchFamily="-106" charset="-128"/>
              </a:defRPr>
            </a:lvl1pPr>
          </a:lstStyle>
          <a:p>
            <a:pPr eaLnBrk="0" fontAlgn="base" hangingPunct="0">
              <a:spcBef>
                <a:spcPct val="0"/>
              </a:spcBef>
              <a:spcAft>
                <a:spcPct val="0"/>
              </a:spcAft>
              <a:defRPr/>
            </a:pPr>
            <a:endParaRPr lang="en-US" altLang="en-US">
              <a:solidFill>
                <a:srgbClr val="000000"/>
              </a:solidFill>
            </a:endParaRPr>
          </a:p>
        </p:txBody>
      </p:sp>
      <p:sp>
        <p:nvSpPr>
          <p:cNvPr id="1029" name="Rectangle 5">
            <a:extLst>
              <a:ext uri="{FF2B5EF4-FFF2-40B4-BE49-F238E27FC236}">
                <a16:creationId xmlns:a16="http://schemas.microsoft.com/office/drawing/2014/main" id="{7425373F-17D2-40CE-8D80-180B632DA6FB}"/>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rgbClr val="D00030"/>
                </a:solidFill>
                <a:latin typeface="Arial" charset="0"/>
                <a:ea typeface="ＭＳ Ｐゴシック" pitchFamily="-106" charset="-128"/>
              </a:defRPr>
            </a:lvl1pPr>
          </a:lstStyle>
          <a:p>
            <a:pPr eaLnBrk="0" fontAlgn="base" hangingPunct="0">
              <a:spcBef>
                <a:spcPct val="0"/>
              </a:spcBef>
              <a:spcAft>
                <a:spcPct val="0"/>
              </a:spcAft>
              <a:defRPr/>
            </a:pPr>
            <a:endParaRPr lang="en-US" altLang="en-US"/>
          </a:p>
        </p:txBody>
      </p:sp>
      <p:sp>
        <p:nvSpPr>
          <p:cNvPr id="1030" name="Rectangle 6">
            <a:extLst>
              <a:ext uri="{FF2B5EF4-FFF2-40B4-BE49-F238E27FC236}">
                <a16:creationId xmlns:a16="http://schemas.microsoft.com/office/drawing/2014/main" id="{547AE95E-6C82-4785-BECD-223E2A4DD1E2}"/>
              </a:ext>
            </a:extLst>
          </p:cNvPr>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rgbClr val="D00030"/>
                </a:solidFill>
                <a:latin typeface="Arial" charset="0"/>
                <a:ea typeface="ＭＳ Ｐゴシック" pitchFamily="-106" charset="-128"/>
              </a:defRPr>
            </a:lvl1pPr>
          </a:lstStyle>
          <a:p>
            <a:pPr eaLnBrk="0" fontAlgn="base" hangingPunct="0">
              <a:spcBef>
                <a:spcPct val="0"/>
              </a:spcBef>
              <a:spcAft>
                <a:spcPct val="0"/>
              </a:spcAft>
              <a:defRPr/>
            </a:pPr>
            <a:fld id="{CF2939C0-0410-4DDF-AFAE-2DAD9851DDB0}" type="slidenum">
              <a:rPr lang="en-US" altLang="en-US"/>
              <a:pPr eaLnBrk="0" fontAlgn="base" hangingPunct="0">
                <a:spcBef>
                  <a:spcPct val="0"/>
                </a:spcBef>
                <a:spcAft>
                  <a:spcPct val="0"/>
                </a:spcAft>
                <a:defRPr/>
              </a:pPr>
              <a:t>‹#›</a:t>
            </a:fld>
            <a:endParaRPr lang="en-US" altLang="en-US"/>
          </a:p>
        </p:txBody>
      </p:sp>
    </p:spTree>
    <p:extLst>
      <p:ext uri="{BB962C8B-B14F-4D97-AF65-F5344CB8AC3E}">
        <p14:creationId xmlns:p14="http://schemas.microsoft.com/office/powerpoint/2010/main" val="386574062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fade/>
  </p:transition>
  <p:hf hdr="0" ftr="0" dt="0"/>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5pPr>
      <a:lvl6pPr marL="457200" algn="l" rtl="0" fontAlgn="base">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6pPr>
      <a:lvl7pPr marL="914400" algn="l" rtl="0" fontAlgn="base">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7pPr>
      <a:lvl8pPr marL="1371600" algn="l" rtl="0" fontAlgn="base">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8pPr>
      <a:lvl9pPr marL="1828800" algn="l" rtl="0" fontAlgn="base">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9pPr>
    </p:titleStyle>
    <p:bodyStyle>
      <a:lvl1pPr marL="342900" indent="-342900" algn="l" rtl="0" eaLnBrk="0" fontAlgn="base" hangingPunct="0">
        <a:spcBef>
          <a:spcPct val="20000"/>
        </a:spcBef>
        <a:spcAft>
          <a:spcPct val="0"/>
        </a:spcAft>
        <a:buClr>
          <a:srgbClr val="D20031"/>
        </a:buClr>
        <a:buFont typeface="Wingdings" panose="05000000000000000000" pitchFamily="2" charset="2"/>
        <a:buChar char="§"/>
        <a:defRPr sz="2800" b="1">
          <a:solidFill>
            <a:schemeClr val="tx1"/>
          </a:solidFill>
          <a:latin typeface="+mn-lt"/>
          <a:ea typeface="+mn-ea"/>
          <a:cs typeface="+mn-cs"/>
        </a:defRPr>
      </a:lvl1pPr>
      <a:lvl2pPr marL="742950" indent="-285750" algn="l" rtl="0" eaLnBrk="0" fontAlgn="base" hangingPunct="0">
        <a:spcBef>
          <a:spcPct val="20000"/>
        </a:spcBef>
        <a:spcAft>
          <a:spcPct val="0"/>
        </a:spcAft>
        <a:buClr>
          <a:srgbClr val="D8002F"/>
        </a:buClr>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i="1">
          <a:solidFill>
            <a:schemeClr val="tx1"/>
          </a:solidFill>
          <a:latin typeface="+mn-lt"/>
          <a:ea typeface="+mn-ea"/>
        </a:defRPr>
      </a:lvl3pPr>
      <a:lvl4pPr marL="1600200" indent="-228600" algn="l" rtl="0" eaLnBrk="0" fontAlgn="base" hangingPunct="0">
        <a:spcBef>
          <a:spcPct val="20000"/>
        </a:spcBef>
        <a:spcAft>
          <a:spcPct val="0"/>
        </a:spcAft>
        <a:buChar char="–"/>
        <a:defRPr>
          <a:solidFill>
            <a:schemeClr val="tx1"/>
          </a:solidFill>
          <a:latin typeface="+mn-lt"/>
          <a:ea typeface="+mn-ea"/>
        </a:defRPr>
      </a:lvl4pPr>
      <a:lvl5pPr marL="2057400" indent="-228600" algn="l" rtl="0" eaLnBrk="0" fontAlgn="base" hangingPunct="0">
        <a:spcBef>
          <a:spcPct val="20000"/>
        </a:spcBef>
        <a:spcAft>
          <a:spcPct val="0"/>
        </a:spcAft>
        <a:buChar char="»"/>
        <a:defRPr>
          <a:solidFill>
            <a:schemeClr val="tx1"/>
          </a:solidFill>
          <a:latin typeface="+mn-lt"/>
          <a:ea typeface="+mn-ea"/>
        </a:defRPr>
      </a:lvl5pPr>
      <a:lvl6pPr marL="2514600" indent="-228600" algn="l" rtl="0" fontAlgn="base">
        <a:spcBef>
          <a:spcPct val="20000"/>
        </a:spcBef>
        <a:spcAft>
          <a:spcPct val="0"/>
        </a:spcAft>
        <a:buChar char="»"/>
        <a:defRPr>
          <a:solidFill>
            <a:schemeClr val="tx1"/>
          </a:solidFill>
          <a:latin typeface="+mn-lt"/>
          <a:ea typeface="+mn-ea"/>
        </a:defRPr>
      </a:lvl6pPr>
      <a:lvl7pPr marL="2971800" indent="-228600" algn="l" rtl="0" fontAlgn="base">
        <a:spcBef>
          <a:spcPct val="20000"/>
        </a:spcBef>
        <a:spcAft>
          <a:spcPct val="0"/>
        </a:spcAft>
        <a:buChar char="»"/>
        <a:defRPr>
          <a:solidFill>
            <a:schemeClr val="tx1"/>
          </a:solidFill>
          <a:latin typeface="+mn-lt"/>
          <a:ea typeface="+mn-ea"/>
        </a:defRPr>
      </a:lvl7pPr>
      <a:lvl8pPr marL="3429000" indent="-228600" algn="l" rtl="0" fontAlgn="base">
        <a:spcBef>
          <a:spcPct val="20000"/>
        </a:spcBef>
        <a:spcAft>
          <a:spcPct val="0"/>
        </a:spcAft>
        <a:buChar char="»"/>
        <a:defRPr>
          <a:solidFill>
            <a:schemeClr val="tx1"/>
          </a:solidFill>
          <a:latin typeface="+mn-lt"/>
          <a:ea typeface="+mn-ea"/>
        </a:defRPr>
      </a:lvl8pPr>
      <a:lvl9pPr marL="3886200" indent="-228600" algn="l" rtl="0" fontAlgn="base">
        <a:spcBef>
          <a:spcPct val="20000"/>
        </a:spcBef>
        <a:spcAft>
          <a:spcPct val="0"/>
        </a:spcAft>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846CE7D5-CF57-46EF-B807-FDD0502418D4}" type="datetimeFigureOut">
              <a:rPr lang="en-US" smtClean="0"/>
              <a:t>12/6/2018</a:t>
            </a:fld>
            <a:endParaRPr 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31722742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hyperlink" Target="https://portagenetwork.ca/" TargetMode="External"/><Relationship Id="rId2" Type="http://schemas.openxmlformats.org/officeDocument/2006/relationships/notesSlide" Target="../notesSlides/notesSlide12.xml"/><Relationship Id="rId1" Type="http://schemas.openxmlformats.org/officeDocument/2006/relationships/slideLayout" Target="../slideLayouts/slideLayout40.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5.xml"/><Relationship Id="rId5" Type="http://schemas.openxmlformats.org/officeDocument/2006/relationships/hyperlink" Target="https://portagenetwork.ca/training-resources/rdm-equivalents-french-english/" TargetMode="Externa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35.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5.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5.xml"/><Relationship Id="rId6" Type="http://schemas.openxmlformats.org/officeDocument/2006/relationships/hyperlink" Target="http://www.cihr-irsc.gc.ca/lms/e/app-rdm-mod1/" TargetMode="External"/><Relationship Id="rId5" Type="http://schemas.openxmlformats.org/officeDocument/2006/relationships/hyperlink" Target="http://www.cihr-irsc.gc.ca/lms/f/app-rdm-mod1/" TargetMode="Externa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35.xml"/><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3" Type="http://schemas.openxmlformats.org/officeDocument/2006/relationships/hyperlink" Target="mailto:jane.fry@Carleton.ca" TargetMode="External"/><Relationship Id="rId2" Type="http://schemas.openxmlformats.org/officeDocument/2006/relationships/notesSlide" Target="../notesSlides/notesSlide19.xml"/><Relationship Id="rId1" Type="http://schemas.openxmlformats.org/officeDocument/2006/relationships/slideLayout" Target="../slideLayouts/slideLayout35.xml"/><Relationship Id="rId5" Type="http://schemas.openxmlformats.org/officeDocument/2006/relationships/hyperlink" Target="http://www.library.carleton.ca/find/data" TargetMode="External"/><Relationship Id="rId4" Type="http://schemas.openxmlformats.org/officeDocument/2006/relationships/hyperlink" Target="https://library.carleton.ca/find/data"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53.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5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mailto:versluis@uoguelph.ca" TargetMode="External"/><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hyperlink" Target="mailto:martin@uoguelph.ca"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26571" y="1122363"/>
            <a:ext cx="11439331" cy="1779457"/>
          </a:xfrm>
        </p:spPr>
        <p:txBody>
          <a:bodyPr/>
          <a:lstStyle/>
          <a:p>
            <a:r>
              <a:rPr lang="en-US" b="1" dirty="0">
                <a:latin typeface="Century Gothic" panose="020B0502020202020204" pitchFamily="34" charset="0"/>
              </a:rPr>
              <a:t>Lightning Talks</a:t>
            </a:r>
          </a:p>
        </p:txBody>
      </p:sp>
      <p:sp>
        <p:nvSpPr>
          <p:cNvPr id="7" name="Subtitle 6"/>
          <p:cNvSpPr>
            <a:spLocks noGrp="1"/>
          </p:cNvSpPr>
          <p:nvPr>
            <p:ph type="subTitle" idx="1"/>
          </p:nvPr>
        </p:nvSpPr>
        <p:spPr/>
        <p:txBody>
          <a:bodyPr/>
          <a:lstStyle/>
          <a:p>
            <a:r>
              <a:rPr lang="en-US" dirty="0">
                <a:solidFill>
                  <a:srgbClr val="E74125"/>
                </a:solidFill>
                <a:latin typeface="Century Gothic" panose="020B0502020202020204" pitchFamily="34" charset="0"/>
              </a:rPr>
              <a:t>#spday2018</a:t>
            </a:r>
          </a:p>
        </p:txBody>
      </p:sp>
    </p:spTree>
    <p:extLst>
      <p:ext uri="{BB962C8B-B14F-4D97-AF65-F5344CB8AC3E}">
        <p14:creationId xmlns:p14="http://schemas.microsoft.com/office/powerpoint/2010/main" val="4029917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Autofit/>
          </a:bodyPr>
          <a:lstStyle/>
          <a:p>
            <a:pPr algn="ctr"/>
            <a:r>
              <a:rPr lang="en">
                <a:latin typeface="Open Sans"/>
                <a:ea typeface="Open Sans"/>
                <a:cs typeface="Open Sans"/>
                <a:sym typeface="Open Sans"/>
              </a:rPr>
              <a:t>Started Open </a:t>
            </a:r>
            <a:r>
              <a:rPr lang="en">
                <a:solidFill>
                  <a:srgbClr val="FFA011"/>
                </a:solidFill>
                <a:latin typeface="Open Sans"/>
                <a:ea typeface="Open Sans"/>
                <a:cs typeface="Open Sans"/>
                <a:sym typeface="Open Sans"/>
              </a:rPr>
              <a:t>Conversations</a:t>
            </a:r>
            <a:endParaRPr>
              <a:solidFill>
                <a:srgbClr val="FFA011"/>
              </a:solidFill>
              <a:latin typeface="Open Sans"/>
              <a:ea typeface="Open Sans"/>
              <a:cs typeface="Open Sans"/>
              <a:sym typeface="Open Sans"/>
            </a:endParaRPr>
          </a:p>
        </p:txBody>
      </p:sp>
      <p:sp>
        <p:nvSpPr>
          <p:cNvPr id="110" name="Google Shape;110;p20"/>
          <p:cNvSpPr txBox="1">
            <a:spLocks noGrp="1"/>
          </p:cNvSpPr>
          <p:nvPr>
            <p:ph type="body" idx="1"/>
          </p:nvPr>
        </p:nvSpPr>
        <p:spPr>
          <a:xfrm>
            <a:off x="646600" y="1670133"/>
            <a:ext cx="10682800" cy="4320000"/>
          </a:xfrm>
          <a:prstGeom prst="rect">
            <a:avLst/>
          </a:prstGeom>
        </p:spPr>
        <p:txBody>
          <a:bodyPr spcFirstLastPara="1" wrap="square" lIns="121900" tIns="121900" rIns="121900" bIns="121900" anchor="t" anchorCtr="0">
            <a:noAutofit/>
          </a:bodyPr>
          <a:lstStyle/>
          <a:p>
            <a:pPr marL="0" indent="0">
              <a:buClr>
                <a:srgbClr val="000000"/>
              </a:buClr>
              <a:buSzPts val="1100"/>
              <a:buNone/>
            </a:pPr>
            <a:r>
              <a:rPr lang="en" sz="2667">
                <a:solidFill>
                  <a:srgbClr val="D9D9D9"/>
                </a:solidFill>
                <a:latin typeface="Open Sans"/>
                <a:ea typeface="Open Sans"/>
                <a:cs typeface="Open Sans"/>
                <a:sym typeface="Open Sans"/>
              </a:rPr>
              <a:t>Deliberately reached out to high-impact courses</a:t>
            </a:r>
            <a:endParaRPr sz="2667">
              <a:solidFill>
                <a:srgbClr val="D9D9D9"/>
              </a:solidFill>
              <a:latin typeface="Open Sans"/>
              <a:ea typeface="Open Sans"/>
              <a:cs typeface="Open Sans"/>
              <a:sym typeface="Open Sans"/>
            </a:endParaRPr>
          </a:p>
          <a:p>
            <a:pPr>
              <a:spcBef>
                <a:spcPts val="1333"/>
              </a:spcBef>
              <a:buClr>
                <a:srgbClr val="D9D9D9"/>
              </a:buClr>
              <a:buFont typeface="Open Sans"/>
              <a:buChar char="●"/>
            </a:pPr>
            <a:r>
              <a:rPr lang="en">
                <a:solidFill>
                  <a:srgbClr val="D9D9D9"/>
                </a:solidFill>
                <a:latin typeface="Open Sans"/>
                <a:ea typeface="Open Sans"/>
                <a:cs typeface="Open Sans"/>
                <a:sym typeface="Open Sans"/>
              </a:rPr>
              <a:t>tag-teamed conversations with Educational Technologist </a:t>
            </a:r>
            <a:endParaRPr>
              <a:solidFill>
                <a:srgbClr val="D9D9D9"/>
              </a:solidFill>
              <a:latin typeface="Open Sans"/>
              <a:ea typeface="Open Sans"/>
              <a:cs typeface="Open Sans"/>
              <a:sym typeface="Open Sans"/>
            </a:endParaRPr>
          </a:p>
          <a:p>
            <a:pPr marL="0" indent="0">
              <a:buNone/>
            </a:pPr>
            <a:endParaRPr>
              <a:solidFill>
                <a:srgbClr val="D9D9D9"/>
              </a:solidFill>
              <a:latin typeface="Open Sans"/>
              <a:ea typeface="Open Sans"/>
              <a:cs typeface="Open Sans"/>
              <a:sym typeface="Open Sans"/>
            </a:endParaRPr>
          </a:p>
          <a:p>
            <a:pPr marL="0" indent="0">
              <a:buNone/>
            </a:pPr>
            <a:r>
              <a:rPr lang="en" sz="2667">
                <a:solidFill>
                  <a:srgbClr val="D9D9D9"/>
                </a:solidFill>
                <a:latin typeface="Open Sans"/>
                <a:ea typeface="Open Sans"/>
                <a:cs typeface="Open Sans"/>
                <a:sym typeface="Open Sans"/>
              </a:rPr>
              <a:t>Facilitated opportunity for first major adaptation in Microbiology</a:t>
            </a:r>
            <a:endParaRPr sz="2667">
              <a:solidFill>
                <a:srgbClr val="D9D9D9"/>
              </a:solidFill>
              <a:latin typeface="Open Sans"/>
              <a:ea typeface="Open Sans"/>
              <a:cs typeface="Open Sans"/>
              <a:sym typeface="Open Sans"/>
            </a:endParaRPr>
          </a:p>
          <a:p>
            <a:pPr>
              <a:spcBef>
                <a:spcPts val="1333"/>
              </a:spcBef>
              <a:buClr>
                <a:srgbClr val="D9D9D9"/>
              </a:buClr>
              <a:buFont typeface="Open Sans"/>
              <a:buChar char="●"/>
            </a:pPr>
            <a:r>
              <a:rPr lang="en">
                <a:solidFill>
                  <a:srgbClr val="D9D9D9"/>
                </a:solidFill>
                <a:latin typeface="Open Sans"/>
                <a:ea typeface="Open Sans"/>
                <a:cs typeface="Open Sans"/>
                <a:sym typeface="Open Sans"/>
              </a:rPr>
              <a:t>course buy-out</a:t>
            </a:r>
            <a:endParaRPr>
              <a:solidFill>
                <a:srgbClr val="D9D9D9"/>
              </a:solidFill>
              <a:latin typeface="Open Sans"/>
              <a:ea typeface="Open Sans"/>
              <a:cs typeface="Open Sans"/>
              <a:sym typeface="Open Sans"/>
            </a:endParaRPr>
          </a:p>
          <a:p>
            <a:pPr>
              <a:buClr>
                <a:srgbClr val="D9D9D9"/>
              </a:buClr>
              <a:buFont typeface="Open Sans"/>
              <a:buChar char="●"/>
            </a:pPr>
            <a:r>
              <a:rPr lang="en">
                <a:solidFill>
                  <a:srgbClr val="D9D9D9"/>
                </a:solidFill>
                <a:latin typeface="Open Sans"/>
                <a:ea typeface="Open Sans"/>
                <a:cs typeface="Open Sans"/>
                <a:sym typeface="Open Sans"/>
              </a:rPr>
              <a:t>replaced $258 textbook for 300 students</a:t>
            </a:r>
            <a:endParaRPr>
              <a:solidFill>
                <a:srgbClr val="D9D9D9"/>
              </a:solidFill>
              <a:latin typeface="Open Sans"/>
              <a:ea typeface="Open Sans"/>
              <a:cs typeface="Open Sans"/>
              <a:sym typeface="Open Sans"/>
            </a:endParaRPr>
          </a:p>
          <a:p>
            <a:pPr>
              <a:buClr>
                <a:srgbClr val="D9D9D9"/>
              </a:buClr>
              <a:buFont typeface="Open Sans"/>
              <a:buChar char="●"/>
            </a:pPr>
            <a:r>
              <a:rPr lang="en">
                <a:solidFill>
                  <a:srgbClr val="D9D9D9"/>
                </a:solidFill>
                <a:latin typeface="Open Sans"/>
                <a:ea typeface="Open Sans"/>
                <a:cs typeface="Open Sans"/>
                <a:sym typeface="Open Sans"/>
              </a:rPr>
              <a:t>updated to reflect Canadian content, improve accessibility, and integrate interactive content </a:t>
            </a:r>
            <a:endParaRPr>
              <a:solidFill>
                <a:srgbClr val="D9D9D9"/>
              </a:solidFill>
              <a:latin typeface="Open Sans"/>
              <a:ea typeface="Open Sans"/>
              <a:cs typeface="Open Sans"/>
              <a:sym typeface="Open Sans"/>
            </a:endParaRPr>
          </a:p>
          <a:p>
            <a:pPr marL="0" indent="0">
              <a:buClr>
                <a:srgbClr val="000000"/>
              </a:buClr>
              <a:buNone/>
            </a:pPr>
            <a:endParaRPr>
              <a:solidFill>
                <a:srgbClr val="D9D9D9"/>
              </a:solidFill>
              <a:latin typeface="Open Sans"/>
              <a:ea typeface="Open Sans"/>
              <a:cs typeface="Open Sans"/>
              <a:sym typeface="Open Sans"/>
            </a:endParaRPr>
          </a:p>
          <a:p>
            <a:pPr marL="0" indent="0">
              <a:buClr>
                <a:srgbClr val="000000"/>
              </a:buClr>
              <a:buSzPts val="1100"/>
              <a:buNone/>
            </a:pPr>
            <a:r>
              <a:rPr lang="en" sz="2667">
                <a:solidFill>
                  <a:srgbClr val="D9D9D9"/>
                </a:solidFill>
                <a:latin typeface="Open Sans"/>
                <a:ea typeface="Open Sans"/>
                <a:cs typeface="Open Sans"/>
                <a:sym typeface="Open Sans"/>
              </a:rPr>
              <a:t>Open resources increase student access and success</a:t>
            </a:r>
            <a:endParaRPr sz="2667">
              <a:solidFill>
                <a:srgbClr val="CCCCCC"/>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Autofit/>
          </a:bodyPr>
          <a:lstStyle/>
          <a:p>
            <a:pPr algn="ctr"/>
            <a:r>
              <a:rPr lang="en">
                <a:solidFill>
                  <a:srgbClr val="F67BFF"/>
                </a:solidFill>
                <a:latin typeface="Open Sans"/>
                <a:ea typeface="Open Sans"/>
                <a:cs typeface="Open Sans"/>
                <a:sym typeface="Open Sans"/>
              </a:rPr>
              <a:t>Supported</a:t>
            </a:r>
            <a:r>
              <a:rPr lang="en">
                <a:latin typeface="Open Sans"/>
                <a:ea typeface="Open Sans"/>
                <a:cs typeface="Open Sans"/>
                <a:sym typeface="Open Sans"/>
              </a:rPr>
              <a:t> Open</a:t>
            </a:r>
            <a:r>
              <a:rPr lang="en">
                <a:solidFill>
                  <a:srgbClr val="FFFFFF"/>
                </a:solidFill>
                <a:latin typeface="Open Sans"/>
                <a:ea typeface="Open Sans"/>
                <a:cs typeface="Open Sans"/>
                <a:sym typeface="Open Sans"/>
              </a:rPr>
              <a:t> Pedagogy</a:t>
            </a:r>
            <a:endParaRPr>
              <a:solidFill>
                <a:srgbClr val="FFFFFF"/>
              </a:solidFill>
              <a:latin typeface="Open Sans"/>
              <a:ea typeface="Open Sans"/>
              <a:cs typeface="Open Sans"/>
              <a:sym typeface="Open Sans"/>
            </a:endParaRPr>
          </a:p>
        </p:txBody>
      </p:sp>
      <p:sp>
        <p:nvSpPr>
          <p:cNvPr id="116" name="Google Shape;116;p21"/>
          <p:cNvSpPr txBox="1">
            <a:spLocks noGrp="1"/>
          </p:cNvSpPr>
          <p:nvPr>
            <p:ph type="body" idx="1"/>
          </p:nvPr>
        </p:nvSpPr>
        <p:spPr>
          <a:xfrm>
            <a:off x="646600" y="1670133"/>
            <a:ext cx="10902000" cy="4320000"/>
          </a:xfrm>
          <a:prstGeom prst="rect">
            <a:avLst/>
          </a:prstGeom>
        </p:spPr>
        <p:txBody>
          <a:bodyPr spcFirstLastPara="1" wrap="square" lIns="121900" tIns="121900" rIns="121900" bIns="121900" anchor="t" anchorCtr="0">
            <a:noAutofit/>
          </a:bodyPr>
          <a:lstStyle/>
          <a:p>
            <a:pPr marL="0" indent="0">
              <a:buClr>
                <a:srgbClr val="000000"/>
              </a:buClr>
              <a:buSzPts val="1100"/>
              <a:buNone/>
            </a:pPr>
            <a:r>
              <a:rPr lang="en" sz="2667">
                <a:solidFill>
                  <a:srgbClr val="D9D9D9"/>
                </a:solidFill>
                <a:latin typeface="Open Sans"/>
                <a:ea typeface="Open Sans"/>
                <a:cs typeface="Open Sans"/>
                <a:sym typeface="Open Sans"/>
              </a:rPr>
              <a:t>Integrated teaching approach for Human Physiology I/II</a:t>
            </a:r>
            <a:endParaRPr sz="2667">
              <a:solidFill>
                <a:srgbClr val="D9D9D9"/>
              </a:solidFill>
              <a:latin typeface="Open Sans"/>
              <a:ea typeface="Open Sans"/>
              <a:cs typeface="Open Sans"/>
              <a:sym typeface="Open Sans"/>
            </a:endParaRPr>
          </a:p>
          <a:p>
            <a:pPr>
              <a:spcBef>
                <a:spcPts val="1333"/>
              </a:spcBef>
              <a:buClr>
                <a:srgbClr val="D9D9D9"/>
              </a:buClr>
              <a:buFont typeface="Open Sans"/>
              <a:buChar char="●"/>
            </a:pPr>
            <a:r>
              <a:rPr lang="en">
                <a:solidFill>
                  <a:srgbClr val="D9D9D9"/>
                </a:solidFill>
                <a:latin typeface="Open Sans"/>
                <a:ea typeface="Open Sans"/>
                <a:cs typeface="Open Sans"/>
                <a:sym typeface="Open Sans"/>
              </a:rPr>
              <a:t>no suitable textbook exists </a:t>
            </a:r>
            <a:endParaRPr>
              <a:solidFill>
                <a:srgbClr val="D9D9D9"/>
              </a:solidFill>
              <a:latin typeface="Open Sans"/>
              <a:ea typeface="Open Sans"/>
              <a:cs typeface="Open Sans"/>
              <a:sym typeface="Open Sans"/>
            </a:endParaRPr>
          </a:p>
          <a:p>
            <a:pPr marL="0" indent="0">
              <a:buNone/>
            </a:pPr>
            <a:endParaRPr>
              <a:solidFill>
                <a:srgbClr val="D9D9D9"/>
              </a:solidFill>
              <a:latin typeface="Open Sans"/>
              <a:ea typeface="Open Sans"/>
              <a:cs typeface="Open Sans"/>
              <a:sym typeface="Open Sans"/>
            </a:endParaRPr>
          </a:p>
          <a:p>
            <a:pPr marL="0" indent="0">
              <a:buNone/>
            </a:pPr>
            <a:r>
              <a:rPr lang="en" sz="2667">
                <a:solidFill>
                  <a:srgbClr val="D9D9D9"/>
                </a:solidFill>
                <a:latin typeface="Open Sans"/>
                <a:ea typeface="Open Sans"/>
                <a:cs typeface="Open Sans"/>
                <a:sym typeface="Open Sans"/>
              </a:rPr>
              <a:t>Opportunity to make teaching and learning a visible, public process </a:t>
            </a:r>
            <a:endParaRPr sz="2667">
              <a:solidFill>
                <a:srgbClr val="D9D9D9"/>
              </a:solidFill>
              <a:latin typeface="Open Sans"/>
              <a:ea typeface="Open Sans"/>
              <a:cs typeface="Open Sans"/>
              <a:sym typeface="Open Sans"/>
            </a:endParaRPr>
          </a:p>
          <a:p>
            <a:pPr>
              <a:spcBef>
                <a:spcPts val="1333"/>
              </a:spcBef>
              <a:buClr>
                <a:srgbClr val="D9D9D9"/>
              </a:buClr>
              <a:buFont typeface="Open Sans"/>
              <a:buChar char="●"/>
            </a:pPr>
            <a:r>
              <a:rPr lang="en">
                <a:solidFill>
                  <a:srgbClr val="D9D9D9"/>
                </a:solidFill>
                <a:latin typeface="Open Sans"/>
                <a:ea typeface="Open Sans"/>
                <a:cs typeface="Open Sans"/>
                <a:sym typeface="Open Sans"/>
              </a:rPr>
              <a:t>cohort of students (16) enrolled in independent study</a:t>
            </a:r>
            <a:endParaRPr>
              <a:solidFill>
                <a:srgbClr val="D9D9D9"/>
              </a:solidFill>
              <a:latin typeface="Open Sans"/>
              <a:ea typeface="Open Sans"/>
              <a:cs typeface="Open Sans"/>
              <a:sym typeface="Open Sans"/>
            </a:endParaRPr>
          </a:p>
          <a:p>
            <a:pPr>
              <a:buClr>
                <a:srgbClr val="D9D9D9"/>
              </a:buClr>
              <a:buFont typeface="Open Sans"/>
              <a:buChar char="●"/>
            </a:pPr>
            <a:r>
              <a:rPr lang="en">
                <a:solidFill>
                  <a:srgbClr val="D9D9D9"/>
                </a:solidFill>
                <a:latin typeface="Open Sans"/>
                <a:ea typeface="Open Sans"/>
                <a:cs typeface="Open Sans"/>
                <a:sym typeface="Open Sans"/>
              </a:rPr>
              <a:t>work in pairs to locate and evaluate learning objects for inclusion in an open textbook</a:t>
            </a:r>
            <a:endParaRPr>
              <a:solidFill>
                <a:srgbClr val="D9D9D9"/>
              </a:solidFill>
              <a:latin typeface="Open Sans"/>
              <a:ea typeface="Open Sans"/>
              <a:cs typeface="Open Sans"/>
              <a:sym typeface="Open Sans"/>
            </a:endParaRPr>
          </a:p>
          <a:p>
            <a:pPr>
              <a:buClr>
                <a:srgbClr val="D9D9D9"/>
              </a:buClr>
              <a:buFont typeface="Open Sans"/>
              <a:buChar char="●"/>
            </a:pPr>
            <a:r>
              <a:rPr lang="en">
                <a:solidFill>
                  <a:srgbClr val="D9D9D9"/>
                </a:solidFill>
                <a:latin typeface="Open Sans"/>
                <a:ea typeface="Open Sans"/>
                <a:cs typeface="Open Sans"/>
                <a:sym typeface="Open Sans"/>
              </a:rPr>
              <a:t>3 year project that will involve research, writing, and creation of OER</a:t>
            </a:r>
            <a:endParaRPr>
              <a:solidFill>
                <a:srgbClr val="D9D9D9"/>
              </a:solidFill>
              <a:latin typeface="Open Sans"/>
              <a:ea typeface="Open Sans"/>
              <a:cs typeface="Open Sans"/>
              <a:sym typeface="Open Sans"/>
            </a:endParaRPr>
          </a:p>
          <a:p>
            <a:pPr marL="0" indent="0">
              <a:buClr>
                <a:srgbClr val="000000"/>
              </a:buClr>
              <a:buNone/>
            </a:pPr>
            <a:endParaRPr>
              <a:solidFill>
                <a:srgbClr val="D9D9D9"/>
              </a:solidFill>
              <a:latin typeface="Open Sans"/>
              <a:ea typeface="Open Sans"/>
              <a:cs typeface="Open Sans"/>
              <a:sym typeface="Open Sans"/>
            </a:endParaRPr>
          </a:p>
          <a:p>
            <a:pPr marL="0" indent="0">
              <a:buClr>
                <a:srgbClr val="000000"/>
              </a:buClr>
              <a:buSzPts val="1100"/>
              <a:buNone/>
            </a:pPr>
            <a:r>
              <a:rPr lang="en" sz="2667">
                <a:solidFill>
                  <a:srgbClr val="D9D9D9"/>
                </a:solidFill>
                <a:latin typeface="Open Sans"/>
                <a:ea typeface="Open Sans"/>
                <a:cs typeface="Open Sans"/>
                <a:sym typeface="Open Sans"/>
              </a:rPr>
              <a:t>Open practices increase inclusivity and diversity of course content</a:t>
            </a:r>
            <a:endParaRPr sz="2667">
              <a:solidFill>
                <a:srgbClr val="CCCCCC"/>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1" name="Rectangle 3">
            <a:extLst>
              <a:ext uri="{FF2B5EF4-FFF2-40B4-BE49-F238E27FC236}">
                <a16:creationId xmlns:a16="http://schemas.microsoft.com/office/drawing/2014/main" id="{901FB098-1EA6-41C3-A98D-47D8F4529C7A}"/>
              </a:ext>
            </a:extLst>
          </p:cNvPr>
          <p:cNvSpPr>
            <a:spLocks noGrp="1" noChangeArrowheads="1"/>
          </p:cNvSpPr>
          <p:nvPr>
            <p:ph type="subTitle" idx="1"/>
          </p:nvPr>
        </p:nvSpPr>
        <p:spPr>
          <a:xfrm>
            <a:off x="1774825" y="3683000"/>
            <a:ext cx="8534400" cy="2095500"/>
          </a:xfrm>
        </p:spPr>
        <p:txBody>
          <a:bodyPr/>
          <a:lstStyle/>
          <a:p>
            <a:pPr eaLnBrk="1" hangingPunct="1">
              <a:spcBef>
                <a:spcPct val="50000"/>
              </a:spcBef>
              <a:spcAft>
                <a:spcPct val="50000"/>
              </a:spcAft>
              <a:buFont typeface="Wingdings" pitchFamily="-106" charset="2"/>
              <a:buNone/>
              <a:defRPr/>
            </a:pPr>
            <a:endParaRPr lang="en-US" altLang="en-US" sz="1400" dirty="0"/>
          </a:p>
          <a:p>
            <a:pPr eaLnBrk="1" hangingPunct="1">
              <a:spcBef>
                <a:spcPts val="0"/>
              </a:spcBef>
              <a:spcAft>
                <a:spcPts val="0"/>
              </a:spcAft>
              <a:defRPr/>
            </a:pPr>
            <a:r>
              <a:rPr lang="en-CA" sz="3600" dirty="0"/>
              <a:t>What is RDM?</a:t>
            </a:r>
          </a:p>
          <a:p>
            <a:pPr eaLnBrk="1" hangingPunct="1">
              <a:spcBef>
                <a:spcPts val="0"/>
              </a:spcBef>
              <a:spcAft>
                <a:spcPts val="0"/>
              </a:spcAft>
              <a:defRPr/>
            </a:pPr>
            <a:r>
              <a:rPr lang="en-CA" sz="3600" dirty="0"/>
              <a:t>Why should I care?</a:t>
            </a:r>
            <a:br>
              <a:rPr lang="en-CA" sz="3600" dirty="0"/>
            </a:br>
            <a:endParaRPr lang="en-CA" sz="3600" dirty="0">
              <a:solidFill>
                <a:srgbClr val="FF0000"/>
              </a:solidFill>
            </a:endParaRPr>
          </a:p>
          <a:p>
            <a:pPr eaLnBrk="1" hangingPunct="1">
              <a:spcBef>
                <a:spcPts val="0"/>
              </a:spcBef>
              <a:spcAft>
                <a:spcPts val="0"/>
              </a:spcAft>
              <a:defRPr/>
            </a:pPr>
            <a:r>
              <a:rPr lang="en-CA" sz="2000" dirty="0"/>
              <a:t>Scholars Portal Day</a:t>
            </a:r>
            <a:endParaRPr lang="en-US" sz="2000" dirty="0"/>
          </a:p>
          <a:p>
            <a:pPr eaLnBrk="1" hangingPunct="1">
              <a:spcBef>
                <a:spcPts val="0"/>
              </a:spcBef>
              <a:spcAft>
                <a:spcPts val="0"/>
              </a:spcAft>
              <a:defRPr/>
            </a:pPr>
            <a:r>
              <a:rPr lang="en-US" sz="2000" dirty="0"/>
              <a:t>Jane Fry </a:t>
            </a:r>
          </a:p>
          <a:p>
            <a:pPr eaLnBrk="1" fontAlgn="auto" hangingPunct="1">
              <a:spcAft>
                <a:spcPts val="0"/>
              </a:spcAft>
              <a:defRPr/>
            </a:pPr>
            <a:r>
              <a:rPr lang="en-US" sz="2000" dirty="0"/>
              <a:t>December 7, 2018</a:t>
            </a:r>
          </a:p>
          <a:p>
            <a:pPr eaLnBrk="1" hangingPunct="1">
              <a:spcBef>
                <a:spcPts val="1200"/>
              </a:spcBef>
              <a:spcAft>
                <a:spcPts val="1200"/>
              </a:spcAft>
              <a:defRPr/>
            </a:pPr>
            <a:endParaRPr lang="en-US" altLang="en-US" sz="3400" dirty="0">
              <a:effectLst>
                <a:outerShdw blurRad="38100" dist="38100" dir="2700000" algn="tl">
                  <a:srgbClr val="000000">
                    <a:alpha val="43137"/>
                  </a:srgbClr>
                </a:outerShdw>
              </a:effectLst>
            </a:endParaRPr>
          </a:p>
        </p:txBody>
      </p:sp>
      <p:sp>
        <p:nvSpPr>
          <p:cNvPr id="4099" name="Rectangle 4"/>
          <p:cNvSpPr>
            <a:spLocks noChangeArrowheads="1"/>
          </p:cNvSpPr>
          <p:nvPr/>
        </p:nvSpPr>
        <p:spPr bwMode="auto">
          <a:xfrm>
            <a:off x="2654300" y="551973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sp>
        <p:nvSpPr>
          <p:cNvPr id="4100" name="Rectangle 5"/>
          <p:cNvSpPr>
            <a:spLocks noChangeArrowheads="1"/>
          </p:cNvSpPr>
          <p:nvPr/>
        </p:nvSpPr>
        <p:spPr bwMode="auto">
          <a:xfrm>
            <a:off x="8804275" y="450215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255465429"/>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4575176" y="6248401"/>
            <a:ext cx="3216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rPr>
              <a:t>Reference: </a:t>
            </a: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hlinkClick r:id="rId3"/>
              </a:rPr>
              <a:t>https://portagenetwork.ca/</a:t>
            </a: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rPr>
              <a:t> </a:t>
            </a:r>
          </a:p>
        </p:txBody>
      </p:sp>
      <p:pic>
        <p:nvPicPr>
          <p:cNvPr id="6148" name="Picture 2" descr="Screenshot of the Portage Network homepage, including training resources and other information about data management."/>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19288" y="1430339"/>
            <a:ext cx="8528050" cy="454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0201356"/>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2" descr="Screenshot of the Portage Network homepage in Fren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850" y="1628775"/>
            <a:ext cx="860425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4244717"/>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noChangeArrowheads="1"/>
          </p:cNvSpPr>
          <p:nvPr>
            <p:ph type="title"/>
          </p:nvPr>
        </p:nvSpPr>
        <p:spPr>
          <a:xfrm>
            <a:off x="4800600" y="228600"/>
            <a:ext cx="5486400" cy="685800"/>
          </a:xfrm>
        </p:spPr>
        <p:txBody>
          <a:bodyPr/>
          <a:lstStyle/>
          <a:p>
            <a:r>
              <a:rPr lang="en-CA" altLang="en-US"/>
              <a:t>  Definitions</a:t>
            </a:r>
            <a:endParaRPr lang="en-US" altLang="en-US"/>
          </a:p>
        </p:txBody>
      </p:sp>
      <p:pic>
        <p:nvPicPr>
          <p:cNvPr id="9219" name="Content Placeholder 4" descr="RDM equivalents in French and English"/>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547939" y="1484314"/>
            <a:ext cx="7096125" cy="638175"/>
          </a:xfrm>
        </p:spPr>
      </p:pic>
      <p:pic>
        <p:nvPicPr>
          <p:cNvPr id="9221" name="Picture 5" descr="French Translations of RDM term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2275" y="2262188"/>
            <a:ext cx="6267450" cy="384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Rectangle 6"/>
          <p:cNvSpPr>
            <a:spLocks noChangeArrowheads="1"/>
          </p:cNvSpPr>
          <p:nvPr/>
        </p:nvSpPr>
        <p:spPr bwMode="auto">
          <a:xfrm>
            <a:off x="2995614" y="6323014"/>
            <a:ext cx="6448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hlinkClick r:id="rId5"/>
              </a:rPr>
              <a:t>https://portagenetwork.ca/training-resources/rdm-equivalents-french-english/</a:t>
            </a: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rPr>
              <a:t> </a:t>
            </a:r>
          </a:p>
        </p:txBody>
      </p:sp>
    </p:spTree>
    <p:extLst>
      <p:ext uri="{BB962C8B-B14F-4D97-AF65-F5344CB8AC3E}">
        <p14:creationId xmlns:p14="http://schemas.microsoft.com/office/powerpoint/2010/main" val="1776980939"/>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noChangeArrowheads="1"/>
          </p:cNvSpPr>
          <p:nvPr>
            <p:ph type="title"/>
          </p:nvPr>
        </p:nvSpPr>
        <p:spPr>
          <a:xfrm>
            <a:off x="3698875" y="41275"/>
            <a:ext cx="4794250" cy="685800"/>
          </a:xfrm>
        </p:spPr>
        <p:txBody>
          <a:bodyPr/>
          <a:lstStyle/>
          <a:p>
            <a:pPr algn="ctr"/>
            <a:r>
              <a:rPr lang="en-US" altLang="en-US"/>
              <a:t>What is RDM?</a:t>
            </a:r>
            <a:endParaRPr lang="en-US" altLang="en-US" sz="2000"/>
          </a:p>
        </p:txBody>
      </p:sp>
      <p:pic>
        <p:nvPicPr>
          <p:cNvPr id="11267" name="Content Placeholder 1" descr="&quot;busy bee&quot; one-pager for &quot;good enough&quot; research data management"/>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1849438" y="1371601"/>
            <a:ext cx="3810000" cy="4873625"/>
          </a:xfrm>
        </p:spPr>
      </p:pic>
      <p:pic>
        <p:nvPicPr>
          <p:cNvPr id="11269" name="Picture 2" descr="French version of &quot;busy bee&quot; one-pag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1775" y="1371601"/>
            <a:ext cx="3754438"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1020755"/>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noChangeArrowheads="1"/>
          </p:cNvSpPr>
          <p:nvPr>
            <p:ph type="title"/>
          </p:nvPr>
        </p:nvSpPr>
        <p:spPr>
          <a:xfrm>
            <a:off x="4532313" y="76200"/>
            <a:ext cx="5791200" cy="685800"/>
          </a:xfrm>
        </p:spPr>
        <p:txBody>
          <a:bodyPr/>
          <a:lstStyle/>
          <a:p>
            <a:r>
              <a:rPr lang="en-CA" altLang="en-US"/>
              <a:t>  More info, please!</a:t>
            </a:r>
            <a:endParaRPr lang="en-US" altLang="en-US"/>
          </a:p>
        </p:txBody>
      </p:sp>
      <p:pic>
        <p:nvPicPr>
          <p:cNvPr id="13315" name="Content Placeholder 4" descr="Second page of the RDM primer in French, including a map of Canadian and international resources, Canadian policies and a space for institutional contact information."/>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276976" y="1198734"/>
            <a:ext cx="4046537" cy="5383213"/>
          </a:xfrm>
        </p:spPr>
      </p:pic>
      <p:pic>
        <p:nvPicPr>
          <p:cNvPr id="13317" name="Picture 5" descr="First page of RDM primer in English, including definitions and the research data lifecyc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1213" y="1136822"/>
            <a:ext cx="4108450" cy="544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95191"/>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noChangeArrowheads="1"/>
          </p:cNvSpPr>
          <p:nvPr>
            <p:ph type="title"/>
          </p:nvPr>
        </p:nvSpPr>
        <p:spPr>
          <a:xfrm>
            <a:off x="3805239" y="150813"/>
            <a:ext cx="4264025" cy="685800"/>
          </a:xfrm>
        </p:spPr>
        <p:txBody>
          <a:bodyPr/>
          <a:lstStyle/>
          <a:p>
            <a:pPr algn="ctr" eaLnBrk="1" hangingPunct="1"/>
            <a:r>
              <a:rPr lang="en-CA" altLang="en-US"/>
              <a:t>Training Modules</a:t>
            </a:r>
          </a:p>
        </p:txBody>
      </p:sp>
      <p:pic>
        <p:nvPicPr>
          <p:cNvPr id="15363" name="Content Placeholder 1" descr="CIHR Data Research Management report cover"/>
          <p:cNvPicPr>
            <a:picLocks noGrp="1" noChangeAspect="1" noChangeArrowheads="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a:xfrm rot="19958742">
            <a:off x="1058952" y="2536030"/>
            <a:ext cx="4632325" cy="1938337"/>
          </a:xfrm>
        </p:spPr>
      </p:pic>
      <p:sp>
        <p:nvSpPr>
          <p:cNvPr id="15364" name="Slide Number Placeholder 3"/>
          <p:cNvSpPr>
            <a:spLocks noGrp="1"/>
          </p:cNvSpPr>
          <p:nvPr>
            <p:ph type="sldNum" sz="quarter" idx="12"/>
          </p:nvPr>
        </p:nvSpPr>
        <p:spPr>
          <a:xfrm>
            <a:off x="4648200" y="6248400"/>
            <a:ext cx="2895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A10BE083-CC52-4294-A5F5-E81EC1949D64}" type="slidenum">
              <a:rPr kumimoji="0" lang="en-CA" altLang="en-US" sz="1400" b="0" i="0" u="none" strike="noStrike" kern="1200" cap="none" spc="0" normalizeH="0" baseline="0" noProof="0">
                <a:ln>
                  <a:noFill/>
                </a:ln>
                <a:solidFill>
                  <a:srgbClr val="FFFFFF"/>
                </a:solidFill>
                <a:effectLst/>
                <a:uLnTx/>
                <a:uFillTx/>
                <a:latin typeface="Century Schoolbook" panose="02040604050505020304" pitchFamily="18" charset="0"/>
                <a:ea typeface="ＭＳ Ｐゴシック" panose="020B0600070205080204" pitchFamily="34" charset="-128"/>
              </a:rPr>
              <a:pPr marL="0" marR="0" lvl="0" indent="0" algn="ctr" defTabSz="914400" rtl="0" eaLnBrk="1" fontAlgn="auto" latinLnBrk="0" hangingPunct="1">
                <a:lnSpc>
                  <a:spcPct val="100000"/>
                </a:lnSpc>
                <a:spcBef>
                  <a:spcPct val="0"/>
                </a:spcBef>
                <a:spcAft>
                  <a:spcPts val="0"/>
                </a:spcAft>
                <a:buClrTx/>
                <a:buSzTx/>
                <a:buFontTx/>
                <a:buNone/>
                <a:tabLst/>
                <a:defRPr/>
              </a:pPr>
              <a:t>18</a:t>
            </a:fld>
            <a:endParaRPr kumimoji="0" lang="en-CA" altLang="en-US" sz="1400" b="0" i="0" u="none" strike="noStrike" kern="1200" cap="none" spc="0" normalizeH="0" baseline="0" noProof="0">
              <a:ln>
                <a:noFill/>
              </a:ln>
              <a:solidFill>
                <a:srgbClr val="FFFFFF"/>
              </a:solidFill>
              <a:effectLst/>
              <a:uLnTx/>
              <a:uFillTx/>
              <a:latin typeface="Century Schoolbook" panose="02040604050505020304" pitchFamily="18" charset="0"/>
              <a:ea typeface="ＭＳ Ｐゴシック" panose="020B0600070205080204" pitchFamily="34" charset="-128"/>
            </a:endParaRPr>
          </a:p>
        </p:txBody>
      </p:sp>
      <p:pic>
        <p:nvPicPr>
          <p:cNvPr id="15365" name="Picture 2" descr="French report cov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737751">
            <a:off x="6422469" y="3488683"/>
            <a:ext cx="4745037"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3"/>
          <p:cNvSpPr>
            <a:spLocks noChangeArrowheads="1"/>
          </p:cNvSpPr>
          <p:nvPr/>
        </p:nvSpPr>
        <p:spPr bwMode="auto">
          <a:xfrm>
            <a:off x="6475413" y="6323014"/>
            <a:ext cx="38782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hlinkClick r:id="rId5"/>
              </a:rPr>
              <a:t>http://www.cihr-irsc.gc.ca/lms/f/app-rdm-mod1/</a:t>
            </a: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rPr>
              <a:t> </a:t>
            </a:r>
          </a:p>
        </p:txBody>
      </p:sp>
      <p:sp>
        <p:nvSpPr>
          <p:cNvPr id="15367" name="Rectangle 4"/>
          <p:cNvSpPr>
            <a:spLocks noChangeArrowheads="1"/>
          </p:cNvSpPr>
          <p:nvPr/>
        </p:nvSpPr>
        <p:spPr bwMode="auto">
          <a:xfrm>
            <a:off x="1831975" y="6323014"/>
            <a:ext cx="4572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hlinkClick r:id="rId6"/>
              </a:rPr>
              <a:t>http://www.cihr-irsc.gc.ca/lms/e/app-rdm-mod1/</a:t>
            </a: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rPr>
              <a:t> </a:t>
            </a:r>
          </a:p>
        </p:txBody>
      </p:sp>
    </p:spTree>
    <p:extLst>
      <p:ext uri="{BB962C8B-B14F-4D97-AF65-F5344CB8AC3E}">
        <p14:creationId xmlns:p14="http://schemas.microsoft.com/office/powerpoint/2010/main" val="1644437155"/>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noChangeArrowheads="1"/>
          </p:cNvSpPr>
          <p:nvPr>
            <p:ph type="title"/>
          </p:nvPr>
        </p:nvSpPr>
        <p:spPr/>
        <p:txBody>
          <a:bodyPr/>
          <a:lstStyle/>
          <a:p>
            <a:r>
              <a:rPr lang="en-CA" altLang="en-US"/>
              <a:t>DMP Assistant</a:t>
            </a:r>
            <a:endParaRPr lang="en-US" altLang="en-US"/>
          </a:p>
        </p:txBody>
      </p:sp>
      <p:pic>
        <p:nvPicPr>
          <p:cNvPr id="17411" name="Content Placeholder 4" descr="Screenshot of DMP assistant page on Portage websit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31130" y="1408757"/>
            <a:ext cx="5784850" cy="2822575"/>
          </a:xfrm>
        </p:spPr>
      </p:pic>
      <p:pic>
        <p:nvPicPr>
          <p:cNvPr id="17413" name="Picture 5" descr="Screenshot of DMP assistant page on French Portage websi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2500" y="3302129"/>
            <a:ext cx="5610225" cy="318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44663" y="4625976"/>
            <a:ext cx="3230562"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458739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Lightning Talks</a:t>
            </a:r>
            <a:endParaRPr lang="en-US" dirty="0">
              <a:solidFill>
                <a:srgbClr val="16B7D0"/>
              </a:solidFill>
            </a:endParaRPr>
          </a:p>
        </p:txBody>
      </p:sp>
      <p:sp>
        <p:nvSpPr>
          <p:cNvPr id="4" name="Content Placeholder 3"/>
          <p:cNvSpPr>
            <a:spLocks noGrp="1"/>
          </p:cNvSpPr>
          <p:nvPr>
            <p:ph idx="1"/>
          </p:nvPr>
        </p:nvSpPr>
        <p:spPr/>
        <p:txBody>
          <a:bodyPr>
            <a:normAutofit/>
          </a:bodyPr>
          <a:lstStyle/>
          <a:p>
            <a:r>
              <a:rPr lang="en-US" dirty="0">
                <a:solidFill>
                  <a:srgbClr val="16B7D0"/>
                </a:solidFill>
              </a:rPr>
              <a:t>Open</a:t>
            </a:r>
            <a:r>
              <a:rPr lang="en-US" dirty="0"/>
              <a:t> </a:t>
            </a:r>
            <a:r>
              <a:rPr lang="en-US" dirty="0">
                <a:solidFill>
                  <a:srgbClr val="16B7D0"/>
                </a:solidFill>
              </a:rPr>
              <a:t>+ Affordable </a:t>
            </a:r>
            <a:r>
              <a:rPr lang="en-US" dirty="0"/>
              <a:t>= Inclusivity at </a:t>
            </a:r>
            <a:r>
              <a:rPr lang="en-US" dirty="0" err="1"/>
              <a:t>UofG</a:t>
            </a:r>
            <a:br>
              <a:rPr lang="en-US" i="1" dirty="0"/>
            </a:br>
            <a:r>
              <a:rPr lang="en-US" i="1" dirty="0"/>
              <a:t>Ali </a:t>
            </a:r>
            <a:r>
              <a:rPr lang="en-US" i="1" dirty="0" err="1"/>
              <a:t>Versluis</a:t>
            </a:r>
            <a:r>
              <a:rPr lang="en-US" i="1" dirty="0"/>
              <a:t> &amp; Heather Martin, University of Guelph</a:t>
            </a:r>
            <a:endParaRPr lang="en-US" dirty="0"/>
          </a:p>
          <a:p>
            <a:r>
              <a:rPr lang="en-US" dirty="0"/>
              <a:t>What is </a:t>
            </a:r>
            <a:r>
              <a:rPr lang="en-US" dirty="0">
                <a:solidFill>
                  <a:srgbClr val="E74125"/>
                </a:solidFill>
              </a:rPr>
              <a:t>RDM</a:t>
            </a:r>
            <a:r>
              <a:rPr lang="en-US" dirty="0"/>
              <a:t>? Why should I care?</a:t>
            </a:r>
            <a:br>
              <a:rPr lang="en-US" i="1" dirty="0"/>
            </a:br>
            <a:r>
              <a:rPr lang="en-US" i="1" dirty="0"/>
              <a:t>Jane Fry, Carleton University</a:t>
            </a:r>
            <a:endParaRPr lang="en-US" dirty="0"/>
          </a:p>
          <a:p>
            <a:r>
              <a:rPr lang="en-US" dirty="0"/>
              <a:t>The Robarts Library </a:t>
            </a:r>
            <a:r>
              <a:rPr lang="en-US" dirty="0">
                <a:solidFill>
                  <a:srgbClr val="16B7D0"/>
                </a:solidFill>
              </a:rPr>
              <a:t>Family Study Space</a:t>
            </a:r>
            <a:r>
              <a:rPr lang="en-US" dirty="0"/>
              <a:t>: creating equitable library access for students with children</a:t>
            </a:r>
            <a:br>
              <a:rPr lang="en-US" i="1" dirty="0"/>
            </a:br>
            <a:r>
              <a:rPr lang="en-US" i="1" dirty="0"/>
              <a:t>Kyla </a:t>
            </a:r>
            <a:r>
              <a:rPr lang="en-US" i="1" dirty="0" err="1"/>
              <a:t>Everall</a:t>
            </a:r>
            <a:r>
              <a:rPr lang="en-US" i="1" dirty="0"/>
              <a:t> &amp; Jesse </a:t>
            </a:r>
            <a:r>
              <a:rPr lang="en-US" i="1" dirty="0" err="1"/>
              <a:t>Carliner</a:t>
            </a:r>
            <a:r>
              <a:rPr lang="en-US" i="1" dirty="0"/>
              <a:t>, University of Toronto</a:t>
            </a:r>
            <a:endParaRPr lang="en-US" dirty="0"/>
          </a:p>
          <a:p>
            <a:endParaRPr lang="en-US" dirty="0"/>
          </a:p>
        </p:txBody>
      </p:sp>
    </p:spTree>
    <p:extLst>
      <p:ext uri="{BB962C8B-B14F-4D97-AF65-F5344CB8AC3E}">
        <p14:creationId xmlns:p14="http://schemas.microsoft.com/office/powerpoint/2010/main" val="37256082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noChangeArrowheads="1"/>
          </p:cNvSpPr>
          <p:nvPr>
            <p:ph type="title"/>
          </p:nvPr>
        </p:nvSpPr>
        <p:spPr/>
        <p:txBody>
          <a:bodyPr/>
          <a:lstStyle/>
          <a:p>
            <a:r>
              <a:rPr lang="en-CA" altLang="en-US"/>
              <a:t>Why should I care?</a:t>
            </a:r>
            <a:endParaRPr lang="en-US" altLang="en-US"/>
          </a:p>
        </p:txBody>
      </p:sp>
      <p:sp>
        <p:nvSpPr>
          <p:cNvPr id="19459" name="Content Placeholder 2"/>
          <p:cNvSpPr>
            <a:spLocks noGrp="1" noChangeArrowheads="1"/>
          </p:cNvSpPr>
          <p:nvPr>
            <p:ph idx="1"/>
          </p:nvPr>
        </p:nvSpPr>
        <p:spPr>
          <a:xfrm>
            <a:off x="2351088" y="1600200"/>
            <a:ext cx="7631112" cy="3810000"/>
          </a:xfrm>
        </p:spPr>
        <p:txBody>
          <a:bodyPr/>
          <a:lstStyle/>
          <a:p>
            <a:r>
              <a:rPr lang="en-CA" altLang="en-US"/>
              <a:t>Libraries are the hub of the campus</a:t>
            </a:r>
          </a:p>
          <a:p>
            <a:endParaRPr lang="en-CA" altLang="en-US"/>
          </a:p>
          <a:p>
            <a:r>
              <a:rPr lang="en-CA" altLang="en-US"/>
              <a:t>We level the playing field for researchers</a:t>
            </a:r>
          </a:p>
          <a:p>
            <a:endParaRPr lang="en-CA" altLang="en-US"/>
          </a:p>
          <a:p>
            <a:r>
              <a:rPr lang="en-CA" altLang="en-US"/>
              <a:t>Tri-Agency RDM Policy </a:t>
            </a:r>
          </a:p>
          <a:p>
            <a:pPr lvl="1"/>
            <a:r>
              <a:rPr lang="en-CA" altLang="en-US"/>
              <a:t>Coming next year</a:t>
            </a:r>
          </a:p>
          <a:p>
            <a:pPr lvl="1"/>
            <a:r>
              <a:rPr lang="en-CA" altLang="en-US"/>
              <a:t>Be prepared! </a:t>
            </a:r>
            <a:endParaRPr lang="en-US" altLang="en-US"/>
          </a:p>
        </p:txBody>
      </p:sp>
    </p:spTree>
    <p:extLst>
      <p:ext uri="{BB962C8B-B14F-4D97-AF65-F5344CB8AC3E}">
        <p14:creationId xmlns:p14="http://schemas.microsoft.com/office/powerpoint/2010/main" val="1851387723"/>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noChangeArrowheads="1"/>
          </p:cNvSpPr>
          <p:nvPr>
            <p:ph type="title"/>
          </p:nvPr>
        </p:nvSpPr>
        <p:spPr>
          <a:xfrm>
            <a:off x="3935413" y="152400"/>
            <a:ext cx="4927600" cy="685800"/>
          </a:xfrm>
        </p:spPr>
        <p:txBody>
          <a:bodyPr/>
          <a:lstStyle/>
          <a:p>
            <a:pPr algn="ctr"/>
            <a:r>
              <a:rPr lang="en-US" altLang="en-US"/>
              <a:t>Thank you!</a:t>
            </a:r>
          </a:p>
        </p:txBody>
      </p:sp>
      <p:sp>
        <p:nvSpPr>
          <p:cNvPr id="21507" name="Content Placeholder 2"/>
          <p:cNvSpPr>
            <a:spLocks noGrp="1" noChangeArrowheads="1"/>
          </p:cNvSpPr>
          <p:nvPr>
            <p:ph idx="1"/>
          </p:nvPr>
        </p:nvSpPr>
        <p:spPr>
          <a:xfrm>
            <a:off x="2566988" y="1600200"/>
            <a:ext cx="7415212" cy="3810000"/>
          </a:xfrm>
        </p:spPr>
        <p:txBody>
          <a:bodyPr/>
          <a:lstStyle/>
          <a:p>
            <a:pPr marL="0" indent="0" algn="ctr" eaLnBrk="1" hangingPunct="1">
              <a:buNone/>
            </a:pPr>
            <a:endParaRPr lang="en-US" altLang="en-US" sz="2000"/>
          </a:p>
          <a:p>
            <a:pPr marL="0" indent="0" algn="ctr" eaLnBrk="1" hangingPunct="1">
              <a:buNone/>
            </a:pPr>
            <a:r>
              <a:rPr lang="en-CA" altLang="en-US" sz="2000" u="sng"/>
              <a:t>Contact information:</a:t>
            </a:r>
            <a:endParaRPr lang="en-US" altLang="en-US" sz="2000" u="sng"/>
          </a:p>
          <a:p>
            <a:pPr marL="0" indent="0" algn="ctr" eaLnBrk="1" hangingPunct="1">
              <a:buNone/>
            </a:pPr>
            <a:r>
              <a:rPr lang="en-US" altLang="en-US" sz="2000"/>
              <a:t>Jane Fry</a:t>
            </a:r>
          </a:p>
          <a:p>
            <a:pPr marL="0" indent="0" algn="ctr" eaLnBrk="1" hangingPunct="1">
              <a:buNone/>
            </a:pPr>
            <a:r>
              <a:rPr lang="en-US" altLang="en-US" sz="2000"/>
              <a:t>Data Services Librarian</a:t>
            </a:r>
          </a:p>
          <a:p>
            <a:pPr marL="0" indent="0" algn="ctr" eaLnBrk="1" hangingPunct="1">
              <a:buNone/>
            </a:pPr>
            <a:r>
              <a:rPr lang="en-US" altLang="en-US" sz="2000"/>
              <a:t>MacOdrum Library</a:t>
            </a:r>
          </a:p>
          <a:p>
            <a:pPr marL="0" indent="0" algn="ctr" eaLnBrk="1" hangingPunct="1">
              <a:buNone/>
            </a:pPr>
            <a:r>
              <a:rPr lang="en-US" altLang="en-US" sz="2000"/>
              <a:t>613.520.2600 x1121</a:t>
            </a:r>
          </a:p>
          <a:p>
            <a:pPr marL="0" indent="0" algn="ctr" eaLnBrk="1" hangingPunct="1">
              <a:buNone/>
            </a:pPr>
            <a:r>
              <a:rPr lang="en-US" altLang="en-US" sz="2000">
                <a:hlinkClick r:id="rId3"/>
              </a:rPr>
              <a:t>jane.fry@Carleton.ca</a:t>
            </a:r>
            <a:endParaRPr lang="en-US" altLang="en-US" sz="2000"/>
          </a:p>
          <a:p>
            <a:pPr marL="0" indent="0" algn="ctr" eaLnBrk="1" hangingPunct="1">
              <a:buNone/>
            </a:pPr>
            <a:r>
              <a:rPr lang="en-US" altLang="en-US" sz="2000">
                <a:hlinkClick r:id="rId4"/>
              </a:rPr>
              <a:t>https://library.carleton.ca/find/data</a:t>
            </a:r>
            <a:r>
              <a:rPr lang="en-US" altLang="en-US" sz="2000"/>
              <a:t> </a:t>
            </a:r>
          </a:p>
          <a:p>
            <a:pPr marL="0" indent="0" algn="ctr" eaLnBrk="1" hangingPunct="1">
              <a:buNone/>
            </a:pPr>
            <a:endParaRPr lang="en-US" altLang="en-US">
              <a:hlinkClick r:id="rId5"/>
            </a:endParaRPr>
          </a:p>
          <a:p>
            <a:pPr marL="0" indent="0" algn="ctr" eaLnBrk="1" hangingPunct="1">
              <a:buNone/>
            </a:pPr>
            <a:endParaRPr lang="en-US" altLang="en-US">
              <a:hlinkClick r:id="rId5"/>
            </a:endParaRPr>
          </a:p>
          <a:p>
            <a:pPr marL="0" indent="0">
              <a:buNone/>
            </a:pPr>
            <a:endParaRPr lang="en-US" altLang="en-US"/>
          </a:p>
        </p:txBody>
      </p:sp>
    </p:spTree>
    <p:extLst>
      <p:ext uri="{BB962C8B-B14F-4D97-AF65-F5344CB8AC3E}">
        <p14:creationId xmlns:p14="http://schemas.microsoft.com/office/powerpoint/2010/main" val="3197408440"/>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F4AD318-2FB6-4C6E-931E-58E404FA18C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0" name="Freeform: Shape 9">
            <a:extLst>
              <a:ext uri="{FF2B5EF4-FFF2-40B4-BE49-F238E27FC236}">
                <a16:creationId xmlns:a16="http://schemas.microsoft.com/office/drawing/2014/main" id="{6E187274-5DC2-4BE0-AF99-925D6D97355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Shape 11">
            <a:extLst>
              <a:ext uri="{FF2B5EF4-FFF2-40B4-BE49-F238E27FC236}">
                <a16:creationId xmlns:a16="http://schemas.microsoft.com/office/drawing/2014/main" id="{1A118E35-1CBF-4863-8497-F4DF1A166D2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9" y="1298448"/>
            <a:ext cx="7056444" cy="3255264"/>
          </a:xfrm>
        </p:spPr>
        <p:txBody>
          <a:bodyPr>
            <a:normAutofit/>
          </a:bodyPr>
          <a:lstStyle/>
          <a:p>
            <a:pPr algn="r"/>
            <a:r>
              <a:rPr lang="en-US">
                <a:solidFill>
                  <a:srgbClr val="002060"/>
                </a:solidFill>
              </a:rPr>
              <a:t>The Robarts Library Family Study Space</a:t>
            </a:r>
          </a:p>
        </p:txBody>
      </p:sp>
      <p:sp>
        <p:nvSpPr>
          <p:cNvPr id="3" name="Subtitle 2"/>
          <p:cNvSpPr>
            <a:spLocks noGrp="1"/>
          </p:cNvSpPr>
          <p:nvPr>
            <p:ph type="subTitle" idx="1"/>
          </p:nvPr>
        </p:nvSpPr>
        <p:spPr>
          <a:xfrm>
            <a:off x="8528702" y="4084889"/>
            <a:ext cx="3021621" cy="1709159"/>
          </a:xfrm>
        </p:spPr>
        <p:txBody>
          <a:bodyPr>
            <a:normAutofit/>
          </a:bodyPr>
          <a:lstStyle/>
          <a:p>
            <a:pPr algn="r"/>
            <a:r>
              <a:rPr lang="en-US" sz="2400">
                <a:solidFill>
                  <a:srgbClr val="002060"/>
                </a:solidFill>
              </a:rPr>
              <a:t>Creating equitable library access for students with children</a:t>
            </a:r>
            <a:endParaRPr lang="en-US">
              <a:solidFill>
                <a:srgbClr val="002060"/>
              </a:solidFill>
            </a:endParaRPr>
          </a:p>
        </p:txBody>
      </p:sp>
      <p:sp>
        <p:nvSpPr>
          <p:cNvPr id="4" name="TextBox 3">
            <a:extLst>
              <a:ext uri="{FF2B5EF4-FFF2-40B4-BE49-F238E27FC236}">
                <a16:creationId xmlns:a16="http://schemas.microsoft.com/office/drawing/2014/main" id="{3088813A-9726-4DF4-B49B-959EC1CCDD1C}"/>
              </a:ext>
            </a:extLst>
          </p:cNvPr>
          <p:cNvSpPr txBox="1"/>
          <p:nvPr/>
        </p:nvSpPr>
        <p:spPr>
          <a:xfrm>
            <a:off x="3157267" y="6154948"/>
            <a:ext cx="8767313"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2060"/>
                </a:solidFill>
                <a:effectLst/>
                <a:uLnTx/>
                <a:uFillTx/>
                <a:latin typeface="Corbel" panose="020B0503020204020204"/>
                <a:ea typeface="+mn-ea"/>
                <a:cs typeface="+mn-cs"/>
              </a:rPr>
              <a:t>Jesse </a:t>
            </a:r>
            <a:r>
              <a:rPr kumimoji="0" lang="en-US" sz="1800" b="0" i="0" u="none" strike="noStrike" kern="1200" cap="none" spc="0" normalizeH="0" baseline="0" noProof="0" dirty="0" err="1">
                <a:ln>
                  <a:noFill/>
                </a:ln>
                <a:solidFill>
                  <a:srgbClr val="002060"/>
                </a:solidFill>
                <a:effectLst/>
                <a:uLnTx/>
                <a:uFillTx/>
                <a:latin typeface="Corbel" panose="020B0503020204020204"/>
                <a:ea typeface="+mn-ea"/>
                <a:cs typeface="+mn-cs"/>
              </a:rPr>
              <a:t>Carliner</a:t>
            </a:r>
            <a:r>
              <a:rPr kumimoji="0" lang="en-US" sz="1800" b="0" i="0" u="none" strike="noStrike" kern="1200" cap="none" spc="0" normalizeH="0" baseline="0" noProof="0" dirty="0">
                <a:ln>
                  <a:noFill/>
                </a:ln>
                <a:solidFill>
                  <a:srgbClr val="002060"/>
                </a:solidFill>
                <a:effectLst/>
                <a:uLnTx/>
                <a:uFillTx/>
                <a:latin typeface="Corbel" panose="020B0503020204020204"/>
                <a:ea typeface="+mn-ea"/>
                <a:cs typeface="+mn-cs"/>
              </a:rPr>
              <a:t> &amp; Kyla </a:t>
            </a:r>
            <a:r>
              <a:rPr kumimoji="0" lang="en-US" sz="1800" b="0" i="0" u="none" strike="noStrike" kern="1200" cap="none" spc="0" normalizeH="0" baseline="0" noProof="0" dirty="0" err="1">
                <a:ln>
                  <a:noFill/>
                </a:ln>
                <a:solidFill>
                  <a:srgbClr val="002060"/>
                </a:solidFill>
                <a:effectLst/>
                <a:uLnTx/>
                <a:uFillTx/>
                <a:latin typeface="Corbel" panose="020B0503020204020204"/>
                <a:ea typeface="+mn-ea"/>
                <a:cs typeface="+mn-cs"/>
              </a:rPr>
              <a:t>Everall</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2060"/>
                </a:solidFill>
                <a:effectLst/>
                <a:uLnTx/>
                <a:uFillTx/>
                <a:latin typeface="Corbel" panose="020B0503020204020204"/>
                <a:ea typeface="+mn-ea"/>
                <a:cs typeface="+mn-cs"/>
              </a:rPr>
              <a:t>University of Toronto</a:t>
            </a:r>
          </a:p>
        </p:txBody>
      </p:sp>
    </p:spTree>
    <p:extLst>
      <p:ext uri="{BB962C8B-B14F-4D97-AF65-F5344CB8AC3E}">
        <p14:creationId xmlns:p14="http://schemas.microsoft.com/office/powerpoint/2010/main" val="109857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EDBA180-F7F5-43E0-B455-5FC16E25737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0" name="Freeform: Shape 9">
            <a:extLst>
              <a:ext uri="{FF2B5EF4-FFF2-40B4-BE49-F238E27FC236}">
                <a16:creationId xmlns:a16="http://schemas.microsoft.com/office/drawing/2014/main" id="{FCA42AC7-0102-4C6B-A360-D98DDCD5D0D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8874233" cy="5334001"/>
          </a:xfrm>
          <a:custGeom>
            <a:avLst/>
            <a:gdLst>
              <a:gd name="connsiteX0" fmla="*/ 0 w 8874233"/>
              <a:gd name="connsiteY0" fmla="*/ 0 h 5334001"/>
              <a:gd name="connsiteX1" fmla="*/ 1126566 w 8874233"/>
              <a:gd name="connsiteY1" fmla="*/ 0 h 5334001"/>
              <a:gd name="connsiteX2" fmla="*/ 7534656 w 8874233"/>
              <a:gd name="connsiteY2" fmla="*/ 0 h 5334001"/>
              <a:gd name="connsiteX3" fmla="*/ 8874233 w 8874233"/>
              <a:gd name="connsiteY3" fmla="*/ 0 h 5334001"/>
              <a:gd name="connsiteX4" fmla="*/ 7858591 w 8874233"/>
              <a:gd name="connsiteY4" fmla="*/ 5334001 h 5334001"/>
              <a:gd name="connsiteX5" fmla="*/ 7534656 w 8874233"/>
              <a:gd name="connsiteY5" fmla="*/ 5334001 h 5334001"/>
              <a:gd name="connsiteX6" fmla="*/ 590 w 8874233"/>
              <a:gd name="connsiteY6" fmla="*/ 5334001 h 5334001"/>
              <a:gd name="connsiteX7" fmla="*/ 0 w 8874233"/>
              <a:gd name="connsiteY7" fmla="*/ 5334001 h 533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4233" h="5334001">
                <a:moveTo>
                  <a:pt x="0" y="0"/>
                </a:moveTo>
                <a:lnTo>
                  <a:pt x="1126566" y="0"/>
                </a:lnTo>
                <a:lnTo>
                  <a:pt x="7534656" y="0"/>
                </a:lnTo>
                <a:lnTo>
                  <a:pt x="8874233" y="0"/>
                </a:lnTo>
                <a:lnTo>
                  <a:pt x="7858591" y="5334001"/>
                </a:lnTo>
                <a:lnTo>
                  <a:pt x="7534656" y="5334001"/>
                </a:lnTo>
                <a:lnTo>
                  <a:pt x="590" y="5334001"/>
                </a:lnTo>
                <a:lnTo>
                  <a:pt x="0" y="5334001"/>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E621359F-1E71-4336-920C-9ED6F5CE2DB5}"/>
              </a:ext>
            </a:extLst>
          </p:cNvPr>
          <p:cNvSpPr>
            <a:spLocks noGrp="1"/>
          </p:cNvSpPr>
          <p:nvPr>
            <p:ph type="title"/>
          </p:nvPr>
        </p:nvSpPr>
        <p:spPr>
          <a:xfrm>
            <a:off x="8860469" y="758953"/>
            <a:ext cx="2786615" cy="5330952"/>
          </a:xfrm>
        </p:spPr>
        <p:txBody>
          <a:bodyPr anchor="b">
            <a:normAutofit/>
          </a:bodyPr>
          <a:lstStyle/>
          <a:p>
            <a:endParaRPr lang="en-US">
              <a:solidFill>
                <a:schemeClr val="accent1"/>
              </a:solidFill>
            </a:endParaRPr>
          </a:p>
        </p:txBody>
      </p:sp>
      <p:sp>
        <p:nvSpPr>
          <p:cNvPr id="3" name="Content Placeholder 2">
            <a:extLst>
              <a:ext uri="{FF2B5EF4-FFF2-40B4-BE49-F238E27FC236}">
                <a16:creationId xmlns:a16="http://schemas.microsoft.com/office/drawing/2014/main" id="{110C11F7-C1A4-473C-9908-77B4AE6720AD}"/>
              </a:ext>
            </a:extLst>
          </p:cNvPr>
          <p:cNvSpPr>
            <a:spLocks noGrp="1"/>
          </p:cNvSpPr>
          <p:nvPr>
            <p:ph idx="1"/>
          </p:nvPr>
        </p:nvSpPr>
        <p:spPr>
          <a:xfrm>
            <a:off x="643467" y="864108"/>
            <a:ext cx="7180552" cy="5120640"/>
          </a:xfrm>
        </p:spPr>
        <p:txBody>
          <a:bodyPr>
            <a:normAutofit/>
          </a:bodyPr>
          <a:lstStyle/>
          <a:p>
            <a:pPr>
              <a:buFont typeface="Wingdings 2"/>
            </a:pPr>
            <a:endParaRPr lang="en-US">
              <a:solidFill>
                <a:srgbClr val="FFFFFF"/>
              </a:solidFill>
            </a:endParaRPr>
          </a:p>
          <a:p>
            <a:endParaRPr lang="en-US">
              <a:solidFill>
                <a:srgbClr val="FFFFFF"/>
              </a:solidFill>
            </a:endParaRPr>
          </a:p>
          <a:p>
            <a:endParaRPr lang="en-US">
              <a:solidFill>
                <a:srgbClr val="FFFFFF"/>
              </a:solidFill>
            </a:endParaRPr>
          </a:p>
        </p:txBody>
      </p:sp>
      <p:sp>
        <p:nvSpPr>
          <p:cNvPr id="4" name="TextBox 3">
            <a:extLst>
              <a:ext uri="{FF2B5EF4-FFF2-40B4-BE49-F238E27FC236}">
                <a16:creationId xmlns:a16="http://schemas.microsoft.com/office/drawing/2014/main" id="{DE4B626F-45AB-4580-88B1-9CDFACF2F0C9}"/>
              </a:ext>
            </a:extLst>
          </p:cNvPr>
          <p:cNvSpPr txBox="1"/>
          <p:nvPr/>
        </p:nvSpPr>
        <p:spPr>
          <a:xfrm>
            <a:off x="281794" y="2761891"/>
            <a:ext cx="7257690" cy="120032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002060"/>
                </a:solidFill>
                <a:effectLst/>
                <a:uLnTx/>
                <a:uFillTx/>
                <a:latin typeface="Corbel" panose="020B0503020204020204"/>
                <a:ea typeface="+mn-ea"/>
                <a:cs typeface="+mn-cs"/>
              </a:rPr>
              <a:t>Lack of library support for students with children is an equity issue.</a:t>
            </a:r>
          </a:p>
        </p:txBody>
      </p:sp>
    </p:spTree>
    <p:extLst>
      <p:ext uri="{BB962C8B-B14F-4D97-AF65-F5344CB8AC3E}">
        <p14:creationId xmlns:p14="http://schemas.microsoft.com/office/powerpoint/2010/main" val="17744297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7D3BEA3-8AC6-4379-A3BB-DBAAEAA17584}"/>
              </a:ext>
            </a:extLst>
          </p:cNvPr>
          <p:cNvSpPr>
            <a:spLocks noGrp="1"/>
          </p:cNvSpPr>
          <p:nvPr>
            <p:ph type="title"/>
          </p:nvPr>
        </p:nvSpPr>
        <p:spPr>
          <a:xfrm>
            <a:off x="1539116" y="864108"/>
            <a:ext cx="3073914" cy="5120639"/>
          </a:xfrm>
        </p:spPr>
        <p:txBody>
          <a:bodyPr>
            <a:normAutofit/>
          </a:bodyPr>
          <a:lstStyle/>
          <a:p>
            <a:pPr algn="r"/>
            <a:r>
              <a:rPr lang="en-US">
                <a:solidFill>
                  <a:srgbClr val="002060"/>
                </a:solidFill>
              </a:rPr>
              <a:t>Family obligations are an obstacle for </a:t>
            </a:r>
            <a:br>
              <a:rPr lang="en-US">
                <a:solidFill>
                  <a:srgbClr val="002060"/>
                </a:solidFill>
              </a:rPr>
            </a:br>
            <a:r>
              <a:rPr lang="en-US">
                <a:solidFill>
                  <a:srgbClr val="002060"/>
                </a:solidFill>
              </a:rPr>
              <a:t>student success</a:t>
            </a:r>
          </a:p>
          <a:p>
            <a:pPr algn="r"/>
            <a:endParaRPr lang="en-US">
              <a:solidFill>
                <a:srgbClr val="002060"/>
              </a:solidFill>
            </a:endParaRPr>
          </a:p>
        </p:txBody>
      </p:sp>
      <p:sp>
        <p:nvSpPr>
          <p:cNvPr id="10" name="Rectangle 9">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1129"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C370F5B-6898-4DFE-BDAA-DA536BAFC735}"/>
              </a:ext>
            </a:extLst>
          </p:cNvPr>
          <p:cNvSpPr>
            <a:spLocks noGrp="1"/>
          </p:cNvSpPr>
          <p:nvPr>
            <p:ph idx="1"/>
          </p:nvPr>
        </p:nvSpPr>
        <p:spPr>
          <a:xfrm>
            <a:off x="5289229" y="864108"/>
            <a:ext cx="5910677" cy="5120640"/>
          </a:xfrm>
        </p:spPr>
        <p:txBody>
          <a:bodyPr>
            <a:normAutofit/>
          </a:bodyPr>
          <a:lstStyle/>
          <a:p>
            <a:endParaRPr lang="en-US"/>
          </a:p>
        </p:txBody>
      </p:sp>
      <p:pic>
        <p:nvPicPr>
          <p:cNvPr id="4" name="Picture 5" descr="A screenshot of a cell phone&#10;&#10;Description generated with very high confidence">
            <a:extLst>
              <a:ext uri="{FF2B5EF4-FFF2-40B4-BE49-F238E27FC236}">
                <a16:creationId xmlns:a16="http://schemas.microsoft.com/office/drawing/2014/main" id="{B2BE953D-1E28-4413-BDC2-EAD924F2792C}"/>
              </a:ext>
            </a:extLst>
          </p:cNvPr>
          <p:cNvPicPr>
            <a:picLocks noChangeAspect="1"/>
          </p:cNvPicPr>
          <p:nvPr/>
        </p:nvPicPr>
        <p:blipFill>
          <a:blip r:embed="rId3"/>
          <a:stretch>
            <a:fillRect/>
          </a:stretch>
        </p:blipFill>
        <p:spPr>
          <a:xfrm>
            <a:off x="5250757" y="2335157"/>
            <a:ext cx="6001050" cy="1915518"/>
          </a:xfrm>
          <a:prstGeom prst="rect">
            <a:avLst/>
          </a:prstGeom>
        </p:spPr>
      </p:pic>
      <p:sp>
        <p:nvSpPr>
          <p:cNvPr id="5" name="TextBox 4">
            <a:extLst>
              <a:ext uri="{FF2B5EF4-FFF2-40B4-BE49-F238E27FC236}">
                <a16:creationId xmlns:a16="http://schemas.microsoft.com/office/drawing/2014/main" id="{CE4AAC78-8066-435F-8132-E540C9EA9EE3}"/>
              </a:ext>
            </a:extLst>
          </p:cNvPr>
          <p:cNvSpPr txBox="1"/>
          <p:nvPr/>
        </p:nvSpPr>
        <p:spPr>
          <a:xfrm>
            <a:off x="3307724" y="5985456"/>
            <a:ext cx="8259650"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a:ln>
                  <a:noFill/>
                </a:ln>
                <a:solidFill>
                  <a:srgbClr val="002060"/>
                </a:solidFill>
                <a:effectLst/>
                <a:uLnTx/>
                <a:uFillTx/>
                <a:latin typeface="Corbel" panose="020B0503020204020204"/>
                <a:ea typeface="+mn-ea"/>
                <a:cs typeface="+mn-cs"/>
              </a:rPr>
              <a:t>Statistics from the 2016 </a:t>
            </a:r>
            <a:r>
              <a:rPr kumimoji="0" lang="en-US" sz="1800" b="0" i="0" u="none" strike="noStrike" kern="1200" cap="none" spc="0" normalizeH="0" baseline="0" noProof="0">
                <a:ln>
                  <a:noFill/>
                </a:ln>
                <a:solidFill>
                  <a:srgbClr val="002060"/>
                </a:solidFill>
                <a:effectLst/>
                <a:uLnTx/>
                <a:uFillTx/>
                <a:latin typeface="Corbel" panose="020B0503020204020204"/>
                <a:ea typeface="+mn-ea"/>
                <a:cs typeface="+mn-cs"/>
              </a:rPr>
              <a:t>Canadian Graduate and Professional Student Survey (CGPSS)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467869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64D545DB-8A58-4FDC-8FF8-F99D917C37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9" name="Rectangle 18">
            <a:extLst>
              <a:ext uri="{FF2B5EF4-FFF2-40B4-BE49-F238E27FC236}">
                <a16:creationId xmlns:a16="http://schemas.microsoft.com/office/drawing/2014/main" id="{53F02532-0429-47BE-B7D5-89B31C0C80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6729" y="757325"/>
            <a:ext cx="3549144" cy="5329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AC945A81-B4C3-4B73-9805-1F9540AD67A1}"/>
              </a:ext>
            </a:extLst>
          </p:cNvPr>
          <p:cNvSpPr>
            <a:spLocks noGrp="1"/>
          </p:cNvSpPr>
          <p:nvPr>
            <p:ph type="title"/>
          </p:nvPr>
        </p:nvSpPr>
        <p:spPr>
          <a:xfrm>
            <a:off x="8389648" y="1123837"/>
            <a:ext cx="2947482" cy="4601183"/>
          </a:xfrm>
        </p:spPr>
        <p:txBody>
          <a:bodyPr>
            <a:normAutofit/>
          </a:bodyPr>
          <a:lstStyle/>
          <a:p>
            <a:endParaRPr lang="en-US"/>
          </a:p>
        </p:txBody>
      </p:sp>
      <p:sp>
        <p:nvSpPr>
          <p:cNvPr id="3" name="Content Placeholder 2">
            <a:extLst>
              <a:ext uri="{FF2B5EF4-FFF2-40B4-BE49-F238E27FC236}">
                <a16:creationId xmlns:a16="http://schemas.microsoft.com/office/drawing/2014/main" id="{5C90430B-5369-404B-A3F4-9C4C31834FFA}"/>
              </a:ext>
            </a:extLst>
          </p:cNvPr>
          <p:cNvSpPr>
            <a:spLocks noGrp="1"/>
          </p:cNvSpPr>
          <p:nvPr>
            <p:ph idx="1"/>
          </p:nvPr>
        </p:nvSpPr>
        <p:spPr>
          <a:xfrm>
            <a:off x="596574" y="864108"/>
            <a:ext cx="6987135" cy="5120640"/>
          </a:xfrm>
        </p:spPr>
        <p:txBody>
          <a:bodyPr>
            <a:normAutofit/>
          </a:bodyPr>
          <a:lstStyle/>
          <a:p>
            <a:pPr indent="0">
              <a:buNone/>
            </a:pPr>
            <a:r>
              <a:rPr lang="en-US" sz="3600">
                <a:solidFill>
                  <a:schemeClr val="tx1"/>
                </a:solidFill>
              </a:rPr>
              <a:t>"</a:t>
            </a:r>
            <a:r>
              <a:rPr lang="en-US" sz="3600" err="1">
                <a:solidFill>
                  <a:schemeClr val="tx1"/>
                </a:solidFill>
              </a:rPr>
              <a:t>UofT</a:t>
            </a:r>
            <a:r>
              <a:rPr lang="en-US" sz="3600">
                <a:solidFill>
                  <a:schemeClr val="tx1"/>
                </a:solidFill>
              </a:rPr>
              <a:t> libraries should provide special study spaces for students with children. </a:t>
            </a:r>
            <a:endParaRPr lang="en-US">
              <a:solidFill>
                <a:schemeClr val="tx1"/>
              </a:solidFill>
            </a:endParaRPr>
          </a:p>
          <a:p>
            <a:pPr indent="0">
              <a:buNone/>
            </a:pPr>
            <a:r>
              <a:rPr lang="en-US" sz="3600">
                <a:solidFill>
                  <a:schemeClr val="tx1"/>
                </a:solidFill>
              </a:rPr>
              <a:t>I have seen this in multiple European university libraries and for a world class university as </a:t>
            </a:r>
            <a:r>
              <a:rPr lang="en-US" sz="3600" err="1">
                <a:solidFill>
                  <a:schemeClr val="tx1"/>
                </a:solidFill>
              </a:rPr>
              <a:t>UofT</a:t>
            </a:r>
            <a:r>
              <a:rPr lang="en-US" sz="3600">
                <a:solidFill>
                  <a:schemeClr val="tx1"/>
                </a:solidFill>
              </a:rPr>
              <a:t> this should be a </a:t>
            </a:r>
            <a:br>
              <a:rPr lang="en-US" sz="3600">
                <a:solidFill>
                  <a:schemeClr val="tx1"/>
                </a:solidFill>
              </a:rPr>
            </a:br>
            <a:r>
              <a:rPr lang="en-US" sz="3600">
                <a:solidFill>
                  <a:schemeClr val="tx1"/>
                </a:solidFill>
              </a:rPr>
              <a:t>manageable task."</a:t>
            </a:r>
            <a:endParaRPr lang="en-US">
              <a:solidFill>
                <a:schemeClr val="tx1"/>
              </a:solidFill>
            </a:endParaRPr>
          </a:p>
          <a:p>
            <a:pPr indent="0">
              <a:buNone/>
            </a:pPr>
            <a:endParaRPr lang="en-US">
              <a:solidFill>
                <a:schemeClr val="tx1"/>
              </a:solidFill>
            </a:endParaRPr>
          </a:p>
          <a:p>
            <a:pPr indent="0" algn="r">
              <a:buNone/>
            </a:pPr>
            <a:r>
              <a:rPr lang="en-US">
                <a:solidFill>
                  <a:schemeClr val="tx1"/>
                </a:solidFill>
              </a:rPr>
              <a:t>Doctoral student, </a:t>
            </a:r>
            <a:r>
              <a:rPr lang="en-US" err="1">
                <a:solidFill>
                  <a:schemeClr val="tx1"/>
                </a:solidFill>
              </a:rPr>
              <a:t>LibQUAL</a:t>
            </a:r>
            <a:r>
              <a:rPr lang="en-US">
                <a:solidFill>
                  <a:schemeClr val="tx1"/>
                </a:solidFill>
              </a:rPr>
              <a:t>+ 2016</a:t>
            </a:r>
          </a:p>
        </p:txBody>
      </p:sp>
    </p:spTree>
    <p:extLst>
      <p:ext uri="{BB962C8B-B14F-4D97-AF65-F5344CB8AC3E}">
        <p14:creationId xmlns:p14="http://schemas.microsoft.com/office/powerpoint/2010/main" val="39629440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10">
            <a:extLst>
              <a:ext uri="{FF2B5EF4-FFF2-40B4-BE49-F238E27FC236}">
                <a16:creationId xmlns:a16="http://schemas.microsoft.com/office/drawing/2014/main" id="{4F645BF8-7885-4398-80BC-4C0DF24F5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7E4B7B1-691E-4876-B1C8-E2E2CAC975CF}"/>
              </a:ext>
            </a:extLst>
          </p:cNvPr>
          <p:cNvSpPr>
            <a:spLocks noGrp="1"/>
          </p:cNvSpPr>
          <p:nvPr>
            <p:ph type="title"/>
          </p:nvPr>
        </p:nvSpPr>
        <p:spPr>
          <a:xfrm>
            <a:off x="241713" y="2266836"/>
            <a:ext cx="2947482" cy="1979471"/>
          </a:xfrm>
        </p:spPr>
        <p:txBody>
          <a:bodyPr vert="horz" lIns="91440" tIns="45720" rIns="91440" bIns="45720" rtlCol="0" anchor="b">
            <a:normAutofit/>
          </a:bodyPr>
          <a:lstStyle/>
          <a:p>
            <a:pPr algn="ctr"/>
            <a:r>
              <a:rPr lang="en-US" sz="3600">
                <a:solidFill>
                  <a:schemeClr val="bg1"/>
                </a:solidFill>
              </a:rPr>
              <a:t>Robarts Library Family Study Space</a:t>
            </a:r>
            <a:endParaRPr lang="en-US">
              <a:solidFill>
                <a:schemeClr val="bg1"/>
              </a:solidFill>
            </a:endParaRPr>
          </a:p>
        </p:txBody>
      </p:sp>
      <p:pic>
        <p:nvPicPr>
          <p:cNvPr id="6" name="Picture 6" descr="A room filled with furniture and a flat screen tv&#10;&#10;Description generated with high confidence">
            <a:extLst>
              <a:ext uri="{FF2B5EF4-FFF2-40B4-BE49-F238E27FC236}">
                <a16:creationId xmlns:a16="http://schemas.microsoft.com/office/drawing/2014/main" id="{C774544D-5C3C-4D01-8DC4-A8EB73F21DE5}"/>
              </a:ext>
            </a:extLst>
          </p:cNvPr>
          <p:cNvPicPr>
            <a:picLocks noChangeAspect="1"/>
          </p:cNvPicPr>
          <p:nvPr/>
        </p:nvPicPr>
        <p:blipFill>
          <a:blip r:embed="rId3"/>
          <a:stretch>
            <a:fillRect/>
          </a:stretch>
        </p:blipFill>
        <p:spPr>
          <a:xfrm>
            <a:off x="4101933" y="748145"/>
            <a:ext cx="7126328" cy="5344746"/>
          </a:xfrm>
          <a:prstGeom prst="rect">
            <a:avLst/>
          </a:prstGeom>
          <a:solidFill>
            <a:schemeClr val="bg1">
              <a:lumMod val="75000"/>
            </a:schemeClr>
          </a:solidFill>
        </p:spPr>
      </p:pic>
    </p:spTree>
    <p:extLst>
      <p:ext uri="{BB962C8B-B14F-4D97-AF65-F5344CB8AC3E}">
        <p14:creationId xmlns:p14="http://schemas.microsoft.com/office/powerpoint/2010/main" val="15422955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3">
            <a:extLst>
              <a:ext uri="{FF2B5EF4-FFF2-40B4-BE49-F238E27FC236}">
                <a16:creationId xmlns:a16="http://schemas.microsoft.com/office/drawing/2014/main" id="{B86EEAC6-011F-4499-ACFF-2FDC742DB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Rectangle 25">
            <a:extLst>
              <a:ext uri="{FF2B5EF4-FFF2-40B4-BE49-F238E27FC236}">
                <a16:creationId xmlns:a16="http://schemas.microsoft.com/office/drawing/2014/main" id="{6970F14D-B6E6-40EA-96B4-4E18D0CF9D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31" name="Rectangle 27">
            <a:extLst>
              <a:ext uri="{FF2B5EF4-FFF2-40B4-BE49-F238E27FC236}">
                <a16:creationId xmlns:a16="http://schemas.microsoft.com/office/drawing/2014/main" id="{696A55C8-89F1-439D-863D-E208C0AC88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pic>
        <p:nvPicPr>
          <p:cNvPr id="6" name="Picture 6" descr="A picture containing wall, indoor, person, floor&#10;&#10;Description generated with very high confidence">
            <a:extLst>
              <a:ext uri="{FF2B5EF4-FFF2-40B4-BE49-F238E27FC236}">
                <a16:creationId xmlns:a16="http://schemas.microsoft.com/office/drawing/2014/main" id="{D2B69085-E618-4B24-86C8-E24610713D38}"/>
              </a:ext>
            </a:extLst>
          </p:cNvPr>
          <p:cNvPicPr>
            <a:picLocks noChangeAspect="1"/>
          </p:cNvPicPr>
          <p:nvPr/>
        </p:nvPicPr>
        <p:blipFill rotWithShape="1">
          <a:blip r:embed="rId3">
            <a:extLst/>
          </a:blip>
          <a:srcRect r="-1" b="15708"/>
          <a:stretch/>
        </p:blipFill>
        <p:spPr>
          <a:xfrm>
            <a:off x="20" y="1"/>
            <a:ext cx="12188932" cy="6858000"/>
          </a:xfrm>
          <a:prstGeom prst="rect">
            <a:avLst/>
          </a:prstGeom>
          <a:solidFill>
            <a:schemeClr val="bg1">
              <a:lumMod val="75000"/>
            </a:schemeClr>
          </a:solidFill>
        </p:spPr>
      </p:pic>
      <p:sp>
        <p:nvSpPr>
          <p:cNvPr id="33" name="Rectangle 29">
            <a:extLst>
              <a:ext uri="{FF2B5EF4-FFF2-40B4-BE49-F238E27FC236}">
                <a16:creationId xmlns:a16="http://schemas.microsoft.com/office/drawing/2014/main" id="{E4A1FD7E-EAEC-40B9-B75B-432F9DA75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7052486" cy="533400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7E8D3EB-B641-4BE4-A96D-8639DE1A53FA}"/>
              </a:ext>
            </a:extLst>
          </p:cNvPr>
          <p:cNvSpPr>
            <a:spLocks noGrp="1"/>
          </p:cNvSpPr>
          <p:nvPr>
            <p:ph type="title"/>
          </p:nvPr>
        </p:nvSpPr>
        <p:spPr>
          <a:xfrm>
            <a:off x="289248" y="1123837"/>
            <a:ext cx="6451110" cy="1255469"/>
          </a:xfrm>
        </p:spPr>
        <p:txBody>
          <a:bodyPr vert="horz" lIns="91440" tIns="45720" rIns="91440" bIns="45720" rtlCol="0" anchor="ctr">
            <a:normAutofit/>
          </a:bodyPr>
          <a:lstStyle/>
          <a:p>
            <a:r>
              <a:rPr lang="en-US" sz="3600" dirty="0"/>
              <a:t>What you can do</a:t>
            </a:r>
          </a:p>
        </p:txBody>
      </p:sp>
      <p:sp>
        <p:nvSpPr>
          <p:cNvPr id="4" name="Text Placeholder 3">
            <a:extLst>
              <a:ext uri="{FF2B5EF4-FFF2-40B4-BE49-F238E27FC236}">
                <a16:creationId xmlns:a16="http://schemas.microsoft.com/office/drawing/2014/main" id="{295E290A-EA6A-40DD-B252-F2A27137B2EB}"/>
              </a:ext>
            </a:extLst>
          </p:cNvPr>
          <p:cNvSpPr>
            <a:spLocks noGrp="1"/>
          </p:cNvSpPr>
          <p:nvPr>
            <p:ph type="body" sz="half" idx="2"/>
          </p:nvPr>
        </p:nvSpPr>
        <p:spPr>
          <a:xfrm>
            <a:off x="289248" y="2510395"/>
            <a:ext cx="6451109" cy="3274586"/>
          </a:xfrm>
        </p:spPr>
        <p:txBody>
          <a:bodyPr vert="horz" lIns="91440" tIns="45720" rIns="91440" bIns="45720" rtlCol="0" anchor="t">
            <a:normAutofit/>
          </a:bodyPr>
          <a:lstStyle/>
          <a:p>
            <a:pPr>
              <a:lnSpc>
                <a:spcPct val="90000"/>
              </a:lnSpc>
            </a:pPr>
            <a:r>
              <a:rPr lang="en-US" sz="2800"/>
              <a:t>Consider policy</a:t>
            </a:r>
            <a:endParaRPr lang="en-US"/>
          </a:p>
          <a:p>
            <a:pPr>
              <a:lnSpc>
                <a:spcPct val="90000"/>
              </a:lnSpc>
            </a:pPr>
            <a:r>
              <a:rPr lang="en-US" sz="2800"/>
              <a:t>Create space</a:t>
            </a:r>
          </a:p>
          <a:p>
            <a:pPr>
              <a:lnSpc>
                <a:spcPct val="90000"/>
              </a:lnSpc>
            </a:pPr>
            <a:r>
              <a:rPr lang="en-US" sz="2800"/>
              <a:t>Find partners on campus</a:t>
            </a:r>
          </a:p>
          <a:p>
            <a:pPr>
              <a:lnSpc>
                <a:spcPct val="90000"/>
              </a:lnSpc>
            </a:pPr>
            <a:r>
              <a:rPr lang="en-US" sz="2800"/>
              <a:t>Advocate</a:t>
            </a:r>
          </a:p>
          <a:p>
            <a:pPr indent="-182880">
              <a:lnSpc>
                <a:spcPct val="90000"/>
              </a:lnSpc>
              <a:buFont typeface="Wingdings 2" pitchFamily="18" charset="2"/>
              <a:buChar char=""/>
            </a:pPr>
            <a:endParaRPr lang="en-US"/>
          </a:p>
        </p:txBody>
      </p:sp>
      <p:sp>
        <p:nvSpPr>
          <p:cNvPr id="34" name="Rectangle 31">
            <a:extLst>
              <a:ext uri="{FF2B5EF4-FFF2-40B4-BE49-F238E27FC236}">
                <a16:creationId xmlns:a16="http://schemas.microsoft.com/office/drawing/2014/main" id="{AC88629E-396B-4C99-B284-F30AABDF2E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75128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Lightning Talks </a:t>
            </a:r>
            <a:r>
              <a:rPr lang="en-US" dirty="0">
                <a:solidFill>
                  <a:srgbClr val="16B7D0"/>
                </a:solidFill>
              </a:rPr>
              <a:t>Questions?</a:t>
            </a:r>
          </a:p>
        </p:txBody>
      </p:sp>
      <p:sp>
        <p:nvSpPr>
          <p:cNvPr id="4" name="Content Placeholder 3"/>
          <p:cNvSpPr>
            <a:spLocks noGrp="1"/>
          </p:cNvSpPr>
          <p:nvPr>
            <p:ph idx="1"/>
          </p:nvPr>
        </p:nvSpPr>
        <p:spPr/>
        <p:txBody>
          <a:bodyPr>
            <a:normAutofit/>
          </a:bodyPr>
          <a:lstStyle/>
          <a:p>
            <a:r>
              <a:rPr lang="en-US" dirty="0">
                <a:solidFill>
                  <a:srgbClr val="16B7D0"/>
                </a:solidFill>
              </a:rPr>
              <a:t>Open</a:t>
            </a:r>
            <a:r>
              <a:rPr lang="en-US" dirty="0"/>
              <a:t> </a:t>
            </a:r>
            <a:r>
              <a:rPr lang="en-US" dirty="0">
                <a:solidFill>
                  <a:srgbClr val="16B7D0"/>
                </a:solidFill>
              </a:rPr>
              <a:t>+ Affordable </a:t>
            </a:r>
            <a:r>
              <a:rPr lang="en-US" dirty="0"/>
              <a:t>= Inclusivity at </a:t>
            </a:r>
            <a:r>
              <a:rPr lang="en-US" dirty="0" err="1"/>
              <a:t>UofG</a:t>
            </a:r>
            <a:br>
              <a:rPr lang="en-US" i="1" dirty="0"/>
            </a:br>
            <a:r>
              <a:rPr lang="en-US" i="1" dirty="0"/>
              <a:t>Ali </a:t>
            </a:r>
            <a:r>
              <a:rPr lang="en-US" i="1" dirty="0" err="1"/>
              <a:t>Versluis</a:t>
            </a:r>
            <a:r>
              <a:rPr lang="en-US" i="1" dirty="0"/>
              <a:t> &amp; Heather Martin, University of Guelph</a:t>
            </a:r>
            <a:endParaRPr lang="en-US" dirty="0"/>
          </a:p>
          <a:p>
            <a:r>
              <a:rPr lang="en-US" dirty="0"/>
              <a:t>What is </a:t>
            </a:r>
            <a:r>
              <a:rPr lang="en-US" dirty="0">
                <a:solidFill>
                  <a:srgbClr val="E74125"/>
                </a:solidFill>
              </a:rPr>
              <a:t>RDM</a:t>
            </a:r>
            <a:r>
              <a:rPr lang="en-US" dirty="0"/>
              <a:t>? Why should I care?</a:t>
            </a:r>
            <a:br>
              <a:rPr lang="en-US" i="1" dirty="0"/>
            </a:br>
            <a:r>
              <a:rPr lang="en-US" i="1" dirty="0"/>
              <a:t>Jane Fry, Carleton University</a:t>
            </a:r>
            <a:endParaRPr lang="en-US" dirty="0"/>
          </a:p>
          <a:p>
            <a:r>
              <a:rPr lang="en-US" dirty="0"/>
              <a:t>The Robarts Library </a:t>
            </a:r>
            <a:r>
              <a:rPr lang="en-US" dirty="0">
                <a:solidFill>
                  <a:srgbClr val="16B7D0"/>
                </a:solidFill>
              </a:rPr>
              <a:t>Family Study Space</a:t>
            </a:r>
            <a:r>
              <a:rPr lang="en-US" dirty="0"/>
              <a:t>: creating equitable library access for students with children</a:t>
            </a:r>
            <a:br>
              <a:rPr lang="en-US" i="1" dirty="0"/>
            </a:br>
            <a:r>
              <a:rPr lang="en-US" i="1" dirty="0"/>
              <a:t>Kyla </a:t>
            </a:r>
            <a:r>
              <a:rPr lang="en-US" i="1" dirty="0" err="1"/>
              <a:t>Everall</a:t>
            </a:r>
            <a:r>
              <a:rPr lang="en-US" i="1" dirty="0"/>
              <a:t> &amp; Jesse </a:t>
            </a:r>
            <a:r>
              <a:rPr lang="en-US" i="1" dirty="0" err="1"/>
              <a:t>Carliner</a:t>
            </a:r>
            <a:r>
              <a:rPr lang="en-US" i="1" dirty="0"/>
              <a:t>, University of Toronto</a:t>
            </a:r>
            <a:endParaRPr lang="en-US" dirty="0"/>
          </a:p>
          <a:p>
            <a:endParaRPr lang="en-US" dirty="0"/>
          </a:p>
        </p:txBody>
      </p:sp>
    </p:spTree>
    <p:extLst>
      <p:ext uri="{BB962C8B-B14F-4D97-AF65-F5344CB8AC3E}">
        <p14:creationId xmlns:p14="http://schemas.microsoft.com/office/powerpoint/2010/main" val="3676644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15611" y="992767"/>
            <a:ext cx="11360800" cy="2736800"/>
          </a:xfrm>
          <a:prstGeom prst="rect">
            <a:avLst/>
          </a:prstGeom>
        </p:spPr>
        <p:txBody>
          <a:bodyPr spcFirstLastPara="1" wrap="square" lIns="121900" tIns="121900" rIns="121900" bIns="121900" anchor="b" anchorCtr="0">
            <a:noAutofit/>
          </a:bodyPr>
          <a:lstStyle/>
          <a:p>
            <a:r>
              <a:rPr lang="en" sz="6400">
                <a:latin typeface="Open Sans"/>
                <a:ea typeface="Open Sans"/>
                <a:cs typeface="Open Sans"/>
                <a:sym typeface="Open Sans"/>
              </a:rPr>
              <a:t>Open + Affordable =</a:t>
            </a:r>
            <a:endParaRPr sz="6400">
              <a:latin typeface="Open Sans"/>
              <a:ea typeface="Open Sans"/>
              <a:cs typeface="Open Sans"/>
              <a:sym typeface="Open Sans"/>
            </a:endParaRPr>
          </a:p>
          <a:p>
            <a:r>
              <a:rPr lang="en" sz="6400">
                <a:solidFill>
                  <a:srgbClr val="5EFF63"/>
                </a:solidFill>
                <a:latin typeface="Open Sans"/>
                <a:ea typeface="Open Sans"/>
                <a:cs typeface="Open Sans"/>
                <a:sym typeface="Open Sans"/>
              </a:rPr>
              <a:t>Inclusivity</a:t>
            </a:r>
            <a:r>
              <a:rPr lang="en" sz="6400">
                <a:latin typeface="Open Sans"/>
                <a:ea typeface="Open Sans"/>
                <a:cs typeface="Open Sans"/>
                <a:sym typeface="Open Sans"/>
              </a:rPr>
              <a:t> at UofG</a:t>
            </a:r>
            <a:endParaRPr sz="6400">
              <a:latin typeface="Open Sans"/>
              <a:ea typeface="Open Sans"/>
              <a:cs typeface="Open Sans"/>
              <a:sym typeface="Open Sans"/>
            </a:endParaRPr>
          </a:p>
        </p:txBody>
      </p:sp>
      <p:sp>
        <p:nvSpPr>
          <p:cNvPr id="55" name="Google Shape;55;p13"/>
          <p:cNvSpPr txBox="1">
            <a:spLocks noGrp="1"/>
          </p:cNvSpPr>
          <p:nvPr>
            <p:ph type="subTitle" idx="1"/>
          </p:nvPr>
        </p:nvSpPr>
        <p:spPr>
          <a:xfrm>
            <a:off x="1309733" y="4565500"/>
            <a:ext cx="9790000" cy="1367200"/>
          </a:xfrm>
          <a:prstGeom prst="rect">
            <a:avLst/>
          </a:prstGeom>
        </p:spPr>
        <p:txBody>
          <a:bodyPr spcFirstLastPara="1" wrap="square" lIns="121900" tIns="121900" rIns="121900" bIns="121900" anchor="t" anchorCtr="0">
            <a:noAutofit/>
          </a:bodyPr>
          <a:lstStyle/>
          <a:p>
            <a:pPr marL="0" indent="0">
              <a:lnSpc>
                <a:spcPct val="115000"/>
              </a:lnSpc>
            </a:pPr>
            <a:r>
              <a:rPr lang="en" sz="2667">
                <a:solidFill>
                  <a:schemeClr val="dk1"/>
                </a:solidFill>
                <a:latin typeface="Open Sans"/>
                <a:ea typeface="Open Sans"/>
                <a:cs typeface="Open Sans"/>
                <a:sym typeface="Open Sans"/>
              </a:rPr>
              <a:t>Ali Versluis (</a:t>
            </a:r>
            <a:r>
              <a:rPr lang="en" sz="2667">
                <a:solidFill>
                  <a:schemeClr val="dk1"/>
                </a:solidFill>
                <a:uFill>
                  <a:noFill/>
                </a:uFill>
                <a:latin typeface="Open Sans"/>
                <a:ea typeface="Open Sans"/>
                <a:cs typeface="Open Sans"/>
                <a:sym typeface="Open Sans"/>
                <a:hlinkClick r:id="rId3"/>
              </a:rPr>
              <a:t>versluis@uoguelph.ca</a:t>
            </a:r>
            <a:r>
              <a:rPr lang="en" sz="2667">
                <a:solidFill>
                  <a:schemeClr val="dk1"/>
                </a:solidFill>
                <a:latin typeface="Open Sans"/>
                <a:ea typeface="Open Sans"/>
                <a:cs typeface="Open Sans"/>
                <a:sym typeface="Open Sans"/>
              </a:rPr>
              <a:t> / @aliversluis)</a:t>
            </a:r>
            <a:endParaRPr sz="2667">
              <a:solidFill>
                <a:schemeClr val="dk1"/>
              </a:solidFill>
              <a:latin typeface="Open Sans"/>
              <a:ea typeface="Open Sans"/>
              <a:cs typeface="Open Sans"/>
              <a:sym typeface="Open Sans"/>
            </a:endParaRPr>
          </a:p>
          <a:p>
            <a:pPr marL="0" indent="0">
              <a:lnSpc>
                <a:spcPct val="115000"/>
              </a:lnSpc>
            </a:pPr>
            <a:r>
              <a:rPr lang="en" sz="2667">
                <a:solidFill>
                  <a:schemeClr val="dk1"/>
                </a:solidFill>
                <a:latin typeface="Open Sans"/>
                <a:ea typeface="Open Sans"/>
                <a:cs typeface="Open Sans"/>
                <a:sym typeface="Open Sans"/>
              </a:rPr>
              <a:t>Heather Martin (</a:t>
            </a:r>
            <a:r>
              <a:rPr lang="en" sz="2667">
                <a:solidFill>
                  <a:schemeClr val="dk1"/>
                </a:solidFill>
                <a:uFill>
                  <a:noFill/>
                </a:uFill>
                <a:latin typeface="Open Sans"/>
                <a:ea typeface="Open Sans"/>
                <a:cs typeface="Open Sans"/>
                <a:sym typeface="Open Sans"/>
                <a:hlinkClick r:id="rId4"/>
              </a:rPr>
              <a:t>martin@uoguelph.ca</a:t>
            </a:r>
            <a:r>
              <a:rPr lang="en" sz="2667">
                <a:solidFill>
                  <a:schemeClr val="dk1"/>
                </a:solidFill>
                <a:latin typeface="Open Sans"/>
                <a:ea typeface="Open Sans"/>
                <a:cs typeface="Open Sans"/>
                <a:sym typeface="Open Sans"/>
              </a:rPr>
              <a:t> / @heat13her) </a:t>
            </a:r>
            <a:endParaRPr sz="2667">
              <a:solidFill>
                <a:schemeClr val="dk1"/>
              </a:solidFill>
              <a:latin typeface="Open Sans"/>
              <a:ea typeface="Open Sans"/>
              <a:cs typeface="Open Sans"/>
              <a:sym typeface="Open Sans"/>
            </a:endParaRPr>
          </a:p>
          <a:p>
            <a:pPr marL="0" indent="0">
              <a:lnSpc>
                <a:spcPct val="115000"/>
              </a:lnSpc>
            </a:pPr>
            <a:r>
              <a:rPr lang="en" sz="2667">
                <a:solidFill>
                  <a:srgbClr val="00FFFF"/>
                </a:solidFill>
                <a:latin typeface="Open Sans"/>
                <a:ea typeface="Open Sans"/>
                <a:cs typeface="Open Sans"/>
                <a:sym typeface="Open Sans"/>
              </a:rPr>
              <a:t>University of Guelph</a:t>
            </a:r>
            <a:endParaRPr sz="2667">
              <a:solidFill>
                <a:srgbClr val="00FFFF"/>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15600" y="384333"/>
            <a:ext cx="11360800" cy="763600"/>
          </a:xfrm>
          <a:prstGeom prst="rect">
            <a:avLst/>
          </a:prstGeom>
        </p:spPr>
        <p:txBody>
          <a:bodyPr spcFirstLastPara="1" wrap="square" lIns="121900" tIns="121900" rIns="121900" bIns="121900" anchor="t" anchorCtr="0">
            <a:noAutofit/>
          </a:bodyPr>
          <a:lstStyle/>
          <a:p>
            <a:pPr algn="ctr"/>
            <a:r>
              <a:rPr lang="en">
                <a:latin typeface="Open Sans"/>
                <a:ea typeface="Open Sans"/>
                <a:cs typeface="Open Sans"/>
                <a:sym typeface="Open Sans"/>
              </a:rPr>
              <a:t>UofG Student Textbook Surveys</a:t>
            </a:r>
            <a:endParaRPr>
              <a:latin typeface="Open Sans"/>
              <a:ea typeface="Open Sans"/>
              <a:cs typeface="Open Sans"/>
              <a:sym typeface="Open Sans"/>
            </a:endParaRPr>
          </a:p>
        </p:txBody>
      </p:sp>
      <p:sp>
        <p:nvSpPr>
          <p:cNvPr id="61" name="Google Shape;61;p14"/>
          <p:cNvSpPr txBox="1">
            <a:spLocks noGrp="1"/>
          </p:cNvSpPr>
          <p:nvPr>
            <p:ph type="body" idx="1"/>
          </p:nvPr>
        </p:nvSpPr>
        <p:spPr>
          <a:xfrm>
            <a:off x="819967" y="1356967"/>
            <a:ext cx="10436000" cy="5182400"/>
          </a:xfrm>
          <a:prstGeom prst="rect">
            <a:avLst/>
          </a:prstGeom>
        </p:spPr>
        <p:txBody>
          <a:bodyPr spcFirstLastPara="1" wrap="square" lIns="121900" tIns="121900" rIns="121900" bIns="121900" anchor="t" anchorCtr="0">
            <a:noAutofit/>
          </a:bodyPr>
          <a:lstStyle/>
          <a:p>
            <a:pPr marL="0" indent="0" algn="ctr">
              <a:buNone/>
            </a:pPr>
            <a:r>
              <a:rPr lang="en" sz="3200">
                <a:solidFill>
                  <a:srgbClr val="00FFFF"/>
                </a:solidFill>
                <a:latin typeface="Open Sans"/>
                <a:ea typeface="Open Sans"/>
                <a:cs typeface="Open Sans"/>
                <a:sym typeface="Open Sans"/>
              </a:rPr>
              <a:t>Are students buying textbooks?</a:t>
            </a:r>
            <a:endParaRPr sz="3200">
              <a:solidFill>
                <a:srgbClr val="00FFFF"/>
              </a:solidFill>
              <a:latin typeface="Open Sans"/>
              <a:ea typeface="Open Sans"/>
              <a:cs typeface="Open Sans"/>
              <a:sym typeface="Open Sans"/>
            </a:endParaRPr>
          </a:p>
          <a:p>
            <a:pPr marL="0" indent="0" algn="ctr">
              <a:buNone/>
            </a:pPr>
            <a:r>
              <a:rPr lang="en" sz="3200">
                <a:solidFill>
                  <a:srgbClr val="5EFF63"/>
                </a:solidFill>
                <a:latin typeface="Open Sans"/>
                <a:ea typeface="Open Sans"/>
                <a:cs typeface="Open Sans"/>
                <a:sym typeface="Open Sans"/>
              </a:rPr>
              <a:t>If not, why not?</a:t>
            </a:r>
            <a:endParaRPr sz="3200">
              <a:solidFill>
                <a:srgbClr val="F897FF"/>
              </a:solidFill>
              <a:latin typeface="Open Sans"/>
              <a:ea typeface="Open Sans"/>
              <a:cs typeface="Open Sans"/>
              <a:sym typeface="Open Sans"/>
            </a:endParaRPr>
          </a:p>
          <a:p>
            <a:pPr marL="0" indent="0" algn="ctr">
              <a:buNone/>
            </a:pPr>
            <a:r>
              <a:rPr lang="en" sz="3200">
                <a:solidFill>
                  <a:srgbClr val="F897FF"/>
                </a:solidFill>
                <a:latin typeface="Open Sans"/>
                <a:ea typeface="Open Sans"/>
                <a:cs typeface="Open Sans"/>
                <a:sym typeface="Open Sans"/>
              </a:rPr>
              <a:t>How are they managing without them?</a:t>
            </a:r>
            <a:endParaRPr sz="3200">
              <a:solidFill>
                <a:srgbClr val="F897FF"/>
              </a:solidFill>
              <a:latin typeface="Open Sans"/>
              <a:ea typeface="Open Sans"/>
              <a:cs typeface="Open Sans"/>
              <a:sym typeface="Open Sans"/>
            </a:endParaRPr>
          </a:p>
          <a:p>
            <a:pPr marL="0" indent="0" algn="ctr">
              <a:buNone/>
            </a:pPr>
            <a:r>
              <a:rPr lang="en" sz="3200">
                <a:solidFill>
                  <a:srgbClr val="FFD966"/>
                </a:solidFill>
                <a:latin typeface="Open Sans"/>
                <a:ea typeface="Open Sans"/>
                <a:cs typeface="Open Sans"/>
                <a:sym typeface="Open Sans"/>
              </a:rPr>
              <a:t>What are the negative impacts?</a:t>
            </a:r>
            <a:endParaRPr sz="3200">
              <a:solidFill>
                <a:srgbClr val="FFD966"/>
              </a:solidFill>
              <a:latin typeface="Open Sans"/>
              <a:ea typeface="Open Sans"/>
              <a:cs typeface="Open Sans"/>
              <a:sym typeface="Open Sans"/>
            </a:endParaRPr>
          </a:p>
          <a:p>
            <a:pPr marL="0" indent="0" algn="ctr">
              <a:buNone/>
            </a:pPr>
            <a:endParaRPr>
              <a:solidFill>
                <a:srgbClr val="FFD966"/>
              </a:solidFill>
              <a:latin typeface="Open Sans"/>
              <a:ea typeface="Open Sans"/>
              <a:cs typeface="Open Sans"/>
              <a:sym typeface="Open Sans"/>
            </a:endParaRPr>
          </a:p>
          <a:p>
            <a:pPr marL="0" indent="0" algn="ctr">
              <a:lnSpc>
                <a:spcPct val="150000"/>
              </a:lnSpc>
              <a:buNone/>
            </a:pPr>
            <a:r>
              <a:rPr lang="en">
                <a:solidFill>
                  <a:srgbClr val="D9D9D9"/>
                </a:solidFill>
                <a:latin typeface="Open Sans"/>
                <a:ea typeface="Open Sans"/>
                <a:cs typeface="Open Sans"/>
                <a:sym typeface="Open Sans"/>
              </a:rPr>
              <a:t>Partnered with student association to survey all undergrads</a:t>
            </a:r>
            <a:endParaRPr>
              <a:solidFill>
                <a:srgbClr val="D9D9D9"/>
              </a:solidFill>
              <a:latin typeface="Open Sans"/>
              <a:ea typeface="Open Sans"/>
              <a:cs typeface="Open Sans"/>
              <a:sym typeface="Open Sans"/>
            </a:endParaRPr>
          </a:p>
          <a:p>
            <a:pPr marL="0" indent="0" algn="ctr">
              <a:lnSpc>
                <a:spcPct val="150000"/>
              </a:lnSpc>
              <a:buNone/>
            </a:pPr>
            <a:r>
              <a:rPr lang="en">
                <a:solidFill>
                  <a:srgbClr val="D9D9D9"/>
                </a:solidFill>
                <a:latin typeface="Open Sans"/>
                <a:ea typeface="Open Sans"/>
                <a:cs typeface="Open Sans"/>
                <a:sym typeface="Open Sans"/>
              </a:rPr>
              <a:t>Overwhelming response rate/ thousands of written comments</a:t>
            </a:r>
            <a:endParaRPr>
              <a:solidFill>
                <a:srgbClr val="D9D9D9"/>
              </a:solidFill>
              <a:latin typeface="Open Sans"/>
              <a:ea typeface="Open Sans"/>
              <a:cs typeface="Open Sans"/>
              <a:sym typeface="Open Sans"/>
            </a:endParaRPr>
          </a:p>
          <a:p>
            <a:pPr marL="0" indent="0" algn="ctr">
              <a:lnSpc>
                <a:spcPct val="150000"/>
              </a:lnSpc>
              <a:buNone/>
            </a:pPr>
            <a:r>
              <a:rPr lang="en">
                <a:solidFill>
                  <a:srgbClr val="D9D9D9"/>
                </a:solidFill>
                <a:latin typeface="Open Sans"/>
                <a:ea typeface="Open Sans"/>
                <a:cs typeface="Open Sans"/>
                <a:sym typeface="Open Sans"/>
              </a:rPr>
              <a:t>Led to formation of </a:t>
            </a:r>
            <a:r>
              <a:rPr lang="en">
                <a:solidFill>
                  <a:schemeClr val="dk1"/>
                </a:solidFill>
                <a:latin typeface="Open Sans"/>
                <a:ea typeface="Open Sans"/>
                <a:cs typeface="Open Sans"/>
                <a:sym typeface="Open Sans"/>
              </a:rPr>
              <a:t>Open and Affordable Course Content Task Force</a:t>
            </a:r>
            <a:endParaRPr>
              <a:solidFill>
                <a:schemeClr val="dk1"/>
              </a:solidFill>
              <a:latin typeface="Open Sans"/>
              <a:ea typeface="Open Sans"/>
              <a:cs typeface="Open Sans"/>
              <a:sym typeface="Open Sans"/>
            </a:endParaRPr>
          </a:p>
          <a:p>
            <a:pPr marL="0" indent="0" algn="ctr">
              <a:lnSpc>
                <a:spcPct val="150000"/>
              </a:lnSpc>
              <a:buNone/>
            </a:pPr>
            <a:r>
              <a:rPr lang="en">
                <a:solidFill>
                  <a:srgbClr val="D9D9D9"/>
                </a:solidFill>
                <a:latin typeface="Open Sans"/>
                <a:ea typeface="Open Sans"/>
                <a:cs typeface="Open Sans"/>
                <a:sym typeface="Open Sans"/>
              </a:rPr>
              <a:t>Survey run in Fall 2016, repeated in Winter 2018 - similar results</a:t>
            </a:r>
            <a:endParaRPr>
              <a:solidFill>
                <a:srgbClr val="D9D9D9"/>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415600" y="2867800"/>
            <a:ext cx="11360800" cy="1122400"/>
          </a:xfrm>
          <a:prstGeom prst="rect">
            <a:avLst/>
          </a:prstGeom>
        </p:spPr>
        <p:txBody>
          <a:bodyPr spcFirstLastPara="1" wrap="square" lIns="121900" tIns="121900" rIns="121900" bIns="121900" anchor="ctr" anchorCtr="0">
            <a:noAutofit/>
          </a:bodyPr>
          <a:lstStyle/>
          <a:p>
            <a:r>
              <a:rPr lang="en" sz="6400">
                <a:latin typeface="Open Sans"/>
                <a:ea typeface="Open Sans"/>
                <a:cs typeface="Open Sans"/>
                <a:sym typeface="Open Sans"/>
              </a:rPr>
              <a:t>What we </a:t>
            </a:r>
            <a:r>
              <a:rPr lang="en" sz="6400">
                <a:solidFill>
                  <a:srgbClr val="F67BFF"/>
                </a:solidFill>
                <a:latin typeface="Open Sans"/>
                <a:ea typeface="Open Sans"/>
                <a:cs typeface="Open Sans"/>
                <a:sym typeface="Open Sans"/>
              </a:rPr>
              <a:t>learned</a:t>
            </a:r>
            <a:endParaRPr sz="6400">
              <a:solidFill>
                <a:srgbClr val="F67BFF"/>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6"/>
          <p:cNvSpPr txBox="1">
            <a:spLocks noGrp="1"/>
          </p:cNvSpPr>
          <p:nvPr>
            <p:ph type="body" idx="1"/>
          </p:nvPr>
        </p:nvSpPr>
        <p:spPr>
          <a:xfrm>
            <a:off x="1094733" y="1443167"/>
            <a:ext cx="1493200" cy="3076000"/>
          </a:xfrm>
          <a:prstGeom prst="rect">
            <a:avLst/>
          </a:prstGeom>
        </p:spPr>
        <p:txBody>
          <a:bodyPr spcFirstLastPara="1" wrap="square" lIns="121900" tIns="121900" rIns="121900" bIns="121900" anchor="t" anchorCtr="0">
            <a:noAutofit/>
          </a:bodyPr>
          <a:lstStyle/>
          <a:p>
            <a:pPr marL="0" indent="0">
              <a:buNone/>
            </a:pPr>
            <a:r>
              <a:rPr lang="en" sz="3200" b="1">
                <a:solidFill>
                  <a:srgbClr val="5EFF63"/>
                </a:solidFill>
                <a:latin typeface="Open Sans"/>
                <a:ea typeface="Open Sans"/>
                <a:cs typeface="Open Sans"/>
                <a:sym typeface="Open Sans"/>
              </a:rPr>
              <a:t>54%</a:t>
            </a:r>
            <a:r>
              <a:rPr lang="en" sz="3200">
                <a:solidFill>
                  <a:srgbClr val="5EFF63"/>
                </a:solidFill>
                <a:latin typeface="Open Sans"/>
                <a:ea typeface="Open Sans"/>
                <a:cs typeface="Open Sans"/>
                <a:sym typeface="Open Sans"/>
              </a:rPr>
              <a:t> </a:t>
            </a:r>
            <a:endParaRPr sz="2133">
              <a:solidFill>
                <a:srgbClr val="D9D9D9"/>
              </a:solidFill>
              <a:latin typeface="Open Sans"/>
              <a:ea typeface="Open Sans"/>
              <a:cs typeface="Open Sans"/>
              <a:sym typeface="Open Sans"/>
            </a:endParaRPr>
          </a:p>
          <a:p>
            <a:pPr marL="0" indent="0">
              <a:spcBef>
                <a:spcPts val="1333"/>
              </a:spcBef>
              <a:buNone/>
            </a:pPr>
            <a:r>
              <a:rPr lang="en" sz="3200" b="1">
                <a:solidFill>
                  <a:srgbClr val="F897FF"/>
                </a:solidFill>
                <a:latin typeface="Open Sans"/>
                <a:ea typeface="Open Sans"/>
                <a:cs typeface="Open Sans"/>
                <a:sym typeface="Open Sans"/>
              </a:rPr>
              <a:t>56%</a:t>
            </a:r>
            <a:r>
              <a:rPr lang="en" sz="3200" b="1">
                <a:latin typeface="Open Sans"/>
                <a:ea typeface="Open Sans"/>
                <a:cs typeface="Open Sans"/>
                <a:sym typeface="Open Sans"/>
              </a:rPr>
              <a:t> </a:t>
            </a:r>
            <a:r>
              <a:rPr lang="en">
                <a:latin typeface="Open Sans"/>
                <a:ea typeface="Open Sans"/>
                <a:cs typeface="Open Sans"/>
                <a:sym typeface="Open Sans"/>
              </a:rPr>
              <a:t> </a:t>
            </a:r>
            <a:endParaRPr sz="2133">
              <a:solidFill>
                <a:srgbClr val="D9D9D9"/>
              </a:solidFill>
              <a:latin typeface="Open Sans"/>
              <a:ea typeface="Open Sans"/>
              <a:cs typeface="Open Sans"/>
              <a:sym typeface="Open Sans"/>
            </a:endParaRPr>
          </a:p>
          <a:p>
            <a:pPr marL="950952" indent="-950952">
              <a:spcBef>
                <a:spcPts val="1333"/>
              </a:spcBef>
              <a:buNone/>
            </a:pPr>
            <a:r>
              <a:rPr lang="en" sz="3200" b="1">
                <a:solidFill>
                  <a:srgbClr val="FFD966"/>
                </a:solidFill>
                <a:latin typeface="Open Sans"/>
                <a:ea typeface="Open Sans"/>
                <a:cs typeface="Open Sans"/>
                <a:sym typeface="Open Sans"/>
              </a:rPr>
              <a:t>37%</a:t>
            </a:r>
            <a:r>
              <a:rPr lang="en">
                <a:latin typeface="Open Sans"/>
                <a:ea typeface="Open Sans"/>
                <a:cs typeface="Open Sans"/>
                <a:sym typeface="Open Sans"/>
              </a:rPr>
              <a:t> </a:t>
            </a:r>
            <a:endParaRPr sz="2133">
              <a:solidFill>
                <a:srgbClr val="D9D9D9"/>
              </a:solidFill>
              <a:latin typeface="Open Sans"/>
              <a:ea typeface="Open Sans"/>
              <a:cs typeface="Open Sans"/>
              <a:sym typeface="Open Sans"/>
            </a:endParaRPr>
          </a:p>
          <a:p>
            <a:pPr marL="950952" indent="-950952">
              <a:spcBef>
                <a:spcPts val="1333"/>
              </a:spcBef>
              <a:buNone/>
            </a:pPr>
            <a:r>
              <a:rPr lang="en" sz="3200" b="1">
                <a:solidFill>
                  <a:srgbClr val="00FFFF"/>
                </a:solidFill>
                <a:latin typeface="Open Sans"/>
                <a:ea typeface="Open Sans"/>
                <a:cs typeface="Open Sans"/>
                <a:sym typeface="Open Sans"/>
              </a:rPr>
              <a:t>69%</a:t>
            </a:r>
            <a:r>
              <a:rPr lang="en" sz="3200">
                <a:latin typeface="Open Sans"/>
                <a:ea typeface="Open Sans"/>
                <a:cs typeface="Open Sans"/>
                <a:sym typeface="Open Sans"/>
              </a:rPr>
              <a:t> </a:t>
            </a:r>
            <a:endParaRPr sz="2133">
              <a:solidFill>
                <a:srgbClr val="D9D9D9"/>
              </a:solidFill>
              <a:latin typeface="Open Sans"/>
              <a:ea typeface="Open Sans"/>
              <a:cs typeface="Open Sans"/>
              <a:sym typeface="Open Sans"/>
            </a:endParaRPr>
          </a:p>
          <a:p>
            <a:pPr marL="0" indent="0">
              <a:spcBef>
                <a:spcPts val="1333"/>
              </a:spcBef>
              <a:buNone/>
            </a:pPr>
            <a:endParaRPr>
              <a:latin typeface="Open Sans"/>
              <a:ea typeface="Open Sans"/>
              <a:cs typeface="Open Sans"/>
              <a:sym typeface="Open Sans"/>
            </a:endParaRPr>
          </a:p>
          <a:p>
            <a:pPr marL="0" indent="0">
              <a:buClr>
                <a:srgbClr val="000000"/>
              </a:buClr>
              <a:buSzPts val="1100"/>
              <a:buNone/>
            </a:pPr>
            <a:endParaRPr sz="3200">
              <a:latin typeface="Open Sans"/>
              <a:ea typeface="Open Sans"/>
              <a:cs typeface="Open Sans"/>
              <a:sym typeface="Open Sans"/>
            </a:endParaRPr>
          </a:p>
          <a:p>
            <a:pPr marL="0" indent="0">
              <a:buNone/>
            </a:pPr>
            <a:endParaRPr>
              <a:latin typeface="Open Sans"/>
              <a:ea typeface="Open Sans"/>
              <a:cs typeface="Open Sans"/>
              <a:sym typeface="Open Sans"/>
            </a:endParaRPr>
          </a:p>
          <a:p>
            <a:pPr marL="0" indent="0">
              <a:spcBef>
                <a:spcPts val="2133"/>
              </a:spcBef>
              <a:spcAft>
                <a:spcPts val="2133"/>
              </a:spcAft>
              <a:buNone/>
            </a:pPr>
            <a:endParaRPr>
              <a:latin typeface="Open Sans"/>
              <a:ea typeface="Open Sans"/>
              <a:cs typeface="Open Sans"/>
              <a:sym typeface="Open Sans"/>
            </a:endParaRPr>
          </a:p>
        </p:txBody>
      </p:sp>
      <p:sp>
        <p:nvSpPr>
          <p:cNvPr id="72" name="Google Shape;72;p16"/>
          <p:cNvSpPr txBox="1">
            <a:spLocks noGrp="1"/>
          </p:cNvSpPr>
          <p:nvPr>
            <p:ph type="body" idx="2"/>
          </p:nvPr>
        </p:nvSpPr>
        <p:spPr>
          <a:xfrm>
            <a:off x="9469067" y="1513000"/>
            <a:ext cx="1658400" cy="3204800"/>
          </a:xfrm>
          <a:prstGeom prst="rect">
            <a:avLst/>
          </a:prstGeom>
        </p:spPr>
        <p:txBody>
          <a:bodyPr spcFirstLastPara="1" wrap="square" lIns="121900" tIns="121900" rIns="121900" bIns="121900" anchor="t" anchorCtr="0">
            <a:noAutofit/>
          </a:bodyPr>
          <a:lstStyle/>
          <a:p>
            <a:pPr marL="0" indent="0">
              <a:buNone/>
            </a:pPr>
            <a:r>
              <a:rPr lang="en" sz="3200" b="1">
                <a:solidFill>
                  <a:srgbClr val="5EFF63"/>
                </a:solidFill>
                <a:latin typeface="Open Sans"/>
                <a:ea typeface="Open Sans"/>
                <a:cs typeface="Open Sans"/>
                <a:sym typeface="Open Sans"/>
              </a:rPr>
              <a:t>67%</a:t>
            </a:r>
            <a:r>
              <a:rPr lang="en" b="1">
                <a:latin typeface="Open Sans"/>
                <a:ea typeface="Open Sans"/>
                <a:cs typeface="Open Sans"/>
                <a:sym typeface="Open Sans"/>
              </a:rPr>
              <a:t> </a:t>
            </a:r>
            <a:endParaRPr>
              <a:solidFill>
                <a:srgbClr val="D9D9D9"/>
              </a:solidFill>
              <a:latin typeface="Open Sans"/>
              <a:ea typeface="Open Sans"/>
              <a:cs typeface="Open Sans"/>
              <a:sym typeface="Open Sans"/>
            </a:endParaRPr>
          </a:p>
          <a:p>
            <a:pPr marL="0" indent="0">
              <a:spcBef>
                <a:spcPts val="1333"/>
              </a:spcBef>
              <a:buNone/>
            </a:pPr>
            <a:r>
              <a:rPr lang="en" sz="3200" b="1">
                <a:solidFill>
                  <a:srgbClr val="F897FF"/>
                </a:solidFill>
                <a:latin typeface="Open Sans"/>
                <a:ea typeface="Open Sans"/>
                <a:cs typeface="Open Sans"/>
                <a:sym typeface="Open Sans"/>
              </a:rPr>
              <a:t>57%</a:t>
            </a:r>
            <a:r>
              <a:rPr lang="en" b="1">
                <a:latin typeface="Open Sans"/>
                <a:ea typeface="Open Sans"/>
                <a:cs typeface="Open Sans"/>
                <a:sym typeface="Open Sans"/>
              </a:rPr>
              <a:t> </a:t>
            </a:r>
            <a:r>
              <a:rPr lang="en">
                <a:latin typeface="Open Sans"/>
                <a:ea typeface="Open Sans"/>
                <a:cs typeface="Open Sans"/>
                <a:sym typeface="Open Sans"/>
              </a:rPr>
              <a:t> </a:t>
            </a:r>
            <a:endParaRPr>
              <a:solidFill>
                <a:srgbClr val="D9D9D9"/>
              </a:solidFill>
              <a:latin typeface="Open Sans"/>
              <a:ea typeface="Open Sans"/>
              <a:cs typeface="Open Sans"/>
              <a:sym typeface="Open Sans"/>
            </a:endParaRPr>
          </a:p>
          <a:p>
            <a:pPr marL="950952" indent="-950952">
              <a:spcBef>
                <a:spcPts val="1333"/>
              </a:spcBef>
              <a:buNone/>
            </a:pPr>
            <a:r>
              <a:rPr lang="en" sz="3200" b="1">
                <a:solidFill>
                  <a:srgbClr val="FFD966"/>
                </a:solidFill>
                <a:latin typeface="Open Sans"/>
                <a:ea typeface="Open Sans"/>
                <a:cs typeface="Open Sans"/>
                <a:sym typeface="Open Sans"/>
              </a:rPr>
              <a:t>28%</a:t>
            </a:r>
            <a:r>
              <a:rPr lang="en">
                <a:latin typeface="Open Sans"/>
                <a:ea typeface="Open Sans"/>
                <a:cs typeface="Open Sans"/>
                <a:sym typeface="Open Sans"/>
              </a:rPr>
              <a:t>  </a:t>
            </a:r>
            <a:endParaRPr>
              <a:solidFill>
                <a:srgbClr val="D9D9D9"/>
              </a:solidFill>
              <a:latin typeface="Open Sans"/>
              <a:ea typeface="Open Sans"/>
              <a:cs typeface="Open Sans"/>
              <a:sym typeface="Open Sans"/>
            </a:endParaRPr>
          </a:p>
          <a:p>
            <a:pPr marL="950952" indent="-950952">
              <a:spcBef>
                <a:spcPts val="1333"/>
              </a:spcBef>
              <a:spcAft>
                <a:spcPts val="1333"/>
              </a:spcAft>
              <a:buNone/>
            </a:pPr>
            <a:r>
              <a:rPr lang="en" sz="3200" b="1">
                <a:solidFill>
                  <a:srgbClr val="00FFFF"/>
                </a:solidFill>
                <a:latin typeface="Open Sans"/>
                <a:ea typeface="Open Sans"/>
                <a:cs typeface="Open Sans"/>
                <a:sym typeface="Open Sans"/>
              </a:rPr>
              <a:t>88%</a:t>
            </a:r>
            <a:r>
              <a:rPr lang="en">
                <a:latin typeface="Open Sans"/>
                <a:ea typeface="Open Sans"/>
                <a:cs typeface="Open Sans"/>
                <a:sym typeface="Open Sans"/>
              </a:rPr>
              <a:t> </a:t>
            </a:r>
            <a:r>
              <a:rPr lang="en">
                <a:solidFill>
                  <a:srgbClr val="D9D9D9"/>
                </a:solidFill>
                <a:latin typeface="Open Sans"/>
                <a:ea typeface="Open Sans"/>
                <a:cs typeface="Open Sans"/>
                <a:sym typeface="Open Sans"/>
              </a:rPr>
              <a:t> </a:t>
            </a:r>
            <a:endParaRPr>
              <a:solidFill>
                <a:srgbClr val="D9D9D9"/>
              </a:solidFill>
              <a:latin typeface="Open Sans"/>
              <a:ea typeface="Open Sans"/>
              <a:cs typeface="Open Sans"/>
              <a:sym typeface="Open Sans"/>
            </a:endParaRPr>
          </a:p>
        </p:txBody>
      </p:sp>
      <p:sp>
        <p:nvSpPr>
          <p:cNvPr id="73" name="Google Shape;73;p16"/>
          <p:cNvSpPr txBox="1"/>
          <p:nvPr/>
        </p:nvSpPr>
        <p:spPr>
          <a:xfrm>
            <a:off x="836100" y="4936933"/>
            <a:ext cx="10958800" cy="1702000"/>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115000"/>
              </a:lnSpc>
              <a:spcBef>
                <a:spcPts val="0"/>
              </a:spcBef>
              <a:spcAft>
                <a:spcPts val="0"/>
              </a:spcAft>
              <a:buClr>
                <a:srgbClr val="000000"/>
              </a:buClr>
              <a:buSzTx/>
              <a:buFontTx/>
              <a:buNone/>
              <a:tabLst/>
              <a:defRPr/>
            </a:pPr>
            <a:r>
              <a:rPr kumimoji="0" lang="en" sz="3200" b="1" i="0" u="none" strike="noStrike" kern="0" cap="none" spc="0" normalizeH="0" baseline="0" noProof="0">
                <a:ln>
                  <a:noFill/>
                </a:ln>
                <a:solidFill>
                  <a:srgbClr val="EEFF41"/>
                </a:solidFill>
                <a:effectLst/>
                <a:uLnTx/>
                <a:uFillTx/>
                <a:latin typeface="Open Sans"/>
                <a:ea typeface="Open Sans"/>
                <a:cs typeface="Open Sans"/>
                <a:sym typeface="Open Sans"/>
              </a:rPr>
              <a:t>49%</a:t>
            </a:r>
            <a:r>
              <a:rPr kumimoji="0" lang="en" sz="1867" b="1" i="0" u="none" strike="noStrike" kern="0" cap="none" spc="0" normalizeH="0" baseline="0" noProof="0">
                <a:ln>
                  <a:noFill/>
                </a:ln>
                <a:solidFill>
                  <a:srgbClr val="9FC5E8"/>
                </a:solidFill>
                <a:effectLst/>
                <a:uLnTx/>
                <a:uFillTx/>
                <a:latin typeface="Open Sans"/>
                <a:ea typeface="Open Sans"/>
                <a:cs typeface="Open Sans"/>
                <a:sym typeface="Open Sans"/>
              </a:rPr>
              <a:t> </a:t>
            </a:r>
            <a:r>
              <a:rPr kumimoji="0" lang="en" sz="2400" b="0" i="0" u="none" strike="noStrike" kern="0" cap="none" spc="0" normalizeH="0" baseline="0" noProof="0">
                <a:ln>
                  <a:noFill/>
                </a:ln>
                <a:solidFill>
                  <a:srgbClr val="D9D9D9"/>
                </a:solidFill>
                <a:effectLst/>
                <a:uLnTx/>
                <a:uFillTx/>
                <a:latin typeface="Open Sans"/>
                <a:ea typeface="Open Sans"/>
                <a:cs typeface="Open Sans"/>
                <a:sym typeface="Open Sans"/>
              </a:rPr>
              <a:t> dropped a course or didn’t register in a course due to </a:t>
            </a:r>
            <a:r>
              <a:rPr kumimoji="0" lang="en" sz="2400" b="1" i="0" u="none" strike="noStrike" kern="0" cap="none" spc="0" normalizeH="0" baseline="0" noProof="0">
                <a:ln>
                  <a:noFill/>
                </a:ln>
                <a:solidFill>
                  <a:srgbClr val="FFFFFF"/>
                </a:solidFill>
                <a:effectLst/>
                <a:uLnTx/>
                <a:uFillTx/>
                <a:latin typeface="Open Sans"/>
                <a:ea typeface="Open Sans"/>
                <a:cs typeface="Open Sans"/>
                <a:sym typeface="Open Sans"/>
              </a:rPr>
              <a:t>textbook cost</a:t>
            </a:r>
            <a:endParaRPr kumimoji="0" sz="2400" b="1" i="0" u="none" strike="noStrike" kern="0" cap="none" spc="0" normalizeH="0" baseline="0" noProof="0">
              <a:ln>
                <a:noFill/>
              </a:ln>
              <a:solidFill>
                <a:srgbClr val="FFFFFF"/>
              </a:solidFill>
              <a:effectLst/>
              <a:uLnTx/>
              <a:uFillTx/>
              <a:latin typeface="Open Sans"/>
              <a:ea typeface="Open Sans"/>
              <a:cs typeface="Open Sans"/>
              <a:sym typeface="Open Sans"/>
            </a:endParaRPr>
          </a:p>
          <a:p>
            <a:pPr marL="0" marR="0" lvl="0" indent="0" algn="l" defTabSz="1219170" rtl="0" eaLnBrk="1" fontAlgn="auto" latinLnBrk="0" hangingPunct="1">
              <a:lnSpc>
                <a:spcPct val="115000"/>
              </a:lnSpc>
              <a:spcBef>
                <a:spcPts val="0"/>
              </a:spcBef>
              <a:spcAft>
                <a:spcPts val="0"/>
              </a:spcAft>
              <a:buClr>
                <a:srgbClr val="000000"/>
              </a:buClr>
              <a:buSzPts val="1100"/>
              <a:buFontTx/>
              <a:buNone/>
              <a:tabLst/>
              <a:defRPr/>
            </a:pPr>
            <a:r>
              <a:rPr kumimoji="0" lang="en" sz="3200" b="1" i="0" u="none" strike="noStrike" kern="0" cap="none" spc="0" normalizeH="0" baseline="0" noProof="0">
                <a:ln>
                  <a:noFill/>
                </a:ln>
                <a:solidFill>
                  <a:srgbClr val="FFA011"/>
                </a:solidFill>
                <a:effectLst/>
                <a:uLnTx/>
                <a:uFillTx/>
                <a:latin typeface="Open Sans"/>
                <a:ea typeface="Open Sans"/>
                <a:cs typeface="Open Sans"/>
                <a:sym typeface="Open Sans"/>
              </a:rPr>
              <a:t>83%</a:t>
            </a:r>
            <a:r>
              <a:rPr kumimoji="0" lang="en" sz="1867" b="0" i="0" u="none" strike="noStrike" kern="0" cap="none" spc="0" normalizeH="0" baseline="0" noProof="0">
                <a:ln>
                  <a:noFill/>
                </a:ln>
                <a:solidFill>
                  <a:srgbClr val="D9D9D9"/>
                </a:solidFill>
                <a:effectLst/>
                <a:uLnTx/>
                <a:uFillTx/>
                <a:latin typeface="Open Sans"/>
                <a:ea typeface="Open Sans"/>
                <a:cs typeface="Open Sans"/>
                <a:sym typeface="Open Sans"/>
              </a:rPr>
              <a:t> </a:t>
            </a:r>
            <a:r>
              <a:rPr kumimoji="0" lang="en" sz="2400" b="0" i="0" u="none" strike="noStrike" kern="0" cap="none" spc="0" normalizeH="0" baseline="0" noProof="0">
                <a:ln>
                  <a:noFill/>
                </a:ln>
                <a:solidFill>
                  <a:srgbClr val="D9D9D9"/>
                </a:solidFill>
                <a:effectLst/>
                <a:uLnTx/>
                <a:uFillTx/>
                <a:latin typeface="Open Sans"/>
                <a:ea typeface="Open Sans"/>
                <a:cs typeface="Open Sans"/>
                <a:sym typeface="Open Sans"/>
              </a:rPr>
              <a:t>reported </a:t>
            </a:r>
            <a:r>
              <a:rPr kumimoji="0" lang="en" sz="2400" b="1" i="0" u="none" strike="noStrike" kern="0" cap="none" spc="0" normalizeH="0" baseline="0" noProof="0">
                <a:ln>
                  <a:noFill/>
                </a:ln>
                <a:solidFill>
                  <a:srgbClr val="FFFFFF"/>
                </a:solidFill>
                <a:effectLst/>
                <a:uLnTx/>
                <a:uFillTx/>
                <a:latin typeface="Open Sans"/>
                <a:ea typeface="Open Sans"/>
                <a:cs typeface="Open Sans"/>
                <a:sym typeface="Open Sans"/>
              </a:rPr>
              <a:t>at least one negative impact</a:t>
            </a:r>
            <a:r>
              <a:rPr kumimoji="0" lang="en" sz="2400" b="0" i="0" u="none" strike="noStrike" kern="0" cap="none" spc="0" normalizeH="0" baseline="0" noProof="0">
                <a:ln>
                  <a:noFill/>
                </a:ln>
                <a:solidFill>
                  <a:srgbClr val="D9D9D9"/>
                </a:solidFill>
                <a:effectLst/>
                <a:uLnTx/>
                <a:uFillTx/>
                <a:latin typeface="Open Sans"/>
                <a:ea typeface="Open Sans"/>
                <a:cs typeface="Open Sans"/>
                <a:sym typeface="Open Sans"/>
              </a:rPr>
              <a:t> of not purchasing textbooks</a:t>
            </a:r>
            <a:endParaRPr kumimoji="0" sz="2400" b="0" i="0" u="none" strike="noStrike" kern="0" cap="none" spc="0" normalizeH="0" baseline="0" noProof="0">
              <a:ln>
                <a:noFill/>
              </a:ln>
              <a:solidFill>
                <a:srgbClr val="D9D9D9"/>
              </a:solidFill>
              <a:effectLst/>
              <a:uLnTx/>
              <a:uFillTx/>
              <a:latin typeface="Open Sans"/>
              <a:ea typeface="Open Sans"/>
              <a:cs typeface="Open Sans"/>
              <a:sym typeface="Open Sans"/>
            </a:endParaRPr>
          </a:p>
        </p:txBody>
      </p:sp>
      <p:sp>
        <p:nvSpPr>
          <p:cNvPr id="74" name="Google Shape;74;p16"/>
          <p:cNvSpPr txBox="1"/>
          <p:nvPr/>
        </p:nvSpPr>
        <p:spPr>
          <a:xfrm>
            <a:off x="2498333" y="1513000"/>
            <a:ext cx="6818400" cy="3204800"/>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114000"/>
              </a:lnSpc>
              <a:spcBef>
                <a:spcPts val="0"/>
              </a:spcBef>
              <a:spcAft>
                <a:spcPts val="0"/>
              </a:spcAft>
              <a:buClr>
                <a:srgbClr val="000000"/>
              </a:buClr>
              <a:buSzTx/>
              <a:buFontTx/>
              <a:buNone/>
              <a:tabLst/>
              <a:defRPr/>
            </a:pPr>
            <a:r>
              <a:rPr kumimoji="0" lang="en" sz="2667" b="0" i="0" u="none" strike="noStrike" kern="0" cap="none" spc="0" normalizeH="0" baseline="0" noProof="0">
                <a:ln>
                  <a:noFill/>
                </a:ln>
                <a:solidFill>
                  <a:srgbClr val="D9D9D9"/>
                </a:solidFill>
                <a:effectLst/>
                <a:uLnTx/>
                <a:uFillTx/>
                <a:latin typeface="Open Sans"/>
                <a:ea typeface="Open Sans"/>
                <a:cs typeface="Open Sans"/>
                <a:sym typeface="Open Sans"/>
              </a:rPr>
              <a:t>spent more than $250 on textbooks</a:t>
            </a:r>
            <a:endParaRPr kumimoji="0" sz="2667" b="0" i="0" u="none" strike="noStrike" kern="0" cap="none" spc="0" normalizeH="0" baseline="0" noProof="0">
              <a:ln>
                <a:noFill/>
              </a:ln>
              <a:solidFill>
                <a:srgbClr val="D9D9D9"/>
              </a:solidFill>
              <a:effectLst/>
              <a:uLnTx/>
              <a:uFillTx/>
              <a:latin typeface="Open Sans"/>
              <a:ea typeface="Open Sans"/>
              <a:cs typeface="Open Sans"/>
              <a:sym typeface="Open Sans"/>
            </a:endParaRPr>
          </a:p>
          <a:p>
            <a:pPr marL="0" marR="0" lvl="0" indent="0" algn="ctr" defTabSz="1219170" rtl="0" eaLnBrk="1" fontAlgn="auto" latinLnBrk="0" hangingPunct="1">
              <a:lnSpc>
                <a:spcPct val="114000"/>
              </a:lnSpc>
              <a:spcBef>
                <a:spcPts val="2000"/>
              </a:spcBef>
              <a:spcAft>
                <a:spcPts val="0"/>
              </a:spcAft>
              <a:buClr>
                <a:srgbClr val="000000"/>
              </a:buClr>
              <a:buSzTx/>
              <a:buFontTx/>
              <a:buNone/>
              <a:tabLst/>
              <a:defRPr/>
            </a:pPr>
            <a:r>
              <a:rPr kumimoji="0" lang="en" sz="2667" b="0" i="0" u="none" strike="noStrike" kern="0" cap="none" spc="0" normalizeH="0" baseline="0" noProof="0">
                <a:ln>
                  <a:noFill/>
                </a:ln>
                <a:solidFill>
                  <a:srgbClr val="D9D9D9"/>
                </a:solidFill>
                <a:effectLst/>
                <a:uLnTx/>
                <a:uFillTx/>
                <a:latin typeface="Open Sans"/>
                <a:ea typeface="Open Sans"/>
                <a:cs typeface="Open Sans"/>
                <a:sym typeface="Open Sans"/>
              </a:rPr>
              <a:t>did NOT buy all required textbooks</a:t>
            </a:r>
            <a:endParaRPr kumimoji="0" sz="2133" b="0" i="0" u="none" strike="noStrike" kern="0" cap="none" spc="0" normalizeH="0" baseline="0" noProof="0">
              <a:ln>
                <a:noFill/>
              </a:ln>
              <a:solidFill>
                <a:srgbClr val="D9D9D9"/>
              </a:solidFill>
              <a:effectLst/>
              <a:uLnTx/>
              <a:uFillTx/>
              <a:latin typeface="Open Sans"/>
              <a:ea typeface="Open Sans"/>
              <a:cs typeface="Open Sans"/>
              <a:sym typeface="Open Sans"/>
            </a:endParaRPr>
          </a:p>
          <a:p>
            <a:pPr marL="0" marR="0" lvl="0" indent="0" algn="ctr" defTabSz="1219170" rtl="0" eaLnBrk="1" fontAlgn="auto" latinLnBrk="0" hangingPunct="1">
              <a:lnSpc>
                <a:spcPct val="113000"/>
              </a:lnSpc>
              <a:spcBef>
                <a:spcPts val="1333"/>
              </a:spcBef>
              <a:spcAft>
                <a:spcPts val="0"/>
              </a:spcAft>
              <a:buClr>
                <a:srgbClr val="000000"/>
              </a:buClr>
              <a:buSzTx/>
              <a:buFontTx/>
              <a:buNone/>
              <a:tabLst/>
              <a:defRPr/>
            </a:pPr>
            <a:r>
              <a:rPr kumimoji="0" lang="en" sz="2667" b="0" i="0" u="none" strike="noStrike" kern="0" cap="none" spc="0" normalizeH="0" baseline="0" noProof="0">
                <a:ln>
                  <a:noFill/>
                </a:ln>
                <a:solidFill>
                  <a:srgbClr val="D9D9D9"/>
                </a:solidFill>
                <a:effectLst/>
                <a:uLnTx/>
                <a:uFillTx/>
                <a:latin typeface="Open Sans"/>
                <a:ea typeface="Open Sans"/>
                <a:cs typeface="Open Sans"/>
                <a:sym typeface="Open Sans"/>
              </a:rPr>
              <a:t>used library’s copy instead of purchasing</a:t>
            </a:r>
            <a:endParaRPr kumimoji="0" sz="2667" b="0" i="0" u="none" strike="noStrike" kern="0" cap="none" spc="0" normalizeH="0" baseline="0" noProof="0">
              <a:ln>
                <a:noFill/>
              </a:ln>
              <a:solidFill>
                <a:srgbClr val="D9D9D9"/>
              </a:solidFill>
              <a:effectLst/>
              <a:uLnTx/>
              <a:uFillTx/>
              <a:latin typeface="Open Sans"/>
              <a:ea typeface="Open Sans"/>
              <a:cs typeface="Open Sans"/>
              <a:sym typeface="Open Sans"/>
            </a:endParaRPr>
          </a:p>
          <a:p>
            <a:pPr marL="0" marR="0" lvl="0" indent="0" algn="ctr" defTabSz="1219170" rtl="0" eaLnBrk="1" fontAlgn="auto" latinLnBrk="0" hangingPunct="1">
              <a:lnSpc>
                <a:spcPct val="114000"/>
              </a:lnSpc>
              <a:spcBef>
                <a:spcPts val="2000"/>
              </a:spcBef>
              <a:spcAft>
                <a:spcPts val="0"/>
              </a:spcAft>
              <a:buClr>
                <a:srgbClr val="000000"/>
              </a:buClr>
              <a:buSzTx/>
              <a:buFontTx/>
              <a:buNone/>
              <a:tabLst/>
              <a:defRPr/>
            </a:pPr>
            <a:r>
              <a:rPr kumimoji="0" lang="en" sz="2667" b="0" i="0" u="none" strike="noStrike" kern="0" cap="none" spc="0" normalizeH="0" baseline="0" noProof="0">
                <a:ln>
                  <a:noFill/>
                </a:ln>
                <a:solidFill>
                  <a:srgbClr val="D9D9D9"/>
                </a:solidFill>
                <a:effectLst/>
                <a:uLnTx/>
                <a:uFillTx/>
                <a:latin typeface="Open Sans"/>
                <a:ea typeface="Open Sans"/>
                <a:cs typeface="Open Sans"/>
                <a:sym typeface="Open Sans"/>
              </a:rPr>
              <a:t>were somewhat or very concerned about</a:t>
            </a:r>
            <a:r>
              <a:rPr kumimoji="0" lang="en" sz="2133" b="0" i="0" u="none" strike="noStrike" kern="0" cap="none" spc="0" normalizeH="0" baseline="0" noProof="0">
                <a:ln>
                  <a:noFill/>
                </a:ln>
                <a:solidFill>
                  <a:srgbClr val="D9D9D9"/>
                </a:solidFill>
                <a:effectLst/>
                <a:uLnTx/>
                <a:uFillTx/>
                <a:latin typeface="Open Sans"/>
                <a:ea typeface="Open Sans"/>
                <a:cs typeface="Open Sans"/>
                <a:sym typeface="Open Sans"/>
              </a:rPr>
              <a:t> </a:t>
            </a:r>
            <a:r>
              <a:rPr kumimoji="0" lang="en" sz="2667" b="0" i="0" u="none" strike="noStrike" kern="0" cap="none" spc="0" normalizeH="0" baseline="0" noProof="0">
                <a:ln>
                  <a:noFill/>
                </a:ln>
                <a:solidFill>
                  <a:srgbClr val="D9D9D9"/>
                </a:solidFill>
                <a:effectLst/>
                <a:uLnTx/>
                <a:uFillTx/>
                <a:latin typeface="Open Sans"/>
                <a:ea typeface="Open Sans"/>
                <a:cs typeface="Open Sans"/>
                <a:sym typeface="Open Sans"/>
              </a:rPr>
              <a:t>decision not to purchase</a:t>
            </a:r>
            <a:endParaRPr kumimoji="0" sz="2667" b="0" i="0" u="none" strike="noStrike" kern="0" cap="none" spc="0" normalizeH="0" baseline="0" noProof="0">
              <a:ln>
                <a:noFill/>
              </a:ln>
              <a:solidFill>
                <a:srgbClr val="D9D9D9"/>
              </a:solidFill>
              <a:effectLst/>
              <a:uLnTx/>
              <a:uFillTx/>
              <a:latin typeface="Open Sans"/>
              <a:ea typeface="Open Sans"/>
              <a:cs typeface="Open Sans"/>
              <a:sym typeface="Open Sans"/>
            </a:endParaRPr>
          </a:p>
          <a:p>
            <a:pPr marL="0" marR="0" lvl="0" indent="0" algn="l" defTabSz="1219170" rtl="0" eaLnBrk="1" fontAlgn="auto" latinLnBrk="0" hangingPunct="1">
              <a:lnSpc>
                <a:spcPct val="115000"/>
              </a:lnSpc>
              <a:spcBef>
                <a:spcPts val="1333"/>
              </a:spcBef>
              <a:spcAft>
                <a:spcPts val="0"/>
              </a:spcAft>
              <a:buClr>
                <a:srgbClr val="000000"/>
              </a:buClr>
              <a:buSzTx/>
              <a:buFontTx/>
              <a:buNone/>
              <a:tabLst/>
              <a:defRPr/>
            </a:pPr>
            <a:endParaRPr kumimoji="0" sz="2133" b="0" i="0" u="none" strike="noStrike" kern="0" cap="none" spc="0" normalizeH="0" baseline="0" noProof="0">
              <a:ln>
                <a:noFill/>
              </a:ln>
              <a:solidFill>
                <a:srgbClr val="D9D9D9"/>
              </a:solidFill>
              <a:effectLst/>
              <a:uLnTx/>
              <a:uFillTx/>
              <a:latin typeface="Open Sans"/>
              <a:ea typeface="Open Sans"/>
              <a:cs typeface="Open Sans"/>
              <a:sym typeface="Open Sans"/>
            </a:endParaRPr>
          </a:p>
          <a:p>
            <a:pPr marL="0" marR="0" lvl="0" indent="0" algn="l" defTabSz="1219170" rtl="0" eaLnBrk="1" fontAlgn="auto" latinLnBrk="0" hangingPunct="1">
              <a:lnSpc>
                <a:spcPct val="115000"/>
              </a:lnSpc>
              <a:spcBef>
                <a:spcPts val="0"/>
              </a:spcBef>
              <a:spcAft>
                <a:spcPts val="0"/>
              </a:spcAft>
              <a:buClr>
                <a:srgbClr val="000000"/>
              </a:buClr>
              <a:buSzPts val="1100"/>
              <a:buFontTx/>
              <a:buNone/>
              <a:tabLst/>
              <a:defRPr/>
            </a:pPr>
            <a:endParaRPr kumimoji="0" sz="2133" b="0" i="0" u="none" strike="noStrike" kern="0" cap="none" spc="0" normalizeH="0" baseline="0" noProof="0">
              <a:ln>
                <a:noFill/>
              </a:ln>
              <a:solidFill>
                <a:srgbClr val="D9D9D9"/>
              </a:solidFill>
              <a:effectLst/>
              <a:uLnTx/>
              <a:uFillTx/>
              <a:latin typeface="Open Sans"/>
              <a:ea typeface="Open Sans"/>
              <a:cs typeface="Open Sans"/>
              <a:sym typeface="Open Sans"/>
            </a:endParaRPr>
          </a:p>
        </p:txBody>
      </p:sp>
      <p:sp>
        <p:nvSpPr>
          <p:cNvPr id="75" name="Google Shape;75;p16"/>
          <p:cNvSpPr txBox="1"/>
          <p:nvPr/>
        </p:nvSpPr>
        <p:spPr>
          <a:xfrm>
            <a:off x="8914767" y="527567"/>
            <a:ext cx="2488400" cy="668800"/>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115000"/>
              </a:lnSpc>
              <a:spcBef>
                <a:spcPts val="0"/>
              </a:spcBef>
              <a:spcAft>
                <a:spcPts val="2133"/>
              </a:spcAft>
              <a:buClr>
                <a:srgbClr val="000000"/>
              </a:buClr>
              <a:buSzPts val="1100"/>
              <a:buFontTx/>
              <a:buNone/>
              <a:tabLst/>
              <a:defRPr/>
            </a:pPr>
            <a:r>
              <a:rPr kumimoji="0" lang="en" sz="4000" b="0" i="0" u="none" strike="noStrike" kern="0" cap="none" spc="0" normalizeH="0" baseline="0" noProof="0">
                <a:ln>
                  <a:noFill/>
                </a:ln>
                <a:solidFill>
                  <a:srgbClr val="FFFFFF"/>
                </a:solidFill>
                <a:effectLst/>
                <a:uLnTx/>
                <a:uFillTx/>
                <a:latin typeface="Open Sans"/>
                <a:ea typeface="Open Sans"/>
                <a:cs typeface="Open Sans"/>
                <a:sym typeface="Open Sans"/>
              </a:rPr>
              <a:t>Fall 2016</a:t>
            </a:r>
            <a:endParaRPr kumimoji="0" sz="40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76" name="Google Shape;76;p16"/>
          <p:cNvSpPr txBox="1"/>
          <p:nvPr/>
        </p:nvSpPr>
        <p:spPr>
          <a:xfrm>
            <a:off x="487700" y="477800"/>
            <a:ext cx="3195200" cy="875600"/>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115000"/>
              </a:lnSpc>
              <a:spcBef>
                <a:spcPts val="0"/>
              </a:spcBef>
              <a:spcAft>
                <a:spcPts val="2133"/>
              </a:spcAft>
              <a:buClr>
                <a:srgbClr val="000000"/>
              </a:buClr>
              <a:buSzPts val="1100"/>
              <a:buFontTx/>
              <a:buNone/>
              <a:tabLst/>
              <a:defRPr/>
            </a:pPr>
            <a:r>
              <a:rPr kumimoji="0" lang="en" sz="4000" b="0" i="0" u="none" strike="noStrike" kern="0" cap="none" spc="0" normalizeH="0" baseline="0" noProof="0">
                <a:ln>
                  <a:noFill/>
                </a:ln>
                <a:solidFill>
                  <a:srgbClr val="FFFFFF"/>
                </a:solidFill>
                <a:effectLst/>
                <a:uLnTx/>
                <a:uFillTx/>
                <a:latin typeface="Open Sans"/>
                <a:ea typeface="Open Sans"/>
                <a:cs typeface="Open Sans"/>
                <a:sym typeface="Open Sans"/>
              </a:rPr>
              <a:t>Winter 2018</a:t>
            </a:r>
            <a:endParaRPr kumimoji="0" sz="40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7"/>
          <p:cNvSpPr txBox="1">
            <a:spLocks noGrp="1"/>
          </p:cNvSpPr>
          <p:nvPr>
            <p:ph type="body" idx="1"/>
          </p:nvPr>
        </p:nvSpPr>
        <p:spPr>
          <a:xfrm>
            <a:off x="270900" y="568300"/>
            <a:ext cx="5780800" cy="482800"/>
          </a:xfrm>
          <a:prstGeom prst="rect">
            <a:avLst/>
          </a:prstGeom>
        </p:spPr>
        <p:txBody>
          <a:bodyPr spcFirstLastPara="1" wrap="square" lIns="121900" tIns="121900" rIns="121900" bIns="121900" anchor="t" anchorCtr="0">
            <a:noAutofit/>
          </a:bodyPr>
          <a:lstStyle/>
          <a:p>
            <a:pPr marL="0" indent="0">
              <a:spcAft>
                <a:spcPts val="2133"/>
              </a:spcAft>
              <a:buNone/>
            </a:pPr>
            <a:r>
              <a:rPr lang="en" sz="2667">
                <a:solidFill>
                  <a:srgbClr val="FFFFFF"/>
                </a:solidFill>
                <a:latin typeface="Open Sans"/>
                <a:ea typeface="Open Sans"/>
                <a:cs typeface="Open Sans"/>
                <a:sym typeface="Open Sans"/>
              </a:rPr>
              <a:t>Reasons for not buying textbooks</a:t>
            </a:r>
            <a:endParaRPr sz="2667">
              <a:solidFill>
                <a:srgbClr val="FFFFFF"/>
              </a:solidFill>
              <a:latin typeface="Open Sans"/>
              <a:ea typeface="Open Sans"/>
              <a:cs typeface="Open Sans"/>
              <a:sym typeface="Open Sans"/>
            </a:endParaRPr>
          </a:p>
        </p:txBody>
      </p:sp>
      <p:sp>
        <p:nvSpPr>
          <p:cNvPr id="82" name="Google Shape;82;p17"/>
          <p:cNvSpPr txBox="1">
            <a:spLocks noGrp="1"/>
          </p:cNvSpPr>
          <p:nvPr>
            <p:ph type="body" idx="2"/>
          </p:nvPr>
        </p:nvSpPr>
        <p:spPr>
          <a:xfrm>
            <a:off x="6096000" y="568300"/>
            <a:ext cx="5923200" cy="514400"/>
          </a:xfrm>
          <a:prstGeom prst="rect">
            <a:avLst/>
          </a:prstGeom>
        </p:spPr>
        <p:txBody>
          <a:bodyPr spcFirstLastPara="1" wrap="square" lIns="121900" tIns="121900" rIns="121900" bIns="121900" anchor="t" anchorCtr="0">
            <a:noAutofit/>
          </a:bodyPr>
          <a:lstStyle/>
          <a:p>
            <a:pPr marL="0" indent="0">
              <a:buNone/>
            </a:pPr>
            <a:r>
              <a:rPr lang="en" sz="2667">
                <a:solidFill>
                  <a:srgbClr val="FFFFFF"/>
                </a:solidFill>
                <a:latin typeface="Open Sans"/>
                <a:ea typeface="Open Sans"/>
                <a:cs typeface="Open Sans"/>
                <a:sym typeface="Open Sans"/>
              </a:rPr>
              <a:t>Negative impacts of not having text</a:t>
            </a:r>
            <a:endParaRPr sz="2667">
              <a:solidFill>
                <a:srgbClr val="FFFFFF"/>
              </a:solidFill>
              <a:latin typeface="Open Sans"/>
              <a:ea typeface="Open Sans"/>
              <a:cs typeface="Open Sans"/>
              <a:sym typeface="Open Sans"/>
            </a:endParaRPr>
          </a:p>
        </p:txBody>
      </p:sp>
      <p:sp>
        <p:nvSpPr>
          <p:cNvPr id="83" name="Google Shape;83;p17"/>
          <p:cNvSpPr txBox="1"/>
          <p:nvPr/>
        </p:nvSpPr>
        <p:spPr>
          <a:xfrm>
            <a:off x="6294367" y="1365600"/>
            <a:ext cx="5062000" cy="1022000"/>
          </a:xfrm>
          <a:prstGeom prst="rect">
            <a:avLst/>
          </a:prstGeom>
          <a:no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5EFF63"/>
                </a:solidFill>
                <a:effectLst/>
                <a:uLnTx/>
                <a:uFillTx/>
                <a:latin typeface="Open Sans"/>
                <a:ea typeface="Open Sans"/>
                <a:cs typeface="Open Sans"/>
                <a:sym typeface="Open Sans"/>
              </a:rPr>
              <a:t>“If I use the library copy, I only have a few hours. This means that I am unable to truly absorb the content”</a:t>
            </a:r>
            <a:endParaRPr kumimoji="0" sz="1867" b="0" i="0" u="none" strike="noStrike" kern="0" cap="none" spc="0" normalizeH="0" baseline="0" noProof="0">
              <a:ln>
                <a:noFill/>
              </a:ln>
              <a:solidFill>
                <a:srgbClr val="5EFF63"/>
              </a:solidFill>
              <a:effectLst/>
              <a:uLnTx/>
              <a:uFillTx/>
              <a:latin typeface="Open Sans"/>
              <a:ea typeface="Open Sans"/>
              <a:cs typeface="Open Sans"/>
              <a:sym typeface="Open Sans"/>
            </a:endParaRPr>
          </a:p>
        </p:txBody>
      </p:sp>
      <p:sp>
        <p:nvSpPr>
          <p:cNvPr id="84" name="Google Shape;84;p17"/>
          <p:cNvSpPr txBox="1"/>
          <p:nvPr/>
        </p:nvSpPr>
        <p:spPr>
          <a:xfrm>
            <a:off x="7905867" y="3325484"/>
            <a:ext cx="4000000" cy="1219200"/>
          </a:xfrm>
          <a:prstGeom prst="rect">
            <a:avLst/>
          </a:prstGeom>
          <a:no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15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00FFFF"/>
                </a:solidFill>
                <a:effectLst/>
                <a:uLnTx/>
                <a:uFillTx/>
                <a:latin typeface="Open Sans"/>
                <a:ea typeface="Open Sans"/>
                <a:cs typeface="Open Sans"/>
                <a:sym typeface="Open Sans"/>
              </a:rPr>
              <a:t>“Constant stress and anxiety. It's either buying a textbook or buying groceries”</a:t>
            </a:r>
            <a:endParaRPr kumimoji="0" sz="1867" b="0" i="0" u="none" strike="noStrike" kern="0" cap="none" spc="0" normalizeH="0" baseline="0" noProof="0">
              <a:ln>
                <a:noFill/>
              </a:ln>
              <a:solidFill>
                <a:srgbClr val="00FFFF"/>
              </a:solidFill>
              <a:effectLst/>
              <a:uLnTx/>
              <a:uFillTx/>
              <a:latin typeface="Open Sans"/>
              <a:ea typeface="Open Sans"/>
              <a:cs typeface="Open Sans"/>
              <a:sym typeface="Open Sans"/>
            </a:endParaRPr>
          </a:p>
        </p:txBody>
      </p:sp>
      <p:sp>
        <p:nvSpPr>
          <p:cNvPr id="85" name="Google Shape;85;p17"/>
          <p:cNvSpPr txBox="1"/>
          <p:nvPr/>
        </p:nvSpPr>
        <p:spPr>
          <a:xfrm>
            <a:off x="6487967" y="2439484"/>
            <a:ext cx="3224800" cy="886000"/>
          </a:xfrm>
          <a:prstGeom prst="rect">
            <a:avLst/>
          </a:prstGeom>
          <a:no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15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F897FF"/>
                </a:solidFill>
                <a:effectLst/>
                <a:uLnTx/>
                <a:uFillTx/>
                <a:latin typeface="Open Sans"/>
                <a:ea typeface="Open Sans"/>
                <a:cs typeface="Open Sans"/>
                <a:sym typeface="Open Sans"/>
              </a:rPr>
              <a:t>“I feel bad borrowing it from someone”</a:t>
            </a:r>
            <a:endParaRPr kumimoji="0" sz="1867" b="0" i="0" u="none" strike="noStrike" kern="0" cap="none" spc="0" normalizeH="0" baseline="0" noProof="0">
              <a:ln>
                <a:noFill/>
              </a:ln>
              <a:solidFill>
                <a:srgbClr val="000000"/>
              </a:solidFill>
              <a:effectLst/>
              <a:uLnTx/>
              <a:uFillTx/>
              <a:latin typeface="Open Sans"/>
              <a:ea typeface="Open Sans"/>
              <a:cs typeface="Open Sans"/>
              <a:sym typeface="Open Sans"/>
            </a:endParaRPr>
          </a:p>
        </p:txBody>
      </p:sp>
      <p:sp>
        <p:nvSpPr>
          <p:cNvPr id="86" name="Google Shape;86;p17"/>
          <p:cNvSpPr txBox="1"/>
          <p:nvPr/>
        </p:nvSpPr>
        <p:spPr>
          <a:xfrm>
            <a:off x="6383500" y="5291467"/>
            <a:ext cx="5667600" cy="1436000"/>
          </a:xfrm>
          <a:prstGeom prst="rect">
            <a:avLst/>
          </a:prstGeom>
          <a:no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15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FFD966"/>
                </a:solidFill>
                <a:effectLst/>
                <a:uLnTx/>
                <a:uFillTx/>
                <a:latin typeface="Open Sans"/>
                <a:ea typeface="Open Sans"/>
                <a:cs typeface="Open Sans"/>
                <a:sym typeface="Open Sans"/>
              </a:rPr>
              <a:t>“Not being able to complete assignments …. [not having] online access codes for quizzes so you'd get an automatic 0 on 20% of your grade”</a:t>
            </a:r>
            <a:endParaRPr kumimoji="0" sz="1867" b="0" i="0" u="none" strike="noStrike" kern="0" cap="none" spc="0" normalizeH="0" baseline="0" noProof="0">
              <a:ln>
                <a:noFill/>
              </a:ln>
              <a:solidFill>
                <a:srgbClr val="FFD966"/>
              </a:solidFill>
              <a:effectLst/>
              <a:uLnTx/>
              <a:uFillTx/>
              <a:latin typeface="Open Sans"/>
              <a:ea typeface="Open Sans"/>
              <a:cs typeface="Open Sans"/>
              <a:sym typeface="Open Sans"/>
            </a:endParaRPr>
          </a:p>
        </p:txBody>
      </p:sp>
      <p:sp>
        <p:nvSpPr>
          <p:cNvPr id="87" name="Google Shape;87;p17"/>
          <p:cNvSpPr txBox="1"/>
          <p:nvPr/>
        </p:nvSpPr>
        <p:spPr>
          <a:xfrm>
            <a:off x="6741800" y="4583684"/>
            <a:ext cx="4365200" cy="668800"/>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115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FFFFFF"/>
                </a:solidFill>
                <a:effectLst/>
                <a:uLnTx/>
                <a:uFillTx/>
                <a:latin typeface="Open Sans"/>
                <a:ea typeface="Open Sans"/>
                <a:cs typeface="Open Sans"/>
                <a:sym typeface="Open Sans"/>
              </a:rPr>
              <a:t>“Feeling lost in the course material. Losing marks on exams”</a:t>
            </a:r>
            <a:endParaRPr kumimoji="0" sz="1867" b="0" i="0" u="none" strike="noStrike" kern="0" cap="none" spc="0" normalizeH="0" baseline="0" noProof="0">
              <a:ln>
                <a:noFill/>
              </a:ln>
              <a:solidFill>
                <a:srgbClr val="FFFFFF"/>
              </a:solidFill>
              <a:effectLst/>
              <a:uLnTx/>
              <a:uFillTx/>
              <a:latin typeface="Open Sans"/>
              <a:ea typeface="Open Sans"/>
              <a:cs typeface="Open Sans"/>
              <a:sym typeface="Open Sans"/>
            </a:endParaRPr>
          </a:p>
        </p:txBody>
      </p:sp>
      <p:sp>
        <p:nvSpPr>
          <p:cNvPr id="88" name="Google Shape;88;p17"/>
          <p:cNvSpPr txBox="1"/>
          <p:nvPr/>
        </p:nvSpPr>
        <p:spPr>
          <a:xfrm>
            <a:off x="2186967" y="2893533"/>
            <a:ext cx="4365200" cy="668800"/>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Pts val="1100"/>
              <a:buFontTx/>
              <a:buNone/>
              <a:tabLst/>
              <a:defRPr/>
            </a:pPr>
            <a:r>
              <a:rPr kumimoji="0" lang="en" sz="1867" b="0" i="0" u="none" strike="noStrike" kern="0" cap="none" spc="0" normalizeH="0" baseline="0" noProof="0">
                <a:ln>
                  <a:noFill/>
                </a:ln>
                <a:solidFill>
                  <a:srgbClr val="FFD966"/>
                </a:solidFill>
                <a:effectLst/>
                <a:uLnTx/>
                <a:uFillTx/>
                <a:latin typeface="Open Sans"/>
                <a:ea typeface="Open Sans"/>
                <a:cs typeface="Open Sans"/>
                <a:sym typeface="Open Sans"/>
              </a:rPr>
              <a:t>“Astronomical fees for continually ‘updated’ editions”</a:t>
            </a:r>
            <a:endParaRPr kumimoji="0" sz="1867" b="0" i="0" u="none" strike="noStrike" kern="0" cap="none" spc="0" normalizeH="0" baseline="0" noProof="0">
              <a:ln>
                <a:noFill/>
              </a:ln>
              <a:solidFill>
                <a:srgbClr val="FFD966"/>
              </a:solidFill>
              <a:effectLst/>
              <a:uLnTx/>
              <a:uFillTx/>
              <a:latin typeface="Open Sans"/>
              <a:ea typeface="Open Sans"/>
              <a:cs typeface="Open Sans"/>
              <a:sym typeface="Open Sans"/>
            </a:endParaRPr>
          </a:p>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89" name="Google Shape;89;p17"/>
          <p:cNvSpPr txBox="1"/>
          <p:nvPr/>
        </p:nvSpPr>
        <p:spPr>
          <a:xfrm>
            <a:off x="1642333" y="4694100"/>
            <a:ext cx="4160400" cy="886000"/>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5EFF63"/>
                </a:solidFill>
                <a:effectLst/>
                <a:uLnTx/>
                <a:uFillTx/>
                <a:latin typeface="Open Sans"/>
                <a:ea typeface="Open Sans"/>
                <a:cs typeface="Open Sans"/>
                <a:sym typeface="Open Sans"/>
              </a:rPr>
              <a:t>“...often find I do not end up needing the books I do buy”</a:t>
            </a:r>
            <a:endParaRPr kumimoji="0" sz="1867" b="0" i="0" u="none" strike="noStrike" kern="0" cap="none" spc="0" normalizeH="0" baseline="0" noProof="0">
              <a:ln>
                <a:noFill/>
              </a:ln>
              <a:solidFill>
                <a:srgbClr val="5EFF63"/>
              </a:solidFill>
              <a:effectLst/>
              <a:uLnTx/>
              <a:uFillTx/>
              <a:latin typeface="Open Sans"/>
              <a:ea typeface="Open Sans"/>
              <a:cs typeface="Open Sans"/>
              <a:sym typeface="Open Sans"/>
            </a:endParaRPr>
          </a:p>
        </p:txBody>
      </p:sp>
      <p:sp>
        <p:nvSpPr>
          <p:cNvPr id="90" name="Google Shape;90;p17"/>
          <p:cNvSpPr txBox="1"/>
          <p:nvPr/>
        </p:nvSpPr>
        <p:spPr>
          <a:xfrm>
            <a:off x="945600" y="1290533"/>
            <a:ext cx="4968000" cy="668800"/>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00FFFF"/>
                </a:solidFill>
                <a:effectLst/>
                <a:uLnTx/>
                <a:uFillTx/>
                <a:latin typeface="Open Sans"/>
                <a:ea typeface="Open Sans"/>
                <a:cs typeface="Open Sans"/>
                <a:sym typeface="Open Sans"/>
              </a:rPr>
              <a:t>“...did not have enough money to buy all textbooks - I had to pick and choose”</a:t>
            </a:r>
            <a:endParaRPr kumimoji="0" sz="1867" b="0" i="0" u="none" strike="noStrike" kern="0" cap="none" spc="0" normalizeH="0" baseline="0" noProof="0">
              <a:ln>
                <a:noFill/>
              </a:ln>
              <a:solidFill>
                <a:srgbClr val="00FFFF"/>
              </a:solidFill>
              <a:effectLst/>
              <a:uLnTx/>
              <a:uFillTx/>
              <a:latin typeface="Open Sans"/>
              <a:ea typeface="Open Sans"/>
              <a:cs typeface="Open Sans"/>
              <a:sym typeface="Open Sans"/>
            </a:endParaRPr>
          </a:p>
        </p:txBody>
      </p:sp>
      <p:sp>
        <p:nvSpPr>
          <p:cNvPr id="91" name="Google Shape;91;p17"/>
          <p:cNvSpPr txBox="1"/>
          <p:nvPr/>
        </p:nvSpPr>
        <p:spPr>
          <a:xfrm>
            <a:off x="1033900" y="5404767"/>
            <a:ext cx="4879600" cy="1288400"/>
          </a:xfrm>
          <a:prstGeom prst="rect">
            <a:avLst/>
          </a:prstGeom>
          <a:no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F897FF"/>
                </a:solidFill>
                <a:effectLst/>
                <a:uLnTx/>
                <a:uFillTx/>
                <a:latin typeface="Open Sans"/>
                <a:ea typeface="Open Sans"/>
                <a:cs typeface="Open Sans"/>
                <a:sym typeface="Open Sans"/>
              </a:rPr>
              <a:t>“I am paying for tuition, housing, food and other school expenses myself ….and I have run out of money.”</a:t>
            </a:r>
            <a:endParaRPr kumimoji="0" sz="1867" b="0" i="0" u="none" strike="noStrike" kern="0" cap="none" spc="0" normalizeH="0" baseline="0" noProof="0">
              <a:ln>
                <a:noFill/>
              </a:ln>
              <a:solidFill>
                <a:srgbClr val="F897FF"/>
              </a:solidFill>
              <a:effectLst/>
              <a:uLnTx/>
              <a:uFillTx/>
              <a:latin typeface="Open Sans"/>
              <a:ea typeface="Open Sans"/>
              <a:cs typeface="Open Sans"/>
              <a:sym typeface="Open Sans"/>
            </a:endParaRPr>
          </a:p>
        </p:txBody>
      </p:sp>
      <p:sp>
        <p:nvSpPr>
          <p:cNvPr id="92" name="Google Shape;92;p17"/>
          <p:cNvSpPr txBox="1"/>
          <p:nvPr/>
        </p:nvSpPr>
        <p:spPr>
          <a:xfrm>
            <a:off x="384700" y="3688100"/>
            <a:ext cx="5998800" cy="1081600"/>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FFFFFF"/>
                </a:solidFill>
                <a:effectLst/>
                <a:uLnTx/>
                <a:uFillTx/>
                <a:latin typeface="Open Sans"/>
                <a:ea typeface="Open Sans"/>
                <a:cs typeface="Open Sans"/>
                <a:sym typeface="Open Sans"/>
              </a:rPr>
              <a:t>“As a student living with a chronic medical condition, all my extra funds go towards my health care.”</a:t>
            </a:r>
            <a:endParaRPr kumimoji="0" sz="1867" b="0" i="0" u="none" strike="noStrike" kern="0" cap="none" spc="0" normalizeH="0" baseline="0" noProof="0">
              <a:ln>
                <a:noFill/>
              </a:ln>
              <a:solidFill>
                <a:srgbClr val="FFFFFF"/>
              </a:solidFill>
              <a:effectLst/>
              <a:uLnTx/>
              <a:uFillTx/>
              <a:latin typeface="Open Sans"/>
              <a:ea typeface="Open Sans"/>
              <a:cs typeface="Open Sans"/>
              <a:sym typeface="Open Sans"/>
            </a:endParaRPr>
          </a:p>
        </p:txBody>
      </p:sp>
      <p:sp>
        <p:nvSpPr>
          <p:cNvPr id="93" name="Google Shape;93;p17"/>
          <p:cNvSpPr txBox="1"/>
          <p:nvPr/>
        </p:nvSpPr>
        <p:spPr>
          <a:xfrm>
            <a:off x="270900" y="2098967"/>
            <a:ext cx="4365200" cy="668800"/>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FFFFFF"/>
                </a:solidFill>
                <a:effectLst/>
                <a:uLnTx/>
                <a:uFillTx/>
                <a:latin typeface="Arial"/>
                <a:ea typeface="+mn-ea"/>
                <a:cs typeface="Arial"/>
                <a:sym typeface="Arial"/>
              </a:rPr>
              <a:t>“Very expensive and profs don’t make much use of it”</a:t>
            </a:r>
            <a:endParaRPr kumimoji="0" sz="1867" b="0" i="0" u="none" strike="noStrike" kern="0" cap="none" spc="0" normalizeH="0" baseline="0" noProof="0">
              <a:ln>
                <a:noFill/>
              </a:ln>
              <a:solidFill>
                <a:srgbClr val="FFFFFF"/>
              </a:solidFill>
              <a:effectLst/>
              <a:uLnTx/>
              <a:uFillTx/>
              <a:latin typeface="Arial"/>
              <a:ea typeface="+mn-ea"/>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8"/>
          <p:cNvSpPr txBox="1">
            <a:spLocks noGrp="1"/>
          </p:cNvSpPr>
          <p:nvPr>
            <p:ph type="title"/>
          </p:nvPr>
        </p:nvSpPr>
        <p:spPr>
          <a:xfrm>
            <a:off x="415600" y="2867800"/>
            <a:ext cx="11360800" cy="1122400"/>
          </a:xfrm>
          <a:prstGeom prst="rect">
            <a:avLst/>
          </a:prstGeom>
        </p:spPr>
        <p:txBody>
          <a:bodyPr spcFirstLastPara="1" wrap="square" lIns="121900" tIns="121900" rIns="121900" bIns="121900" anchor="ctr" anchorCtr="0">
            <a:noAutofit/>
          </a:bodyPr>
          <a:lstStyle/>
          <a:p>
            <a:r>
              <a:rPr lang="en" sz="6400">
                <a:latin typeface="Open Sans"/>
                <a:ea typeface="Open Sans"/>
                <a:cs typeface="Open Sans"/>
                <a:sym typeface="Open Sans"/>
              </a:rPr>
              <a:t>What we </a:t>
            </a:r>
            <a:r>
              <a:rPr lang="en" sz="6400">
                <a:solidFill>
                  <a:srgbClr val="00FFFF"/>
                </a:solidFill>
                <a:latin typeface="Open Sans"/>
                <a:ea typeface="Open Sans"/>
                <a:cs typeface="Open Sans"/>
                <a:sym typeface="Open Sans"/>
              </a:rPr>
              <a:t>did</a:t>
            </a:r>
            <a:r>
              <a:rPr lang="en" sz="6400">
                <a:latin typeface="Open Sans"/>
                <a:ea typeface="Open Sans"/>
                <a:cs typeface="Open Sans"/>
                <a:sym typeface="Open Sans"/>
              </a:rPr>
              <a:t> about it</a:t>
            </a:r>
            <a:endParaRPr sz="6400">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Autofit/>
          </a:bodyPr>
          <a:lstStyle/>
          <a:p>
            <a:pPr algn="ctr"/>
            <a:r>
              <a:rPr lang="en">
                <a:latin typeface="Open Sans"/>
                <a:ea typeface="Open Sans"/>
                <a:cs typeface="Open Sans"/>
                <a:sym typeface="Open Sans"/>
              </a:rPr>
              <a:t>Course Reserve </a:t>
            </a:r>
            <a:r>
              <a:rPr lang="en">
                <a:solidFill>
                  <a:srgbClr val="5EFF63"/>
                </a:solidFill>
                <a:latin typeface="Open Sans"/>
                <a:ea typeface="Open Sans"/>
                <a:cs typeface="Open Sans"/>
                <a:sym typeface="Open Sans"/>
              </a:rPr>
              <a:t>Changes</a:t>
            </a:r>
            <a:endParaRPr>
              <a:solidFill>
                <a:srgbClr val="5EFF63"/>
              </a:solidFill>
              <a:latin typeface="Open Sans"/>
              <a:ea typeface="Open Sans"/>
              <a:cs typeface="Open Sans"/>
              <a:sym typeface="Open Sans"/>
            </a:endParaRPr>
          </a:p>
        </p:txBody>
      </p:sp>
      <p:sp>
        <p:nvSpPr>
          <p:cNvPr id="104" name="Google Shape;104;p19"/>
          <p:cNvSpPr txBox="1">
            <a:spLocks noGrp="1"/>
          </p:cNvSpPr>
          <p:nvPr>
            <p:ph type="body" idx="1"/>
          </p:nvPr>
        </p:nvSpPr>
        <p:spPr>
          <a:xfrm>
            <a:off x="545000" y="1771733"/>
            <a:ext cx="10682800" cy="4320000"/>
          </a:xfrm>
          <a:prstGeom prst="rect">
            <a:avLst/>
          </a:prstGeom>
        </p:spPr>
        <p:txBody>
          <a:bodyPr spcFirstLastPara="1" wrap="square" lIns="121900" tIns="121900" rIns="121900" bIns="121900" anchor="t" anchorCtr="0">
            <a:noAutofit/>
          </a:bodyPr>
          <a:lstStyle/>
          <a:p>
            <a:pPr marL="0" indent="0">
              <a:buClr>
                <a:srgbClr val="000000"/>
              </a:buClr>
              <a:buSzPts val="1100"/>
              <a:buNone/>
            </a:pPr>
            <a:r>
              <a:rPr lang="en" sz="2667">
                <a:solidFill>
                  <a:srgbClr val="D9D9D9"/>
                </a:solidFill>
                <a:latin typeface="Open Sans"/>
                <a:ea typeface="Open Sans"/>
                <a:cs typeface="Open Sans"/>
                <a:sym typeface="Open Sans"/>
              </a:rPr>
              <a:t>Launched textbook purchasing project for course reserves​</a:t>
            </a:r>
            <a:endParaRPr sz="2667">
              <a:solidFill>
                <a:srgbClr val="D9D9D9"/>
              </a:solidFill>
              <a:latin typeface="Open Sans"/>
              <a:ea typeface="Open Sans"/>
              <a:cs typeface="Open Sans"/>
              <a:sym typeface="Open Sans"/>
            </a:endParaRPr>
          </a:p>
          <a:p>
            <a:pPr>
              <a:spcBef>
                <a:spcPts val="1333"/>
              </a:spcBef>
              <a:buClr>
                <a:srgbClr val="D9D9D9"/>
              </a:buClr>
              <a:buFont typeface="Open Sans"/>
              <a:buChar char="●"/>
            </a:pPr>
            <a:r>
              <a:rPr lang="en">
                <a:solidFill>
                  <a:srgbClr val="D9D9D9"/>
                </a:solidFill>
                <a:latin typeface="Open Sans"/>
                <a:ea typeface="Open Sans"/>
                <a:cs typeface="Open Sans"/>
                <a:sym typeface="Open Sans"/>
              </a:rPr>
              <a:t>preemptively place required textbooks for most undergrad courses on reserve </a:t>
            </a:r>
            <a:endParaRPr>
              <a:solidFill>
                <a:srgbClr val="D9D9D9"/>
              </a:solidFill>
              <a:latin typeface="Open Sans"/>
              <a:ea typeface="Open Sans"/>
              <a:cs typeface="Open Sans"/>
              <a:sym typeface="Open Sans"/>
            </a:endParaRPr>
          </a:p>
          <a:p>
            <a:pPr marL="0" indent="0">
              <a:buNone/>
            </a:pPr>
            <a:endParaRPr>
              <a:solidFill>
                <a:srgbClr val="D9D9D9"/>
              </a:solidFill>
              <a:latin typeface="Open Sans"/>
              <a:ea typeface="Open Sans"/>
              <a:cs typeface="Open Sans"/>
              <a:sym typeface="Open Sans"/>
            </a:endParaRPr>
          </a:p>
          <a:p>
            <a:pPr marL="0" indent="0">
              <a:buNone/>
            </a:pPr>
            <a:r>
              <a:rPr lang="en" sz="2667">
                <a:solidFill>
                  <a:srgbClr val="D9D9D9"/>
                </a:solidFill>
                <a:latin typeface="Open Sans"/>
                <a:ea typeface="Open Sans"/>
                <a:cs typeface="Open Sans"/>
                <a:sym typeface="Open Sans"/>
              </a:rPr>
              <a:t>Implementing reserve policy changes</a:t>
            </a:r>
            <a:endParaRPr sz="2667">
              <a:solidFill>
                <a:srgbClr val="D9D9D9"/>
              </a:solidFill>
              <a:latin typeface="Open Sans"/>
              <a:ea typeface="Open Sans"/>
              <a:cs typeface="Open Sans"/>
              <a:sym typeface="Open Sans"/>
            </a:endParaRPr>
          </a:p>
          <a:p>
            <a:pPr>
              <a:spcBef>
                <a:spcPts val="1333"/>
              </a:spcBef>
              <a:buClr>
                <a:srgbClr val="D9D9D9"/>
              </a:buClr>
              <a:buFont typeface="Open Sans"/>
              <a:buChar char="●"/>
            </a:pPr>
            <a:r>
              <a:rPr lang="en">
                <a:solidFill>
                  <a:srgbClr val="D9D9D9"/>
                </a:solidFill>
                <a:latin typeface="Open Sans"/>
                <a:ea typeface="Open Sans"/>
                <a:cs typeface="Open Sans"/>
                <a:sym typeface="Open Sans"/>
              </a:rPr>
              <a:t>longer loan periods</a:t>
            </a:r>
            <a:endParaRPr>
              <a:solidFill>
                <a:srgbClr val="D9D9D9"/>
              </a:solidFill>
              <a:latin typeface="Open Sans"/>
              <a:ea typeface="Open Sans"/>
              <a:cs typeface="Open Sans"/>
              <a:sym typeface="Open Sans"/>
            </a:endParaRPr>
          </a:p>
          <a:p>
            <a:pPr>
              <a:buClr>
                <a:srgbClr val="D9D9D9"/>
              </a:buClr>
              <a:buFont typeface="Open Sans"/>
              <a:buChar char="●"/>
            </a:pPr>
            <a:r>
              <a:rPr lang="en">
                <a:solidFill>
                  <a:srgbClr val="D9D9D9"/>
                </a:solidFill>
                <a:latin typeface="Open Sans"/>
                <a:ea typeface="Open Sans"/>
                <a:cs typeface="Open Sans"/>
                <a:sym typeface="Open Sans"/>
              </a:rPr>
              <a:t>loans outside the library</a:t>
            </a:r>
            <a:endParaRPr>
              <a:solidFill>
                <a:srgbClr val="D9D9D9"/>
              </a:solidFill>
              <a:latin typeface="Open Sans"/>
              <a:ea typeface="Open Sans"/>
              <a:cs typeface="Open Sans"/>
              <a:sym typeface="Open Sans"/>
            </a:endParaRPr>
          </a:p>
          <a:p>
            <a:pPr>
              <a:buClr>
                <a:srgbClr val="D9D9D9"/>
              </a:buClr>
              <a:buFont typeface="Open Sans"/>
              <a:buChar char="●"/>
            </a:pPr>
            <a:r>
              <a:rPr lang="en">
                <a:solidFill>
                  <a:srgbClr val="D9D9D9"/>
                </a:solidFill>
                <a:latin typeface="Open Sans"/>
                <a:ea typeface="Open Sans"/>
                <a:cs typeface="Open Sans"/>
                <a:sym typeface="Open Sans"/>
              </a:rPr>
              <a:t>overnight loans</a:t>
            </a:r>
            <a:endParaRPr>
              <a:solidFill>
                <a:srgbClr val="D9D9D9"/>
              </a:solidFill>
              <a:latin typeface="Open Sans"/>
              <a:ea typeface="Open Sans"/>
              <a:cs typeface="Open Sans"/>
              <a:sym typeface="Open Sans"/>
            </a:endParaRPr>
          </a:p>
          <a:p>
            <a:pPr marL="0" indent="0">
              <a:buClr>
                <a:srgbClr val="000000"/>
              </a:buClr>
              <a:buNone/>
            </a:pPr>
            <a:endParaRPr>
              <a:solidFill>
                <a:srgbClr val="D9D9D9"/>
              </a:solidFill>
              <a:latin typeface="Open Sans"/>
              <a:ea typeface="Open Sans"/>
              <a:cs typeface="Open Sans"/>
              <a:sym typeface="Open Sans"/>
            </a:endParaRPr>
          </a:p>
          <a:p>
            <a:pPr marL="0" indent="0">
              <a:buClr>
                <a:srgbClr val="000000"/>
              </a:buClr>
              <a:buSzPts val="1100"/>
              <a:buNone/>
            </a:pPr>
            <a:r>
              <a:rPr lang="en" sz="2667">
                <a:solidFill>
                  <a:srgbClr val="D9D9D9"/>
                </a:solidFill>
                <a:latin typeface="Open Sans"/>
                <a:ea typeface="Open Sans"/>
                <a:cs typeface="Open Sans"/>
                <a:sym typeface="Open Sans"/>
              </a:rPr>
              <a:t>Self-service reserves model further improves student access</a:t>
            </a:r>
            <a:endParaRPr sz="2667">
              <a:solidFill>
                <a:srgbClr val="CCCCCC"/>
              </a:solidFill>
            </a:endParaRP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1161</Words>
  <Application>Microsoft Office PowerPoint</Application>
  <PresentationFormat>Widescreen</PresentationFormat>
  <Paragraphs>187</Paragraphs>
  <Slides>28</Slides>
  <Notes>26</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28</vt:i4>
      </vt:variant>
    </vt:vector>
  </HeadingPairs>
  <TitlesOfParts>
    <vt:vector size="43" baseType="lpstr">
      <vt:lpstr>ＭＳ Ｐゴシック</vt:lpstr>
      <vt:lpstr>Arial</vt:lpstr>
      <vt:lpstr>Calibri</vt:lpstr>
      <vt:lpstr>Calibri Light</vt:lpstr>
      <vt:lpstr>Century Gothic</vt:lpstr>
      <vt:lpstr>Century Schoolbook</vt:lpstr>
      <vt:lpstr>Corbel</vt:lpstr>
      <vt:lpstr>Open Sans</vt:lpstr>
      <vt:lpstr>Wingdings</vt:lpstr>
      <vt:lpstr>Wingdings 2</vt:lpstr>
      <vt:lpstr>1_Office Theme</vt:lpstr>
      <vt:lpstr>2_Office Theme</vt:lpstr>
      <vt:lpstr>Simple Dark</vt:lpstr>
      <vt:lpstr>Blank Presentation</vt:lpstr>
      <vt:lpstr>Frame</vt:lpstr>
      <vt:lpstr>Lightning Talks</vt:lpstr>
      <vt:lpstr>Lightning Talks</vt:lpstr>
      <vt:lpstr>Open + Affordable = Inclusivity at UofG</vt:lpstr>
      <vt:lpstr>UofG Student Textbook Surveys</vt:lpstr>
      <vt:lpstr>What we learned</vt:lpstr>
      <vt:lpstr>PowerPoint Presentation</vt:lpstr>
      <vt:lpstr>PowerPoint Presentation</vt:lpstr>
      <vt:lpstr>What we did about it</vt:lpstr>
      <vt:lpstr>Course Reserve Changes</vt:lpstr>
      <vt:lpstr>Started Open Conversations</vt:lpstr>
      <vt:lpstr>Supported Open Pedagogy</vt:lpstr>
      <vt:lpstr>PowerPoint Presentation</vt:lpstr>
      <vt:lpstr>PowerPoint Presentation</vt:lpstr>
      <vt:lpstr>PowerPoint Presentation</vt:lpstr>
      <vt:lpstr>  Definitions</vt:lpstr>
      <vt:lpstr>What is RDM?</vt:lpstr>
      <vt:lpstr>  More info, please!</vt:lpstr>
      <vt:lpstr>Training Modules</vt:lpstr>
      <vt:lpstr>DMP Assistant</vt:lpstr>
      <vt:lpstr>Why should I care?</vt:lpstr>
      <vt:lpstr>Thank you!</vt:lpstr>
      <vt:lpstr>The Robarts Library Family Study Space</vt:lpstr>
      <vt:lpstr>PowerPoint Presentation</vt:lpstr>
      <vt:lpstr>Family obligations are an obstacle for  student success </vt:lpstr>
      <vt:lpstr>PowerPoint Presentation</vt:lpstr>
      <vt:lpstr>Robarts Library Family Study Space</vt:lpstr>
      <vt:lpstr>What you can do</vt:lpstr>
      <vt:lpstr>Lightning Talks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Lightning Talks</dc:title>
  <dc:creator>Sabina Pagotto</dc:creator>
  <cp:lastModifiedBy>Sabina Pagotto</cp:lastModifiedBy>
  <cp:revision>1</cp:revision>
  <dcterms:created xsi:type="dcterms:W3CDTF">2018-12-06T21:19:57Z</dcterms:created>
  <dcterms:modified xsi:type="dcterms:W3CDTF">2018-12-06T21:20:08Z</dcterms:modified>
</cp:coreProperties>
</file>