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1" r:id="rId4"/>
  </p:sldMasterIdLst>
  <p:notesMasterIdLst>
    <p:notesMasterId r:id="rId39"/>
  </p:notesMasterIdLst>
  <p:sldIdLst>
    <p:sldId id="29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F7AAD3-19DA-47D5-826A-30268289AD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EE488CC-4654-4DE4-9C1F-A4B0A35DC38D}">
      <dgm:prSet phldrT="[Text]" custT="1"/>
      <dgm:spPr>
        <a:solidFill>
          <a:srgbClr val="9376BA">
            <a:alpha val="49804"/>
          </a:srgbClr>
        </a:solidFill>
      </dgm:spPr>
      <dgm:t>
        <a:bodyPr/>
        <a:lstStyle/>
        <a:p>
          <a:pPr algn="l"/>
          <a:endParaRPr lang="en-US" sz="2800"/>
        </a:p>
      </dgm:t>
    </dgm:pt>
    <dgm:pt modelId="{74E4677A-4384-4354-B63A-E1521EE24224}" type="parTrans" cxnId="{50624B1B-EF96-4F53-A89C-6688B2047C9A}">
      <dgm:prSet/>
      <dgm:spPr/>
      <dgm:t>
        <a:bodyPr/>
        <a:lstStyle/>
        <a:p>
          <a:endParaRPr lang="en-US"/>
        </a:p>
      </dgm:t>
    </dgm:pt>
    <dgm:pt modelId="{98810781-1327-4170-8D0D-2C172A4F65D8}" type="sibTrans" cxnId="{50624B1B-EF96-4F53-A89C-6688B2047C9A}">
      <dgm:prSet/>
      <dgm:spPr/>
      <dgm:t>
        <a:bodyPr/>
        <a:lstStyle/>
        <a:p>
          <a:endParaRPr lang="en-US"/>
        </a:p>
      </dgm:t>
    </dgm:pt>
    <dgm:pt modelId="{22581F8F-14E9-4631-9EC3-B564BED42F1A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pPr algn="r"/>
          <a:endParaRPr lang="en-US" sz="2800"/>
        </a:p>
      </dgm:t>
    </dgm:pt>
    <dgm:pt modelId="{EB073A06-30D6-4B54-A744-BA27DF0D7EB6}" type="parTrans" cxnId="{AAACF24C-E674-4B8A-931B-654D2EE4D2CA}">
      <dgm:prSet/>
      <dgm:spPr/>
      <dgm:t>
        <a:bodyPr/>
        <a:lstStyle/>
        <a:p>
          <a:endParaRPr lang="en-US"/>
        </a:p>
      </dgm:t>
    </dgm:pt>
    <dgm:pt modelId="{F6E3E32B-D1CF-4B7E-BDB2-DCF7A5BC07DF}" type="sibTrans" cxnId="{AAACF24C-E674-4B8A-931B-654D2EE4D2CA}">
      <dgm:prSet/>
      <dgm:spPr/>
      <dgm:t>
        <a:bodyPr/>
        <a:lstStyle/>
        <a:p>
          <a:endParaRPr lang="en-US"/>
        </a:p>
      </dgm:t>
    </dgm:pt>
    <dgm:pt modelId="{8B8B85AB-E99E-4559-9251-DD4DE7F46132}" type="pres">
      <dgm:prSet presAssocID="{2FF7AAD3-19DA-47D5-826A-30268289AD03}" presName="compositeShape" presStyleCnt="0">
        <dgm:presLayoutVars>
          <dgm:chMax val="7"/>
          <dgm:dir/>
          <dgm:resizeHandles val="exact"/>
        </dgm:presLayoutVars>
      </dgm:prSet>
      <dgm:spPr/>
    </dgm:pt>
    <dgm:pt modelId="{1CAF8785-2821-47BE-AE6A-11684D9B6986}" type="pres">
      <dgm:prSet presAssocID="{CEE488CC-4654-4DE4-9C1F-A4B0A35DC38D}" presName="circ1" presStyleLbl="vennNode1" presStyleIdx="0" presStyleCnt="2" custLinFactNeighborX="-4054"/>
      <dgm:spPr/>
      <dgm:t>
        <a:bodyPr/>
        <a:lstStyle/>
        <a:p>
          <a:endParaRPr lang="en-US"/>
        </a:p>
      </dgm:t>
    </dgm:pt>
    <dgm:pt modelId="{71CDF05F-0BDF-4BB7-B7E4-39C1A15E7E42}" type="pres">
      <dgm:prSet presAssocID="{CEE488CC-4654-4DE4-9C1F-A4B0A35DC38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4BD854-84C4-43F4-8FED-22AD7AE1BEC5}" type="pres">
      <dgm:prSet presAssocID="{22581F8F-14E9-4631-9EC3-B564BED42F1A}" presName="circ2" presStyleLbl="vennNode1" presStyleIdx="1" presStyleCnt="2" custScaleX="49187" custScaleY="49246" custLinFactNeighborX="-48596" custLinFactNeighborY="2746"/>
      <dgm:spPr/>
      <dgm:t>
        <a:bodyPr/>
        <a:lstStyle/>
        <a:p>
          <a:endParaRPr lang="en-US"/>
        </a:p>
      </dgm:t>
    </dgm:pt>
    <dgm:pt modelId="{5EF0C212-9AA3-48C2-B40C-3FAA538E47F7}" type="pres">
      <dgm:prSet presAssocID="{22581F8F-14E9-4631-9EC3-B564BED42F1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938AD8-A97D-40CC-95FE-6ECE4B3F5073}" type="presOf" srcId="{22581F8F-14E9-4631-9EC3-B564BED42F1A}" destId="{EB4BD854-84C4-43F4-8FED-22AD7AE1BEC5}" srcOrd="0" destOrd="0" presId="urn:microsoft.com/office/officeart/2005/8/layout/venn1"/>
    <dgm:cxn modelId="{50624B1B-EF96-4F53-A89C-6688B2047C9A}" srcId="{2FF7AAD3-19DA-47D5-826A-30268289AD03}" destId="{CEE488CC-4654-4DE4-9C1F-A4B0A35DC38D}" srcOrd="0" destOrd="0" parTransId="{74E4677A-4384-4354-B63A-E1521EE24224}" sibTransId="{98810781-1327-4170-8D0D-2C172A4F65D8}"/>
    <dgm:cxn modelId="{9A166922-144C-4D55-9D49-236C800F162E}" type="presOf" srcId="{2FF7AAD3-19DA-47D5-826A-30268289AD03}" destId="{8B8B85AB-E99E-4559-9251-DD4DE7F46132}" srcOrd="0" destOrd="0" presId="urn:microsoft.com/office/officeart/2005/8/layout/venn1"/>
    <dgm:cxn modelId="{3159B670-52A7-4E67-80F7-AD1051D55DBF}" type="presOf" srcId="{CEE488CC-4654-4DE4-9C1F-A4B0A35DC38D}" destId="{71CDF05F-0BDF-4BB7-B7E4-39C1A15E7E42}" srcOrd="1" destOrd="0" presId="urn:microsoft.com/office/officeart/2005/8/layout/venn1"/>
    <dgm:cxn modelId="{AAACF24C-E674-4B8A-931B-654D2EE4D2CA}" srcId="{2FF7AAD3-19DA-47D5-826A-30268289AD03}" destId="{22581F8F-14E9-4631-9EC3-B564BED42F1A}" srcOrd="1" destOrd="0" parTransId="{EB073A06-30D6-4B54-A744-BA27DF0D7EB6}" sibTransId="{F6E3E32B-D1CF-4B7E-BDB2-DCF7A5BC07DF}"/>
    <dgm:cxn modelId="{21B6A83F-6DD5-4601-BA7C-B6055E0A7DF1}" type="presOf" srcId="{22581F8F-14E9-4631-9EC3-B564BED42F1A}" destId="{5EF0C212-9AA3-48C2-B40C-3FAA538E47F7}" srcOrd="1" destOrd="0" presId="urn:microsoft.com/office/officeart/2005/8/layout/venn1"/>
    <dgm:cxn modelId="{EAA46D63-ECE7-4469-82DE-67E0FB7B0C40}" type="presOf" srcId="{CEE488CC-4654-4DE4-9C1F-A4B0A35DC38D}" destId="{1CAF8785-2821-47BE-AE6A-11684D9B6986}" srcOrd="0" destOrd="0" presId="urn:microsoft.com/office/officeart/2005/8/layout/venn1"/>
    <dgm:cxn modelId="{3C474191-147F-48F3-800C-232262D5E953}" type="presParOf" srcId="{8B8B85AB-E99E-4559-9251-DD4DE7F46132}" destId="{1CAF8785-2821-47BE-AE6A-11684D9B6986}" srcOrd="0" destOrd="0" presId="urn:microsoft.com/office/officeart/2005/8/layout/venn1"/>
    <dgm:cxn modelId="{798D83B9-11F7-497C-86E3-16F06D8DAFFA}" type="presParOf" srcId="{8B8B85AB-E99E-4559-9251-DD4DE7F46132}" destId="{71CDF05F-0BDF-4BB7-B7E4-39C1A15E7E42}" srcOrd="1" destOrd="0" presId="urn:microsoft.com/office/officeart/2005/8/layout/venn1"/>
    <dgm:cxn modelId="{B9626E44-3C06-4EB3-9B60-0680049F78D6}" type="presParOf" srcId="{8B8B85AB-E99E-4559-9251-DD4DE7F46132}" destId="{EB4BD854-84C4-43F4-8FED-22AD7AE1BEC5}" srcOrd="2" destOrd="0" presId="urn:microsoft.com/office/officeart/2005/8/layout/venn1"/>
    <dgm:cxn modelId="{A12220A9-8DE5-4127-BA3D-C677B33376A4}" type="presParOf" srcId="{8B8B85AB-E99E-4559-9251-DD4DE7F46132}" destId="{5EF0C212-9AA3-48C2-B40C-3FAA538E47F7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ADC44-4414-45A6-B5CF-C888928FD4F9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C6DF3-3DF0-4827-A1BE-B2DB55D77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9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12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636A-E944-45F1-950D-2C85C537D160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95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54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8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solidFill>
            <a:srgbClr val="C00000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E1270-4C07-4AA5-9D59-9D5C304A856F}" type="slidenum">
              <a:rPr lang="en-CA" smtClean="0">
                <a:solidFill>
                  <a:prstClr val="black"/>
                </a:solidFill>
              </a:rPr>
              <a:pPr/>
              <a:t>3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98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6338" cy="35194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9A9B-0F40-4A66-A022-D93D7A95714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25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6338" cy="35194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9A9B-0F40-4A66-A022-D93D7A95714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196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6338" cy="35194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9A9B-0F40-4A66-A022-D93D7A95714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1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1938" y="182563"/>
            <a:ext cx="3862387" cy="2171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52832" y="2606548"/>
            <a:ext cx="6501830" cy="5982648"/>
          </a:xfrm>
        </p:spPr>
        <p:txBody>
          <a:bodyPr/>
          <a:lstStyle/>
          <a:p>
            <a:endParaRPr lang="en-CA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E1270-4C07-4AA5-9D59-9D5C304A856F}" type="slidenum">
              <a:rPr lang="en-CA" smtClean="0">
                <a:solidFill>
                  <a:prstClr val="black"/>
                </a:solidFill>
              </a:rPr>
              <a:pPr/>
              <a:t>7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55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6338" cy="35194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9A9B-0F40-4A66-A022-D93D7A95714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29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 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E1270-4C07-4AA5-9D59-9D5C304A856F}" type="slidenum">
              <a:rPr lang="en-CA" smtClean="0">
                <a:solidFill>
                  <a:prstClr val="black"/>
                </a:solidFill>
              </a:rPr>
              <a:pPr/>
              <a:t>9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9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3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81A93F0-206D-4303-B2A0-4BDB10FEA85A}" type="datetime1">
              <a:rPr lang="en-US">
                <a:solidFill>
                  <a:prstClr val="black"/>
                </a:solidFill>
              </a:rPr>
              <a:pPr defTabSz="457200"/>
              <a:t>3/13/2018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4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F363855-1CA6-4D3C-B713-6460F0FD24CA}" type="datetime1">
              <a:rPr lang="en-US">
                <a:solidFill>
                  <a:prstClr val="black"/>
                </a:solidFill>
              </a:rPr>
              <a:pPr defTabSz="457200"/>
              <a:t>3/13/2018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84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269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102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762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76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99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37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33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9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24832"/>
            <a:ext cx="3860800" cy="365125"/>
          </a:xfrm>
        </p:spPr>
        <p:txBody>
          <a:bodyPr/>
          <a:lstStyle>
            <a:lvl1pPr algn="r">
              <a:defRPr sz="1400" b="1" i="0" baseline="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69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21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3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6044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AB13-2958-4D97-87F9-056FD9A3CA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611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C51F-ED26-44A5-849A-B580356479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66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7B1A-41C6-4A63-B3FF-368BBE74F2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41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E278-D5FD-4C96-8FEB-B77950E812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94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B576-49B3-41BD-A2AB-0D1659838E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31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4F2A-F44F-4AB1-9C9C-07B0467938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8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879F9-CDC2-4BAB-8D6B-A3F9F9805B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78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1142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0513F-176E-4CB4-A288-57DCE570C6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69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16F18-B1C3-4ECD-A69B-C9023F876B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113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10BB5-A856-4309-B76C-4726A604E2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994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3F218-492A-43A9-A2AB-669F8F9FCC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6646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4EB2-0C63-412C-8DF0-3EE97A6250F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533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F241A-DEA5-4198-80A4-BBD220D05E3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4805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B2D-F996-4DB9-94A3-C4DAEDD178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46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837A-67A3-4110-8046-AF297032CC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33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C8E-5FA2-4A90-A798-B9B6AFFF69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927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6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D826D5C2-757C-47BD-B8F4-AE4E8DEC8C4A}" type="datetime1">
              <a:rPr lang="en-US">
                <a:solidFill>
                  <a:prstClr val="black"/>
                </a:solidFill>
              </a:rPr>
              <a:pPr defTabSz="457200"/>
              <a:t>3/13/2018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082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640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257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142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2777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579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336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542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961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047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9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2E8D4B4-9339-465E-B601-44156224ACEC}" type="datetime1">
              <a:rPr lang="en-US">
                <a:solidFill>
                  <a:prstClr val="black"/>
                </a:solidFill>
              </a:rPr>
              <a:pPr defTabSz="457200"/>
              <a:t>3/13/2018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79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74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74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83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97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890"/>
            <a:ext cx="109728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874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92453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#spday17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992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5E3D43A-218C-F949-8F1B-14CEAD217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434069"/>
            <a:ext cx="2304305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0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87DE6118-2437-4B30-8E3C-4D2BE6020583}" type="datetimeFigureOut">
              <a:rPr lang="en-US" smtClean="0">
                <a:solidFill>
                  <a:srgbClr val="696464"/>
                </a:solidFill>
              </a:rPr>
              <a:pPr defTabSz="457200"/>
              <a:t>3/13/2018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 defTabSz="457200"/>
            <a:fld id="{69E57DC2-970A-4B3E-BB1C-7A09969E49DF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54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C68AB8E-8F89-4AE3-87E6-B763B3D1A9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FCBEF"/>
                </a:solidFill>
              </a:rPr>
              <a:pPr defTabSz="457200"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26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B7FA-B882-4895-B7A9-E0D8D2CF86BA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13/03/2018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7DC4A-7CFE-42F8-9229-2C9554940DD5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2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0506" y="2910635"/>
            <a:ext cx="59859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rgbClr val="4D4D4D">
                    <a:lumMod val="50000"/>
                  </a:srgbClr>
                </a:solidFill>
                <a:ea typeface="Gulim" panose="020B0600000101010101" pitchFamily="34" charset="-127"/>
                <a:cs typeface="Khmer UI" panose="020B0502040204020203" pitchFamily="34" charset="0"/>
              </a:rPr>
              <a:t>Lightning Talks</a:t>
            </a:r>
            <a:endParaRPr lang="en-US" sz="6600" dirty="0">
              <a:solidFill>
                <a:srgbClr val="4D4D4D">
                  <a:lumMod val="50000"/>
                </a:srgbClr>
              </a:solidFill>
              <a:ea typeface="Gulim" panose="020B0600000101010101" pitchFamily="34" charset="-127"/>
              <a:cs typeface="Khmer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268" y="2671850"/>
            <a:ext cx="3187337" cy="4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</a:rPr>
              <a:t>Transforming an academic library  to meet the needs of users: services, spaces, structures and </a:t>
            </a:r>
            <a:r>
              <a:rPr lang="en-US" sz="4000" dirty="0" smtClean="0">
                <a:latin typeface="Calibri" panose="020F0502020204030204" pitchFamily="34" charset="0"/>
              </a:rPr>
              <a:t>staff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Heather Cunningham on behalf of the Gerstein Management Committee</a:t>
            </a:r>
          </a:p>
          <a:p>
            <a:r>
              <a:rPr lang="en-US" dirty="0" smtClean="0"/>
              <a:t>University of Toronto Libraries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10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1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11</a:t>
            </a:fld>
            <a:endParaRPr lang="en-US" dirty="0">
              <a:solidFill>
                <a:srgbClr val="5FCBE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019"/>
                    </a14:imgEffect>
                    <a14:imgEffect>
                      <a14:saturation sa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8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86548" y="2953111"/>
            <a:ext cx="2305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Librarians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Library staff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952371" y="2917608"/>
            <a:ext cx="1164688" cy="939605"/>
            <a:chOff x="6896100" y="3137094"/>
            <a:chExt cx="1164688" cy="939605"/>
          </a:xfrm>
        </p:grpSpPr>
        <p:sp>
          <p:nvSpPr>
            <p:cNvPr id="9" name="Oval 8"/>
            <p:cNvSpPr/>
            <p:nvPr/>
          </p:nvSpPr>
          <p:spPr>
            <a:xfrm>
              <a:off x="6896100" y="3137094"/>
              <a:ext cx="1164688" cy="939605"/>
            </a:xfrm>
            <a:prstGeom prst="ellipse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04184" y="3404821"/>
              <a:ext cx="956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</a:rPr>
                <a:t>patron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11024" y="4815003"/>
            <a:ext cx="1164688" cy="939605"/>
            <a:chOff x="6896100" y="3137094"/>
            <a:chExt cx="1164688" cy="939605"/>
          </a:xfrm>
        </p:grpSpPr>
        <p:sp>
          <p:nvSpPr>
            <p:cNvPr id="13" name="Oval 12"/>
            <p:cNvSpPr/>
            <p:nvPr/>
          </p:nvSpPr>
          <p:spPr>
            <a:xfrm>
              <a:off x="6896100" y="3137094"/>
              <a:ext cx="1164688" cy="939605"/>
            </a:xfrm>
            <a:prstGeom prst="ellipse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04184" y="3404821"/>
              <a:ext cx="956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</a:rPr>
                <a:t>patron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30982" y="2935018"/>
            <a:ext cx="1164688" cy="939605"/>
            <a:chOff x="6896100" y="3137094"/>
            <a:chExt cx="1164688" cy="939605"/>
          </a:xfrm>
        </p:grpSpPr>
        <p:sp>
          <p:nvSpPr>
            <p:cNvPr id="16" name="Oval 15"/>
            <p:cNvSpPr/>
            <p:nvPr/>
          </p:nvSpPr>
          <p:spPr>
            <a:xfrm>
              <a:off x="6896100" y="3137094"/>
              <a:ext cx="1164688" cy="939605"/>
            </a:xfrm>
            <a:prstGeom prst="ellipse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04184" y="3404821"/>
              <a:ext cx="956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</a:rPr>
                <a:t>patron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506686" y="1195324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Reference desk based service model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12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7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00952" y="2787245"/>
            <a:ext cx="230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Students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Faculty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Researchers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Staff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5670" y="158021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User based service model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0545" y="695353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0257" y="879615"/>
            <a:ext cx="3111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Structure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Reference &amp; Research Unit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13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00952" y="2787245"/>
            <a:ext cx="230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Students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Faculty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Researchers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Staff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5670" y="158021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User based service model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0545" y="695353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6392" y="879615"/>
            <a:ext cx="353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Structure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&amp; Innovation Services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Education &amp; Information Services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14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00952" y="2787245"/>
            <a:ext cx="230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Students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Faculty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Researchers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Staff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5670" y="158021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User based service model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12116" y="1751867"/>
            <a:ext cx="1983544" cy="3305908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019" y="1956248"/>
            <a:ext cx="16318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Services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Embedded IL</a:t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Systematic &amp; Scoping Review Service</a:t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Consultations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30545" y="695353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6392" y="879615"/>
            <a:ext cx="353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Structure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&amp; Innovation Services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Education &amp; Information Services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15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00952" y="2787245"/>
            <a:ext cx="230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Students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Faculty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Researchers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Staff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5670" y="158021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User based service model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12116" y="1751867"/>
            <a:ext cx="1983544" cy="3305908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019" y="1956248"/>
            <a:ext cx="16318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Services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Embedded IL</a:t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Systematic &amp; Scoping Review Service</a:t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Consultations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0545" y="695353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6392" y="879615"/>
            <a:ext cx="353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Structure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&amp; Innovation Services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Education &amp; Information Services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521701" y="4875741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9270" y="5057775"/>
            <a:ext cx="3910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Staffing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Entrepreneurship Librarian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Services Librarian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16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82056" y="2305050"/>
            <a:ext cx="3475894" cy="2199542"/>
            <a:chOff x="3305906" y="2757268"/>
            <a:chExt cx="3671667" cy="2166424"/>
          </a:xfrm>
        </p:grpSpPr>
        <p:grpSp>
          <p:nvGrpSpPr>
            <p:cNvPr id="2" name="Group 1"/>
            <p:cNvGrpSpPr/>
            <p:nvPr/>
          </p:nvGrpSpPr>
          <p:grpSpPr>
            <a:xfrm>
              <a:off x="3305906" y="2757268"/>
              <a:ext cx="3671667" cy="2166424"/>
              <a:chOff x="2264897" y="2757268"/>
              <a:chExt cx="3671667" cy="216642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264898" y="4670474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2264897" y="2757268"/>
                <a:ext cx="3615397" cy="2532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655210" y="2757268"/>
                <a:ext cx="281354" cy="2166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305906" y="2757268"/>
              <a:ext cx="281354" cy="2166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00952" y="2787245"/>
            <a:ext cx="230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Students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Faculty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Researchers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</a:rPr>
              <a:t>Staff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95670" y="158021"/>
            <a:ext cx="6217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</a:rPr>
              <a:t>User based service model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12116" y="1751867"/>
            <a:ext cx="1983544" cy="3305908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3589" y="1814288"/>
            <a:ext cx="163185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Services</a:t>
            </a:r>
          </a:p>
          <a:p>
            <a:pPr defTabSz="457200"/>
            <a:endParaRPr 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  <a:t>Embedded IL</a:t>
            </a:r>
            <a:b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  <a:t>Systematic &amp; Scoping Review Service</a:t>
            </a:r>
            <a:b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  <a:t>Consultations</a:t>
            </a:r>
          </a:p>
          <a:p>
            <a:pPr defTabSz="457200"/>
            <a:endParaRPr 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  <a:t>3D Printing</a:t>
            </a:r>
          </a:p>
          <a:p>
            <a:pPr defTabSz="457200"/>
            <a:endParaRPr lang="en-US" sz="16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</a:rPr>
              <a:t>VR tech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0545" y="695353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6392" y="879615"/>
            <a:ext cx="353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Structure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&amp; Innovation Services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Education &amp; Information Services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521701" y="4875741"/>
            <a:ext cx="4525645" cy="13497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9270" y="5057775"/>
            <a:ext cx="3910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Staffing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Entrepreneurship Librarian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Research Services Librarian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266395" y="1751867"/>
            <a:ext cx="1983544" cy="3305908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8738" y="2045121"/>
            <a:ext cx="15333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</a:rPr>
              <a:t>Spaces</a:t>
            </a:r>
          </a:p>
          <a:p>
            <a:pPr defTabSz="457200"/>
            <a:endParaRPr lang="en-US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MAD Lab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SVPSC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Elder consultation room</a:t>
            </a:r>
          </a:p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17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5.googleusercontent.com/tEsZmjWfpXZ2avsUPMn2_KpYNK71UARk4FMGh29ksr0JFeQxPf67Duvz6oJcfh-lSXX_UqekmB2I5CEs1TkdtWeRFWeUnjvEYji1VhvnseAPnL8krEJDoZPuqyuwIHXSZo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91" y="5579867"/>
            <a:ext cx="3981450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11680" y="2686930"/>
            <a:ext cx="70619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3600" dirty="0">
                <a:solidFill>
                  <a:prstClr val="black"/>
                </a:solidFill>
                <a:latin typeface="Calibri" panose="020F0502020204030204" pitchFamily="34" charset="0"/>
              </a:rPr>
              <a:t>Thank-you  &amp; Questions </a:t>
            </a:r>
          </a:p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5FCBEF"/>
                </a:solidFill>
              </a:rPr>
              <a:pPr/>
              <a:t>18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16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05" y="1122363"/>
            <a:ext cx="10578353" cy="23876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Resource Evaluation Inventory: </a:t>
            </a:r>
            <a:br>
              <a:rPr lang="en-CA" dirty="0" smtClean="0"/>
            </a:br>
            <a:r>
              <a:rPr lang="en-CA" dirty="0" smtClean="0"/>
              <a:t>A Comprehensive Serials Assessment Tool 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Shawn </a:t>
            </a:r>
            <a:r>
              <a:rPr lang="en-CA" dirty="0" err="1" smtClean="0"/>
              <a:t>Hendrikx</a:t>
            </a:r>
            <a:endParaRPr lang="en-CA" dirty="0" smtClean="0"/>
          </a:p>
          <a:p>
            <a:r>
              <a:rPr lang="en-CA" dirty="0" smtClean="0"/>
              <a:t>Kristin Hoffmann</a:t>
            </a:r>
          </a:p>
          <a:p>
            <a:r>
              <a:rPr lang="en-US" dirty="0" smtClean="0"/>
              <a:t>Western Libraries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08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Lightning Talks: Group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The Impact of Change Management on Organizational Renewal </a:t>
            </a:r>
            <a:br>
              <a:rPr lang="en-US" sz="2800" dirty="0"/>
            </a:br>
            <a:r>
              <a:rPr lang="en-US" sz="2400" i="1" dirty="0"/>
              <a:t>Liz Hayden, University of Ottawa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Transforming an Academic Library to Meet the Needs of the Users: Services, Spaces, Structures &amp; Staff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i="1" dirty="0" smtClean="0"/>
              <a:t>Heather </a:t>
            </a:r>
            <a:r>
              <a:rPr lang="en-US" sz="2400" i="1" dirty="0"/>
              <a:t>Cunningham, University of Toronto, on behalf of the Gerstein Library Management Committee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Resource Evaluation Inventory: A Comprehensive Serials Assessment Tool </a:t>
            </a:r>
            <a:br>
              <a:rPr lang="en-US" sz="2800" dirty="0"/>
            </a:br>
            <a:r>
              <a:rPr lang="en-US" sz="2400" i="1" dirty="0"/>
              <a:t>Shawn </a:t>
            </a:r>
            <a:r>
              <a:rPr lang="en-US" sz="2400" i="1" dirty="0" err="1"/>
              <a:t>Hendrikx</a:t>
            </a:r>
            <a:r>
              <a:rPr lang="en-US" sz="2400" i="1" dirty="0"/>
              <a:t> &amp; Kristin Hoffmann, Western University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CA" dirty="0" smtClean="0"/>
              <a:t>What titles do we have access to for a given </a:t>
            </a:r>
            <a:r>
              <a:rPr lang="en-CA" dirty="0"/>
              <a:t>subject area?</a:t>
            </a:r>
            <a:endParaRPr lang="en-CA" sz="3200" dirty="0"/>
          </a:p>
          <a:p>
            <a:pPr lvl="0" fontAlgn="base"/>
            <a:r>
              <a:rPr lang="en-CA" dirty="0" smtClean="0"/>
              <a:t>What </a:t>
            </a:r>
            <a:r>
              <a:rPr lang="en-CA" dirty="0"/>
              <a:t>titles are </a:t>
            </a:r>
            <a:r>
              <a:rPr lang="en-CA" dirty="0" smtClean="0"/>
              <a:t>must-haves </a:t>
            </a:r>
            <a:r>
              <a:rPr lang="en-CA" dirty="0"/>
              <a:t>for </a:t>
            </a:r>
            <a:r>
              <a:rPr lang="en-CA" dirty="0" smtClean="0"/>
              <a:t>a given </a:t>
            </a:r>
            <a:r>
              <a:rPr lang="en-CA" dirty="0"/>
              <a:t>subject </a:t>
            </a:r>
            <a:r>
              <a:rPr lang="en-CA" dirty="0" smtClean="0"/>
              <a:t>area?</a:t>
            </a:r>
          </a:p>
          <a:p>
            <a:pPr lvl="0" fontAlgn="base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25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tools to answer those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CA" dirty="0"/>
              <a:t>Journal </a:t>
            </a:r>
            <a:r>
              <a:rPr lang="en-CA" dirty="0" smtClean="0"/>
              <a:t>Inventory</a:t>
            </a:r>
            <a:endParaRPr lang="en-CA" dirty="0"/>
          </a:p>
          <a:p>
            <a:pPr lvl="0" fontAlgn="base"/>
            <a:r>
              <a:rPr lang="en-CA" dirty="0"/>
              <a:t>Priority </a:t>
            </a:r>
            <a:r>
              <a:rPr lang="en-CA" dirty="0" smtClean="0"/>
              <a:t>Title </a:t>
            </a:r>
            <a:r>
              <a:rPr lang="en-CA" dirty="0"/>
              <a:t>L</a:t>
            </a:r>
            <a:r>
              <a:rPr lang="en-CA" dirty="0" smtClean="0"/>
              <a:t>ist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19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Journal Inventory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CA" dirty="0" smtClean="0"/>
              <a:t>Print &amp; Electronic </a:t>
            </a:r>
          </a:p>
          <a:p>
            <a:pPr lvl="0" fontAlgn="base"/>
            <a:r>
              <a:rPr lang="en-CA" dirty="0" smtClean="0"/>
              <a:t>JR1 </a:t>
            </a:r>
            <a:r>
              <a:rPr lang="en-CA" dirty="0"/>
              <a:t>R</a:t>
            </a:r>
            <a:r>
              <a:rPr lang="en-CA" dirty="0" smtClean="0"/>
              <a:t>eports</a:t>
            </a:r>
          </a:p>
          <a:p>
            <a:pPr lvl="0" fontAlgn="base"/>
            <a:r>
              <a:rPr lang="en-CA" dirty="0" smtClean="0"/>
              <a:t>Breakdown by Subject Code</a:t>
            </a:r>
          </a:p>
          <a:p>
            <a:pPr marL="0" lvl="0" indent="0" fontAlgn="base">
              <a:buNone/>
            </a:pPr>
            <a:endParaRPr lang="en-CA" dirty="0" smtClean="0"/>
          </a:p>
          <a:p>
            <a:pPr marL="0" lvl="0" indent="0" fontAlgn="base">
              <a:buNone/>
            </a:pPr>
            <a:r>
              <a:rPr lang="en-CA" dirty="0" smtClean="0"/>
              <a:t>To learn more:</a:t>
            </a:r>
            <a:endParaRPr lang="en-CA" dirty="0"/>
          </a:p>
          <a:p>
            <a:pPr marL="0" indent="0">
              <a:buNone/>
            </a:pPr>
            <a:r>
              <a:rPr lang="en-CA" dirty="0" smtClean="0"/>
              <a:t>OLA Super Conference Session, Thursday 2:50pm: </a:t>
            </a:r>
          </a:p>
          <a:p>
            <a:pPr marL="0" indent="0">
              <a:buNone/>
            </a:pPr>
            <a:r>
              <a:rPr lang="en-CA" dirty="0" smtClean="0"/>
              <a:t>Making </a:t>
            </a:r>
            <a:r>
              <a:rPr lang="en-CA" dirty="0"/>
              <a:t>Usage Stats Usable: Evaluating Usage Stat Tools and Maximizing Excel/Pivot Tables </a:t>
            </a:r>
          </a:p>
        </p:txBody>
      </p:sp>
    </p:spTree>
    <p:extLst>
      <p:ext uri="{BB962C8B-B14F-4D97-AF65-F5344CB8AC3E}">
        <p14:creationId xmlns:p14="http://schemas.microsoft.com/office/powerpoint/2010/main" val="37378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271" y="365125"/>
            <a:ext cx="11367247" cy="1325563"/>
          </a:xfrm>
        </p:spPr>
        <p:txBody>
          <a:bodyPr/>
          <a:lstStyle/>
          <a:p>
            <a:pPr algn="ctr"/>
            <a:r>
              <a:rPr lang="en-US" dirty="0" smtClean="0"/>
              <a:t>List of Controlled Western Subject Codes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784" y="1394536"/>
            <a:ext cx="4204219" cy="5535182"/>
          </a:xfrm>
        </p:spPr>
      </p:pic>
    </p:spTree>
    <p:extLst>
      <p:ext uri="{BB962C8B-B14F-4D97-AF65-F5344CB8AC3E}">
        <p14:creationId xmlns:p14="http://schemas.microsoft.com/office/powerpoint/2010/main" val="178007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554" y="365125"/>
            <a:ext cx="11520246" cy="1325563"/>
          </a:xfrm>
        </p:spPr>
        <p:txBody>
          <a:bodyPr/>
          <a:lstStyle/>
          <a:p>
            <a:pPr algn="ctr"/>
            <a:r>
              <a:rPr lang="en-US" dirty="0" smtClean="0"/>
              <a:t>Ulrich’s Headings Matched to Our Codes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54" y="2003216"/>
            <a:ext cx="11731625" cy="4186238"/>
          </a:xfrm>
        </p:spPr>
      </p:pic>
    </p:spTree>
    <p:extLst>
      <p:ext uri="{BB962C8B-B14F-4D97-AF65-F5344CB8AC3E}">
        <p14:creationId xmlns:p14="http://schemas.microsoft.com/office/powerpoint/2010/main" val="38956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11-29 at 10.40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90" y="1623348"/>
            <a:ext cx="10249174" cy="44017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5153" y="365125"/>
            <a:ext cx="11138647" cy="1325563"/>
          </a:xfrm>
        </p:spPr>
        <p:txBody>
          <a:bodyPr/>
          <a:lstStyle/>
          <a:p>
            <a:pPr algn="ctr"/>
            <a:r>
              <a:rPr lang="en-US" dirty="0" smtClean="0"/>
              <a:t>Each Title Matched to Ulrich’s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11-29 at 10.44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54" y="1701412"/>
            <a:ext cx="10324449" cy="485310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4118" y="365125"/>
            <a:ext cx="11129682" cy="1325563"/>
          </a:xfrm>
        </p:spPr>
        <p:txBody>
          <a:bodyPr/>
          <a:lstStyle/>
          <a:p>
            <a:pPr algn="ctr"/>
            <a:r>
              <a:rPr lang="en-US" dirty="0" smtClean="0"/>
              <a:t>Journals Filtered by Subject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CA" dirty="0"/>
              <a:t>What titles do we have access to for a given subject area?</a:t>
            </a:r>
            <a:endParaRPr lang="en-CA" sz="3200" dirty="0"/>
          </a:p>
          <a:p>
            <a:pPr lvl="0" fontAlgn="base"/>
            <a:r>
              <a:rPr lang="en-CA" b="1" dirty="0"/>
              <a:t>What titles are must-haves for a given subject area</a:t>
            </a:r>
            <a:r>
              <a:rPr lang="en-CA" b="1" dirty="0" smtClean="0"/>
              <a:t>?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5733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Priority Title List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CRKN Journal Usage Project</a:t>
            </a:r>
            <a:endParaRPr lang="en-CA" dirty="0" smtClean="0">
              <a:effectLst/>
            </a:endParaRPr>
          </a:p>
          <a:p>
            <a:pPr lvl="1" fontAlgn="base"/>
            <a:r>
              <a:rPr lang="en-CA" dirty="0"/>
              <a:t>Survey responses from faculty, PhD students, post-docs</a:t>
            </a:r>
            <a:endParaRPr lang="en-CA" sz="2800" dirty="0"/>
          </a:p>
          <a:p>
            <a:pPr lvl="1" fontAlgn="base"/>
            <a:r>
              <a:rPr lang="en-CA" dirty="0"/>
              <a:t>Citations</a:t>
            </a:r>
            <a:endParaRPr lang="en-CA" sz="2800" dirty="0"/>
          </a:p>
          <a:p>
            <a:pPr lvl="1" fontAlgn="base"/>
            <a:r>
              <a:rPr lang="en-CA" dirty="0"/>
              <a:t>Usage </a:t>
            </a:r>
            <a:endParaRPr lang="en-CA" dirty="0" smtClean="0"/>
          </a:p>
          <a:p>
            <a:pPr fontAlgn="base"/>
            <a:r>
              <a:rPr lang="en-US" dirty="0" smtClean="0"/>
              <a:t>80/20 rule: most of the mentions/citations/usage will come from relatively few titles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35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Title List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80% thresholds for mentions, citations, downloads</a:t>
            </a:r>
          </a:p>
          <a:p>
            <a:r>
              <a:rPr lang="en-US" dirty="0" smtClean="0"/>
              <a:t>In 4 broad subject areas:</a:t>
            </a:r>
          </a:p>
          <a:p>
            <a:pPr lvl="1"/>
            <a:r>
              <a:rPr lang="en-US" dirty="0" smtClean="0"/>
              <a:t>Arts &amp; Humanities</a:t>
            </a:r>
          </a:p>
          <a:p>
            <a:pPr lvl="1"/>
            <a:r>
              <a:rPr lang="en-US" dirty="0" smtClean="0"/>
              <a:t>Biomedical</a:t>
            </a:r>
          </a:p>
          <a:p>
            <a:pPr lvl="1"/>
            <a:r>
              <a:rPr lang="en-US" dirty="0" smtClean="0"/>
              <a:t>Natural Sciences &amp; Engineering</a:t>
            </a:r>
          </a:p>
          <a:p>
            <a:pPr lvl="1"/>
            <a:r>
              <a:rPr lang="en-US" dirty="0" smtClean="0"/>
              <a:t>Social Sciences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06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6927" y="5317744"/>
            <a:ext cx="3415837" cy="10862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Liz Hayden</a:t>
            </a:r>
          </a:p>
          <a:p>
            <a:r>
              <a:rPr lang="en-US" dirty="0" smtClean="0"/>
              <a:t>University of Ottawa</a:t>
            </a:r>
          </a:p>
          <a:p>
            <a:r>
              <a:rPr lang="en-US" dirty="0" smtClean="0"/>
              <a:t>December 8, 2017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44" y="207872"/>
            <a:ext cx="4966185" cy="632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11-29 at 10.47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58" y="1714361"/>
            <a:ext cx="10542956" cy="51436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Priority Titles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Priority Titles Filtered by Subject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90" y="1800157"/>
            <a:ext cx="11076488" cy="4977737"/>
          </a:xfrm>
        </p:spPr>
      </p:pic>
    </p:spTree>
    <p:extLst>
      <p:ext uri="{BB962C8B-B14F-4D97-AF65-F5344CB8AC3E}">
        <p14:creationId xmlns:p14="http://schemas.microsoft.com/office/powerpoint/2010/main" val="15650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/>
          </p:nvPr>
        </p:nvGraphicFramePr>
        <p:xfrm>
          <a:off x="2914651" y="600075"/>
          <a:ext cx="9101136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14718" y="3110321"/>
            <a:ext cx="270033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>
                <a:solidFill>
                  <a:prstClr val="black"/>
                </a:solidFill>
                <a:latin typeface="Century Gothic" panose="020B0502020202020204" pitchFamily="34" charset="0"/>
              </a:rPr>
              <a:t>Priority Title List</a:t>
            </a:r>
          </a:p>
          <a:p>
            <a:r>
              <a:rPr lang="en-US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~5,600 titles</a:t>
            </a:r>
            <a:endParaRPr lang="en-CA" sz="2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5821" y="377062"/>
            <a:ext cx="347892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5400" dirty="0">
                <a:solidFill>
                  <a:prstClr val="black"/>
                </a:solidFill>
                <a:latin typeface="Century Gothic" panose="020B0502020202020204" pitchFamily="34" charset="0"/>
              </a:rPr>
              <a:t>Journal Inventory</a:t>
            </a:r>
          </a:p>
          <a:p>
            <a:pPr algn="r"/>
            <a:r>
              <a:rPr lang="en-US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&gt;23,000 titles</a:t>
            </a:r>
            <a:endParaRPr lang="en-CA" sz="54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59946" y="2560091"/>
            <a:ext cx="1610546" cy="1843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Priority Titles With Access</a:t>
            </a:r>
          </a:p>
        </p:txBody>
      </p:sp>
    </p:spTree>
    <p:extLst>
      <p:ext uri="{BB962C8B-B14F-4D97-AF65-F5344CB8AC3E}">
        <p14:creationId xmlns:p14="http://schemas.microsoft.com/office/powerpoint/2010/main" val="5410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CA" dirty="0" smtClean="0"/>
              <a:t>Consult </a:t>
            </a:r>
            <a:r>
              <a:rPr lang="en-CA" dirty="0"/>
              <a:t>with faculty about Priority Title List </a:t>
            </a:r>
            <a:endParaRPr lang="en-CA" dirty="0" smtClean="0"/>
          </a:p>
          <a:p>
            <a:pPr lvl="0" fontAlgn="base"/>
            <a:r>
              <a:rPr lang="en-CA" dirty="0" smtClean="0"/>
              <a:t>Finalize </a:t>
            </a:r>
            <a:r>
              <a:rPr lang="en-CA" dirty="0"/>
              <a:t>the </a:t>
            </a:r>
            <a:r>
              <a:rPr lang="en-CA" dirty="0" smtClean="0"/>
              <a:t>Priority Title List</a:t>
            </a:r>
          </a:p>
          <a:p>
            <a:pPr lvl="0" fontAlgn="base"/>
            <a:endParaRPr lang="en-CA" dirty="0"/>
          </a:p>
          <a:p>
            <a:pPr lvl="0" fontAlgn="base"/>
            <a:r>
              <a:rPr lang="en-CA" dirty="0"/>
              <a:t>Use </a:t>
            </a:r>
            <a:r>
              <a:rPr lang="en-CA" dirty="0" smtClean="0"/>
              <a:t>the inventory and priority title list when considering: </a:t>
            </a:r>
          </a:p>
          <a:p>
            <a:pPr lvl="1" fontAlgn="base"/>
            <a:r>
              <a:rPr lang="en-CA" dirty="0" smtClean="0"/>
              <a:t>cancellations</a:t>
            </a:r>
          </a:p>
          <a:p>
            <a:pPr lvl="1" fontAlgn="base"/>
            <a:r>
              <a:rPr lang="en-CA" dirty="0" smtClean="0"/>
              <a:t>unbundling </a:t>
            </a:r>
            <a:r>
              <a:rPr lang="en-CA" dirty="0"/>
              <a:t>“big deals</a:t>
            </a:r>
            <a:r>
              <a:rPr lang="en-CA" dirty="0" smtClean="0"/>
              <a:t>”</a:t>
            </a:r>
            <a:endParaRPr lang="en-CA" dirty="0"/>
          </a:p>
          <a:p>
            <a:pPr lvl="1" fontAlgn="base"/>
            <a:r>
              <a:rPr lang="en-CA" dirty="0" smtClean="0"/>
              <a:t>new </a:t>
            </a:r>
            <a:r>
              <a:rPr lang="en-CA" dirty="0"/>
              <a:t>purchases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348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The Impact of Change Management on Organizational Renewal </a:t>
            </a:r>
            <a:br>
              <a:rPr lang="en-US" sz="2800" dirty="0"/>
            </a:br>
            <a:r>
              <a:rPr lang="en-US" sz="2400" i="1" dirty="0"/>
              <a:t>Liz Hayden, University of Ottawa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Transforming an Academic Library to Meet the Needs of the Users: Services, Spaces, Structures &amp; Staff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i="1" dirty="0" smtClean="0"/>
              <a:t>Heather </a:t>
            </a:r>
            <a:r>
              <a:rPr lang="en-US" sz="2400" i="1" dirty="0"/>
              <a:t>Cunningham, University of Toronto, on behalf of the Gerstein Library Management Committee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Resource Evaluation Inventory: A Comprehensive Serials Assessment Tool </a:t>
            </a:r>
            <a:br>
              <a:rPr lang="en-US" sz="2800" dirty="0"/>
            </a:br>
            <a:r>
              <a:rPr lang="en-US" sz="2400" i="1" dirty="0"/>
              <a:t>Shawn </a:t>
            </a:r>
            <a:r>
              <a:rPr lang="en-US" sz="2400" i="1" dirty="0" err="1"/>
              <a:t>Hendrikx</a:t>
            </a:r>
            <a:r>
              <a:rPr lang="en-US" sz="2400" i="1" dirty="0"/>
              <a:t> &amp; Kristin Hoffmann, Western University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#spday17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87403" y="265510"/>
            <a:ext cx="2401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4000"/>
                </a:solidFill>
              </a:rPr>
              <a:t>slido.com</a:t>
            </a:r>
          </a:p>
          <a:p>
            <a:r>
              <a:rPr lang="en-US" sz="3600" dirty="0">
                <a:solidFill>
                  <a:srgbClr val="FF4000"/>
                </a:solidFill>
              </a:rPr>
              <a:t>#spday17</a:t>
            </a:r>
          </a:p>
        </p:txBody>
      </p:sp>
    </p:spTree>
    <p:extLst>
      <p:ext uri="{BB962C8B-B14F-4D97-AF65-F5344CB8AC3E}">
        <p14:creationId xmlns:p14="http://schemas.microsoft.com/office/powerpoint/2010/main" val="16278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632" y="1798320"/>
            <a:ext cx="5706380" cy="3810000"/>
          </a:xfrm>
        </p:spPr>
      </p:pic>
      <p:sp>
        <p:nvSpPr>
          <p:cNvPr id="6" name="TextBox 5"/>
          <p:cNvSpPr txBox="1"/>
          <p:nvPr/>
        </p:nvSpPr>
        <p:spPr>
          <a:xfrm>
            <a:off x="271827" y="6449336"/>
            <a:ext cx="11099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A" sz="1200" dirty="0">
                <a:solidFill>
                  <a:prstClr val="black"/>
                </a:solidFill>
              </a:rPr>
              <a:t>Image: </a:t>
            </a:r>
            <a:r>
              <a:rPr lang="en-CA" sz="1200" dirty="0" err="1">
                <a:solidFill>
                  <a:prstClr val="black"/>
                </a:solidFill>
              </a:rPr>
              <a:t>Dreamstime</a:t>
            </a:r>
            <a:r>
              <a:rPr lang="en-CA" sz="1200" dirty="0">
                <a:solidFill>
                  <a:prstClr val="black"/>
                </a:solidFill>
              </a:rPr>
              <a:t> (2017) https://www.dreamstime.com/royalty-free-stock-photo-love-fear-change-embrace-different-things-image19459775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1826" y="168749"/>
            <a:ext cx="10058400" cy="1609344"/>
          </a:xfrm>
        </p:spPr>
        <p:txBody>
          <a:bodyPr/>
          <a:lstStyle/>
          <a:p>
            <a:r>
              <a:rPr lang="en-US" dirty="0" smtClean="0"/>
              <a:t>Individual change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9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305" y="6533804"/>
            <a:ext cx="8854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Image: </a:t>
            </a:r>
            <a:r>
              <a:rPr lang="en-US" sz="1200" dirty="0" err="1">
                <a:solidFill>
                  <a:prstClr val="black"/>
                </a:solidFill>
              </a:rPr>
              <a:t>Prosci</a:t>
            </a:r>
            <a:r>
              <a:rPr lang="en-US" sz="1200" dirty="0">
                <a:solidFill>
                  <a:prstClr val="black"/>
                </a:solidFill>
              </a:rPr>
              <a:t> (2011) https://www.slideshare.net/TimCreasey/change-management-value-proposition</a:t>
            </a:r>
            <a:endParaRPr lang="en-CA" sz="12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726" y="648794"/>
            <a:ext cx="7534275" cy="539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7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086" t="3125" r="1131"/>
          <a:stretch/>
        </p:blipFill>
        <p:spPr>
          <a:xfrm>
            <a:off x="2176549" y="2085110"/>
            <a:ext cx="7742904" cy="266700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23305" y="6533804"/>
            <a:ext cx="8854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</a:rPr>
              <a:t>Image: </a:t>
            </a:r>
            <a:r>
              <a:rPr lang="en-US" sz="1200" dirty="0" err="1">
                <a:solidFill>
                  <a:prstClr val="black"/>
                </a:solidFill>
              </a:rPr>
              <a:t>Prosci</a:t>
            </a:r>
            <a:r>
              <a:rPr lang="en-US" sz="1200" dirty="0">
                <a:solidFill>
                  <a:prstClr val="black"/>
                </a:solidFill>
              </a:rPr>
              <a:t> (2011) https://www.slideshare.net/TimCreasey/change-management-value-proposition</a:t>
            </a:r>
            <a:endParaRPr lang="en-CA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579" t="2714" r="3052" b="13441"/>
          <a:stretch/>
        </p:blipFill>
        <p:spPr>
          <a:xfrm>
            <a:off x="710516" y="980902"/>
            <a:ext cx="11120779" cy="51206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456" y="185373"/>
            <a:ext cx="10058400" cy="1609344"/>
          </a:xfrm>
        </p:spPr>
        <p:txBody>
          <a:bodyPr/>
          <a:lstStyle/>
          <a:p>
            <a:r>
              <a:rPr lang="en-US" dirty="0" smtClean="0"/>
              <a:t>ADKAR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72074" y="6550223"/>
            <a:ext cx="8503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A" sz="1200" dirty="0">
                <a:solidFill>
                  <a:prstClr val="black"/>
                </a:solidFill>
              </a:rPr>
              <a:t>Image: </a:t>
            </a:r>
            <a:r>
              <a:rPr lang="en-CA" sz="1200" dirty="0" err="1">
                <a:solidFill>
                  <a:prstClr val="black"/>
                </a:solidFill>
              </a:rPr>
              <a:t>ProSci</a:t>
            </a:r>
            <a:r>
              <a:rPr lang="en-CA" sz="1200" dirty="0">
                <a:solidFill>
                  <a:prstClr val="black"/>
                </a:solidFill>
              </a:rPr>
              <a:t> (2017) https://www.prosci.com/adkar/adkar-model</a:t>
            </a:r>
          </a:p>
        </p:txBody>
      </p:sp>
    </p:spTree>
    <p:extLst>
      <p:ext uri="{BB962C8B-B14F-4D97-AF65-F5344CB8AC3E}">
        <p14:creationId xmlns:p14="http://schemas.microsoft.com/office/powerpoint/2010/main" val="356638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43" y="1431174"/>
            <a:ext cx="8544546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074" y="6550223"/>
            <a:ext cx="8503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A" sz="1200" dirty="0">
                <a:solidFill>
                  <a:prstClr val="black"/>
                </a:solidFill>
              </a:rPr>
              <a:t>Image: Cosmic </a:t>
            </a:r>
            <a:r>
              <a:rPr lang="en-CA" sz="1200" dirty="0" err="1">
                <a:solidFill>
                  <a:prstClr val="black"/>
                </a:solidFill>
              </a:rPr>
              <a:t>BookNews</a:t>
            </a:r>
            <a:r>
              <a:rPr lang="en-CA" sz="1200" dirty="0">
                <a:solidFill>
                  <a:prstClr val="black"/>
                </a:solidFill>
              </a:rPr>
              <a:t> (2017) https://www.cosmicbooknews.com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1826" y="168749"/>
            <a:ext cx="10058400" cy="1609344"/>
          </a:xfrm>
        </p:spPr>
        <p:txBody>
          <a:bodyPr/>
          <a:lstStyle/>
          <a:p>
            <a:r>
              <a:rPr lang="en-US" dirty="0" smtClean="0"/>
              <a:t>Is it working?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847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427296" y="1845426"/>
          <a:ext cx="9346000" cy="4272744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3973448"/>
                <a:gridCol w="1000056"/>
                <a:gridCol w="947651"/>
                <a:gridCol w="947651"/>
                <a:gridCol w="2477194"/>
              </a:tblGrid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>
                          <a:effectLst/>
                        </a:rPr>
                        <a:t> 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4000" u="none" strike="noStrike" dirty="0">
                          <a:effectLst/>
                        </a:rPr>
                        <a:t>1</a:t>
                      </a:r>
                      <a:endParaRPr lang="en-CA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4000" u="none" strike="noStrike" dirty="0">
                          <a:effectLst/>
                        </a:rPr>
                        <a:t>2</a:t>
                      </a:r>
                      <a:endParaRPr lang="en-CA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4000" u="none" strike="noStrike" dirty="0">
                          <a:effectLst/>
                        </a:rPr>
                        <a:t>3</a:t>
                      </a:r>
                      <a:endParaRPr lang="en-CA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4000" u="none" strike="noStrike" dirty="0" smtClean="0">
                          <a:effectLst/>
                        </a:rPr>
                        <a:t>4&amp;5  </a:t>
                      </a:r>
                      <a:endParaRPr lang="en-CA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 smtClean="0">
                          <a:effectLst/>
                        </a:rPr>
                        <a:t>Awareness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1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15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 smtClean="0">
                          <a:effectLst/>
                        </a:rPr>
                        <a:t>73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>
                          <a:effectLst/>
                        </a:rPr>
                        <a:t>Desire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 </a:t>
                      </a:r>
                      <a:r>
                        <a:rPr lang="en-CA" sz="3200" u="none" strike="noStrike" dirty="0" smtClean="0">
                          <a:effectLst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3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14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 smtClean="0">
                          <a:effectLst/>
                        </a:rPr>
                        <a:t>72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>
                          <a:effectLst/>
                        </a:rPr>
                        <a:t>Knowledge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 </a:t>
                      </a:r>
                      <a:r>
                        <a:rPr lang="en-CA" sz="3200" u="none" strike="noStrike" dirty="0" smtClean="0">
                          <a:effectLst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>
                          <a:effectLst/>
                        </a:rPr>
                        <a:t>2</a:t>
                      </a:r>
                      <a:endParaRPr lang="en-CA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34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 smtClean="0">
                          <a:effectLst/>
                        </a:rPr>
                        <a:t>53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>
                          <a:effectLst/>
                        </a:rPr>
                        <a:t>Ability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 </a:t>
                      </a:r>
                      <a:r>
                        <a:rPr lang="en-CA" sz="3200" u="none" strike="noStrike" dirty="0" smtClean="0">
                          <a:effectLst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6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21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 smtClean="0">
                          <a:effectLst/>
                        </a:rPr>
                        <a:t>62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124">
                <a:tc>
                  <a:txBody>
                    <a:bodyPr/>
                    <a:lstStyle/>
                    <a:p>
                      <a:pPr algn="l" fontAlgn="b"/>
                      <a:r>
                        <a:rPr lang="en-CA" sz="4000" u="none" strike="noStrike" dirty="0">
                          <a:effectLst/>
                        </a:rPr>
                        <a:t>Reinforcement</a:t>
                      </a:r>
                      <a:endParaRPr lang="en-CA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 </a:t>
                      </a:r>
                      <a:r>
                        <a:rPr lang="en-CA" sz="3200" u="none" strike="noStrike" dirty="0" smtClean="0">
                          <a:effectLst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>
                          <a:effectLst/>
                        </a:rPr>
                        <a:t>4</a:t>
                      </a:r>
                      <a:endParaRPr lang="en-CA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>
                          <a:effectLst/>
                        </a:rPr>
                        <a:t>15</a:t>
                      </a:r>
                      <a:endParaRPr lang="en-CA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3200" u="none" strike="noStrike" dirty="0">
                          <a:effectLst/>
                        </a:rPr>
                        <a:t>7</a:t>
                      </a:r>
                      <a:r>
                        <a:rPr lang="en-CA" sz="3200" u="none" strike="noStrike" dirty="0" smtClean="0">
                          <a:effectLst/>
                        </a:rPr>
                        <a:t>0</a:t>
                      </a:r>
                      <a:endParaRPr lang="en-CA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579" y="236082"/>
            <a:ext cx="10058400" cy="1609344"/>
          </a:xfrm>
        </p:spPr>
        <p:txBody>
          <a:bodyPr/>
          <a:lstStyle/>
          <a:p>
            <a:r>
              <a:rPr lang="en-US" dirty="0" smtClean="0"/>
              <a:t>The numbers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69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Microsoft Office PowerPoint</Application>
  <PresentationFormat>Widescreen</PresentationFormat>
  <Paragraphs>211</Paragraphs>
  <Slides>34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49" baseType="lpstr">
      <vt:lpstr>Gulim</vt:lpstr>
      <vt:lpstr>Arial</vt:lpstr>
      <vt:lpstr>Calibri</vt:lpstr>
      <vt:lpstr>Century Gothic</vt:lpstr>
      <vt:lpstr>Khmer UI</vt:lpstr>
      <vt:lpstr>Rockwell</vt:lpstr>
      <vt:lpstr>Rockwell Condensed</vt:lpstr>
      <vt:lpstr>Times New Roman</vt:lpstr>
      <vt:lpstr>Trebuchet MS</vt:lpstr>
      <vt:lpstr>Wingdings</vt:lpstr>
      <vt:lpstr>Wingdings 3</vt:lpstr>
      <vt:lpstr>1_Office Theme</vt:lpstr>
      <vt:lpstr>Wood Type</vt:lpstr>
      <vt:lpstr>Facet</vt:lpstr>
      <vt:lpstr>2_Office Theme</vt:lpstr>
      <vt:lpstr>PowerPoint Presentation</vt:lpstr>
      <vt:lpstr>Lightning Talks: Group 3</vt:lpstr>
      <vt:lpstr>PowerPoint Presentation</vt:lpstr>
      <vt:lpstr>Individual change</vt:lpstr>
      <vt:lpstr>PowerPoint Presentation</vt:lpstr>
      <vt:lpstr>PowerPoint Presentation</vt:lpstr>
      <vt:lpstr>ADKAR</vt:lpstr>
      <vt:lpstr>Is it working?</vt:lpstr>
      <vt:lpstr>The numbers</vt:lpstr>
      <vt:lpstr>Transforming an academic library  to meet the needs of users: services, spaces, structures and staff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 Evaluation Inventory:  A Comprehensive Serials Assessment Tool  </vt:lpstr>
      <vt:lpstr>Background</vt:lpstr>
      <vt:lpstr>Two tools to answer those questions</vt:lpstr>
      <vt:lpstr>Journal Inventory</vt:lpstr>
      <vt:lpstr>List of Controlled Western Subject Codes</vt:lpstr>
      <vt:lpstr>Ulrich’s Headings Matched to Our Codes</vt:lpstr>
      <vt:lpstr>Each Title Matched to Ulrich’s</vt:lpstr>
      <vt:lpstr>Journals Filtered by Subject Code</vt:lpstr>
      <vt:lpstr>Background</vt:lpstr>
      <vt:lpstr>Priority Title List</vt:lpstr>
      <vt:lpstr>Priority Title List</vt:lpstr>
      <vt:lpstr>Priority Titles</vt:lpstr>
      <vt:lpstr>Priority Titles Filtered by Subject</vt:lpstr>
      <vt:lpstr>PowerPoint Presentation</vt:lpstr>
      <vt:lpstr>Next Steps</vt:lpstr>
      <vt:lpstr>Questions?</vt:lpstr>
    </vt:vector>
  </TitlesOfParts>
  <Company>University of Toronto Libraries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 Pagotto</dc:creator>
  <cp:lastModifiedBy>Sabina Pagotto</cp:lastModifiedBy>
  <cp:revision>1</cp:revision>
  <dcterms:created xsi:type="dcterms:W3CDTF">2018-03-13T18:25:03Z</dcterms:created>
  <dcterms:modified xsi:type="dcterms:W3CDTF">2018-03-13T18:25:19Z</dcterms:modified>
</cp:coreProperties>
</file>