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handoutMasterIdLst>
    <p:handoutMasterId r:id="rId53"/>
  </p:handoutMasterIdLst>
  <p:sldIdLst>
    <p:sldId id="257" r:id="rId2"/>
    <p:sldId id="258" r:id="rId3"/>
    <p:sldId id="347" r:id="rId4"/>
    <p:sldId id="348" r:id="rId5"/>
    <p:sldId id="261" r:id="rId6"/>
    <p:sldId id="300" r:id="rId7"/>
    <p:sldId id="305" r:id="rId8"/>
    <p:sldId id="321" r:id="rId9"/>
    <p:sldId id="306" r:id="rId10"/>
    <p:sldId id="271" r:id="rId11"/>
    <p:sldId id="288" r:id="rId12"/>
    <p:sldId id="262" r:id="rId13"/>
    <p:sldId id="350" r:id="rId14"/>
    <p:sldId id="265" r:id="rId15"/>
    <p:sldId id="344" r:id="rId16"/>
    <p:sldId id="269" r:id="rId17"/>
    <p:sldId id="278" r:id="rId18"/>
    <p:sldId id="330" r:id="rId19"/>
    <p:sldId id="331" r:id="rId20"/>
    <p:sldId id="332" r:id="rId21"/>
    <p:sldId id="345" r:id="rId22"/>
    <p:sldId id="323" r:id="rId23"/>
    <p:sldId id="349" r:id="rId24"/>
    <p:sldId id="274" r:id="rId25"/>
    <p:sldId id="272" r:id="rId26"/>
    <p:sldId id="325" r:id="rId27"/>
    <p:sldId id="326" r:id="rId28"/>
    <p:sldId id="327" r:id="rId29"/>
    <p:sldId id="328" r:id="rId30"/>
    <p:sldId id="329" r:id="rId31"/>
    <p:sldId id="256" r:id="rId32"/>
    <p:sldId id="309" r:id="rId33"/>
    <p:sldId id="333" r:id="rId34"/>
    <p:sldId id="263" r:id="rId35"/>
    <p:sldId id="334" r:id="rId36"/>
    <p:sldId id="335" r:id="rId37"/>
    <p:sldId id="339" r:id="rId38"/>
    <p:sldId id="338" r:id="rId39"/>
    <p:sldId id="291" r:id="rId40"/>
    <p:sldId id="299" r:id="rId41"/>
    <p:sldId id="284" r:id="rId42"/>
    <p:sldId id="285" r:id="rId43"/>
    <p:sldId id="298" r:id="rId44"/>
    <p:sldId id="315" r:id="rId45"/>
    <p:sldId id="267" r:id="rId46"/>
    <p:sldId id="320" r:id="rId47"/>
    <p:sldId id="340" r:id="rId48"/>
    <p:sldId id="264" r:id="rId49"/>
    <p:sldId id="270" r:id="rId50"/>
    <p:sldId id="346"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8"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E00"/>
    <a:srgbClr val="3C44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2" autoAdjust="0"/>
    <p:restoredTop sz="93557" autoAdjust="0"/>
  </p:normalViewPr>
  <p:slideViewPr>
    <p:cSldViewPr snapToGrid="0" showGuides="1">
      <p:cViewPr varScale="1">
        <p:scale>
          <a:sx n="116" d="100"/>
          <a:sy n="116" d="100"/>
        </p:scale>
        <p:origin x="354" y="108"/>
      </p:cViewPr>
      <p:guideLst>
        <p:guide orient="horz" pos="2228"/>
        <p:guide pos="3840"/>
      </p:guideLst>
    </p:cSldViewPr>
  </p:slideViewPr>
  <p:notesTextViewPr>
    <p:cViewPr>
      <p:scale>
        <a:sx n="1" d="1"/>
        <a:sy n="1" d="1"/>
      </p:scale>
      <p:origin x="0" y="0"/>
    </p:cViewPr>
  </p:notesTextViewPr>
  <p:sorterViewPr>
    <p:cViewPr>
      <p:scale>
        <a:sx n="55" d="100"/>
        <a:sy n="55" d="100"/>
      </p:scale>
      <p:origin x="0" y="-220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DED8B1-6217-7C4A-AE07-B40CBF2B0793}" type="datetimeFigureOut">
              <a:rPr lang="en-US" smtClean="0"/>
              <a:t>12/4/2017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067348C-6074-5E40-8476-8E270755118E}" type="slidenum">
              <a:rPr lang="en-US" smtClean="0"/>
              <a:t>‹#›</a:t>
            </a:fld>
            <a:endParaRPr lang="en-US"/>
          </a:p>
        </p:txBody>
      </p:sp>
    </p:spTree>
    <p:extLst>
      <p:ext uri="{BB962C8B-B14F-4D97-AF65-F5344CB8AC3E}">
        <p14:creationId xmlns:p14="http://schemas.microsoft.com/office/powerpoint/2010/main" val="764606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4F8B46-1A29-6249-83E2-5AEBBE749643}" type="datetimeFigureOut">
              <a:rPr lang="en-US" smtClean="0"/>
              <a:t>12/4/2017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C95444-09AB-534A-A5D7-7BBC299B2401}" type="slidenum">
              <a:rPr lang="en-US" smtClean="0"/>
              <a:t>‹#›</a:t>
            </a:fld>
            <a:endParaRPr lang="en-US"/>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solidFill>
                <a:srgbClr val="3C4453"/>
              </a:solidFill>
              <a:latin typeface="Arial" panose="020B0604020202020204" pitchFamily="34" charset="0"/>
              <a:ea typeface="Calibri" panose="020F0502020204030204" pitchFamily="34" charset="0"/>
            </a:endParaRPr>
          </a:p>
        </p:txBody>
      </p:sp>
      <p:sp>
        <p:nvSpPr>
          <p:cNvPr id="4" name="Slide Number Placeholder 3"/>
          <p:cNvSpPr>
            <a:spLocks noGrp="1"/>
          </p:cNvSpPr>
          <p:nvPr>
            <p:ph type="sldNum" sz="quarter" idx="10"/>
          </p:nvPr>
        </p:nvSpPr>
        <p:spPr/>
        <p:txBody>
          <a:bodyPr/>
          <a:lstStyle/>
          <a:p>
            <a:fld id="{23C95444-09AB-534A-A5D7-7BBC299B2401}" type="slidenum">
              <a:rPr lang="en-US" smtClean="0"/>
              <a:t>1</a:t>
            </a:fld>
            <a:endParaRPr lang="en-US"/>
          </a:p>
        </p:txBody>
      </p:sp>
    </p:spTree>
    <p:extLst>
      <p:ext uri="{BB962C8B-B14F-4D97-AF65-F5344CB8AC3E}">
        <p14:creationId xmlns:p14="http://schemas.microsoft.com/office/powerpoint/2010/main" val="17876182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10</a:t>
            </a:fld>
            <a:endParaRPr lang="en-US"/>
          </a:p>
        </p:txBody>
      </p:sp>
    </p:spTree>
    <p:extLst>
      <p:ext uri="{BB962C8B-B14F-4D97-AF65-F5344CB8AC3E}">
        <p14:creationId xmlns:p14="http://schemas.microsoft.com/office/powerpoint/2010/main" val="807643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11</a:t>
            </a:fld>
            <a:endParaRPr lang="en-US"/>
          </a:p>
        </p:txBody>
      </p:sp>
    </p:spTree>
    <p:extLst>
      <p:ext uri="{BB962C8B-B14F-4D97-AF65-F5344CB8AC3E}">
        <p14:creationId xmlns:p14="http://schemas.microsoft.com/office/powerpoint/2010/main" val="19760085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12</a:t>
            </a:fld>
            <a:endParaRPr lang="en-US"/>
          </a:p>
        </p:txBody>
      </p:sp>
    </p:spTree>
    <p:extLst>
      <p:ext uri="{BB962C8B-B14F-4D97-AF65-F5344CB8AC3E}">
        <p14:creationId xmlns:p14="http://schemas.microsoft.com/office/powerpoint/2010/main" val="20883977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13</a:t>
            </a:fld>
            <a:endParaRPr lang="en-US"/>
          </a:p>
        </p:txBody>
      </p:sp>
    </p:spTree>
    <p:extLst>
      <p:ext uri="{BB962C8B-B14F-4D97-AF65-F5344CB8AC3E}">
        <p14:creationId xmlns:p14="http://schemas.microsoft.com/office/powerpoint/2010/main" val="1228509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14</a:t>
            </a:fld>
            <a:endParaRPr lang="en-US"/>
          </a:p>
        </p:txBody>
      </p:sp>
    </p:spTree>
    <p:extLst>
      <p:ext uri="{BB962C8B-B14F-4D97-AF65-F5344CB8AC3E}">
        <p14:creationId xmlns:p14="http://schemas.microsoft.com/office/powerpoint/2010/main" val="1656207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15</a:t>
            </a:fld>
            <a:endParaRPr lang="en-US"/>
          </a:p>
        </p:txBody>
      </p:sp>
    </p:spTree>
    <p:extLst>
      <p:ext uri="{BB962C8B-B14F-4D97-AF65-F5344CB8AC3E}">
        <p14:creationId xmlns:p14="http://schemas.microsoft.com/office/powerpoint/2010/main" val="2023193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smtClean="0">
                <a:latin typeface="Arial" panose="020B0604020202020204" pitchFamily="34" charset="0"/>
                <a:cs typeface="Arial" panose="020B0604020202020204" pitchFamily="34" charset="0"/>
              </a:rPr>
              <a:t>1994</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University of Illinois at Urbana Champaign</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National Centre for</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Supercomputing Applications (NCSA).</a:t>
            </a:r>
            <a:r>
              <a:rPr lang="en-US" sz="1200" baseline="0" dirty="0" smtClean="0">
                <a:latin typeface="Arial" panose="020B0604020202020204" pitchFamily="34" charset="0"/>
                <a:cs typeface="Arial" panose="020B0604020202020204" pitchFamily="34" charset="0"/>
              </a:rPr>
              <a:t> Marc </a:t>
            </a:r>
            <a:r>
              <a:rPr lang="en-US" sz="1200" baseline="0" dirty="0" err="1" smtClean="0">
                <a:latin typeface="Arial" panose="020B0604020202020204" pitchFamily="34" charset="0"/>
                <a:cs typeface="Arial" panose="020B0604020202020204" pitchFamily="34" charset="0"/>
              </a:rPr>
              <a:t>Andressen</a:t>
            </a:r>
            <a:r>
              <a:rPr lang="en-US" sz="1200" baseline="0" dirty="0" smtClean="0">
                <a:latin typeface="Arial" panose="020B0604020202020204" pitchFamily="34" charset="0"/>
                <a:cs typeface="Arial" panose="020B0604020202020204" pitchFamily="34" charset="0"/>
              </a:rPr>
              <a:t>. </a:t>
            </a:r>
            <a:endParaRPr lang="en-US" sz="12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23C95444-09AB-534A-A5D7-7BBC299B2401}" type="slidenum">
              <a:rPr lang="en-US" smtClean="0"/>
              <a:t>16</a:t>
            </a:fld>
            <a:endParaRPr lang="en-US"/>
          </a:p>
        </p:txBody>
      </p:sp>
    </p:spTree>
    <p:extLst>
      <p:ext uri="{BB962C8B-B14F-4D97-AF65-F5344CB8AC3E}">
        <p14:creationId xmlns:p14="http://schemas.microsoft.com/office/powerpoint/2010/main" val="9869779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C95444-09AB-534A-A5D7-7BBC299B2401}" type="slidenum">
              <a:rPr lang="en-US" smtClean="0"/>
              <a:t>17</a:t>
            </a:fld>
            <a:endParaRPr lang="en-US"/>
          </a:p>
        </p:txBody>
      </p:sp>
    </p:spTree>
    <p:extLst>
      <p:ext uri="{BB962C8B-B14F-4D97-AF65-F5344CB8AC3E}">
        <p14:creationId xmlns:p14="http://schemas.microsoft.com/office/powerpoint/2010/main" val="169736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18</a:t>
            </a:fld>
            <a:endParaRPr lang="en-US"/>
          </a:p>
        </p:txBody>
      </p:sp>
    </p:spTree>
    <p:extLst>
      <p:ext uri="{BB962C8B-B14F-4D97-AF65-F5344CB8AC3E}">
        <p14:creationId xmlns:p14="http://schemas.microsoft.com/office/powerpoint/2010/main" val="9145846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19</a:t>
            </a:fld>
            <a:endParaRPr lang="en-US"/>
          </a:p>
        </p:txBody>
      </p:sp>
    </p:spTree>
    <p:extLst>
      <p:ext uri="{BB962C8B-B14F-4D97-AF65-F5344CB8AC3E}">
        <p14:creationId xmlns:p14="http://schemas.microsoft.com/office/powerpoint/2010/main" val="1882910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C95444-09AB-534A-A5D7-7BBC299B2401}" type="slidenum">
              <a:rPr lang="en-US" smtClean="0"/>
              <a:t>2</a:t>
            </a:fld>
            <a:endParaRPr lang="en-US"/>
          </a:p>
        </p:txBody>
      </p:sp>
    </p:spTree>
    <p:extLst>
      <p:ext uri="{BB962C8B-B14F-4D97-AF65-F5344CB8AC3E}">
        <p14:creationId xmlns:p14="http://schemas.microsoft.com/office/powerpoint/2010/main" val="503564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20</a:t>
            </a:fld>
            <a:endParaRPr lang="en-US"/>
          </a:p>
        </p:txBody>
      </p:sp>
    </p:spTree>
    <p:extLst>
      <p:ext uri="{BB962C8B-B14F-4D97-AF65-F5344CB8AC3E}">
        <p14:creationId xmlns:p14="http://schemas.microsoft.com/office/powerpoint/2010/main" val="7597849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21</a:t>
            </a:fld>
            <a:endParaRPr lang="en-US"/>
          </a:p>
        </p:txBody>
      </p:sp>
    </p:spTree>
    <p:extLst>
      <p:ext uri="{BB962C8B-B14F-4D97-AF65-F5344CB8AC3E}">
        <p14:creationId xmlns:p14="http://schemas.microsoft.com/office/powerpoint/2010/main" val="7679736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22</a:t>
            </a:fld>
            <a:endParaRPr lang="en-US"/>
          </a:p>
        </p:txBody>
      </p:sp>
    </p:spTree>
    <p:extLst>
      <p:ext uri="{BB962C8B-B14F-4D97-AF65-F5344CB8AC3E}">
        <p14:creationId xmlns:p14="http://schemas.microsoft.com/office/powerpoint/2010/main" val="955963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23</a:t>
            </a:fld>
            <a:endParaRPr lang="en-US"/>
          </a:p>
        </p:txBody>
      </p:sp>
    </p:spTree>
    <p:extLst>
      <p:ext uri="{BB962C8B-B14F-4D97-AF65-F5344CB8AC3E}">
        <p14:creationId xmlns:p14="http://schemas.microsoft.com/office/powerpoint/2010/main" val="15498686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24</a:t>
            </a:fld>
            <a:endParaRPr lang="en-US"/>
          </a:p>
        </p:txBody>
      </p:sp>
    </p:spTree>
    <p:extLst>
      <p:ext uri="{BB962C8B-B14F-4D97-AF65-F5344CB8AC3E}">
        <p14:creationId xmlns:p14="http://schemas.microsoft.com/office/powerpoint/2010/main" val="18129099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25</a:t>
            </a:fld>
            <a:endParaRPr lang="en-US"/>
          </a:p>
        </p:txBody>
      </p:sp>
    </p:spTree>
    <p:extLst>
      <p:ext uri="{BB962C8B-B14F-4D97-AF65-F5344CB8AC3E}">
        <p14:creationId xmlns:p14="http://schemas.microsoft.com/office/powerpoint/2010/main" val="10794955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26</a:t>
            </a:fld>
            <a:endParaRPr lang="en-US"/>
          </a:p>
        </p:txBody>
      </p:sp>
    </p:spTree>
    <p:extLst>
      <p:ext uri="{BB962C8B-B14F-4D97-AF65-F5344CB8AC3E}">
        <p14:creationId xmlns:p14="http://schemas.microsoft.com/office/powerpoint/2010/main" val="11405816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27</a:t>
            </a:fld>
            <a:endParaRPr lang="en-US"/>
          </a:p>
        </p:txBody>
      </p:sp>
    </p:spTree>
    <p:extLst>
      <p:ext uri="{BB962C8B-B14F-4D97-AF65-F5344CB8AC3E}">
        <p14:creationId xmlns:p14="http://schemas.microsoft.com/office/powerpoint/2010/main" val="13175147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28</a:t>
            </a:fld>
            <a:endParaRPr lang="en-US"/>
          </a:p>
        </p:txBody>
      </p:sp>
    </p:spTree>
    <p:extLst>
      <p:ext uri="{BB962C8B-B14F-4D97-AF65-F5344CB8AC3E}">
        <p14:creationId xmlns:p14="http://schemas.microsoft.com/office/powerpoint/2010/main" val="7664013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29</a:t>
            </a:fld>
            <a:endParaRPr lang="en-US"/>
          </a:p>
        </p:txBody>
      </p:sp>
    </p:spTree>
    <p:extLst>
      <p:ext uri="{BB962C8B-B14F-4D97-AF65-F5344CB8AC3E}">
        <p14:creationId xmlns:p14="http://schemas.microsoft.com/office/powerpoint/2010/main" val="301146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3</a:t>
            </a:fld>
            <a:endParaRPr lang="en-US"/>
          </a:p>
        </p:txBody>
      </p:sp>
    </p:spTree>
    <p:extLst>
      <p:ext uri="{BB962C8B-B14F-4D97-AF65-F5344CB8AC3E}">
        <p14:creationId xmlns:p14="http://schemas.microsoft.com/office/powerpoint/2010/main" val="19367258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30</a:t>
            </a:fld>
            <a:endParaRPr lang="en-US"/>
          </a:p>
        </p:txBody>
      </p:sp>
    </p:spTree>
    <p:extLst>
      <p:ext uri="{BB962C8B-B14F-4D97-AF65-F5344CB8AC3E}">
        <p14:creationId xmlns:p14="http://schemas.microsoft.com/office/powerpoint/2010/main" val="18924085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C95444-09AB-534A-A5D7-7BBC299B2401}" type="slidenum">
              <a:rPr lang="en-US" smtClean="0"/>
              <a:t>31</a:t>
            </a:fld>
            <a:endParaRPr lang="en-US"/>
          </a:p>
        </p:txBody>
      </p:sp>
    </p:spTree>
    <p:extLst>
      <p:ext uri="{BB962C8B-B14F-4D97-AF65-F5344CB8AC3E}">
        <p14:creationId xmlns:p14="http://schemas.microsoft.com/office/powerpoint/2010/main" val="12643336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32</a:t>
            </a:fld>
            <a:endParaRPr lang="en-US"/>
          </a:p>
        </p:txBody>
      </p:sp>
    </p:spTree>
    <p:extLst>
      <p:ext uri="{BB962C8B-B14F-4D97-AF65-F5344CB8AC3E}">
        <p14:creationId xmlns:p14="http://schemas.microsoft.com/office/powerpoint/2010/main" val="14775533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latin typeface="Arial" charset="0"/>
                <a:ea typeface="Arial" charset="0"/>
                <a:cs typeface="Arial" charset="0"/>
              </a:rPr>
              <a:t>“I think we would be wise to start thinking now about machines and algorithms as a new kind of patron  — a patron that doesn’t replace human patrons, but has some different needs and might require a different set of skills and a different way of thinking about how our resources could be used.”</a:t>
            </a:r>
          </a:p>
          <a:p>
            <a:endParaRPr lang="en-US" dirty="0"/>
          </a:p>
        </p:txBody>
      </p:sp>
      <p:sp>
        <p:nvSpPr>
          <p:cNvPr id="4" name="Slide Number Placeholder 3"/>
          <p:cNvSpPr>
            <a:spLocks noGrp="1"/>
          </p:cNvSpPr>
          <p:nvPr>
            <p:ph type="sldNum" sz="quarter" idx="10"/>
          </p:nvPr>
        </p:nvSpPr>
        <p:spPr/>
        <p:txBody>
          <a:bodyPr/>
          <a:lstStyle/>
          <a:p>
            <a:fld id="{23C95444-09AB-534A-A5D7-7BBC299B2401}" type="slidenum">
              <a:rPr lang="en-US" smtClean="0"/>
              <a:t>33</a:t>
            </a:fld>
            <a:endParaRPr lang="en-US"/>
          </a:p>
        </p:txBody>
      </p:sp>
    </p:spTree>
    <p:extLst>
      <p:ext uri="{BB962C8B-B14F-4D97-AF65-F5344CB8AC3E}">
        <p14:creationId xmlns:p14="http://schemas.microsoft.com/office/powerpoint/2010/main" val="8394216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34</a:t>
            </a:fld>
            <a:endParaRPr lang="en-US"/>
          </a:p>
        </p:txBody>
      </p:sp>
    </p:spTree>
    <p:extLst>
      <p:ext uri="{BB962C8B-B14F-4D97-AF65-F5344CB8AC3E}">
        <p14:creationId xmlns:p14="http://schemas.microsoft.com/office/powerpoint/2010/main" val="18853062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35</a:t>
            </a:fld>
            <a:endParaRPr lang="en-US"/>
          </a:p>
        </p:txBody>
      </p:sp>
    </p:spTree>
    <p:extLst>
      <p:ext uri="{BB962C8B-B14F-4D97-AF65-F5344CB8AC3E}">
        <p14:creationId xmlns:p14="http://schemas.microsoft.com/office/powerpoint/2010/main" val="2202095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36</a:t>
            </a:fld>
            <a:endParaRPr lang="en-US"/>
          </a:p>
        </p:txBody>
      </p:sp>
    </p:spTree>
    <p:extLst>
      <p:ext uri="{BB962C8B-B14F-4D97-AF65-F5344CB8AC3E}">
        <p14:creationId xmlns:p14="http://schemas.microsoft.com/office/powerpoint/2010/main" val="9478183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37</a:t>
            </a:fld>
            <a:endParaRPr lang="en-US"/>
          </a:p>
        </p:txBody>
      </p:sp>
    </p:spTree>
    <p:extLst>
      <p:ext uri="{BB962C8B-B14F-4D97-AF65-F5344CB8AC3E}">
        <p14:creationId xmlns:p14="http://schemas.microsoft.com/office/powerpoint/2010/main" val="20970843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charset="0"/>
                <a:ea typeface="Arial" charset="0"/>
                <a:cs typeface="Arial" charset="0"/>
              </a:rPr>
              <a:t>“Until this year I thought the fundamentals students needed to know – how to frame a question, how to think critically about what you find, how to weigh divergent arguments and create your own with a sense of integrity – were basically unchanging. But the world we’ve found ourselves in now, one where we’re being given personalized bodies of knowledge created by propagandists and bots and artificial intelligence, all locked up in corporate black boxes – I don’t even know where to start.”</a:t>
            </a:r>
          </a:p>
          <a:p>
            <a:endParaRPr lang="en-US" dirty="0"/>
          </a:p>
        </p:txBody>
      </p:sp>
      <p:sp>
        <p:nvSpPr>
          <p:cNvPr id="4" name="Slide Number Placeholder 3"/>
          <p:cNvSpPr>
            <a:spLocks noGrp="1"/>
          </p:cNvSpPr>
          <p:nvPr>
            <p:ph type="sldNum" sz="quarter" idx="10"/>
          </p:nvPr>
        </p:nvSpPr>
        <p:spPr/>
        <p:txBody>
          <a:bodyPr/>
          <a:lstStyle/>
          <a:p>
            <a:fld id="{23C95444-09AB-534A-A5D7-7BBC299B2401}" type="slidenum">
              <a:rPr lang="en-US" smtClean="0"/>
              <a:t>38</a:t>
            </a:fld>
            <a:endParaRPr lang="en-US"/>
          </a:p>
        </p:txBody>
      </p:sp>
    </p:spTree>
    <p:extLst>
      <p:ext uri="{BB962C8B-B14F-4D97-AF65-F5344CB8AC3E}">
        <p14:creationId xmlns:p14="http://schemas.microsoft.com/office/powerpoint/2010/main" val="21006145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202020"/>
                </a:solidFill>
                <a:latin typeface="Arial" charset="0"/>
                <a:ea typeface="Arial" charset="0"/>
                <a:cs typeface="Arial" charset="0"/>
              </a:rPr>
              <a:t>Co-PI on a Montana State University IMLS funded project on algorithmic awareness for librarians</a:t>
            </a:r>
          </a:p>
          <a:p>
            <a:endParaRPr lang="en-US" dirty="0"/>
          </a:p>
        </p:txBody>
      </p:sp>
      <p:sp>
        <p:nvSpPr>
          <p:cNvPr id="4" name="Slide Number Placeholder 3"/>
          <p:cNvSpPr>
            <a:spLocks noGrp="1"/>
          </p:cNvSpPr>
          <p:nvPr>
            <p:ph type="sldNum" sz="quarter" idx="10"/>
          </p:nvPr>
        </p:nvSpPr>
        <p:spPr/>
        <p:txBody>
          <a:bodyPr/>
          <a:lstStyle/>
          <a:p>
            <a:fld id="{23C95444-09AB-534A-A5D7-7BBC299B2401}" type="slidenum">
              <a:rPr lang="en-US" smtClean="0"/>
              <a:t>39</a:t>
            </a:fld>
            <a:endParaRPr lang="en-US"/>
          </a:p>
        </p:txBody>
      </p:sp>
    </p:spTree>
    <p:extLst>
      <p:ext uri="{BB962C8B-B14F-4D97-AF65-F5344CB8AC3E}">
        <p14:creationId xmlns:p14="http://schemas.microsoft.com/office/powerpoint/2010/main" val="1162483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4</a:t>
            </a:fld>
            <a:endParaRPr lang="en-US"/>
          </a:p>
        </p:txBody>
      </p:sp>
    </p:spTree>
    <p:extLst>
      <p:ext uri="{BB962C8B-B14F-4D97-AF65-F5344CB8AC3E}">
        <p14:creationId xmlns:p14="http://schemas.microsoft.com/office/powerpoint/2010/main" val="11423116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Economists call General Purpose</a:t>
            </a:r>
            <a:r>
              <a:rPr lang="en-US" baseline="0" dirty="0" smtClean="0"/>
              <a:t> Technologies: writing, steam engine, </a:t>
            </a:r>
            <a:endParaRPr lang="en-US" dirty="0"/>
          </a:p>
        </p:txBody>
      </p:sp>
      <p:sp>
        <p:nvSpPr>
          <p:cNvPr id="4" name="Slide Number Placeholder 3"/>
          <p:cNvSpPr>
            <a:spLocks noGrp="1"/>
          </p:cNvSpPr>
          <p:nvPr>
            <p:ph type="sldNum" sz="quarter" idx="10"/>
          </p:nvPr>
        </p:nvSpPr>
        <p:spPr/>
        <p:txBody>
          <a:bodyPr/>
          <a:lstStyle/>
          <a:p>
            <a:fld id="{23C95444-09AB-534A-A5D7-7BBC299B2401}" type="slidenum">
              <a:rPr lang="en-US" smtClean="0"/>
              <a:t>40</a:t>
            </a:fld>
            <a:endParaRPr lang="en-US"/>
          </a:p>
        </p:txBody>
      </p:sp>
    </p:spTree>
    <p:extLst>
      <p:ext uri="{BB962C8B-B14F-4D97-AF65-F5344CB8AC3E}">
        <p14:creationId xmlns:p14="http://schemas.microsoft.com/office/powerpoint/2010/main" val="6458515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41</a:t>
            </a:fld>
            <a:endParaRPr lang="en-US"/>
          </a:p>
        </p:txBody>
      </p:sp>
    </p:spTree>
    <p:extLst>
      <p:ext uri="{BB962C8B-B14F-4D97-AF65-F5344CB8AC3E}">
        <p14:creationId xmlns:p14="http://schemas.microsoft.com/office/powerpoint/2010/main" val="119539202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42</a:t>
            </a:fld>
            <a:endParaRPr lang="en-US"/>
          </a:p>
        </p:txBody>
      </p:sp>
    </p:spTree>
    <p:extLst>
      <p:ext uri="{BB962C8B-B14F-4D97-AF65-F5344CB8AC3E}">
        <p14:creationId xmlns:p14="http://schemas.microsoft.com/office/powerpoint/2010/main" val="12442632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Sound familiar? We know this stuff. Different context, different terminology; same issues.</a:t>
            </a:r>
            <a:r>
              <a:rPr lang="en-US" baseline="0" dirty="0" smtClean="0"/>
              <a:t> Structured data -&gt; Scholars Portal</a:t>
            </a:r>
            <a:endParaRPr lang="en-US" dirty="0"/>
          </a:p>
        </p:txBody>
      </p:sp>
      <p:sp>
        <p:nvSpPr>
          <p:cNvPr id="4" name="Slide Number Placeholder 3"/>
          <p:cNvSpPr>
            <a:spLocks noGrp="1"/>
          </p:cNvSpPr>
          <p:nvPr>
            <p:ph type="sldNum" sz="quarter" idx="10"/>
          </p:nvPr>
        </p:nvSpPr>
        <p:spPr/>
        <p:txBody>
          <a:bodyPr/>
          <a:lstStyle/>
          <a:p>
            <a:fld id="{23C95444-09AB-534A-A5D7-7BBC299B2401}" type="slidenum">
              <a:rPr lang="en-US" smtClean="0"/>
              <a:t>43</a:t>
            </a:fld>
            <a:endParaRPr lang="en-US"/>
          </a:p>
        </p:txBody>
      </p:sp>
    </p:spTree>
    <p:extLst>
      <p:ext uri="{BB962C8B-B14F-4D97-AF65-F5344CB8AC3E}">
        <p14:creationId xmlns:p14="http://schemas.microsoft.com/office/powerpoint/2010/main" val="92690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44</a:t>
            </a:fld>
            <a:endParaRPr lang="en-US"/>
          </a:p>
        </p:txBody>
      </p:sp>
    </p:spTree>
    <p:extLst>
      <p:ext uri="{BB962C8B-B14F-4D97-AF65-F5344CB8AC3E}">
        <p14:creationId xmlns:p14="http://schemas.microsoft.com/office/powerpoint/2010/main" val="1374781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Autonomous weapons</a:t>
            </a:r>
            <a:r>
              <a:rPr lang="en-US" baseline="0" dirty="0" smtClean="0"/>
              <a:t> research at US </a:t>
            </a:r>
            <a:r>
              <a:rPr lang="en-US" baseline="0" dirty="0" err="1" smtClean="0"/>
              <a:t>iSchool</a:t>
            </a:r>
            <a:r>
              <a:rPr lang="en-US" dirty="0" err="1" smtClean="0"/>
              <a:t>We</a:t>
            </a:r>
            <a:r>
              <a:rPr lang="en-US" dirty="0" smtClean="0"/>
              <a:t> are being presented with a challenge and an opportunity; Perhaps not the ones we wanted but the one that has arrived. </a:t>
            </a:r>
          </a:p>
          <a:p>
            <a:endParaRPr lang="en-US" dirty="0" smtClean="0"/>
          </a:p>
          <a:p>
            <a:r>
              <a:rPr lang="en-US" dirty="0" smtClean="0"/>
              <a:t>And a challenge for which we have the expertise and capacity</a:t>
            </a:r>
          </a:p>
          <a:p>
            <a:endParaRPr lang="en-US" dirty="0"/>
          </a:p>
        </p:txBody>
      </p:sp>
      <p:sp>
        <p:nvSpPr>
          <p:cNvPr id="4" name="Slide Number Placeholder 3"/>
          <p:cNvSpPr>
            <a:spLocks noGrp="1"/>
          </p:cNvSpPr>
          <p:nvPr>
            <p:ph type="sldNum" sz="quarter" idx="10"/>
          </p:nvPr>
        </p:nvSpPr>
        <p:spPr/>
        <p:txBody>
          <a:bodyPr/>
          <a:lstStyle/>
          <a:p>
            <a:fld id="{23C95444-09AB-534A-A5D7-7BBC299B2401}" type="slidenum">
              <a:rPr lang="en-US" smtClean="0"/>
              <a:t>45</a:t>
            </a:fld>
            <a:endParaRPr lang="en-US"/>
          </a:p>
        </p:txBody>
      </p:sp>
    </p:spTree>
    <p:extLst>
      <p:ext uri="{BB962C8B-B14F-4D97-AF65-F5344CB8AC3E}">
        <p14:creationId xmlns:p14="http://schemas.microsoft.com/office/powerpoint/2010/main" val="17842754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46</a:t>
            </a:fld>
            <a:endParaRPr lang="en-US"/>
          </a:p>
        </p:txBody>
      </p:sp>
    </p:spTree>
    <p:extLst>
      <p:ext uri="{BB962C8B-B14F-4D97-AF65-F5344CB8AC3E}">
        <p14:creationId xmlns:p14="http://schemas.microsoft.com/office/powerpoint/2010/main" val="20510692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C95444-09AB-534A-A5D7-7BBC299B2401}" type="slidenum">
              <a:rPr lang="en-US" smtClean="0"/>
              <a:t>47</a:t>
            </a:fld>
            <a:endParaRPr lang="en-US"/>
          </a:p>
        </p:txBody>
      </p:sp>
    </p:spTree>
    <p:extLst>
      <p:ext uri="{BB962C8B-B14F-4D97-AF65-F5344CB8AC3E}">
        <p14:creationId xmlns:p14="http://schemas.microsoft.com/office/powerpoint/2010/main" val="1036067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48</a:t>
            </a:fld>
            <a:endParaRPr lang="en-US"/>
          </a:p>
        </p:txBody>
      </p:sp>
    </p:spTree>
    <p:extLst>
      <p:ext uri="{BB962C8B-B14F-4D97-AF65-F5344CB8AC3E}">
        <p14:creationId xmlns:p14="http://schemas.microsoft.com/office/powerpoint/2010/main" val="9129797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49</a:t>
            </a:fld>
            <a:endParaRPr lang="en-US"/>
          </a:p>
        </p:txBody>
      </p:sp>
    </p:spTree>
    <p:extLst>
      <p:ext uri="{BB962C8B-B14F-4D97-AF65-F5344CB8AC3E}">
        <p14:creationId xmlns:p14="http://schemas.microsoft.com/office/powerpoint/2010/main" val="679798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5</a:t>
            </a:fld>
            <a:endParaRPr lang="en-US"/>
          </a:p>
        </p:txBody>
      </p:sp>
    </p:spTree>
    <p:extLst>
      <p:ext uri="{BB962C8B-B14F-4D97-AF65-F5344CB8AC3E}">
        <p14:creationId xmlns:p14="http://schemas.microsoft.com/office/powerpoint/2010/main" val="32752593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solidFill>
                <a:srgbClr val="3C4453"/>
              </a:solidFill>
              <a:latin typeface="Arial" panose="020B0604020202020204" pitchFamily="34" charset="0"/>
              <a:ea typeface="Calibri" panose="020F0502020204030204" pitchFamily="34" charset="0"/>
            </a:endParaRPr>
          </a:p>
        </p:txBody>
      </p:sp>
      <p:sp>
        <p:nvSpPr>
          <p:cNvPr id="4" name="Slide Number Placeholder 3"/>
          <p:cNvSpPr>
            <a:spLocks noGrp="1"/>
          </p:cNvSpPr>
          <p:nvPr>
            <p:ph type="sldNum" sz="quarter" idx="10"/>
          </p:nvPr>
        </p:nvSpPr>
        <p:spPr/>
        <p:txBody>
          <a:bodyPr/>
          <a:lstStyle/>
          <a:p>
            <a:fld id="{23C95444-09AB-534A-A5D7-7BBC299B2401}" type="slidenum">
              <a:rPr lang="en-US" smtClean="0"/>
              <a:t>50</a:t>
            </a:fld>
            <a:endParaRPr lang="en-US"/>
          </a:p>
        </p:txBody>
      </p:sp>
    </p:spTree>
    <p:extLst>
      <p:ext uri="{BB962C8B-B14F-4D97-AF65-F5344CB8AC3E}">
        <p14:creationId xmlns:p14="http://schemas.microsoft.com/office/powerpoint/2010/main" val="1109883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3600" dirty="0" smtClean="0"/>
              <a:t>Early</a:t>
            </a:r>
            <a:r>
              <a:rPr lang="en-US" sz="3600" baseline="0" dirty="0" smtClean="0"/>
              <a:t> days of OCUL; IUTS; </a:t>
            </a:r>
            <a:r>
              <a:rPr lang="en-US" sz="3600" baseline="0" dirty="0" err="1" smtClean="0"/>
              <a:t>Unicat</a:t>
            </a:r>
            <a:r>
              <a:rPr lang="en-US" sz="3600" baseline="0" dirty="0" smtClean="0"/>
              <a:t>/</a:t>
            </a:r>
            <a:r>
              <a:rPr lang="en-US" sz="3600" baseline="0" dirty="0" err="1" smtClean="0"/>
              <a:t>Telecat</a:t>
            </a:r>
            <a:r>
              <a:rPr lang="en-US" sz="3600" baseline="0" dirty="0" smtClean="0"/>
              <a:t>; MARC; </a:t>
            </a:r>
            <a:r>
              <a:rPr lang="en-US" sz="3600" baseline="0" dirty="0" err="1" smtClean="0"/>
              <a:t>ff</a:t>
            </a:r>
            <a:endParaRPr lang="en-US" sz="3600" dirty="0"/>
          </a:p>
        </p:txBody>
      </p:sp>
      <p:sp>
        <p:nvSpPr>
          <p:cNvPr id="4" name="Slide Number Placeholder 3"/>
          <p:cNvSpPr>
            <a:spLocks noGrp="1"/>
          </p:cNvSpPr>
          <p:nvPr>
            <p:ph type="sldNum" sz="quarter" idx="10"/>
          </p:nvPr>
        </p:nvSpPr>
        <p:spPr/>
        <p:txBody>
          <a:bodyPr/>
          <a:lstStyle/>
          <a:p>
            <a:fld id="{23C95444-09AB-534A-A5D7-7BBC299B2401}" type="slidenum">
              <a:rPr lang="en-US" smtClean="0"/>
              <a:t>6</a:t>
            </a:fld>
            <a:endParaRPr lang="en-US"/>
          </a:p>
        </p:txBody>
      </p:sp>
    </p:spTree>
    <p:extLst>
      <p:ext uri="{BB962C8B-B14F-4D97-AF65-F5344CB8AC3E}">
        <p14:creationId xmlns:p14="http://schemas.microsoft.com/office/powerpoint/2010/main" val="1278919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7</a:t>
            </a:fld>
            <a:endParaRPr lang="en-US"/>
          </a:p>
        </p:txBody>
      </p:sp>
    </p:spTree>
    <p:extLst>
      <p:ext uri="{BB962C8B-B14F-4D97-AF65-F5344CB8AC3E}">
        <p14:creationId xmlns:p14="http://schemas.microsoft.com/office/powerpoint/2010/main" val="727751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95444-09AB-534A-A5D7-7BBC299B2401}" type="slidenum">
              <a:rPr lang="en-US" smtClean="0"/>
              <a:t>8</a:t>
            </a:fld>
            <a:endParaRPr lang="en-US"/>
          </a:p>
        </p:txBody>
      </p:sp>
    </p:spTree>
    <p:extLst>
      <p:ext uri="{BB962C8B-B14F-4D97-AF65-F5344CB8AC3E}">
        <p14:creationId xmlns:p14="http://schemas.microsoft.com/office/powerpoint/2010/main" val="1406191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smtClean="0">
                <a:solidFill>
                  <a:schemeClr val="tx1"/>
                </a:solidFill>
                <a:effectLst/>
                <a:latin typeface="+mn-lt"/>
                <a:ea typeface="+mn-ea"/>
                <a:cs typeface="+mn-cs"/>
              </a:rPr>
              <a:t>Carol Moore</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CA" sz="1200" kern="1200" dirty="0" smtClean="0">
                <a:solidFill>
                  <a:schemeClr val="tx1"/>
                </a:solidFill>
                <a:effectLst/>
                <a:latin typeface="+mn-lt"/>
                <a:ea typeface="+mn-ea"/>
                <a:cs typeface="+mn-cs"/>
              </a:rPr>
              <a:t>Peter Clinton</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Kathy </a:t>
            </a:r>
            <a:r>
              <a:rPr lang="en-US" sz="1200" kern="1200" dirty="0" err="1" smtClean="0">
                <a:solidFill>
                  <a:schemeClr val="tx1"/>
                </a:solidFill>
                <a:effectLst/>
                <a:latin typeface="+mn-lt"/>
                <a:ea typeface="+mn-ea"/>
                <a:cs typeface="+mn-cs"/>
              </a:rPr>
              <a:t>Scardellato</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CA" sz="1200" kern="1200" dirty="0" smtClean="0">
                <a:solidFill>
                  <a:schemeClr val="tx1"/>
                </a:solidFill>
                <a:effectLst/>
                <a:latin typeface="+mn-lt"/>
                <a:ea typeface="+mn-ea"/>
                <a:cs typeface="+mn-cs"/>
              </a:rPr>
              <a:t>Graham Hill</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CA" sz="1200" kern="1200" dirty="0" smtClean="0">
                <a:solidFill>
                  <a:schemeClr val="tx1"/>
                </a:solidFill>
                <a:effectLst/>
                <a:latin typeface="+mn-lt"/>
                <a:ea typeface="+mn-ea"/>
                <a:cs typeface="+mn-cs"/>
              </a:rPr>
              <a:t>Faye Abrams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3C95444-09AB-534A-A5D7-7BBC299B2401}" type="slidenum">
              <a:rPr lang="en-US" smtClean="0"/>
              <a:t>9</a:t>
            </a:fld>
            <a:endParaRPr lang="en-US"/>
          </a:p>
        </p:txBody>
      </p:sp>
    </p:spTree>
    <p:extLst>
      <p:ext uri="{BB962C8B-B14F-4D97-AF65-F5344CB8AC3E}">
        <p14:creationId xmlns:p14="http://schemas.microsoft.com/office/powerpoint/2010/main" val="2872059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CA97C1-D799-4B05-9A89-E8D738233264}" type="datetimeFigureOut">
              <a:rPr lang="en-US" smtClean="0"/>
              <a:t>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A033A8-C1A4-4B49-9CAA-FCB1C04EC1C2}" type="slidenum">
              <a:rPr lang="en-US" smtClean="0"/>
              <a:t>‹#›</a:t>
            </a:fld>
            <a:endParaRPr lang="en-US"/>
          </a:p>
        </p:txBody>
      </p:sp>
    </p:spTree>
    <p:extLst>
      <p:ext uri="{BB962C8B-B14F-4D97-AF65-F5344CB8AC3E}">
        <p14:creationId xmlns:p14="http://schemas.microsoft.com/office/powerpoint/2010/main" val="2867072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CA97C1-D799-4B05-9A89-E8D738233264}" type="datetimeFigureOut">
              <a:rPr lang="en-US" smtClean="0"/>
              <a:t>12/4/2017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A033A8-C1A4-4B49-9CAA-FCB1C04EC1C2}" type="slidenum">
              <a:rPr lang="en-US" smtClean="0"/>
              <a:t>‹#›</a:t>
            </a:fld>
            <a:endParaRPr lang="en-US"/>
          </a:p>
        </p:txBody>
      </p:sp>
    </p:spTree>
    <p:extLst>
      <p:ext uri="{BB962C8B-B14F-4D97-AF65-F5344CB8AC3E}">
        <p14:creationId xmlns:p14="http://schemas.microsoft.com/office/powerpoint/2010/main" val="4219966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674706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CA97C1-D799-4B05-9A89-E8D738233264}" type="datetimeFigureOut">
              <a:rPr lang="en-US" smtClean="0"/>
              <a:t>12/4/2017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A033A8-C1A4-4B49-9CAA-FCB1C04EC1C2}" type="slidenum">
              <a:rPr lang="en-US" smtClean="0"/>
              <a:t>‹#›</a:t>
            </a:fld>
            <a:endParaRPr lang="en-US"/>
          </a:p>
        </p:txBody>
      </p:sp>
    </p:spTree>
    <p:extLst>
      <p:ext uri="{BB962C8B-B14F-4D97-AF65-F5344CB8AC3E}">
        <p14:creationId xmlns:p14="http://schemas.microsoft.com/office/powerpoint/2010/main" val="1128085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7" r:id="rId4"/>
    <p:sldLayoutId id="2147483656"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1.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6.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47.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 y="0"/>
            <a:ext cx="12192000" cy="6858000"/>
          </a:xfrm>
          <a:prstGeom prst="rect">
            <a:avLst/>
          </a:prstGeom>
        </p:spPr>
      </p:pic>
    </p:spTree>
    <p:extLst>
      <p:ext uri="{BB962C8B-B14F-4D97-AF65-F5344CB8AC3E}">
        <p14:creationId xmlns:p14="http://schemas.microsoft.com/office/powerpoint/2010/main" val="1035682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2780" b="10694"/>
          <a:stretch/>
        </p:blipFill>
        <p:spPr>
          <a:xfrm rot="-600000">
            <a:off x="1504546" y="370668"/>
            <a:ext cx="4808019" cy="615889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 name="TextBox 2"/>
          <p:cNvSpPr txBox="1"/>
          <p:nvPr/>
        </p:nvSpPr>
        <p:spPr>
          <a:xfrm>
            <a:off x="6810783" y="2165687"/>
            <a:ext cx="4083169" cy="1569660"/>
          </a:xfrm>
          <a:prstGeom prst="rect">
            <a:avLst/>
          </a:prstGeom>
          <a:noFill/>
        </p:spPr>
        <p:txBody>
          <a:bodyPr wrap="none" rtlCol="0">
            <a:spAutoFit/>
          </a:bodyPr>
          <a:lstStyle/>
          <a:p>
            <a:r>
              <a:rPr lang="en-US" sz="3600" dirty="0" smtClean="0">
                <a:solidFill>
                  <a:srgbClr val="3C4453"/>
                </a:solidFill>
                <a:latin typeface="Arial" panose="020B0604020202020204" pitchFamily="34" charset="0"/>
                <a:cs typeface="Arial" panose="020B0604020202020204" pitchFamily="34" charset="0"/>
              </a:rPr>
              <a:t>Margaret Beckman</a:t>
            </a:r>
          </a:p>
          <a:p>
            <a:pPr>
              <a:spcBef>
                <a:spcPts val="1200"/>
              </a:spcBef>
            </a:pPr>
            <a:r>
              <a:rPr lang="en-US" sz="2000" dirty="0" smtClean="0">
                <a:solidFill>
                  <a:srgbClr val="3C4453"/>
                </a:solidFill>
                <a:latin typeface="Arial" panose="020B0604020202020204" pitchFamily="34" charset="0"/>
                <a:cs typeface="Arial" panose="020B0604020202020204" pitchFamily="34" charset="0"/>
              </a:rPr>
              <a:t>Chief Librarian (1971-1984)</a:t>
            </a:r>
          </a:p>
          <a:p>
            <a:pPr>
              <a:spcBef>
                <a:spcPts val="1200"/>
              </a:spcBef>
            </a:pPr>
            <a:r>
              <a:rPr lang="en-US" sz="2000" dirty="0" smtClean="0">
                <a:solidFill>
                  <a:srgbClr val="3C4453"/>
                </a:solidFill>
                <a:latin typeface="Arial" panose="020B0604020202020204" pitchFamily="34" charset="0"/>
                <a:cs typeface="Arial" panose="020B0604020202020204" pitchFamily="34" charset="0"/>
              </a:rPr>
              <a:t>University of Guelph</a:t>
            </a:r>
          </a:p>
        </p:txBody>
      </p:sp>
    </p:spTree>
    <p:extLst>
      <p:ext uri="{BB962C8B-B14F-4D97-AF65-F5344CB8AC3E}">
        <p14:creationId xmlns:p14="http://schemas.microsoft.com/office/powerpoint/2010/main" val="16329113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2780" b="10694"/>
          <a:stretch/>
        </p:blipFill>
        <p:spPr>
          <a:xfrm rot="-600000">
            <a:off x="1491847" y="370667"/>
            <a:ext cx="4808019" cy="615889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TextBox 5"/>
          <p:cNvSpPr txBox="1"/>
          <p:nvPr/>
        </p:nvSpPr>
        <p:spPr>
          <a:xfrm>
            <a:off x="6594883" y="2597487"/>
            <a:ext cx="4314001" cy="1200329"/>
          </a:xfrm>
          <a:prstGeom prst="rect">
            <a:avLst/>
          </a:prstGeom>
          <a:noFill/>
        </p:spPr>
        <p:txBody>
          <a:bodyPr wrap="none" rtlCol="0">
            <a:spAutoFit/>
          </a:bodyPr>
          <a:lstStyle/>
          <a:p>
            <a:r>
              <a:rPr lang="en-US" sz="3600" smtClean="0">
                <a:solidFill>
                  <a:srgbClr val="3C4453"/>
                </a:solidFill>
                <a:latin typeface="Arial" panose="020B0604020202020204" pitchFamily="34" charset="0"/>
                <a:cs typeface="Arial" panose="020B0604020202020204" pitchFamily="34" charset="0"/>
              </a:rPr>
              <a:t>Scholar </a:t>
            </a:r>
            <a:r>
              <a:rPr lang="en-US" sz="3600" dirty="0" smtClean="0">
                <a:solidFill>
                  <a:srgbClr val="3C4453"/>
                </a:solidFill>
                <a:latin typeface="Arial" panose="020B0604020202020204" pitchFamily="34" charset="0"/>
                <a:cs typeface="Arial" panose="020B0604020202020204" pitchFamily="34" charset="0"/>
              </a:rPr>
              <a:t>Practitioner</a:t>
            </a:r>
          </a:p>
          <a:p>
            <a:r>
              <a:rPr lang="en-US" sz="3600" dirty="0" smtClean="0">
                <a:solidFill>
                  <a:srgbClr val="3C4453"/>
                </a:solidFill>
                <a:latin typeface="Arial" panose="020B0604020202020204" pitchFamily="34" charset="0"/>
                <a:cs typeface="Arial" panose="020B0604020202020204" pitchFamily="34" charset="0"/>
              </a:rPr>
              <a:t>Library Automation</a:t>
            </a:r>
          </a:p>
        </p:txBody>
      </p:sp>
    </p:spTree>
    <p:extLst>
      <p:ext uri="{BB962C8B-B14F-4D97-AF65-F5344CB8AC3E}">
        <p14:creationId xmlns:p14="http://schemas.microsoft.com/office/powerpoint/2010/main" val="12002495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20000">
            <a:off x="3877262" y="266700"/>
            <a:ext cx="4686850" cy="62738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9110050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2780" b="10694"/>
          <a:stretch/>
        </p:blipFill>
        <p:spPr>
          <a:xfrm rot="-600000">
            <a:off x="1491847" y="370667"/>
            <a:ext cx="4808019" cy="615889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TextBox 5"/>
          <p:cNvSpPr txBox="1"/>
          <p:nvPr/>
        </p:nvSpPr>
        <p:spPr>
          <a:xfrm>
            <a:off x="6594883" y="2597487"/>
            <a:ext cx="4314001" cy="1200329"/>
          </a:xfrm>
          <a:prstGeom prst="rect">
            <a:avLst/>
          </a:prstGeom>
          <a:noFill/>
        </p:spPr>
        <p:txBody>
          <a:bodyPr wrap="none" rtlCol="0">
            <a:spAutoFit/>
          </a:bodyPr>
          <a:lstStyle/>
          <a:p>
            <a:r>
              <a:rPr lang="en-US" sz="3600" smtClean="0">
                <a:solidFill>
                  <a:srgbClr val="3C4453"/>
                </a:solidFill>
                <a:latin typeface="Arial" panose="020B0604020202020204" pitchFamily="34" charset="0"/>
                <a:cs typeface="Arial" panose="020B0604020202020204" pitchFamily="34" charset="0"/>
              </a:rPr>
              <a:t>Scholar </a:t>
            </a:r>
            <a:r>
              <a:rPr lang="en-US" sz="3600" dirty="0" smtClean="0">
                <a:solidFill>
                  <a:srgbClr val="3C4453"/>
                </a:solidFill>
                <a:latin typeface="Arial" panose="020B0604020202020204" pitchFamily="34" charset="0"/>
                <a:cs typeface="Arial" panose="020B0604020202020204" pitchFamily="34" charset="0"/>
              </a:rPr>
              <a:t>Practitioner</a:t>
            </a:r>
          </a:p>
          <a:p>
            <a:r>
              <a:rPr lang="en-US" sz="3600" dirty="0" smtClean="0">
                <a:solidFill>
                  <a:srgbClr val="3C4453"/>
                </a:solidFill>
                <a:latin typeface="Arial" panose="020B0604020202020204" pitchFamily="34" charset="0"/>
                <a:cs typeface="Arial" panose="020B0604020202020204" pitchFamily="34" charset="0"/>
              </a:rPr>
              <a:t>Library Automation</a:t>
            </a:r>
          </a:p>
        </p:txBody>
      </p:sp>
    </p:spTree>
    <p:extLst>
      <p:ext uri="{BB962C8B-B14F-4D97-AF65-F5344CB8AC3E}">
        <p14:creationId xmlns:p14="http://schemas.microsoft.com/office/powerpoint/2010/main" val="17187921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5175" y="3075285"/>
            <a:ext cx="3832225" cy="923330"/>
          </a:xfrm>
          <a:prstGeom prst="rect">
            <a:avLst/>
          </a:prstGeom>
        </p:spPr>
        <p:txBody>
          <a:bodyPr wrap="square">
            <a:spAutoFit/>
          </a:bodyPr>
          <a:lstStyle/>
          <a:p>
            <a:r>
              <a:rPr lang="en-CA" sz="5400" kern="2400" spc="-200" dirty="0" smtClean="0">
                <a:solidFill>
                  <a:srgbClr val="3C4453"/>
                </a:solidFill>
                <a:latin typeface="Arial" panose="020B0604020202020204" pitchFamily="34" charset="0"/>
                <a:ea typeface="Calibri" panose="020F0502020204030204" pitchFamily="34" charset="0"/>
              </a:rPr>
              <a:t>Four Things</a:t>
            </a:r>
          </a:p>
        </p:txBody>
      </p:sp>
    </p:spTree>
    <p:extLst>
      <p:ext uri="{BB962C8B-B14F-4D97-AF65-F5344CB8AC3E}">
        <p14:creationId xmlns:p14="http://schemas.microsoft.com/office/powerpoint/2010/main" val="21985175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75400" y="3245346"/>
            <a:ext cx="5341938" cy="3231654"/>
          </a:xfrm>
          <a:prstGeom prst="rect">
            <a:avLst/>
          </a:prstGeom>
        </p:spPr>
        <p:txBody>
          <a:bodyPr wrap="square">
            <a:spAutoFit/>
          </a:bodyPr>
          <a:lstStyle/>
          <a:p>
            <a:r>
              <a:rPr lang="en-CA" sz="9600" kern="2400" spc="-200" dirty="0" smtClean="0">
                <a:solidFill>
                  <a:srgbClr val="FFAE00"/>
                </a:solidFill>
                <a:latin typeface="Arial" panose="020B0604020202020204" pitchFamily="34" charset="0"/>
                <a:ea typeface="Calibri" panose="020F0502020204030204" pitchFamily="34" charset="0"/>
              </a:rPr>
              <a:t>4. </a:t>
            </a:r>
            <a:r>
              <a:rPr lang="en-CA" sz="5400" kern="2400" spc="-200" dirty="0" smtClean="0">
                <a:solidFill>
                  <a:srgbClr val="3C4453"/>
                </a:solidFill>
                <a:latin typeface="Arial" panose="020B0604020202020204" pitchFamily="34" charset="0"/>
                <a:ea typeface="Calibri" panose="020F0502020204030204" pitchFamily="34" charset="0"/>
              </a:rPr>
              <a:t>Cooperation to Collaboration to Partnership</a:t>
            </a:r>
            <a:endParaRPr lang="en-US" sz="5400" kern="2400" spc="-200" dirty="0">
              <a:solidFill>
                <a:srgbClr val="3C4453"/>
              </a:solidFill>
              <a:latin typeface="Arial" panose="020B0604020202020204" pitchFamily="34" charset="0"/>
              <a:ea typeface="Calibri" panose="020F0502020204030204" pitchFamily="34" charset="0"/>
            </a:endParaRPr>
          </a:p>
        </p:txBody>
      </p:sp>
      <p:sp>
        <p:nvSpPr>
          <p:cNvPr id="3" name="Rectangle 2"/>
          <p:cNvSpPr/>
          <p:nvPr/>
        </p:nvSpPr>
        <p:spPr>
          <a:xfrm>
            <a:off x="609600" y="3263900"/>
            <a:ext cx="6019800" cy="2400657"/>
          </a:xfrm>
          <a:prstGeom prst="rect">
            <a:avLst/>
          </a:prstGeom>
        </p:spPr>
        <p:txBody>
          <a:bodyPr wrap="square">
            <a:spAutoFit/>
          </a:bodyPr>
          <a:lstStyle/>
          <a:p>
            <a:r>
              <a:rPr lang="en-CA" sz="9600" kern="2400" spc="-200" dirty="0" smtClean="0">
                <a:solidFill>
                  <a:srgbClr val="FFAE00"/>
                </a:solidFill>
                <a:latin typeface="Arial" panose="020B0604020202020204" pitchFamily="34" charset="0"/>
                <a:ea typeface="Calibri" panose="020F0502020204030204" pitchFamily="34" charset="0"/>
              </a:rPr>
              <a:t>3. </a:t>
            </a:r>
            <a:r>
              <a:rPr lang="en-CA" sz="5400" kern="2400" spc="-200" dirty="0" smtClean="0">
                <a:solidFill>
                  <a:srgbClr val="3C4453"/>
                </a:solidFill>
                <a:latin typeface="Arial" panose="020B0604020202020204" pitchFamily="34" charset="0"/>
                <a:ea typeface="Calibri" panose="020F0502020204030204" pitchFamily="34" charset="0"/>
              </a:rPr>
              <a:t>Critical Librarianship</a:t>
            </a:r>
          </a:p>
        </p:txBody>
      </p:sp>
      <p:sp>
        <p:nvSpPr>
          <p:cNvPr id="4" name="Rectangle 3"/>
          <p:cNvSpPr/>
          <p:nvPr/>
        </p:nvSpPr>
        <p:spPr>
          <a:xfrm>
            <a:off x="6273800" y="548649"/>
            <a:ext cx="5575300" cy="2400657"/>
          </a:xfrm>
          <a:prstGeom prst="rect">
            <a:avLst/>
          </a:prstGeom>
        </p:spPr>
        <p:txBody>
          <a:bodyPr wrap="square">
            <a:spAutoFit/>
          </a:bodyPr>
          <a:lstStyle/>
          <a:p>
            <a:r>
              <a:rPr lang="en-CA" sz="9600" kern="2400" spc="-200" dirty="0" smtClean="0">
                <a:solidFill>
                  <a:srgbClr val="FFAE00"/>
                </a:solidFill>
                <a:latin typeface="Arial" panose="020B0604020202020204" pitchFamily="34" charset="0"/>
                <a:ea typeface="Calibri" panose="020F0502020204030204" pitchFamily="34" charset="0"/>
              </a:rPr>
              <a:t>2. </a:t>
            </a:r>
            <a:r>
              <a:rPr lang="en-CA" sz="5400" kern="2400" spc="-200" dirty="0" smtClean="0">
                <a:solidFill>
                  <a:srgbClr val="3C4453"/>
                </a:solidFill>
                <a:latin typeface="Arial" panose="020B0604020202020204" pitchFamily="34" charset="0"/>
                <a:ea typeface="Calibri" panose="020F0502020204030204" pitchFamily="34" charset="0"/>
              </a:rPr>
              <a:t>Scholarly </a:t>
            </a:r>
            <a:br>
              <a:rPr lang="en-CA" sz="5400" kern="2400" spc="-200" dirty="0" smtClean="0">
                <a:solidFill>
                  <a:srgbClr val="3C4453"/>
                </a:solidFill>
                <a:latin typeface="Arial" panose="020B0604020202020204" pitchFamily="34" charset="0"/>
                <a:ea typeface="Calibri" panose="020F0502020204030204" pitchFamily="34" charset="0"/>
              </a:rPr>
            </a:br>
            <a:r>
              <a:rPr lang="en-CA" sz="5400" kern="2400" spc="-200" dirty="0" smtClean="0">
                <a:solidFill>
                  <a:srgbClr val="3C4453"/>
                </a:solidFill>
                <a:latin typeface="Arial" panose="020B0604020202020204" pitchFamily="34" charset="0"/>
                <a:ea typeface="Calibri" panose="020F0502020204030204" pitchFamily="34" charset="0"/>
              </a:rPr>
              <a:t>Communications </a:t>
            </a:r>
            <a:endParaRPr lang="en-US" sz="5400" kern="2400" spc="-200" dirty="0">
              <a:solidFill>
                <a:srgbClr val="3C4453"/>
              </a:solidFill>
              <a:latin typeface="Arial" panose="020B0604020202020204" pitchFamily="34" charset="0"/>
              <a:ea typeface="Calibri" panose="020F0502020204030204" pitchFamily="34" charset="0"/>
            </a:endParaRPr>
          </a:p>
        </p:txBody>
      </p:sp>
      <p:sp>
        <p:nvSpPr>
          <p:cNvPr id="5" name="Rectangle 4"/>
          <p:cNvSpPr/>
          <p:nvPr/>
        </p:nvSpPr>
        <p:spPr>
          <a:xfrm>
            <a:off x="609600" y="548649"/>
            <a:ext cx="6223000" cy="2400657"/>
          </a:xfrm>
          <a:prstGeom prst="rect">
            <a:avLst/>
          </a:prstGeom>
        </p:spPr>
        <p:txBody>
          <a:bodyPr wrap="square">
            <a:spAutoFit/>
          </a:bodyPr>
          <a:lstStyle/>
          <a:p>
            <a:r>
              <a:rPr lang="en-CA" sz="9600" kern="2400" spc="-200" dirty="0" smtClean="0">
                <a:solidFill>
                  <a:srgbClr val="FFAE00"/>
                </a:solidFill>
                <a:latin typeface="Arial" panose="020B0604020202020204" pitchFamily="34" charset="0"/>
                <a:ea typeface="Calibri" panose="020F0502020204030204" pitchFamily="34" charset="0"/>
              </a:rPr>
              <a:t>1. </a:t>
            </a:r>
            <a:r>
              <a:rPr lang="en-CA" sz="5400" kern="2400" spc="-200" dirty="0" smtClean="0">
                <a:solidFill>
                  <a:srgbClr val="3C4453"/>
                </a:solidFill>
                <a:latin typeface="Arial" panose="020B0604020202020204" pitchFamily="34" charset="0"/>
                <a:ea typeface="Calibri" panose="020F0502020204030204" pitchFamily="34" charset="0"/>
              </a:rPr>
              <a:t>Digital </a:t>
            </a:r>
            <a:br>
              <a:rPr lang="en-CA" sz="5400" kern="2400" spc="-200" dirty="0" smtClean="0">
                <a:solidFill>
                  <a:srgbClr val="3C4453"/>
                </a:solidFill>
                <a:latin typeface="Arial" panose="020B0604020202020204" pitchFamily="34" charset="0"/>
                <a:ea typeface="Calibri" panose="020F0502020204030204" pitchFamily="34" charset="0"/>
              </a:rPr>
            </a:br>
            <a:r>
              <a:rPr lang="en-CA" sz="5400" kern="2400" spc="-200" dirty="0" smtClean="0">
                <a:solidFill>
                  <a:srgbClr val="3C4453"/>
                </a:solidFill>
                <a:latin typeface="Arial" panose="020B0604020202020204" pitchFamily="34" charset="0"/>
                <a:ea typeface="Calibri" panose="020F0502020204030204" pitchFamily="34" charset="0"/>
              </a:rPr>
              <a:t>Transformation</a:t>
            </a:r>
          </a:p>
        </p:txBody>
      </p:sp>
    </p:spTree>
    <p:extLst>
      <p:ext uri="{BB962C8B-B14F-4D97-AF65-F5344CB8AC3E}">
        <p14:creationId xmlns:p14="http://schemas.microsoft.com/office/powerpoint/2010/main" val="319580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3513439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24051" y="5980366"/>
            <a:ext cx="2954720" cy="369332"/>
          </a:xfrm>
          <a:prstGeom prst="rect">
            <a:avLst/>
          </a:prstGeom>
        </p:spPr>
        <p:txBody>
          <a:bodyPr wrap="none">
            <a:spAutoFit/>
          </a:bodyPr>
          <a:lstStyle/>
          <a:p>
            <a:pPr algn="ctr"/>
            <a:r>
              <a:rPr lang="en-US" i="1" dirty="0">
                <a:solidFill>
                  <a:srgbClr val="3C4453"/>
                </a:solidFill>
                <a:latin typeface="Arial" panose="020B0604020202020204" pitchFamily="34" charset="0"/>
                <a:cs typeface="Arial" panose="020B0604020202020204" pitchFamily="34" charset="0"/>
              </a:rPr>
              <a:t>Marc </a:t>
            </a:r>
            <a:r>
              <a:rPr lang="en-US" i="1" dirty="0" smtClean="0">
                <a:solidFill>
                  <a:srgbClr val="3C4453"/>
                </a:solidFill>
                <a:latin typeface="Arial" panose="020B0604020202020204" pitchFamily="34" charset="0"/>
                <a:cs typeface="Arial" panose="020B0604020202020204" pitchFamily="34" charset="0"/>
              </a:rPr>
              <a:t>Andreessen (c. 1995)</a:t>
            </a:r>
            <a:endParaRPr lang="en-US" i="1" dirty="0">
              <a:solidFill>
                <a:srgbClr val="3C4453"/>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626046"/>
            <a:ext cx="3925824" cy="515112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7400" y="2660650"/>
            <a:ext cx="6019800" cy="1504950"/>
          </a:xfrm>
          <a:prstGeom prst="rect">
            <a:avLst/>
          </a:prstGeom>
        </p:spPr>
      </p:pic>
    </p:spTree>
    <p:extLst>
      <p:ext uri="{BB962C8B-B14F-4D97-AF65-F5344CB8AC3E}">
        <p14:creationId xmlns:p14="http://schemas.microsoft.com/office/powerpoint/2010/main" val="11194888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612132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0774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p:cNvSpPr/>
          <p:nvPr/>
        </p:nvSpPr>
        <p:spPr>
          <a:xfrm>
            <a:off x="6769100" y="592078"/>
            <a:ext cx="4749800" cy="2862322"/>
          </a:xfrm>
          <a:prstGeom prst="rect">
            <a:avLst/>
          </a:prstGeom>
        </p:spPr>
        <p:txBody>
          <a:bodyPr wrap="square">
            <a:spAutoFit/>
          </a:bodyPr>
          <a:lstStyle/>
          <a:p>
            <a:r>
              <a:rPr lang="en-US" sz="3000" b="1" dirty="0">
                <a:solidFill>
                  <a:schemeClr val="bg1"/>
                </a:solidFill>
                <a:latin typeface="Arial" panose="020B0604020202020204" pitchFamily="34" charset="0"/>
                <a:ea typeface="Calibri" panose="020F0502020204030204" pitchFamily="34" charset="0"/>
              </a:rPr>
              <a:t>"If we're to move </a:t>
            </a:r>
            <a:r>
              <a:rPr lang="en-US" sz="3000" b="1" dirty="0" smtClean="0">
                <a:solidFill>
                  <a:schemeClr val="bg1"/>
                </a:solidFill>
                <a:latin typeface="Arial" panose="020B0604020202020204" pitchFamily="34" charset="0"/>
                <a:ea typeface="Calibri" panose="020F0502020204030204" pitchFamily="34" charset="0"/>
              </a:rPr>
              <a:t>forward, we </a:t>
            </a:r>
            <a:r>
              <a:rPr lang="en-US" sz="3000" b="1" dirty="0">
                <a:solidFill>
                  <a:schemeClr val="bg1"/>
                </a:solidFill>
                <a:latin typeface="Arial" panose="020B0604020202020204" pitchFamily="34" charset="0"/>
                <a:ea typeface="Calibri" panose="020F0502020204030204" pitchFamily="34" charset="0"/>
              </a:rPr>
              <a:t>must not </a:t>
            </a:r>
            <a:r>
              <a:rPr lang="en-US" sz="3000" b="1" dirty="0" smtClean="0">
                <a:solidFill>
                  <a:schemeClr val="bg1"/>
                </a:solidFill>
                <a:latin typeface="Arial" panose="020B0604020202020204" pitchFamily="34" charset="0"/>
                <a:ea typeface="Calibri" panose="020F0502020204030204" pitchFamily="34" charset="0"/>
              </a:rPr>
              <a:t>limit ourselves to </a:t>
            </a:r>
            <a:r>
              <a:rPr lang="en-US" sz="3000" b="1" dirty="0">
                <a:solidFill>
                  <a:schemeClr val="bg1"/>
                </a:solidFill>
                <a:latin typeface="Arial" panose="020B0604020202020204" pitchFamily="34" charset="0"/>
                <a:ea typeface="Calibri" panose="020F0502020204030204" pitchFamily="34" charset="0"/>
              </a:rPr>
              <a:t>merely looking ahead, </a:t>
            </a:r>
            <a:r>
              <a:rPr lang="en-US" sz="3000" b="1" dirty="0" smtClean="0">
                <a:solidFill>
                  <a:schemeClr val="bg1"/>
                </a:solidFill>
                <a:latin typeface="Arial" panose="020B0604020202020204" pitchFamily="34" charset="0"/>
                <a:ea typeface="Calibri" panose="020F0502020204030204" pitchFamily="34" charset="0"/>
              </a:rPr>
              <a:t>but </a:t>
            </a:r>
            <a:r>
              <a:rPr lang="en-US" sz="3000" b="1" dirty="0">
                <a:solidFill>
                  <a:schemeClr val="bg1"/>
                </a:solidFill>
                <a:latin typeface="Arial" panose="020B0604020202020204" pitchFamily="34" charset="0"/>
                <a:ea typeface="Calibri" panose="020F0502020204030204" pitchFamily="34" charset="0"/>
              </a:rPr>
              <a:t>we must also learn </a:t>
            </a:r>
            <a:r>
              <a:rPr lang="en-US" sz="3000" b="1" dirty="0" smtClean="0">
                <a:solidFill>
                  <a:schemeClr val="bg1"/>
                </a:solidFill>
                <a:latin typeface="Arial" panose="020B0604020202020204" pitchFamily="34" charset="0"/>
                <a:ea typeface="Calibri" panose="020F0502020204030204" pitchFamily="34" charset="0"/>
              </a:rPr>
              <a:t>to </a:t>
            </a:r>
            <a:r>
              <a:rPr lang="en-US" sz="3000" b="1" dirty="0">
                <a:solidFill>
                  <a:schemeClr val="bg1"/>
                </a:solidFill>
                <a:latin typeface="Arial" panose="020B0604020202020204" pitchFamily="34" charset="0"/>
                <a:ea typeface="Calibri" panose="020F0502020204030204" pitchFamily="34" charset="0"/>
              </a:rPr>
              <a:t>look around." </a:t>
            </a:r>
            <a:endParaRPr lang="en-US" sz="3000" b="1" dirty="0" smtClean="0">
              <a:solidFill>
                <a:schemeClr val="bg1"/>
              </a:solidFill>
              <a:latin typeface="Arial" panose="020B0604020202020204" pitchFamily="34" charset="0"/>
              <a:ea typeface="Calibri" panose="020F0502020204030204" pitchFamily="34" charset="0"/>
            </a:endParaRPr>
          </a:p>
        </p:txBody>
      </p:sp>
      <p:sp>
        <p:nvSpPr>
          <p:cNvPr id="4" name="Rectangle 3"/>
          <p:cNvSpPr/>
          <p:nvPr/>
        </p:nvSpPr>
        <p:spPr>
          <a:xfrm>
            <a:off x="8680450" y="3423603"/>
            <a:ext cx="3175000" cy="785343"/>
          </a:xfrm>
          <a:prstGeom prst="rect">
            <a:avLst/>
          </a:prstGeom>
        </p:spPr>
        <p:txBody>
          <a:bodyPr wrap="square">
            <a:spAutoFit/>
          </a:bodyPr>
          <a:lstStyle/>
          <a:p>
            <a:pPr>
              <a:lnSpc>
                <a:spcPct val="150000"/>
              </a:lnSpc>
            </a:pPr>
            <a:r>
              <a:rPr lang="en-US" sz="1600" b="1" dirty="0">
                <a:solidFill>
                  <a:schemeClr val="bg1"/>
                </a:solidFill>
                <a:latin typeface="Arial" panose="020B0604020202020204" pitchFamily="34" charset="0"/>
                <a:ea typeface="Calibri" panose="020F0502020204030204" pitchFamily="34" charset="0"/>
              </a:rPr>
              <a:t>John </a:t>
            </a:r>
            <a:r>
              <a:rPr lang="en-US" sz="1600" b="1" dirty="0" err="1">
                <a:solidFill>
                  <a:schemeClr val="bg1"/>
                </a:solidFill>
                <a:latin typeface="Arial" panose="020B0604020202020204" pitchFamily="34" charset="0"/>
                <a:ea typeface="Calibri" panose="020F0502020204030204" pitchFamily="34" charset="0"/>
              </a:rPr>
              <a:t>Seely</a:t>
            </a:r>
            <a:r>
              <a:rPr lang="en-US" sz="1600" b="1" dirty="0">
                <a:solidFill>
                  <a:schemeClr val="bg1"/>
                </a:solidFill>
                <a:latin typeface="Arial" panose="020B0604020202020204" pitchFamily="34" charset="0"/>
                <a:ea typeface="Calibri" panose="020F0502020204030204" pitchFamily="34" charset="0"/>
              </a:rPr>
              <a:t> Brown</a:t>
            </a:r>
          </a:p>
          <a:p>
            <a:pPr>
              <a:lnSpc>
                <a:spcPct val="150000"/>
              </a:lnSpc>
            </a:pPr>
            <a:r>
              <a:rPr lang="en-US" sz="1600" b="1" dirty="0">
                <a:solidFill>
                  <a:schemeClr val="bg1"/>
                </a:solidFill>
                <a:latin typeface="Arial" panose="020B0604020202020204" pitchFamily="34" charset="0"/>
                <a:ea typeface="Calibri" panose="020F0502020204030204" pitchFamily="34" charset="0"/>
              </a:rPr>
              <a:t>The Social Life of Information</a:t>
            </a:r>
          </a:p>
        </p:txBody>
      </p:sp>
    </p:spTree>
    <p:extLst>
      <p:ext uri="{BB962C8B-B14F-4D97-AF65-F5344CB8AC3E}">
        <p14:creationId xmlns:p14="http://schemas.microsoft.com/office/powerpoint/2010/main" val="29715446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75885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1058180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8429363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HappyFace_eB4mgA.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1063322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0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3357563" y="3013501"/>
            <a:ext cx="5834062" cy="646331"/>
          </a:xfrm>
          <a:prstGeom prst="rect">
            <a:avLst/>
          </a:prstGeom>
          <a:noFill/>
        </p:spPr>
        <p:txBody>
          <a:bodyPr wrap="square" rtlCol="0">
            <a:spAutoFit/>
          </a:bodyPr>
          <a:lstStyle/>
          <a:p>
            <a:pPr algn="ctr"/>
            <a:r>
              <a:rPr lang="en-US" sz="3600" kern="3600" spc="-50" dirty="0">
                <a:solidFill>
                  <a:schemeClr val="bg1"/>
                </a:solidFill>
                <a:latin typeface="Helvetica" charset="0"/>
              </a:rPr>
              <a:t>“right to explanation”</a:t>
            </a:r>
          </a:p>
        </p:txBody>
      </p:sp>
    </p:spTree>
    <p:extLst>
      <p:ext uri="{BB962C8B-B14F-4D97-AF65-F5344CB8AC3E}">
        <p14:creationId xmlns:p14="http://schemas.microsoft.com/office/powerpoint/2010/main" val="19445543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4"/>
          <p:cNvSpPr txBox="1"/>
          <p:nvPr/>
        </p:nvSpPr>
        <p:spPr>
          <a:xfrm>
            <a:off x="828676" y="674022"/>
            <a:ext cx="10858500" cy="2554545"/>
          </a:xfrm>
          <a:prstGeom prst="rect">
            <a:avLst/>
          </a:prstGeom>
          <a:noFill/>
        </p:spPr>
        <p:txBody>
          <a:bodyPr wrap="square" rtlCol="0">
            <a:spAutoFit/>
          </a:bodyPr>
          <a:lstStyle/>
          <a:p>
            <a:pPr algn="ctr">
              <a:lnSpc>
                <a:spcPts val="4800"/>
              </a:lnSpc>
            </a:pPr>
            <a:r>
              <a:rPr lang="en-US" sz="4500" kern="3600" spc="-150" dirty="0">
                <a:solidFill>
                  <a:srgbClr val="3C4453"/>
                </a:solidFill>
                <a:latin typeface="Arial" charset="0"/>
                <a:ea typeface="Arial" charset="0"/>
                <a:cs typeface="Arial" charset="0"/>
              </a:rPr>
              <a:t>“A deep-learning system doesn’t have any explanatory power. The more powerful the deep-learning system becomes, the more opaque it can become.”</a:t>
            </a:r>
          </a:p>
        </p:txBody>
      </p:sp>
      <p:sp>
        <p:nvSpPr>
          <p:cNvPr id="6" name="TextBox 5"/>
          <p:cNvSpPr txBox="1"/>
          <p:nvPr/>
        </p:nvSpPr>
        <p:spPr>
          <a:xfrm>
            <a:off x="173255" y="6121667"/>
            <a:ext cx="3621504" cy="646331"/>
          </a:xfrm>
          <a:prstGeom prst="rect">
            <a:avLst/>
          </a:prstGeom>
          <a:noFill/>
        </p:spPr>
        <p:txBody>
          <a:bodyPr wrap="none" rtlCol="0">
            <a:spAutoFit/>
          </a:bodyPr>
          <a:lstStyle/>
          <a:p>
            <a:r>
              <a:rPr lang="en-US" b="1" dirty="0" smtClean="0">
                <a:solidFill>
                  <a:srgbClr val="3C4453"/>
                </a:solidFill>
                <a:latin typeface="Arial" charset="0"/>
                <a:ea typeface="Arial" charset="0"/>
                <a:cs typeface="Arial" charset="0"/>
              </a:rPr>
              <a:t>Geoffrey Hinton,</a:t>
            </a:r>
            <a:br>
              <a:rPr lang="en-US" b="1" dirty="0" smtClean="0">
                <a:solidFill>
                  <a:srgbClr val="3C4453"/>
                </a:solidFill>
                <a:latin typeface="Arial" charset="0"/>
                <a:ea typeface="Arial" charset="0"/>
                <a:cs typeface="Arial" charset="0"/>
              </a:rPr>
            </a:br>
            <a:r>
              <a:rPr lang="en-US" b="1" dirty="0" smtClean="0">
                <a:solidFill>
                  <a:srgbClr val="3C4453"/>
                </a:solidFill>
                <a:latin typeface="Arial" charset="0"/>
                <a:ea typeface="Arial" charset="0"/>
                <a:cs typeface="Arial" charset="0"/>
              </a:rPr>
              <a:t>University of Toronto &amp; Google</a:t>
            </a:r>
            <a:endParaRPr lang="en-US" b="1" dirty="0">
              <a:solidFill>
                <a:srgbClr val="3C4453"/>
              </a:solidFill>
              <a:latin typeface="Arial" charset="0"/>
              <a:ea typeface="Arial" charset="0"/>
              <a:cs typeface="Arial" charset="0"/>
            </a:endParaRPr>
          </a:p>
        </p:txBody>
      </p:sp>
    </p:spTree>
    <p:extLst>
      <p:ext uri="{BB962C8B-B14F-4D97-AF65-F5344CB8AC3E}">
        <p14:creationId xmlns:p14="http://schemas.microsoft.com/office/powerpoint/2010/main" val="27144341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792144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899229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752932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076661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923528"/>
            <a:ext cx="12192001" cy="5226844"/>
          </a:xfrm>
          <a:prstGeom prst="rect">
            <a:avLst/>
          </a:prstGeom>
        </p:spPr>
      </p:pic>
    </p:spTree>
    <p:extLst>
      <p:ext uri="{BB962C8B-B14F-4D97-AF65-F5344CB8AC3E}">
        <p14:creationId xmlns:p14="http://schemas.microsoft.com/office/powerpoint/2010/main" val="1754425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1725188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5900174" y="2257335"/>
            <a:ext cx="5263126" cy="2400657"/>
          </a:xfrm>
          <a:prstGeom prst="rect">
            <a:avLst/>
          </a:prstGeom>
        </p:spPr>
        <p:txBody>
          <a:bodyPr wrap="square">
            <a:spAutoFit/>
          </a:bodyPr>
          <a:lstStyle/>
          <a:p>
            <a:r>
              <a:rPr lang="en-US" sz="3000" dirty="0" err="1" smtClean="0">
                <a:solidFill>
                  <a:schemeClr val="bg1"/>
                </a:solidFill>
                <a:effectLst/>
                <a:latin typeface="Arial" charset="0"/>
                <a:ea typeface="Arial" charset="0"/>
                <a:cs typeface="Arial" charset="0"/>
              </a:rPr>
              <a:t>AlphaGo</a:t>
            </a:r>
            <a:r>
              <a:rPr lang="en-US" sz="3000" dirty="0" smtClean="0">
                <a:solidFill>
                  <a:schemeClr val="bg1"/>
                </a:solidFill>
                <a:effectLst/>
                <a:latin typeface="Arial" charset="0"/>
                <a:ea typeface="Arial" charset="0"/>
                <a:cs typeface="Arial" charset="0"/>
              </a:rPr>
              <a:t> Zero had "genuine moments of creativity” and was "no longer constrained by the limits of human knowledge".</a:t>
            </a:r>
          </a:p>
        </p:txBody>
      </p:sp>
      <p:sp>
        <p:nvSpPr>
          <p:cNvPr id="7" name="Rectangle 6"/>
          <p:cNvSpPr/>
          <p:nvPr/>
        </p:nvSpPr>
        <p:spPr>
          <a:xfrm>
            <a:off x="7661275" y="4846591"/>
            <a:ext cx="3175000" cy="785343"/>
          </a:xfrm>
          <a:prstGeom prst="rect">
            <a:avLst/>
          </a:prstGeom>
        </p:spPr>
        <p:txBody>
          <a:bodyPr wrap="square">
            <a:spAutoFit/>
          </a:bodyPr>
          <a:lstStyle/>
          <a:p>
            <a:pPr>
              <a:lnSpc>
                <a:spcPct val="150000"/>
              </a:lnSpc>
            </a:pPr>
            <a:r>
              <a:rPr lang="en-US" sz="1600" dirty="0" err="1">
                <a:solidFill>
                  <a:schemeClr val="bg1"/>
                </a:solidFill>
                <a:latin typeface="Arial" charset="0"/>
                <a:ea typeface="Arial" charset="0"/>
                <a:cs typeface="Arial" charset="0"/>
              </a:rPr>
              <a:t>Demis</a:t>
            </a:r>
            <a:r>
              <a:rPr lang="en-US" sz="1600" dirty="0">
                <a:solidFill>
                  <a:schemeClr val="bg1"/>
                </a:solidFill>
                <a:latin typeface="Arial" charset="0"/>
                <a:ea typeface="Arial" charset="0"/>
                <a:cs typeface="Arial" charset="0"/>
              </a:rPr>
              <a:t> Hassabis </a:t>
            </a:r>
            <a:endParaRPr lang="en-US" sz="1600" dirty="0" smtClean="0">
              <a:solidFill>
                <a:schemeClr val="bg1"/>
              </a:solidFill>
              <a:latin typeface="Arial" charset="0"/>
              <a:ea typeface="Arial" charset="0"/>
              <a:cs typeface="Arial" charset="0"/>
            </a:endParaRPr>
          </a:p>
          <a:p>
            <a:pPr>
              <a:lnSpc>
                <a:spcPct val="150000"/>
              </a:lnSpc>
            </a:pPr>
            <a:r>
              <a:rPr lang="en-US" sz="1600" dirty="0">
                <a:solidFill>
                  <a:schemeClr val="bg1"/>
                </a:solidFill>
                <a:latin typeface="Arial" charset="0"/>
                <a:ea typeface="Arial" charset="0"/>
                <a:cs typeface="Arial" charset="0"/>
              </a:rPr>
              <a:t>DeepMind co-founder &amp; CEO</a:t>
            </a:r>
            <a:endParaRPr lang="en-US" sz="1600" dirty="0">
              <a:solidFill>
                <a:schemeClr val="bg1"/>
              </a:solidFill>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12496290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p:cNvSpPr/>
          <p:nvPr/>
        </p:nvSpPr>
        <p:spPr>
          <a:xfrm>
            <a:off x="1459199" y="602741"/>
            <a:ext cx="4976110" cy="3847207"/>
          </a:xfrm>
          <a:prstGeom prst="rect">
            <a:avLst/>
          </a:prstGeom>
        </p:spPr>
        <p:txBody>
          <a:bodyPr wrap="square">
            <a:spAutoFit/>
          </a:bodyPr>
          <a:lstStyle/>
          <a:p>
            <a:r>
              <a:rPr lang="en-US" sz="3600" dirty="0">
                <a:solidFill>
                  <a:schemeClr val="tx2">
                    <a:lumMod val="40000"/>
                    <a:lumOff val="60000"/>
                  </a:schemeClr>
                </a:solidFill>
                <a:latin typeface="Arial" charset="0"/>
                <a:ea typeface="Arial" charset="0"/>
                <a:cs typeface="Arial" charset="0"/>
              </a:rPr>
              <a:t>“What happens </a:t>
            </a:r>
            <a:r>
              <a:rPr lang="en-US" sz="3600" dirty="0" smtClean="0">
                <a:solidFill>
                  <a:schemeClr val="tx2">
                    <a:lumMod val="40000"/>
                    <a:lumOff val="60000"/>
                  </a:schemeClr>
                </a:solidFill>
                <a:latin typeface="Arial" charset="0"/>
                <a:ea typeface="Arial" charset="0"/>
                <a:cs typeface="Arial" charset="0"/>
              </a:rPr>
              <a:t/>
            </a:r>
            <a:br>
              <a:rPr lang="en-US" sz="3600" dirty="0" smtClean="0">
                <a:solidFill>
                  <a:schemeClr val="tx2">
                    <a:lumMod val="40000"/>
                    <a:lumOff val="60000"/>
                  </a:schemeClr>
                </a:solidFill>
                <a:latin typeface="Arial" charset="0"/>
                <a:ea typeface="Arial" charset="0"/>
                <a:cs typeface="Arial" charset="0"/>
              </a:rPr>
            </a:br>
            <a:r>
              <a:rPr lang="en-US" sz="3600" dirty="0" smtClean="0">
                <a:solidFill>
                  <a:schemeClr val="tx2">
                    <a:lumMod val="40000"/>
                    <a:lumOff val="60000"/>
                  </a:schemeClr>
                </a:solidFill>
                <a:latin typeface="Arial" charset="0"/>
                <a:ea typeface="Arial" charset="0"/>
                <a:cs typeface="Arial" charset="0"/>
              </a:rPr>
              <a:t>to </a:t>
            </a:r>
            <a:r>
              <a:rPr lang="en-US" sz="3600" dirty="0">
                <a:solidFill>
                  <a:schemeClr val="tx2">
                    <a:lumMod val="40000"/>
                    <a:lumOff val="60000"/>
                  </a:schemeClr>
                </a:solidFill>
                <a:latin typeface="Arial" charset="0"/>
                <a:ea typeface="Arial" charset="0"/>
                <a:cs typeface="Arial" charset="0"/>
              </a:rPr>
              <a:t>libraries and librarians </a:t>
            </a:r>
            <a:r>
              <a:rPr lang="en-US" sz="3600" dirty="0" smtClean="0">
                <a:solidFill>
                  <a:schemeClr val="bg1"/>
                </a:solidFill>
                <a:latin typeface="Arial" charset="0"/>
                <a:ea typeface="Arial" charset="0"/>
                <a:cs typeface="Arial" charset="0"/>
              </a:rPr>
              <a:t>when </a:t>
            </a:r>
            <a:r>
              <a:rPr lang="en-US" sz="3600" dirty="0">
                <a:solidFill>
                  <a:schemeClr val="bg1"/>
                </a:solidFill>
                <a:latin typeface="Arial" charset="0"/>
                <a:ea typeface="Arial" charset="0"/>
                <a:cs typeface="Arial" charset="0"/>
              </a:rPr>
              <a:t>machines </a:t>
            </a:r>
            <a:r>
              <a:rPr lang="en-US" sz="3600" dirty="0" smtClean="0">
                <a:solidFill>
                  <a:schemeClr val="bg1"/>
                </a:solidFill>
                <a:latin typeface="Arial" charset="0"/>
                <a:ea typeface="Arial" charset="0"/>
                <a:cs typeface="Arial" charset="0"/>
              </a:rPr>
              <a:t>can </a:t>
            </a:r>
            <a:br>
              <a:rPr lang="en-US" sz="3600" dirty="0" smtClean="0">
                <a:solidFill>
                  <a:schemeClr val="bg1"/>
                </a:solidFill>
                <a:latin typeface="Arial" charset="0"/>
                <a:ea typeface="Arial" charset="0"/>
                <a:cs typeface="Arial" charset="0"/>
              </a:rPr>
            </a:br>
            <a:r>
              <a:rPr lang="en-US" sz="3600" dirty="0" smtClean="0">
                <a:solidFill>
                  <a:schemeClr val="bg1"/>
                </a:solidFill>
                <a:latin typeface="Arial" charset="0"/>
                <a:ea typeface="Arial" charset="0"/>
                <a:cs typeface="Arial" charset="0"/>
              </a:rPr>
              <a:t>read all </a:t>
            </a:r>
            <a:r>
              <a:rPr lang="en-US" sz="3600" dirty="0">
                <a:solidFill>
                  <a:schemeClr val="bg1"/>
                </a:solidFill>
                <a:latin typeface="Arial" charset="0"/>
                <a:ea typeface="Arial" charset="0"/>
                <a:cs typeface="Arial" charset="0"/>
              </a:rPr>
              <a:t>the </a:t>
            </a:r>
            <a:r>
              <a:rPr lang="en-US" sz="3600" dirty="0" smtClean="0">
                <a:solidFill>
                  <a:schemeClr val="bg1"/>
                </a:solidFill>
                <a:latin typeface="Arial" charset="0"/>
                <a:ea typeface="Arial" charset="0"/>
                <a:cs typeface="Arial" charset="0"/>
              </a:rPr>
              <a:t/>
            </a:r>
            <a:br>
              <a:rPr lang="en-US" sz="3600" dirty="0" smtClean="0">
                <a:solidFill>
                  <a:schemeClr val="bg1"/>
                </a:solidFill>
                <a:latin typeface="Arial" charset="0"/>
                <a:ea typeface="Arial" charset="0"/>
                <a:cs typeface="Arial" charset="0"/>
              </a:rPr>
            </a:br>
            <a:r>
              <a:rPr lang="en-US" sz="3600" dirty="0" smtClean="0">
                <a:solidFill>
                  <a:schemeClr val="bg1"/>
                </a:solidFill>
                <a:latin typeface="Arial" charset="0"/>
                <a:ea typeface="Arial" charset="0"/>
                <a:cs typeface="Arial" charset="0"/>
              </a:rPr>
              <a:t>books</a:t>
            </a:r>
            <a:r>
              <a:rPr lang="en-US" sz="3600" dirty="0">
                <a:solidFill>
                  <a:schemeClr val="bg1"/>
                </a:solidFill>
                <a:latin typeface="Arial" charset="0"/>
                <a:ea typeface="Arial" charset="0"/>
                <a:cs typeface="Arial" charset="0"/>
              </a:rPr>
              <a:t>?” </a:t>
            </a:r>
            <a:endParaRPr lang="en-US" sz="3600" dirty="0" smtClean="0">
              <a:solidFill>
                <a:schemeClr val="bg1"/>
              </a:solidFill>
              <a:latin typeface="Arial" charset="0"/>
              <a:ea typeface="Arial" charset="0"/>
              <a:cs typeface="Arial" charset="0"/>
            </a:endParaRPr>
          </a:p>
          <a:p>
            <a:pPr>
              <a:spcBef>
                <a:spcPts val="1200"/>
              </a:spcBef>
            </a:pPr>
            <a:r>
              <a:rPr lang="en-US" i="1" dirty="0" smtClean="0">
                <a:solidFill>
                  <a:schemeClr val="tx2">
                    <a:lumMod val="60000"/>
                    <a:lumOff val="40000"/>
                  </a:schemeClr>
                </a:solidFill>
                <a:latin typeface="Arial" charset="0"/>
                <a:ea typeface="Arial" charset="0"/>
                <a:cs typeface="Arial" charset="0"/>
              </a:rPr>
              <a:t>Feral </a:t>
            </a:r>
            <a:r>
              <a:rPr lang="en-US" i="1" dirty="0">
                <a:solidFill>
                  <a:schemeClr val="tx2">
                    <a:lumMod val="60000"/>
                    <a:lumOff val="40000"/>
                  </a:schemeClr>
                </a:solidFill>
                <a:latin typeface="Arial" charset="0"/>
                <a:ea typeface="Arial" charset="0"/>
                <a:cs typeface="Arial" charset="0"/>
              </a:rPr>
              <a:t>Librarian. March 16, 2017</a:t>
            </a:r>
          </a:p>
        </p:txBody>
      </p:sp>
      <p:sp>
        <p:nvSpPr>
          <p:cNvPr id="8" name="TextBox 7"/>
          <p:cNvSpPr txBox="1"/>
          <p:nvPr/>
        </p:nvSpPr>
        <p:spPr>
          <a:xfrm>
            <a:off x="1459199" y="4591024"/>
            <a:ext cx="2198038" cy="923330"/>
          </a:xfrm>
          <a:prstGeom prst="rect">
            <a:avLst/>
          </a:prstGeom>
          <a:noFill/>
        </p:spPr>
        <p:txBody>
          <a:bodyPr wrap="none" rtlCol="0">
            <a:spAutoFit/>
          </a:bodyPr>
          <a:lstStyle/>
          <a:p>
            <a:r>
              <a:rPr lang="en-US" i="1" dirty="0" smtClean="0">
                <a:solidFill>
                  <a:schemeClr val="bg1"/>
                </a:solidFill>
                <a:latin typeface="Arial" charset="0"/>
                <a:ea typeface="Arial" charset="0"/>
                <a:cs typeface="Arial" charset="0"/>
              </a:rPr>
              <a:t>Chris Bourg</a:t>
            </a:r>
          </a:p>
          <a:p>
            <a:r>
              <a:rPr lang="en-US" i="1" dirty="0" smtClean="0">
                <a:solidFill>
                  <a:schemeClr val="bg1"/>
                </a:solidFill>
                <a:latin typeface="Arial" charset="0"/>
                <a:ea typeface="Arial" charset="0"/>
                <a:cs typeface="Arial" charset="0"/>
              </a:rPr>
              <a:t>Director of Libraries</a:t>
            </a:r>
          </a:p>
          <a:p>
            <a:r>
              <a:rPr lang="en-US" i="1" dirty="0" smtClean="0">
                <a:solidFill>
                  <a:schemeClr val="bg1"/>
                </a:solidFill>
                <a:latin typeface="Arial" charset="0"/>
                <a:ea typeface="Arial" charset="0"/>
                <a:cs typeface="Arial" charset="0"/>
              </a:rPr>
              <a:t>MIT</a:t>
            </a:r>
            <a:endParaRPr lang="en-US" i="1"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5423746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Rectangle 6"/>
          <p:cNvSpPr/>
          <p:nvPr/>
        </p:nvSpPr>
        <p:spPr>
          <a:xfrm>
            <a:off x="6513799" y="1199641"/>
            <a:ext cx="4976110" cy="2862322"/>
          </a:xfrm>
          <a:prstGeom prst="rect">
            <a:avLst/>
          </a:prstGeom>
        </p:spPr>
        <p:txBody>
          <a:bodyPr wrap="square">
            <a:spAutoFit/>
          </a:bodyPr>
          <a:lstStyle/>
          <a:p>
            <a:r>
              <a:rPr lang="en-US" sz="3600" dirty="0">
                <a:solidFill>
                  <a:schemeClr val="tx2">
                    <a:lumMod val="40000"/>
                    <a:lumOff val="60000"/>
                  </a:schemeClr>
                </a:solidFill>
                <a:latin typeface="Arial" charset="0"/>
                <a:ea typeface="Arial" charset="0"/>
                <a:cs typeface="Arial" charset="0"/>
              </a:rPr>
              <a:t>“I think we would be wise to start thinking now about machines and algorithms as a </a:t>
            </a:r>
            <a:r>
              <a:rPr lang="en-US" sz="3600" dirty="0">
                <a:solidFill>
                  <a:schemeClr val="bg1"/>
                </a:solidFill>
                <a:latin typeface="Arial" charset="0"/>
                <a:ea typeface="Arial" charset="0"/>
                <a:cs typeface="Arial" charset="0"/>
              </a:rPr>
              <a:t>new kind of </a:t>
            </a:r>
            <a:r>
              <a:rPr lang="en-US" sz="3600" dirty="0" smtClean="0">
                <a:solidFill>
                  <a:schemeClr val="bg1"/>
                </a:solidFill>
                <a:latin typeface="Arial" charset="0"/>
                <a:ea typeface="Arial" charset="0"/>
                <a:cs typeface="Arial" charset="0"/>
              </a:rPr>
              <a:t>patron</a:t>
            </a:r>
            <a:r>
              <a:rPr lang="en-US" sz="3600" dirty="0" smtClean="0">
                <a:solidFill>
                  <a:schemeClr val="tx2">
                    <a:lumMod val="40000"/>
                    <a:lumOff val="60000"/>
                  </a:schemeClr>
                </a:solidFill>
                <a:latin typeface="Arial" charset="0"/>
                <a:ea typeface="Arial" charset="0"/>
                <a:cs typeface="Arial" charset="0"/>
              </a:rPr>
              <a:t>”</a:t>
            </a:r>
          </a:p>
        </p:txBody>
      </p:sp>
    </p:spTree>
    <p:extLst>
      <p:ext uri="{BB962C8B-B14F-4D97-AF65-F5344CB8AC3E}">
        <p14:creationId xmlns:p14="http://schemas.microsoft.com/office/powerpoint/2010/main" val="25459030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p:cNvSpPr/>
          <p:nvPr/>
        </p:nvSpPr>
        <p:spPr>
          <a:xfrm>
            <a:off x="7404100" y="4644887"/>
            <a:ext cx="3034747" cy="646331"/>
          </a:xfrm>
          <a:prstGeom prst="rect">
            <a:avLst/>
          </a:prstGeom>
        </p:spPr>
        <p:txBody>
          <a:bodyPr wrap="square">
            <a:spAutoFit/>
          </a:bodyPr>
          <a:lstStyle/>
          <a:p>
            <a:pPr algn="ctr"/>
            <a:r>
              <a:rPr lang="en-US" i="1" dirty="0">
                <a:solidFill>
                  <a:schemeClr val="bg1"/>
                </a:solidFill>
                <a:latin typeface="Arial" panose="020B0604020202020204" pitchFamily="34" charset="0"/>
                <a:cs typeface="Arial" panose="020B0604020202020204" pitchFamily="34" charset="0"/>
              </a:rPr>
              <a:t>Lisa </a:t>
            </a:r>
            <a:r>
              <a:rPr lang="en-US" i="1" dirty="0" err="1">
                <a:solidFill>
                  <a:schemeClr val="bg1"/>
                </a:solidFill>
                <a:latin typeface="Arial" panose="020B0604020202020204" pitchFamily="34" charset="0"/>
                <a:cs typeface="Arial" panose="020B0604020202020204" pitchFamily="34" charset="0"/>
              </a:rPr>
              <a:t>Gitelman</a:t>
            </a:r>
            <a:endParaRPr lang="en-US" i="1" dirty="0">
              <a:solidFill>
                <a:schemeClr val="bg1"/>
              </a:solidFill>
              <a:latin typeface="Arial" panose="020B0604020202020204" pitchFamily="34" charset="0"/>
              <a:cs typeface="Arial" panose="020B0604020202020204" pitchFamily="34" charset="0"/>
            </a:endParaRPr>
          </a:p>
          <a:p>
            <a:pPr algn="ctr"/>
            <a:r>
              <a:rPr lang="en-US" i="1" dirty="0">
                <a:solidFill>
                  <a:schemeClr val="bg1"/>
                </a:solidFill>
                <a:latin typeface="Arial" panose="020B0604020202020204" pitchFamily="34" charset="0"/>
                <a:cs typeface="Arial" panose="020B0604020202020204" pitchFamily="34" charset="0"/>
              </a:rPr>
              <a:t>New York University</a:t>
            </a:r>
          </a:p>
        </p:txBody>
      </p:sp>
    </p:spTree>
    <p:extLst>
      <p:ext uri="{BB962C8B-B14F-4D97-AF65-F5344CB8AC3E}">
        <p14:creationId xmlns:p14="http://schemas.microsoft.com/office/powerpoint/2010/main" val="29827900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785852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5"/>
            <a:ext cx="12192000" cy="6858000"/>
          </a:xfrm>
          <a:prstGeom prst="rect">
            <a:avLst/>
          </a:prstGeom>
        </p:spPr>
      </p:pic>
      <p:sp>
        <p:nvSpPr>
          <p:cNvPr id="3" name="TextBox 2"/>
          <p:cNvSpPr txBox="1"/>
          <p:nvPr/>
        </p:nvSpPr>
        <p:spPr>
          <a:xfrm>
            <a:off x="2316697" y="951616"/>
            <a:ext cx="3588803" cy="1077218"/>
          </a:xfrm>
          <a:prstGeom prst="rect">
            <a:avLst/>
          </a:prstGeom>
          <a:noFill/>
        </p:spPr>
        <p:txBody>
          <a:bodyPr wrap="none" rtlCol="0">
            <a:spAutoFit/>
          </a:bodyPr>
          <a:lstStyle/>
          <a:p>
            <a:r>
              <a:rPr lang="en-US" sz="2400" dirty="0" smtClean="0">
                <a:solidFill>
                  <a:srgbClr val="3C4453"/>
                </a:solidFill>
                <a:latin typeface="Arial" charset="0"/>
                <a:ea typeface="Arial" charset="0"/>
                <a:cs typeface="Arial" charset="0"/>
              </a:rPr>
              <a:t>“The Ivory Tower </a:t>
            </a:r>
          </a:p>
          <a:p>
            <a:r>
              <a:rPr lang="en-US" sz="2400" dirty="0" smtClean="0">
                <a:solidFill>
                  <a:srgbClr val="3C4453"/>
                </a:solidFill>
                <a:latin typeface="Arial" charset="0"/>
                <a:ea typeface="Arial" charset="0"/>
                <a:cs typeface="Arial" charset="0"/>
              </a:rPr>
              <a:t>can’t keep ignoring tech”</a:t>
            </a:r>
          </a:p>
          <a:p>
            <a:r>
              <a:rPr lang="en-US" sz="1600" i="1" dirty="0" smtClean="0">
                <a:solidFill>
                  <a:srgbClr val="3C4453"/>
                </a:solidFill>
                <a:latin typeface="Arial" charset="0"/>
                <a:ea typeface="Arial" charset="0"/>
                <a:cs typeface="Arial" charset="0"/>
              </a:rPr>
              <a:t>New York Times. November 14, 2017</a:t>
            </a:r>
            <a:endParaRPr lang="en-US" sz="1600" i="1" dirty="0">
              <a:solidFill>
                <a:srgbClr val="3C4453"/>
              </a:solidFill>
              <a:latin typeface="Arial" charset="0"/>
              <a:ea typeface="Arial" charset="0"/>
              <a:cs typeface="Arial" charset="0"/>
            </a:endParaRPr>
          </a:p>
        </p:txBody>
      </p:sp>
      <p:sp>
        <p:nvSpPr>
          <p:cNvPr id="4" name="Rectangle 3"/>
          <p:cNvSpPr/>
          <p:nvPr/>
        </p:nvSpPr>
        <p:spPr>
          <a:xfrm>
            <a:off x="1170617" y="2705953"/>
            <a:ext cx="3935909" cy="830997"/>
          </a:xfrm>
          <a:prstGeom prst="rect">
            <a:avLst/>
          </a:prstGeom>
        </p:spPr>
        <p:txBody>
          <a:bodyPr wrap="square">
            <a:spAutoFit/>
          </a:bodyPr>
          <a:lstStyle/>
          <a:p>
            <a:r>
              <a:rPr lang="en-US" sz="2400" dirty="0" smtClean="0">
                <a:solidFill>
                  <a:srgbClr val="3C4453"/>
                </a:solidFill>
                <a:latin typeface="Arial" charset="0"/>
                <a:ea typeface="Arial" charset="0"/>
                <a:cs typeface="Arial" charset="0"/>
              </a:rPr>
              <a:t>“Academics </a:t>
            </a:r>
            <a:r>
              <a:rPr lang="en-US" sz="2400" dirty="0">
                <a:solidFill>
                  <a:srgbClr val="3C4453"/>
                </a:solidFill>
                <a:latin typeface="Arial" charset="0"/>
                <a:ea typeface="Arial" charset="0"/>
                <a:cs typeface="Arial" charset="0"/>
              </a:rPr>
              <a:t>have </a:t>
            </a:r>
            <a:r>
              <a:rPr lang="en-US" sz="2400" dirty="0" smtClean="0">
                <a:solidFill>
                  <a:srgbClr val="3C4453"/>
                </a:solidFill>
                <a:latin typeface="Arial" charset="0"/>
                <a:ea typeface="Arial" charset="0"/>
                <a:cs typeface="Arial" charset="0"/>
              </a:rPr>
              <a:t>been asleep </a:t>
            </a:r>
            <a:r>
              <a:rPr lang="en-US" sz="2400" dirty="0">
                <a:solidFill>
                  <a:srgbClr val="3C4453"/>
                </a:solidFill>
                <a:latin typeface="Arial" charset="0"/>
                <a:ea typeface="Arial" charset="0"/>
                <a:cs typeface="Arial" charset="0"/>
              </a:rPr>
              <a:t>at the </a:t>
            </a:r>
            <a:r>
              <a:rPr lang="en-US" sz="2400" dirty="0" smtClean="0">
                <a:solidFill>
                  <a:srgbClr val="3C4453"/>
                </a:solidFill>
                <a:latin typeface="Arial" charset="0"/>
                <a:ea typeface="Arial" charset="0"/>
                <a:cs typeface="Arial" charset="0"/>
              </a:rPr>
              <a:t>wheel”</a:t>
            </a:r>
            <a:endParaRPr lang="en-US" sz="2400" dirty="0">
              <a:solidFill>
                <a:srgbClr val="3C4453"/>
              </a:solidFill>
              <a:latin typeface="Arial" charset="0"/>
              <a:ea typeface="Arial" charset="0"/>
              <a:cs typeface="Arial" charset="0"/>
            </a:endParaRPr>
          </a:p>
        </p:txBody>
      </p:sp>
      <p:sp>
        <p:nvSpPr>
          <p:cNvPr id="5" name="Rectangle 4"/>
          <p:cNvSpPr/>
          <p:nvPr/>
        </p:nvSpPr>
        <p:spPr>
          <a:xfrm>
            <a:off x="1403423" y="4214069"/>
            <a:ext cx="5415349" cy="1200329"/>
          </a:xfrm>
          <a:prstGeom prst="rect">
            <a:avLst/>
          </a:prstGeom>
        </p:spPr>
        <p:txBody>
          <a:bodyPr wrap="square">
            <a:spAutoFit/>
          </a:bodyPr>
          <a:lstStyle/>
          <a:p>
            <a:r>
              <a:rPr lang="en-US" sz="2400" dirty="0" smtClean="0">
                <a:solidFill>
                  <a:srgbClr val="3C4453"/>
                </a:solidFill>
                <a:latin typeface="Arial" charset="0"/>
                <a:ea typeface="Arial" charset="0"/>
                <a:cs typeface="Arial" charset="0"/>
              </a:rPr>
              <a:t>“We </a:t>
            </a:r>
            <a:r>
              <a:rPr lang="en-US" sz="2400" dirty="0">
                <a:solidFill>
                  <a:srgbClr val="3C4453"/>
                </a:solidFill>
                <a:latin typeface="Arial" charset="0"/>
                <a:ea typeface="Arial" charset="0"/>
                <a:cs typeface="Arial" charset="0"/>
              </a:rPr>
              <a:t>urgently need an academic institute focused on algorithmic accountability</a:t>
            </a:r>
            <a:r>
              <a:rPr lang="en-US" sz="2400" dirty="0" smtClean="0">
                <a:solidFill>
                  <a:srgbClr val="3C4453"/>
                </a:solidFill>
                <a:latin typeface="Arial" charset="0"/>
                <a:ea typeface="Arial" charset="0"/>
                <a:cs typeface="Arial" charset="0"/>
              </a:rPr>
              <a:t>.”</a:t>
            </a:r>
            <a:endParaRPr lang="en-US" sz="2400" dirty="0">
              <a:solidFill>
                <a:srgbClr val="3C4453"/>
              </a:solidFill>
              <a:latin typeface="Arial" charset="0"/>
              <a:ea typeface="Arial" charset="0"/>
              <a:cs typeface="Arial" charset="0"/>
            </a:endParaRPr>
          </a:p>
        </p:txBody>
      </p:sp>
    </p:spTree>
    <p:extLst>
      <p:ext uri="{BB962C8B-B14F-4D97-AF65-F5344CB8AC3E}">
        <p14:creationId xmlns:p14="http://schemas.microsoft.com/office/powerpoint/2010/main" val="12688175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p:cNvSpPr/>
          <p:nvPr/>
        </p:nvSpPr>
        <p:spPr>
          <a:xfrm>
            <a:off x="6807200" y="1536174"/>
            <a:ext cx="4724400" cy="3785652"/>
          </a:xfrm>
          <a:prstGeom prst="rect">
            <a:avLst/>
          </a:prstGeom>
        </p:spPr>
        <p:txBody>
          <a:bodyPr wrap="square">
            <a:spAutoFit/>
          </a:bodyPr>
          <a:lstStyle/>
          <a:p>
            <a:r>
              <a:rPr lang="en-US" sz="4800" spc="-150" dirty="0" smtClean="0">
                <a:solidFill>
                  <a:srgbClr val="3C4453"/>
                </a:solidFill>
                <a:latin typeface="Arial" charset="0"/>
                <a:ea typeface="Arial" charset="0"/>
                <a:cs typeface="Arial" charset="0"/>
              </a:rPr>
              <a:t>“What </a:t>
            </a:r>
            <a:r>
              <a:rPr lang="en-US" sz="4800" spc="-150" dirty="0">
                <a:solidFill>
                  <a:srgbClr val="3C4453"/>
                </a:solidFill>
                <a:latin typeface="Arial" charset="0"/>
                <a:ea typeface="Arial" charset="0"/>
                <a:cs typeface="Arial" charset="0"/>
              </a:rPr>
              <a:t>does </a:t>
            </a:r>
            <a:r>
              <a:rPr lang="en-US" sz="4800" spc="-150" dirty="0" smtClean="0">
                <a:solidFill>
                  <a:srgbClr val="3C4453"/>
                </a:solidFill>
                <a:latin typeface="Arial" charset="0"/>
                <a:ea typeface="Arial" charset="0"/>
                <a:cs typeface="Arial" charset="0"/>
              </a:rPr>
              <a:t>‘information literacy’ </a:t>
            </a:r>
            <a:r>
              <a:rPr lang="en-US" sz="4800" spc="-150" dirty="0">
                <a:solidFill>
                  <a:srgbClr val="3C4453"/>
                </a:solidFill>
                <a:latin typeface="Arial" charset="0"/>
                <a:ea typeface="Arial" charset="0"/>
                <a:cs typeface="Arial" charset="0"/>
              </a:rPr>
              <a:t>even mean these days</a:t>
            </a:r>
            <a:r>
              <a:rPr lang="en-US" sz="4800" spc="-150" dirty="0" smtClean="0">
                <a:solidFill>
                  <a:srgbClr val="3C4453"/>
                </a:solidFill>
                <a:latin typeface="Arial" charset="0"/>
                <a:ea typeface="Arial" charset="0"/>
                <a:cs typeface="Arial" charset="0"/>
              </a:rPr>
              <a:t>?”</a:t>
            </a:r>
            <a:endParaRPr lang="en-US" sz="4800" spc="-150" dirty="0">
              <a:solidFill>
                <a:srgbClr val="3C4453"/>
              </a:solidFill>
              <a:latin typeface="Arial" charset="0"/>
              <a:ea typeface="Arial" charset="0"/>
              <a:cs typeface="Arial" charset="0"/>
            </a:endParaRPr>
          </a:p>
        </p:txBody>
      </p:sp>
    </p:spTree>
    <p:extLst>
      <p:ext uri="{BB962C8B-B14F-4D97-AF65-F5344CB8AC3E}">
        <p14:creationId xmlns:p14="http://schemas.microsoft.com/office/powerpoint/2010/main" val="10579154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600000">
            <a:off x="1727200" y="546100"/>
            <a:ext cx="4542393" cy="57531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 name="Rectangle 2"/>
          <p:cNvSpPr/>
          <p:nvPr/>
        </p:nvSpPr>
        <p:spPr>
          <a:xfrm>
            <a:off x="6328197" y="1852990"/>
            <a:ext cx="4953000" cy="1569660"/>
          </a:xfrm>
          <a:prstGeom prst="rect">
            <a:avLst/>
          </a:prstGeom>
        </p:spPr>
        <p:txBody>
          <a:bodyPr wrap="square">
            <a:spAutoFit/>
          </a:bodyPr>
          <a:lstStyle/>
          <a:p>
            <a:r>
              <a:rPr lang="en-US" sz="4800" spc="-150" dirty="0" smtClean="0">
                <a:solidFill>
                  <a:srgbClr val="3C4453"/>
                </a:solidFill>
                <a:latin typeface="Arial" charset="0"/>
                <a:ea typeface="Arial" charset="0"/>
                <a:cs typeface="Arial" charset="0"/>
              </a:rPr>
              <a:t>“I don’t </a:t>
            </a:r>
            <a:r>
              <a:rPr lang="en-US" sz="4800" spc="-150" smtClean="0">
                <a:solidFill>
                  <a:srgbClr val="3C4453"/>
                </a:solidFill>
                <a:latin typeface="Arial" charset="0"/>
                <a:ea typeface="Arial" charset="0"/>
                <a:cs typeface="Arial" charset="0"/>
              </a:rPr>
              <a:t>even know</a:t>
            </a:r>
            <a:br>
              <a:rPr lang="en-US" sz="4800" spc="-150" smtClean="0">
                <a:solidFill>
                  <a:srgbClr val="3C4453"/>
                </a:solidFill>
                <a:latin typeface="Arial" charset="0"/>
                <a:ea typeface="Arial" charset="0"/>
                <a:cs typeface="Arial" charset="0"/>
              </a:rPr>
            </a:br>
            <a:r>
              <a:rPr lang="en-US" sz="4800" spc="-150" smtClean="0">
                <a:solidFill>
                  <a:srgbClr val="3C4453"/>
                </a:solidFill>
                <a:latin typeface="Arial" charset="0"/>
                <a:ea typeface="Arial" charset="0"/>
                <a:cs typeface="Arial" charset="0"/>
              </a:rPr>
              <a:t>  where </a:t>
            </a:r>
            <a:r>
              <a:rPr lang="en-US" sz="4800" spc="-150" dirty="0" smtClean="0">
                <a:solidFill>
                  <a:srgbClr val="3C4453"/>
                </a:solidFill>
                <a:latin typeface="Arial" charset="0"/>
                <a:ea typeface="Arial" charset="0"/>
                <a:cs typeface="Arial" charset="0"/>
              </a:rPr>
              <a:t>to start.”</a:t>
            </a:r>
            <a:endParaRPr lang="en-US" sz="4800" spc="-150" dirty="0">
              <a:solidFill>
                <a:srgbClr val="3C4453"/>
              </a:solidFill>
              <a:latin typeface="Arial" charset="0"/>
              <a:ea typeface="Arial" charset="0"/>
              <a:cs typeface="Arial" charset="0"/>
            </a:endParaRPr>
          </a:p>
        </p:txBody>
      </p:sp>
      <p:sp>
        <p:nvSpPr>
          <p:cNvPr id="4" name="TextBox 3"/>
          <p:cNvSpPr txBox="1"/>
          <p:nvPr/>
        </p:nvSpPr>
        <p:spPr>
          <a:xfrm>
            <a:off x="6871791" y="3628190"/>
            <a:ext cx="2101857" cy="1277786"/>
          </a:xfrm>
          <a:prstGeom prst="rect">
            <a:avLst/>
          </a:prstGeom>
          <a:noFill/>
        </p:spPr>
        <p:txBody>
          <a:bodyPr wrap="none" rtlCol="0">
            <a:spAutoFit/>
          </a:bodyPr>
          <a:lstStyle/>
          <a:p>
            <a:pPr>
              <a:lnSpc>
                <a:spcPct val="150000"/>
              </a:lnSpc>
            </a:pPr>
            <a:r>
              <a:rPr lang="en-US" b="1" i="1" dirty="0">
                <a:solidFill>
                  <a:srgbClr val="3C4453"/>
                </a:solidFill>
                <a:latin typeface="Arial" charset="0"/>
                <a:ea typeface="Arial" charset="0"/>
                <a:cs typeface="Arial" charset="0"/>
              </a:rPr>
              <a:t>Barbara </a:t>
            </a:r>
            <a:r>
              <a:rPr lang="en-US" b="1" i="1" dirty="0" err="1" smtClean="0">
                <a:solidFill>
                  <a:srgbClr val="3C4453"/>
                </a:solidFill>
                <a:latin typeface="Arial" charset="0"/>
                <a:ea typeface="Arial" charset="0"/>
                <a:cs typeface="Arial" charset="0"/>
              </a:rPr>
              <a:t>Fister</a:t>
            </a:r>
            <a:r>
              <a:rPr lang="en-US" b="1" i="1" dirty="0" smtClean="0">
                <a:solidFill>
                  <a:srgbClr val="3C4453"/>
                </a:solidFill>
                <a:latin typeface="Arial" charset="0"/>
                <a:ea typeface="Arial" charset="0"/>
                <a:cs typeface="Arial" charset="0"/>
              </a:rPr>
              <a:t> </a:t>
            </a:r>
          </a:p>
          <a:p>
            <a:pPr>
              <a:lnSpc>
                <a:spcPct val="150000"/>
              </a:lnSpc>
            </a:pPr>
            <a:r>
              <a:rPr lang="en-US" sz="1600" i="1" dirty="0" smtClean="0">
                <a:solidFill>
                  <a:srgbClr val="3C4453"/>
                </a:solidFill>
                <a:latin typeface="Arial" charset="0"/>
                <a:ea typeface="Arial" charset="0"/>
                <a:cs typeface="Arial" charset="0"/>
              </a:rPr>
              <a:t> November </a:t>
            </a:r>
            <a:r>
              <a:rPr lang="en-US" sz="1600" i="1" dirty="0">
                <a:solidFill>
                  <a:srgbClr val="3C4453"/>
                </a:solidFill>
                <a:latin typeface="Arial" charset="0"/>
                <a:ea typeface="Arial" charset="0"/>
                <a:cs typeface="Arial" charset="0"/>
              </a:rPr>
              <a:t>13, </a:t>
            </a:r>
            <a:r>
              <a:rPr lang="en-US" sz="1600" i="1" dirty="0" smtClean="0">
                <a:solidFill>
                  <a:srgbClr val="3C4453"/>
                </a:solidFill>
                <a:latin typeface="Arial" charset="0"/>
                <a:ea typeface="Arial" charset="0"/>
                <a:cs typeface="Arial" charset="0"/>
              </a:rPr>
              <a:t>2017 </a:t>
            </a:r>
          </a:p>
          <a:p>
            <a:pPr>
              <a:lnSpc>
                <a:spcPct val="150000"/>
              </a:lnSpc>
            </a:pPr>
            <a:r>
              <a:rPr lang="en-US" sz="1600" i="1" dirty="0" smtClean="0">
                <a:solidFill>
                  <a:srgbClr val="3C4453"/>
                </a:solidFill>
                <a:latin typeface="Arial" charset="0"/>
                <a:ea typeface="Arial" charset="0"/>
                <a:cs typeface="Arial" charset="0"/>
              </a:rPr>
              <a:t>  Library </a:t>
            </a:r>
            <a:r>
              <a:rPr lang="en-US" sz="1600" i="1" dirty="0">
                <a:solidFill>
                  <a:srgbClr val="3C4453"/>
                </a:solidFill>
                <a:latin typeface="Arial" charset="0"/>
                <a:ea typeface="Arial" charset="0"/>
                <a:cs typeface="Arial" charset="0"/>
              </a:rPr>
              <a:t>Babel </a:t>
            </a:r>
            <a:r>
              <a:rPr lang="en-US" sz="1600" i="1" dirty="0" smtClean="0">
                <a:solidFill>
                  <a:srgbClr val="3C4453"/>
                </a:solidFill>
                <a:latin typeface="Arial" charset="0"/>
                <a:ea typeface="Arial" charset="0"/>
                <a:cs typeface="Arial" charset="0"/>
              </a:rPr>
              <a:t>Fish  </a:t>
            </a:r>
            <a:endParaRPr lang="en-US" sz="1600" i="1" dirty="0">
              <a:solidFill>
                <a:srgbClr val="3C4453"/>
              </a:solidFill>
              <a:latin typeface="Arial" charset="0"/>
              <a:ea typeface="Arial" charset="0"/>
              <a:cs typeface="Arial" charset="0"/>
            </a:endParaRPr>
          </a:p>
        </p:txBody>
      </p:sp>
    </p:spTree>
    <p:extLst>
      <p:ext uri="{BB962C8B-B14F-4D97-AF65-F5344CB8AC3E}">
        <p14:creationId xmlns:p14="http://schemas.microsoft.com/office/powerpoint/2010/main" val="17184932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6443" y="747762"/>
            <a:ext cx="5422900" cy="54229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Rectangle 5"/>
          <p:cNvSpPr/>
          <p:nvPr/>
        </p:nvSpPr>
        <p:spPr>
          <a:xfrm>
            <a:off x="1109686" y="1535162"/>
            <a:ext cx="4626757" cy="3046988"/>
          </a:xfrm>
          <a:prstGeom prst="rect">
            <a:avLst/>
          </a:prstGeom>
        </p:spPr>
        <p:txBody>
          <a:bodyPr wrap="square">
            <a:spAutoFit/>
          </a:bodyPr>
          <a:lstStyle/>
          <a:p>
            <a:r>
              <a:rPr lang="en-US" sz="4800" b="1" spc="-150" dirty="0" smtClean="0">
                <a:solidFill>
                  <a:srgbClr val="3C4453"/>
                </a:solidFill>
                <a:latin typeface="Arial" charset="0"/>
                <a:ea typeface="Arial" charset="0"/>
                <a:cs typeface="Arial" charset="0"/>
              </a:rPr>
              <a:t>“</a:t>
            </a:r>
            <a:r>
              <a:rPr lang="en-US" sz="4800" b="1" spc="-150" dirty="0" err="1">
                <a:solidFill>
                  <a:srgbClr val="3C4453"/>
                </a:solidFill>
                <a:latin typeface="Arial" charset="0"/>
                <a:ea typeface="Arial" charset="0"/>
                <a:cs typeface="Arial" charset="0"/>
              </a:rPr>
              <a:t>RE:Search</a:t>
            </a:r>
            <a:r>
              <a:rPr lang="en-US" sz="4800" b="1" spc="-150" dirty="0">
                <a:solidFill>
                  <a:srgbClr val="3C4453"/>
                </a:solidFill>
                <a:latin typeface="Arial" charset="0"/>
                <a:ea typeface="Arial" charset="0"/>
                <a:cs typeface="Arial" charset="0"/>
              </a:rPr>
              <a:t> </a:t>
            </a:r>
            <a:r>
              <a:rPr lang="mr-IN" sz="4800" spc="-150" dirty="0">
                <a:solidFill>
                  <a:srgbClr val="3C4453"/>
                </a:solidFill>
                <a:latin typeface="Arial" charset="0"/>
                <a:ea typeface="Arial" charset="0"/>
                <a:cs typeface="Arial" charset="0"/>
              </a:rPr>
              <a:t>–</a:t>
            </a:r>
            <a:r>
              <a:rPr lang="en-US" sz="4800" spc="-150" dirty="0">
                <a:solidFill>
                  <a:srgbClr val="3C4453"/>
                </a:solidFill>
                <a:latin typeface="Arial" charset="0"/>
                <a:ea typeface="Arial" charset="0"/>
                <a:cs typeface="Arial" charset="0"/>
              </a:rPr>
              <a:t> Unpacking the </a:t>
            </a:r>
            <a:r>
              <a:rPr lang="en-US" sz="4800" spc="-150" dirty="0" smtClean="0">
                <a:solidFill>
                  <a:srgbClr val="3C4453"/>
                </a:solidFill>
                <a:latin typeface="Arial" charset="0"/>
                <a:ea typeface="Arial" charset="0"/>
                <a:cs typeface="Arial" charset="0"/>
              </a:rPr>
              <a:t>algorithms that shape our </a:t>
            </a:r>
            <a:r>
              <a:rPr lang="en-US" sz="4800" spc="-150" dirty="0">
                <a:solidFill>
                  <a:srgbClr val="3C4453"/>
                </a:solidFill>
                <a:latin typeface="Arial" charset="0"/>
                <a:ea typeface="Arial" charset="0"/>
                <a:cs typeface="Arial" charset="0"/>
              </a:rPr>
              <a:t>UX</a:t>
            </a:r>
            <a:r>
              <a:rPr lang="en-US" sz="4800" spc="-150" dirty="0" smtClean="0">
                <a:solidFill>
                  <a:srgbClr val="3C4453"/>
                </a:solidFill>
                <a:latin typeface="Arial" charset="0"/>
                <a:ea typeface="Arial" charset="0"/>
                <a:cs typeface="Arial" charset="0"/>
              </a:rPr>
              <a:t>.”</a:t>
            </a:r>
            <a:endParaRPr lang="en-US" sz="4800" spc="-150" dirty="0">
              <a:solidFill>
                <a:srgbClr val="3C4453"/>
              </a:solidFill>
              <a:latin typeface="Arial" charset="0"/>
              <a:ea typeface="Arial" charset="0"/>
              <a:cs typeface="Arial" charset="0"/>
            </a:endParaRPr>
          </a:p>
        </p:txBody>
      </p:sp>
      <p:sp>
        <p:nvSpPr>
          <p:cNvPr id="7" name="TextBox 6"/>
          <p:cNvSpPr txBox="1"/>
          <p:nvPr/>
        </p:nvSpPr>
        <p:spPr>
          <a:xfrm>
            <a:off x="1109686" y="4690710"/>
            <a:ext cx="4001416" cy="692497"/>
          </a:xfrm>
          <a:prstGeom prst="rect">
            <a:avLst/>
          </a:prstGeom>
          <a:noFill/>
        </p:spPr>
        <p:txBody>
          <a:bodyPr wrap="none" rtlCol="0">
            <a:spAutoFit/>
          </a:bodyPr>
          <a:lstStyle/>
          <a:p>
            <a:pPr>
              <a:spcAft>
                <a:spcPts val="600"/>
              </a:spcAft>
            </a:pPr>
            <a:r>
              <a:rPr lang="en-US" b="1" i="1" dirty="0">
                <a:solidFill>
                  <a:srgbClr val="3C4453"/>
                </a:solidFill>
                <a:latin typeface="Arial" charset="0"/>
                <a:ea typeface="Arial" charset="0"/>
                <a:cs typeface="Arial" charset="0"/>
              </a:rPr>
              <a:t>Lisa Hinchliffe</a:t>
            </a:r>
            <a:r>
              <a:rPr lang="en-US" sz="1600" b="1" i="1" dirty="0" smtClean="0">
                <a:solidFill>
                  <a:srgbClr val="3C4453"/>
                </a:solidFill>
                <a:latin typeface="Arial" charset="0"/>
                <a:ea typeface="Arial" charset="0"/>
                <a:cs typeface="Arial" charset="0"/>
              </a:rPr>
              <a:t>     </a:t>
            </a:r>
          </a:p>
          <a:p>
            <a:pPr>
              <a:spcAft>
                <a:spcPts val="600"/>
              </a:spcAft>
            </a:pPr>
            <a:r>
              <a:rPr lang="en-US" sz="1600" i="1" dirty="0">
                <a:solidFill>
                  <a:srgbClr val="3C4453"/>
                </a:solidFill>
                <a:latin typeface="Arial" charset="0"/>
                <a:ea typeface="Arial" charset="0"/>
                <a:cs typeface="Arial" charset="0"/>
              </a:rPr>
              <a:t>University of Illinois at Urbana Champaign</a:t>
            </a:r>
          </a:p>
        </p:txBody>
      </p:sp>
    </p:spTree>
    <p:extLst>
      <p:ext uri="{BB962C8B-B14F-4D97-AF65-F5344CB8AC3E}">
        <p14:creationId xmlns:p14="http://schemas.microsoft.com/office/powerpoint/2010/main" val="5683578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8008" y="513712"/>
            <a:ext cx="6055983" cy="6046476"/>
          </a:xfrm>
          <a:prstGeom prst="rect">
            <a:avLst/>
          </a:prstGeom>
        </p:spPr>
      </p:pic>
    </p:spTree>
    <p:extLst>
      <p:ext uri="{BB962C8B-B14F-4D97-AF65-F5344CB8AC3E}">
        <p14:creationId xmlns:p14="http://schemas.microsoft.com/office/powerpoint/2010/main" val="12338055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p:cNvSpPr txBox="1"/>
          <p:nvPr/>
        </p:nvSpPr>
        <p:spPr>
          <a:xfrm>
            <a:off x="1355052" y="3580556"/>
            <a:ext cx="3403496" cy="646331"/>
          </a:xfrm>
          <a:prstGeom prst="rect">
            <a:avLst/>
          </a:prstGeom>
          <a:noFill/>
        </p:spPr>
        <p:txBody>
          <a:bodyPr wrap="none" rtlCol="0">
            <a:spAutoFit/>
          </a:bodyPr>
          <a:lstStyle/>
          <a:p>
            <a:r>
              <a:rPr lang="en-US" i="1" dirty="0" smtClean="0">
                <a:solidFill>
                  <a:schemeClr val="bg1"/>
                </a:solidFill>
                <a:latin typeface="Arial" panose="020B0604020202020204" pitchFamily="34" charset="0"/>
                <a:cs typeface="Arial" panose="020B0604020202020204" pitchFamily="34" charset="0"/>
              </a:rPr>
              <a:t>Andrew Ng, Stanford University</a:t>
            </a:r>
          </a:p>
          <a:p>
            <a:r>
              <a:rPr lang="en-US" i="1" dirty="0" smtClean="0">
                <a:solidFill>
                  <a:schemeClr val="bg1"/>
                </a:solidFill>
                <a:latin typeface="Arial" panose="020B0604020202020204" pitchFamily="34" charset="0"/>
                <a:cs typeface="Arial" panose="020B0604020202020204" pitchFamily="34" charset="0"/>
              </a:rPr>
              <a:t>(former Chief Scientist, Baidu)</a:t>
            </a:r>
            <a:endParaRPr lang="en-US" i="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657530" y="2872670"/>
            <a:ext cx="7038670" cy="707886"/>
          </a:xfrm>
          <a:prstGeom prst="rect">
            <a:avLst/>
          </a:prstGeom>
          <a:noFill/>
        </p:spPr>
        <p:txBody>
          <a:bodyPr wrap="square" rtlCol="0">
            <a:spAutoFit/>
          </a:bodyPr>
          <a:lstStyle/>
          <a:p>
            <a:pPr algn="ctr"/>
            <a:r>
              <a:rPr lang="en-US" sz="4000" dirty="0" smtClean="0">
                <a:solidFill>
                  <a:schemeClr val="bg1"/>
                </a:solidFill>
                <a:latin typeface="Arial" panose="020B0604020202020204" pitchFamily="34" charset="0"/>
                <a:cs typeface="Arial" panose="020B0604020202020204" pitchFamily="34" charset="0"/>
              </a:rPr>
              <a:t>“AI is </a:t>
            </a:r>
            <a:r>
              <a:rPr lang="en-US" sz="4000" smtClean="0">
                <a:solidFill>
                  <a:schemeClr val="bg1"/>
                </a:solidFill>
                <a:latin typeface="Arial" panose="020B0604020202020204" pitchFamily="34" charset="0"/>
                <a:cs typeface="Arial" panose="020B0604020202020204" pitchFamily="34" charset="0"/>
              </a:rPr>
              <a:t>the new </a:t>
            </a:r>
            <a:r>
              <a:rPr lang="en-US" sz="4000" dirty="0" smtClean="0">
                <a:solidFill>
                  <a:schemeClr val="bg1"/>
                </a:solidFill>
                <a:latin typeface="Arial" panose="020B0604020202020204" pitchFamily="34" charset="0"/>
                <a:cs typeface="Arial" panose="020B0604020202020204" pitchFamily="34" charset="0"/>
              </a:rPr>
              <a:t>electricity.”</a:t>
            </a:r>
            <a:endParaRPr lang="en-US" sz="4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3133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1217254" y="2387917"/>
            <a:ext cx="9996846" cy="2298065"/>
          </a:xfrm>
          <a:prstGeom prst="rect">
            <a:avLst/>
          </a:prstGeom>
          <a:noFill/>
        </p:spPr>
        <p:txBody>
          <a:bodyPr wrap="square" rtlCol="0">
            <a:spAutoFit/>
          </a:bodyPr>
          <a:lstStyle/>
          <a:p>
            <a:pPr marL="0" marR="0" lvl="0" indent="0" algn="ctr" defTabSz="914400" rtl="0" eaLnBrk="1" fontAlgn="auto" latinLnBrk="0" hangingPunct="1">
              <a:lnSpc>
                <a:spcPts val="8640"/>
              </a:lnSpc>
              <a:spcBef>
                <a:spcPts val="0"/>
              </a:spcBef>
              <a:spcAft>
                <a:spcPts val="0"/>
              </a:spcAft>
              <a:buClrTx/>
              <a:buSzTx/>
              <a:buFontTx/>
              <a:buNone/>
              <a:tabLst/>
              <a:defRPr/>
            </a:pPr>
            <a:r>
              <a:rPr kumimoji="0" lang="en-US" sz="7200" b="0" i="0" u="none" strike="noStrike" kern="3600" cap="none" spc="-300" normalizeH="0" baseline="0" noProof="0" dirty="0" smtClean="0">
                <a:ln>
                  <a:noFill/>
                </a:ln>
                <a:effectLst/>
                <a:uLnTx/>
                <a:uFillTx/>
                <a:latin typeface="Arial" charset="0"/>
                <a:ea typeface="Arial" charset="0"/>
                <a:cs typeface="Arial" charset="0"/>
              </a:rPr>
              <a:t>“How </a:t>
            </a:r>
            <a:r>
              <a:rPr kumimoji="0" lang="en-US" sz="7200" b="0" i="0" u="none" strike="noStrike" kern="3600" cap="none" spc="-300" normalizeH="0" baseline="0" noProof="0" dirty="0">
                <a:ln>
                  <a:noFill/>
                </a:ln>
                <a:effectLst/>
                <a:uLnTx/>
                <a:uFillTx/>
                <a:latin typeface="Arial" charset="0"/>
                <a:ea typeface="Arial" charset="0"/>
                <a:cs typeface="Arial" charset="0"/>
              </a:rPr>
              <a:t>many feet are there in a </a:t>
            </a:r>
            <a:r>
              <a:rPr kumimoji="0" lang="en-US" sz="7200" b="0" i="0" u="none" strike="noStrike" kern="3600" cap="none" spc="-300" normalizeH="0" baseline="0" noProof="0" dirty="0" smtClean="0">
                <a:ln>
                  <a:noFill/>
                </a:ln>
                <a:effectLst/>
                <a:uLnTx/>
                <a:uFillTx/>
                <a:latin typeface="Arial" charset="0"/>
                <a:ea typeface="Arial" charset="0"/>
                <a:cs typeface="Arial" charset="0"/>
              </a:rPr>
              <a:t>light-year</a:t>
            </a:r>
            <a:r>
              <a:rPr kumimoji="0" lang="en-US" sz="7200" b="0" i="0" u="none" strike="noStrike" kern="3600" cap="none" spc="-300" normalizeH="0" noProof="0" dirty="0" smtClean="0">
                <a:ln>
                  <a:noFill/>
                </a:ln>
                <a:effectLst/>
                <a:uLnTx/>
                <a:uFillTx/>
                <a:latin typeface="Arial" charset="0"/>
                <a:ea typeface="Arial" charset="0"/>
                <a:cs typeface="Arial" charset="0"/>
              </a:rPr>
              <a:t> ?”</a:t>
            </a:r>
            <a:endParaRPr kumimoji="0" lang="en-US" sz="7200" b="0" i="0" u="none" strike="noStrike" kern="3600" cap="none" spc="-300" normalizeH="0" baseline="0" noProof="0" dirty="0">
              <a:ln>
                <a:noFill/>
              </a:ln>
              <a:effectLst/>
              <a:uLnTx/>
              <a:uFillTx/>
              <a:latin typeface="Helvetica" charset="0"/>
            </a:endParaRPr>
          </a:p>
        </p:txBody>
      </p:sp>
    </p:spTree>
    <p:extLst>
      <p:ext uri="{BB962C8B-B14F-4D97-AF65-F5344CB8AC3E}">
        <p14:creationId xmlns:p14="http://schemas.microsoft.com/office/powerpoint/2010/main" val="21256041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573404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78476" y="1274792"/>
            <a:ext cx="9080050" cy="4524315"/>
          </a:xfrm>
          <a:prstGeom prst="rect">
            <a:avLst/>
          </a:prstGeom>
          <a:noFill/>
        </p:spPr>
        <p:txBody>
          <a:bodyPr wrap="none" rtlCol="0">
            <a:spAutoFit/>
          </a:bodyPr>
          <a:lstStyle/>
          <a:p>
            <a:r>
              <a:rPr lang="en-US" sz="3600" b="1" dirty="0" smtClean="0">
                <a:solidFill>
                  <a:srgbClr val="3C4453"/>
                </a:solidFill>
                <a:latin typeface="Arial" charset="0"/>
                <a:ea typeface="Arial" charset="0"/>
                <a:cs typeface="Arial" charset="0"/>
              </a:rPr>
              <a:t>AI Challenges</a:t>
            </a:r>
          </a:p>
          <a:p>
            <a:endParaRPr lang="en-US" sz="3600" dirty="0">
              <a:solidFill>
                <a:srgbClr val="3C4453"/>
              </a:solidFill>
              <a:latin typeface="Arial" charset="0"/>
              <a:ea typeface="Arial" charset="0"/>
              <a:cs typeface="Arial" charset="0"/>
            </a:endParaRPr>
          </a:p>
          <a:p>
            <a:pPr marL="452438" indent="-452438">
              <a:buFont typeface="Wingdings" charset="2"/>
              <a:buChar char="§"/>
            </a:pPr>
            <a:r>
              <a:rPr lang="en-US" sz="3600" dirty="0" smtClean="0">
                <a:solidFill>
                  <a:srgbClr val="3C4453"/>
                </a:solidFill>
                <a:latin typeface="Arial" charset="0"/>
                <a:ea typeface="Arial" charset="0"/>
                <a:cs typeface="Arial" charset="0"/>
              </a:rPr>
              <a:t>Overfitting: rush to judgment</a:t>
            </a:r>
          </a:p>
          <a:p>
            <a:pPr marL="452438" indent="-452438">
              <a:buFont typeface="Wingdings" charset="2"/>
              <a:buChar char="§"/>
            </a:pPr>
            <a:r>
              <a:rPr lang="en-US" sz="3600" dirty="0" smtClean="0">
                <a:solidFill>
                  <a:srgbClr val="3C4453"/>
                </a:solidFill>
                <a:latin typeface="Arial" charset="0"/>
                <a:ea typeface="Arial" charset="0"/>
                <a:cs typeface="Arial" charset="0"/>
              </a:rPr>
              <a:t>Dimensionality: information overload</a:t>
            </a:r>
          </a:p>
          <a:p>
            <a:pPr marL="452438" indent="-452438">
              <a:buFont typeface="Wingdings" charset="2"/>
              <a:buChar char="§"/>
            </a:pPr>
            <a:r>
              <a:rPr lang="en-US" sz="3600" dirty="0" smtClean="0">
                <a:solidFill>
                  <a:srgbClr val="3C4453"/>
                </a:solidFill>
                <a:latin typeface="Arial" charset="0"/>
                <a:ea typeface="Arial" charset="0"/>
                <a:cs typeface="Arial" charset="0"/>
              </a:rPr>
              <a:t>Hand </a:t>
            </a:r>
            <a:r>
              <a:rPr lang="en-US" sz="3600" dirty="0">
                <a:solidFill>
                  <a:srgbClr val="3C4453"/>
                </a:solidFill>
                <a:latin typeface="Arial" charset="0"/>
                <a:ea typeface="Arial" charset="0"/>
                <a:cs typeface="Arial" charset="0"/>
              </a:rPr>
              <a:t>e</a:t>
            </a:r>
            <a:r>
              <a:rPr lang="en-US" sz="3600" dirty="0" smtClean="0">
                <a:solidFill>
                  <a:srgbClr val="3C4453"/>
                </a:solidFill>
                <a:latin typeface="Arial" charset="0"/>
                <a:ea typeface="Arial" charset="0"/>
                <a:cs typeface="Arial" charset="0"/>
              </a:rPr>
              <a:t>ngineering features: metadata</a:t>
            </a:r>
          </a:p>
          <a:p>
            <a:pPr marL="452438" indent="-452438">
              <a:buFont typeface="Wingdings" charset="2"/>
              <a:buChar char="§"/>
            </a:pPr>
            <a:r>
              <a:rPr lang="en-US" sz="3600" dirty="0" smtClean="0">
                <a:solidFill>
                  <a:srgbClr val="3C4453"/>
                </a:solidFill>
                <a:latin typeface="Arial" charset="0"/>
                <a:ea typeface="Arial" charset="0"/>
                <a:cs typeface="Arial" charset="0"/>
              </a:rPr>
              <a:t>Explore &amp; </a:t>
            </a:r>
            <a:r>
              <a:rPr lang="en-US" sz="3600" dirty="0">
                <a:solidFill>
                  <a:srgbClr val="3C4453"/>
                </a:solidFill>
                <a:latin typeface="Arial" charset="0"/>
                <a:ea typeface="Arial" charset="0"/>
                <a:cs typeface="Arial" charset="0"/>
              </a:rPr>
              <a:t>Exploit : </a:t>
            </a:r>
            <a:r>
              <a:rPr lang="en-US" sz="3600" dirty="0" smtClean="0">
                <a:solidFill>
                  <a:srgbClr val="3C4453"/>
                </a:solidFill>
                <a:latin typeface="Arial" charset="0"/>
                <a:ea typeface="Arial" charset="0"/>
                <a:cs typeface="Arial" charset="0"/>
              </a:rPr>
              <a:t>curiosity and selection</a:t>
            </a:r>
          </a:p>
          <a:p>
            <a:pPr marL="452438" indent="-452438">
              <a:buFont typeface="Wingdings" charset="2"/>
              <a:buChar char="§"/>
            </a:pPr>
            <a:r>
              <a:rPr lang="en-US" sz="3600" dirty="0" smtClean="0">
                <a:solidFill>
                  <a:srgbClr val="3C4453"/>
                </a:solidFill>
                <a:latin typeface="Arial" charset="0"/>
                <a:ea typeface="Arial" charset="0"/>
                <a:cs typeface="Arial" charset="0"/>
              </a:rPr>
              <a:t>Reward: goal specification</a:t>
            </a:r>
          </a:p>
          <a:p>
            <a:pPr marL="452438" indent="-452438">
              <a:buFont typeface="Wingdings" charset="2"/>
              <a:buChar char="§"/>
            </a:pPr>
            <a:r>
              <a:rPr lang="en-US" sz="3600" dirty="0" smtClean="0">
                <a:solidFill>
                  <a:srgbClr val="3C4453"/>
                </a:solidFill>
                <a:latin typeface="Arial" charset="0"/>
                <a:ea typeface="Arial" charset="0"/>
                <a:cs typeface="Arial" charset="0"/>
              </a:rPr>
              <a:t>Bias &amp; discrimination: data integrity</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7986" y="1274792"/>
            <a:ext cx="2519003" cy="3358670"/>
          </a:xfrm>
          <a:prstGeom prst="rect">
            <a:avLst/>
          </a:prstGeom>
        </p:spPr>
      </p:pic>
    </p:spTree>
    <p:extLst>
      <p:ext uri="{BB962C8B-B14F-4D97-AF65-F5344CB8AC3E}">
        <p14:creationId xmlns:p14="http://schemas.microsoft.com/office/powerpoint/2010/main" val="30714872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2780" b="10694"/>
          <a:stretch/>
        </p:blipFill>
        <p:spPr>
          <a:xfrm rot="-600000">
            <a:off x="1504546" y="370668"/>
            <a:ext cx="4808019" cy="615889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TextBox 4"/>
          <p:cNvSpPr txBox="1"/>
          <p:nvPr/>
        </p:nvSpPr>
        <p:spPr>
          <a:xfrm>
            <a:off x="6810783" y="2165687"/>
            <a:ext cx="4083169" cy="1569660"/>
          </a:xfrm>
          <a:prstGeom prst="rect">
            <a:avLst/>
          </a:prstGeom>
          <a:noFill/>
        </p:spPr>
        <p:txBody>
          <a:bodyPr wrap="none" rtlCol="0">
            <a:spAutoFit/>
          </a:bodyPr>
          <a:lstStyle/>
          <a:p>
            <a:r>
              <a:rPr lang="en-US" sz="3600" dirty="0" smtClean="0">
                <a:solidFill>
                  <a:srgbClr val="3C4453"/>
                </a:solidFill>
                <a:latin typeface="Arial" panose="020B0604020202020204" pitchFamily="34" charset="0"/>
                <a:cs typeface="Arial" panose="020B0604020202020204" pitchFamily="34" charset="0"/>
              </a:rPr>
              <a:t>Margaret Beckman</a:t>
            </a:r>
          </a:p>
          <a:p>
            <a:pPr>
              <a:spcBef>
                <a:spcPts val="1200"/>
              </a:spcBef>
            </a:pPr>
            <a:r>
              <a:rPr lang="en-US" sz="2000" dirty="0" smtClean="0">
                <a:solidFill>
                  <a:srgbClr val="3C4453"/>
                </a:solidFill>
                <a:latin typeface="Arial" panose="020B0604020202020204" pitchFamily="34" charset="0"/>
                <a:cs typeface="Arial" panose="020B0604020202020204" pitchFamily="34" charset="0"/>
              </a:rPr>
              <a:t>Chief Librarian (1971-1984)</a:t>
            </a:r>
          </a:p>
          <a:p>
            <a:pPr>
              <a:spcBef>
                <a:spcPts val="1200"/>
              </a:spcBef>
            </a:pPr>
            <a:r>
              <a:rPr lang="en-US" sz="2000" dirty="0" smtClean="0">
                <a:solidFill>
                  <a:srgbClr val="3C4453"/>
                </a:solidFill>
                <a:latin typeface="Arial" panose="020B0604020202020204" pitchFamily="34" charset="0"/>
                <a:cs typeface="Arial" panose="020B0604020202020204" pitchFamily="34" charset="0"/>
              </a:rPr>
              <a:t>University of Guelph</a:t>
            </a:r>
          </a:p>
        </p:txBody>
      </p:sp>
    </p:spTree>
    <p:extLst>
      <p:ext uri="{BB962C8B-B14F-4D97-AF65-F5344CB8AC3E}">
        <p14:creationId xmlns:p14="http://schemas.microsoft.com/office/powerpoint/2010/main" val="17820137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1219201"/>
            <a:ext cx="9643534" cy="4254500"/>
          </a:xfrm>
          <a:prstGeom prst="rect">
            <a:avLst/>
          </a:prstGeom>
        </p:spPr>
      </p:pic>
    </p:spTree>
    <p:extLst>
      <p:ext uri="{BB962C8B-B14F-4D97-AF65-F5344CB8AC3E}">
        <p14:creationId xmlns:p14="http://schemas.microsoft.com/office/powerpoint/2010/main" val="11027127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81300"/>
            <a:ext cx="12095238" cy="12700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782800"/>
            <a:ext cx="12095238" cy="12700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782800"/>
            <a:ext cx="12095238" cy="127000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2782800"/>
            <a:ext cx="12095238" cy="1270000"/>
          </a:xfrm>
          <a:prstGeom prst="rect">
            <a:avLst/>
          </a:prstGeom>
        </p:spPr>
      </p:pic>
    </p:spTree>
    <p:extLst>
      <p:ext uri="{BB962C8B-B14F-4D97-AF65-F5344CB8AC3E}">
        <p14:creationId xmlns:p14="http://schemas.microsoft.com/office/powerpoint/2010/main" val="731364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1156257" y="1305663"/>
            <a:ext cx="5915103" cy="3323987"/>
          </a:xfrm>
          <a:prstGeom prst="rect">
            <a:avLst/>
          </a:prstGeom>
        </p:spPr>
        <p:txBody>
          <a:bodyPr wrap="square">
            <a:spAutoFit/>
          </a:bodyPr>
          <a:lstStyle/>
          <a:p>
            <a:r>
              <a:rPr lang="en-US" sz="4200" i="0" dirty="0" smtClean="0">
                <a:solidFill>
                  <a:schemeClr val="bg1"/>
                </a:solidFill>
                <a:effectLst/>
                <a:latin typeface="Arial" panose="020B0604020202020204" pitchFamily="34" charset="0"/>
                <a:cs typeface="Arial" panose="020B0604020202020204" pitchFamily="34" charset="0"/>
              </a:rPr>
              <a:t>"Thinking is </a:t>
            </a:r>
            <a:br>
              <a:rPr lang="en-US" sz="4200" i="0" dirty="0" smtClean="0">
                <a:solidFill>
                  <a:schemeClr val="bg1"/>
                </a:solidFill>
                <a:effectLst/>
                <a:latin typeface="Arial" panose="020B0604020202020204" pitchFamily="34" charset="0"/>
                <a:cs typeface="Arial" panose="020B0604020202020204" pitchFamily="34" charset="0"/>
              </a:rPr>
            </a:br>
            <a:r>
              <a:rPr lang="en-US" sz="4200" i="0" dirty="0" smtClean="0">
                <a:solidFill>
                  <a:schemeClr val="bg1"/>
                </a:solidFill>
                <a:effectLst/>
                <a:latin typeface="Arial" panose="020B0604020202020204" pitchFamily="34" charset="0"/>
                <a:cs typeface="Arial" panose="020B0604020202020204" pitchFamily="34" charset="0"/>
              </a:rPr>
              <a:t>trying to think </a:t>
            </a:r>
            <a:br>
              <a:rPr lang="en-US" sz="4200" i="0" dirty="0" smtClean="0">
                <a:solidFill>
                  <a:schemeClr val="bg1"/>
                </a:solidFill>
                <a:effectLst/>
                <a:latin typeface="Arial" panose="020B0604020202020204" pitchFamily="34" charset="0"/>
                <a:cs typeface="Arial" panose="020B0604020202020204" pitchFamily="34" charset="0"/>
              </a:rPr>
            </a:br>
            <a:r>
              <a:rPr lang="en-US" sz="4200" i="0" dirty="0" smtClean="0">
                <a:solidFill>
                  <a:schemeClr val="bg1"/>
                </a:solidFill>
                <a:effectLst/>
                <a:latin typeface="Arial" panose="020B0604020202020204" pitchFamily="34" charset="0"/>
                <a:cs typeface="Arial" panose="020B0604020202020204" pitchFamily="34" charset="0"/>
              </a:rPr>
              <a:t>the unthinkable: </a:t>
            </a:r>
            <a:br>
              <a:rPr lang="en-US" sz="4200" i="0" dirty="0" smtClean="0">
                <a:solidFill>
                  <a:schemeClr val="bg1"/>
                </a:solidFill>
                <a:effectLst/>
                <a:latin typeface="Arial" panose="020B0604020202020204" pitchFamily="34" charset="0"/>
                <a:cs typeface="Arial" panose="020B0604020202020204" pitchFamily="34" charset="0"/>
              </a:rPr>
            </a:br>
            <a:r>
              <a:rPr lang="en-US" sz="4200" i="0" dirty="0" smtClean="0">
                <a:solidFill>
                  <a:schemeClr val="bg1"/>
                </a:solidFill>
                <a:effectLst/>
                <a:latin typeface="Arial" panose="020B0604020202020204" pitchFamily="34" charset="0"/>
                <a:cs typeface="Arial" panose="020B0604020202020204" pitchFamily="34" charset="0"/>
              </a:rPr>
              <a:t>thinking the thinkable </a:t>
            </a:r>
            <a:br>
              <a:rPr lang="en-US" sz="4200" i="0" dirty="0" smtClean="0">
                <a:solidFill>
                  <a:schemeClr val="bg1"/>
                </a:solidFill>
                <a:effectLst/>
                <a:latin typeface="Arial" panose="020B0604020202020204" pitchFamily="34" charset="0"/>
                <a:cs typeface="Arial" panose="020B0604020202020204" pitchFamily="34" charset="0"/>
              </a:rPr>
            </a:br>
            <a:r>
              <a:rPr lang="en-US" sz="4200" i="0" dirty="0" smtClean="0">
                <a:solidFill>
                  <a:schemeClr val="bg1"/>
                </a:solidFill>
                <a:effectLst/>
                <a:latin typeface="Arial" panose="020B0604020202020204" pitchFamily="34" charset="0"/>
                <a:cs typeface="Arial" panose="020B0604020202020204" pitchFamily="34" charset="0"/>
              </a:rPr>
              <a:t>is not worth the effort." </a:t>
            </a:r>
          </a:p>
        </p:txBody>
      </p:sp>
      <p:sp>
        <p:nvSpPr>
          <p:cNvPr id="4" name="Rectangle 3"/>
          <p:cNvSpPr/>
          <p:nvPr/>
        </p:nvSpPr>
        <p:spPr>
          <a:xfrm>
            <a:off x="1156257" y="4950939"/>
            <a:ext cx="5548376" cy="646331"/>
          </a:xfrm>
          <a:prstGeom prst="rect">
            <a:avLst/>
          </a:prstGeom>
        </p:spPr>
        <p:txBody>
          <a:bodyPr wrap="square">
            <a:spAutoFit/>
          </a:bodyPr>
          <a:lstStyle/>
          <a:p>
            <a:r>
              <a:rPr lang="en-US" b="1" i="1" dirty="0">
                <a:solidFill>
                  <a:schemeClr val="bg1"/>
                </a:solidFill>
                <a:latin typeface="Arial" panose="020B0604020202020204" pitchFamily="34" charset="0"/>
                <a:cs typeface="Arial" panose="020B0604020202020204" pitchFamily="34" charset="0"/>
              </a:rPr>
              <a:t>Hélène </a:t>
            </a:r>
            <a:r>
              <a:rPr lang="en-US" b="1" i="1" dirty="0" err="1">
                <a:solidFill>
                  <a:schemeClr val="bg1"/>
                </a:solidFill>
                <a:latin typeface="Arial" panose="020B0604020202020204" pitchFamily="34" charset="0"/>
                <a:cs typeface="Arial" panose="020B0604020202020204" pitchFamily="34" charset="0"/>
              </a:rPr>
              <a:t>Cixous</a:t>
            </a:r>
            <a:r>
              <a:rPr lang="en-US" b="1" i="1" dirty="0">
                <a:solidFill>
                  <a:schemeClr val="bg1"/>
                </a:solidFill>
                <a:latin typeface="Arial" panose="020B0604020202020204" pitchFamily="34" charset="0"/>
                <a:cs typeface="Arial" panose="020B0604020202020204" pitchFamily="34" charset="0"/>
              </a:rPr>
              <a:t>. </a:t>
            </a:r>
            <a:r>
              <a:rPr lang="en-US" b="1" i="1" dirty="0" smtClean="0">
                <a:solidFill>
                  <a:schemeClr val="bg1"/>
                </a:solidFill>
                <a:latin typeface="Arial" panose="020B0604020202020204" pitchFamily="34" charset="0"/>
                <a:cs typeface="Arial" panose="020B0604020202020204" pitchFamily="34" charset="0"/>
              </a:rPr>
              <a:t/>
            </a:r>
            <a:br>
              <a:rPr lang="en-US" b="1" i="1" dirty="0" smtClean="0">
                <a:solidFill>
                  <a:schemeClr val="bg1"/>
                </a:solidFill>
                <a:latin typeface="Arial" panose="020B0604020202020204" pitchFamily="34" charset="0"/>
                <a:cs typeface="Arial" panose="020B0604020202020204" pitchFamily="34" charset="0"/>
              </a:rPr>
            </a:br>
            <a:r>
              <a:rPr lang="en-US" i="1" dirty="0" smtClean="0">
                <a:solidFill>
                  <a:schemeClr val="bg1"/>
                </a:solidFill>
                <a:latin typeface="Arial" panose="020B0604020202020204" pitchFamily="34" charset="0"/>
                <a:cs typeface="Arial" panose="020B0604020202020204" pitchFamily="34" charset="0"/>
              </a:rPr>
              <a:t>Three </a:t>
            </a:r>
            <a:r>
              <a:rPr lang="en-US" i="1" dirty="0">
                <a:solidFill>
                  <a:schemeClr val="bg1"/>
                </a:solidFill>
                <a:latin typeface="Arial" panose="020B0604020202020204" pitchFamily="34" charset="0"/>
                <a:cs typeface="Arial" panose="020B0604020202020204" pitchFamily="34" charset="0"/>
              </a:rPr>
              <a:t>Steps </a:t>
            </a:r>
            <a:r>
              <a:rPr lang="en-US" i="1" dirty="0" smtClean="0">
                <a:solidFill>
                  <a:schemeClr val="bg1"/>
                </a:solidFill>
                <a:latin typeface="Arial" panose="020B0604020202020204" pitchFamily="34" charset="0"/>
                <a:cs typeface="Arial" panose="020B0604020202020204" pitchFamily="34" charset="0"/>
              </a:rPr>
              <a:t>on </a:t>
            </a:r>
            <a:r>
              <a:rPr lang="en-US" i="1" dirty="0">
                <a:solidFill>
                  <a:schemeClr val="bg1"/>
                </a:solidFill>
                <a:latin typeface="Arial" panose="020B0604020202020204" pitchFamily="34" charset="0"/>
                <a:cs typeface="Arial" panose="020B0604020202020204" pitchFamily="34" charset="0"/>
              </a:rPr>
              <a:t>the </a:t>
            </a:r>
            <a:r>
              <a:rPr lang="en-US" i="1" dirty="0" smtClean="0">
                <a:solidFill>
                  <a:schemeClr val="bg1"/>
                </a:solidFill>
                <a:latin typeface="Arial" panose="020B0604020202020204" pitchFamily="34" charset="0"/>
                <a:cs typeface="Arial" panose="020B0604020202020204" pitchFamily="34" charset="0"/>
              </a:rPr>
              <a:t>Ladder </a:t>
            </a:r>
            <a:r>
              <a:rPr lang="en-US" i="1" dirty="0">
                <a:solidFill>
                  <a:schemeClr val="bg1"/>
                </a:solidFill>
                <a:latin typeface="Arial" panose="020B0604020202020204" pitchFamily="34" charset="0"/>
                <a:cs typeface="Arial" panose="020B0604020202020204" pitchFamily="34" charset="0"/>
              </a:rPr>
              <a:t>of Writing</a:t>
            </a:r>
          </a:p>
        </p:txBody>
      </p:sp>
      <p:sp>
        <p:nvSpPr>
          <p:cNvPr id="6" name="AutoShape 2" descr="rl.jpg"/>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260939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53340" y="2921168"/>
            <a:ext cx="7485319" cy="1015663"/>
          </a:xfrm>
          <a:prstGeom prst="rect">
            <a:avLst/>
          </a:prstGeom>
          <a:noFill/>
        </p:spPr>
        <p:txBody>
          <a:bodyPr wrap="none" rtlCol="0">
            <a:spAutoFit/>
          </a:bodyPr>
          <a:lstStyle/>
          <a:p>
            <a:r>
              <a:rPr lang="en-US" sz="6000" dirty="0" smtClean="0">
                <a:solidFill>
                  <a:srgbClr val="3C4453"/>
                </a:solidFill>
                <a:latin typeface="Arial" panose="020B0604020202020204" pitchFamily="34" charset="0"/>
                <a:cs typeface="Arial" panose="020B0604020202020204" pitchFamily="34" charset="0"/>
              </a:rPr>
              <a:t>Make Things Happen</a:t>
            </a:r>
            <a:endParaRPr lang="en-US" sz="6000" dirty="0">
              <a:solidFill>
                <a:srgbClr val="3C445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02130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838937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2367630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 y="0"/>
            <a:ext cx="12192000" cy="6858000"/>
          </a:xfrm>
          <a:prstGeom prst="rect">
            <a:avLst/>
          </a:prstGeom>
        </p:spPr>
      </p:pic>
    </p:spTree>
    <p:extLst>
      <p:ext uri="{BB962C8B-B14F-4D97-AF65-F5344CB8AC3E}">
        <p14:creationId xmlns:p14="http://schemas.microsoft.com/office/powerpoint/2010/main" val="1666822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p:cNvSpPr txBox="1"/>
          <p:nvPr/>
        </p:nvSpPr>
        <p:spPr>
          <a:xfrm>
            <a:off x="374034" y="5600700"/>
            <a:ext cx="5353665" cy="923330"/>
          </a:xfrm>
          <a:prstGeom prst="rect">
            <a:avLst/>
          </a:prstGeom>
          <a:noFill/>
        </p:spPr>
        <p:txBody>
          <a:bodyPr wrap="square" rtlCol="0">
            <a:spAutoFit/>
          </a:bodyPr>
          <a:lstStyle/>
          <a:p>
            <a:r>
              <a:rPr lang="en-US" sz="3600" dirty="0" smtClean="0">
                <a:solidFill>
                  <a:schemeClr val="bg1"/>
                </a:solidFill>
                <a:latin typeface="Arial" panose="020B0604020202020204" pitchFamily="34" charset="0"/>
                <a:cs typeface="Arial" panose="020B0604020202020204" pitchFamily="34" charset="0"/>
              </a:rPr>
              <a:t>Robert Blackburn</a:t>
            </a:r>
          </a:p>
          <a:p>
            <a:r>
              <a:rPr lang="en-US" dirty="0" smtClean="0">
                <a:solidFill>
                  <a:schemeClr val="bg1"/>
                </a:solidFill>
                <a:latin typeface="Arial" panose="020B0604020202020204" pitchFamily="34" charset="0"/>
                <a:cs typeface="Arial" panose="020B0604020202020204" pitchFamily="34" charset="0"/>
              </a:rPr>
              <a:t>Chief Librarian (1954-1982) University of Toronto</a:t>
            </a:r>
          </a:p>
        </p:txBody>
      </p:sp>
    </p:spTree>
    <p:extLst>
      <p:ext uri="{BB962C8B-B14F-4D97-AF65-F5344CB8AC3E}">
        <p14:creationId xmlns:p14="http://schemas.microsoft.com/office/powerpoint/2010/main" val="10131607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0732" y="2857501"/>
            <a:ext cx="9407334" cy="1128880"/>
          </a:xfrm>
          <a:prstGeom prst="rect">
            <a:avLst/>
          </a:prstGeom>
        </p:spPr>
      </p:pic>
    </p:spTree>
    <p:extLst>
      <p:ext uri="{BB962C8B-B14F-4D97-AF65-F5344CB8AC3E}">
        <p14:creationId xmlns:p14="http://schemas.microsoft.com/office/powerpoint/2010/main" val="4075151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482600"/>
            <a:ext cx="7409750" cy="58166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722449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093441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4540</TotalTime>
  <Words>643</Words>
  <Application>Microsoft Office PowerPoint</Application>
  <PresentationFormat>Widescreen</PresentationFormat>
  <Paragraphs>124</Paragraphs>
  <Slides>50</Slides>
  <Notes>50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Calibri</vt:lpstr>
      <vt:lpstr>Calibri Light</vt:lpstr>
      <vt:lpstr>Helvetica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Guelph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Ridley</dc:creator>
  <cp:lastModifiedBy>Sabina Pagotto</cp:lastModifiedBy>
  <cp:revision>184</cp:revision>
  <cp:lastPrinted>2017-12-04T15:57:10Z</cp:lastPrinted>
  <dcterms:created xsi:type="dcterms:W3CDTF">2017-11-14T14:06:41Z</dcterms:created>
  <dcterms:modified xsi:type="dcterms:W3CDTF">2017-12-05T15:39:35Z</dcterms:modified>
</cp:coreProperties>
</file>