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72" r:id="rId2"/>
    <p:sldMasterId id="2147483684" r:id="rId3"/>
    <p:sldMasterId id="2147483696" r:id="rId4"/>
  </p:sldMasterIdLst>
  <p:notesMasterIdLst>
    <p:notesMasterId r:id="rId47"/>
  </p:notesMasterIdLst>
  <p:sldIdLst>
    <p:sldId id="296" r:id="rId5"/>
    <p:sldId id="271" r:id="rId6"/>
    <p:sldId id="272" r:id="rId7"/>
    <p:sldId id="29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91" r:id="rId17"/>
    <p:sldId id="259" r:id="rId18"/>
    <p:sldId id="260" r:id="rId19"/>
    <p:sldId id="258" r:id="rId20"/>
    <p:sldId id="262" r:id="rId21"/>
    <p:sldId id="261" r:id="rId22"/>
    <p:sldId id="263" r:id="rId23"/>
    <p:sldId id="264" r:id="rId24"/>
    <p:sldId id="266" r:id="rId25"/>
    <p:sldId id="267" r:id="rId26"/>
    <p:sldId id="268" r:id="rId27"/>
    <p:sldId id="265" r:id="rId28"/>
    <p:sldId id="269" r:id="rId29"/>
    <p:sldId id="293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4" r:id="rId41"/>
    <p:sldId id="298" r:id="rId42"/>
    <p:sldId id="299" r:id="rId43"/>
    <p:sldId id="300" r:id="rId44"/>
    <p:sldId id="295" r:id="rId45"/>
    <p:sldId id="297" r:id="rId4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20"/>
    <p:restoredTop sz="94286"/>
  </p:normalViewPr>
  <p:slideViewPr>
    <p:cSldViewPr snapToGrid="0" snapToObjects="1">
      <p:cViewPr varScale="1">
        <p:scale>
          <a:sx n="110" d="100"/>
          <a:sy n="110" d="100"/>
        </p:scale>
        <p:origin x="28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DAD4D7-AB6A-A743-BA52-832074128376}" type="doc">
      <dgm:prSet loTypeId="urn:microsoft.com/office/officeart/2008/layout/VerticalCurvedList" loCatId="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5726F9E-68CC-4F46-BFB1-9C459CE31E2B}">
      <dgm:prSet phldrT="[Text]"/>
      <dgm:spPr>
        <a:solidFill>
          <a:srgbClr val="FFC000"/>
        </a:solidFill>
      </dgm:spPr>
      <dgm:t>
        <a:bodyPr/>
        <a:lstStyle/>
        <a:p>
          <a:r>
            <a:rPr lang="en-US" b="1" dirty="0" smtClean="0"/>
            <a:t>Understanding the Implications of Collaborative Futures	</a:t>
          </a:r>
          <a:endParaRPr lang="en-US" b="1" dirty="0"/>
        </a:p>
      </dgm:t>
    </dgm:pt>
    <dgm:pt modelId="{CA67DDCB-4F2F-DF46-B840-744513470700}" type="parTrans" cxnId="{6E1E4E3A-96FD-C148-9808-DABB9FA02807}">
      <dgm:prSet/>
      <dgm:spPr/>
      <dgm:t>
        <a:bodyPr/>
        <a:lstStyle/>
        <a:p>
          <a:endParaRPr lang="en-US"/>
        </a:p>
      </dgm:t>
    </dgm:pt>
    <dgm:pt modelId="{7F73480D-8F6D-3841-9BE4-9221B750301B}" type="sibTrans" cxnId="{6E1E4E3A-96FD-C148-9808-DABB9FA02807}">
      <dgm:prSet/>
      <dgm:spPr/>
      <dgm:t>
        <a:bodyPr/>
        <a:lstStyle/>
        <a:p>
          <a:endParaRPr lang="en-US"/>
        </a:p>
      </dgm:t>
    </dgm:pt>
    <dgm:pt modelId="{2310AD75-3E15-7C45-8FA8-81294AF5F594}">
      <dgm:prSet phldrT="[Text]"/>
      <dgm:spPr>
        <a:solidFill>
          <a:srgbClr val="92D050"/>
        </a:solidFill>
      </dgm:spPr>
      <dgm:t>
        <a:bodyPr/>
        <a:lstStyle/>
        <a:p>
          <a:r>
            <a:rPr lang="en-US" b="1" dirty="0" smtClean="0"/>
            <a:t>Enhanced bibliographic management</a:t>
          </a:r>
          <a:endParaRPr lang="en-US" b="1" dirty="0"/>
        </a:p>
      </dgm:t>
    </dgm:pt>
    <dgm:pt modelId="{6A4A4C41-E535-A842-A251-C9BC8B4CEEFF}" type="parTrans" cxnId="{151E6B26-5DE9-5B49-8376-85BEA29D0DEC}">
      <dgm:prSet/>
      <dgm:spPr/>
      <dgm:t>
        <a:bodyPr/>
        <a:lstStyle/>
        <a:p>
          <a:endParaRPr lang="en-US"/>
        </a:p>
      </dgm:t>
    </dgm:pt>
    <dgm:pt modelId="{D86BB650-A76A-124D-9B82-527DCBCC3E0A}" type="sibTrans" cxnId="{151E6B26-5DE9-5B49-8376-85BEA29D0DEC}">
      <dgm:prSet/>
      <dgm:spPr/>
      <dgm:t>
        <a:bodyPr/>
        <a:lstStyle/>
        <a:p>
          <a:endParaRPr lang="en-US"/>
        </a:p>
      </dgm:t>
    </dgm:pt>
    <dgm:pt modelId="{9083AAD3-792C-0D4B-B10E-F6F77DE99A51}">
      <dgm:prSet phldrT="[Text]"/>
      <dgm:spPr>
        <a:solidFill>
          <a:srgbClr val="00B0F0"/>
        </a:solidFill>
      </dgm:spPr>
      <dgm:t>
        <a:bodyPr/>
        <a:lstStyle/>
        <a:p>
          <a:r>
            <a:rPr lang="en-US" b="1" dirty="0" smtClean="0"/>
            <a:t>Supporting OCUL libraries developing Alternative and Open publishing programs</a:t>
          </a:r>
          <a:endParaRPr lang="en-US" b="1" dirty="0"/>
        </a:p>
      </dgm:t>
    </dgm:pt>
    <dgm:pt modelId="{1BD7B0A2-160C-5A4F-ACFE-2D081EBD88D3}" type="parTrans" cxnId="{5B0BC407-60B9-0641-B156-BB0EDAEE0085}">
      <dgm:prSet/>
      <dgm:spPr/>
      <dgm:t>
        <a:bodyPr/>
        <a:lstStyle/>
        <a:p>
          <a:endParaRPr lang="en-US"/>
        </a:p>
      </dgm:t>
    </dgm:pt>
    <dgm:pt modelId="{84936F50-91B8-164D-BD72-F3A8D691CEC5}" type="sibTrans" cxnId="{5B0BC407-60B9-0641-B156-BB0EDAEE0085}">
      <dgm:prSet/>
      <dgm:spPr/>
      <dgm:t>
        <a:bodyPr/>
        <a:lstStyle/>
        <a:p>
          <a:endParaRPr lang="en-US"/>
        </a:p>
      </dgm:t>
    </dgm:pt>
    <dgm:pt modelId="{031EBAA1-3063-B24B-8434-9D6BBB2100C1}">
      <dgm:prSet/>
      <dgm:spPr>
        <a:solidFill>
          <a:srgbClr val="FFC000"/>
        </a:solidFill>
      </dgm:spPr>
      <dgm:t>
        <a:bodyPr/>
        <a:lstStyle/>
        <a:p>
          <a:r>
            <a:rPr lang="en-US" dirty="0" smtClean="0"/>
            <a:t>For RACER and SFX and other SP services</a:t>
          </a:r>
          <a:endParaRPr lang="en-US" dirty="0"/>
        </a:p>
      </dgm:t>
    </dgm:pt>
    <dgm:pt modelId="{DE9D7220-C61A-584A-83D7-02620C5B0E6A}" type="parTrans" cxnId="{1BBD71AE-F36D-894E-A2D6-36CDB1E3E608}">
      <dgm:prSet/>
      <dgm:spPr/>
      <dgm:t>
        <a:bodyPr/>
        <a:lstStyle/>
        <a:p>
          <a:endParaRPr lang="en-US"/>
        </a:p>
      </dgm:t>
    </dgm:pt>
    <dgm:pt modelId="{AD8171CF-9495-1649-8631-5B287A5402B9}" type="sibTrans" cxnId="{1BBD71AE-F36D-894E-A2D6-36CDB1E3E608}">
      <dgm:prSet/>
      <dgm:spPr/>
      <dgm:t>
        <a:bodyPr/>
        <a:lstStyle/>
        <a:p>
          <a:endParaRPr lang="en-US"/>
        </a:p>
      </dgm:t>
    </dgm:pt>
    <dgm:pt modelId="{6DFD4371-A04E-714C-B5A5-152D44AA8F28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 smtClean="0"/>
            <a:t>Entitlement management, holdings reporting, LOD</a:t>
          </a:r>
          <a:endParaRPr lang="en-US" dirty="0"/>
        </a:p>
      </dgm:t>
    </dgm:pt>
    <dgm:pt modelId="{FA0083DA-2ABE-D549-808F-BD4CDA73060B}" type="parTrans" cxnId="{D779AF02-3825-304D-B09B-796E38512056}">
      <dgm:prSet/>
      <dgm:spPr/>
      <dgm:t>
        <a:bodyPr/>
        <a:lstStyle/>
        <a:p>
          <a:endParaRPr lang="en-US"/>
        </a:p>
      </dgm:t>
    </dgm:pt>
    <dgm:pt modelId="{86A69A74-A0DC-A747-B246-6EAF0B003DC9}" type="sibTrans" cxnId="{D779AF02-3825-304D-B09B-796E38512056}">
      <dgm:prSet/>
      <dgm:spPr/>
      <dgm:t>
        <a:bodyPr/>
        <a:lstStyle/>
        <a:p>
          <a:endParaRPr lang="en-US"/>
        </a:p>
      </dgm:t>
    </dgm:pt>
    <dgm:pt modelId="{B23AB7E8-4F52-D14F-ABBE-8F3556CBEE2A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smtClean="0"/>
            <a:t>Enhanced OJS support. OER services, grey literature, government documents</a:t>
          </a:r>
          <a:endParaRPr lang="en-US" dirty="0"/>
        </a:p>
      </dgm:t>
    </dgm:pt>
    <dgm:pt modelId="{E4561A7C-CF08-A049-9166-F04C3C62FDE4}" type="parTrans" cxnId="{6E0B2B9C-DA65-1440-91B4-F9CC61D20F09}">
      <dgm:prSet/>
      <dgm:spPr/>
      <dgm:t>
        <a:bodyPr/>
        <a:lstStyle/>
        <a:p>
          <a:endParaRPr lang="en-US"/>
        </a:p>
      </dgm:t>
    </dgm:pt>
    <dgm:pt modelId="{57EB295E-796B-A44D-972B-E2D45435D50D}" type="sibTrans" cxnId="{6E0B2B9C-DA65-1440-91B4-F9CC61D20F09}">
      <dgm:prSet/>
      <dgm:spPr/>
      <dgm:t>
        <a:bodyPr/>
        <a:lstStyle/>
        <a:p>
          <a:endParaRPr lang="en-US"/>
        </a:p>
      </dgm:t>
    </dgm:pt>
    <dgm:pt modelId="{C9FCB494-7B7F-DA4C-8112-1159F759146C}">
      <dgm:prSet phldrT="[Text]"/>
      <dgm:spPr>
        <a:solidFill>
          <a:srgbClr val="FF7E79"/>
        </a:solidFill>
      </dgm:spPr>
      <dgm:t>
        <a:bodyPr/>
        <a:lstStyle/>
        <a:p>
          <a:r>
            <a:rPr lang="en-US" b="1" dirty="0" smtClean="0"/>
            <a:t>Expanding our digital preservation services</a:t>
          </a:r>
          <a:endParaRPr lang="en-US" b="1" dirty="0"/>
        </a:p>
      </dgm:t>
    </dgm:pt>
    <dgm:pt modelId="{428C80A8-00C2-4341-B425-1773B6097050}" type="parTrans" cxnId="{B46518BF-BEDE-054F-8109-4F6F5628161E}">
      <dgm:prSet/>
      <dgm:spPr/>
      <dgm:t>
        <a:bodyPr/>
        <a:lstStyle/>
        <a:p>
          <a:endParaRPr lang="en-US"/>
        </a:p>
      </dgm:t>
    </dgm:pt>
    <dgm:pt modelId="{7CC2921D-480B-7543-BE4A-5B0338E035BD}" type="sibTrans" cxnId="{B46518BF-BEDE-054F-8109-4F6F5628161E}">
      <dgm:prSet/>
      <dgm:spPr/>
      <dgm:t>
        <a:bodyPr/>
        <a:lstStyle/>
        <a:p>
          <a:endParaRPr lang="en-US"/>
        </a:p>
      </dgm:t>
    </dgm:pt>
    <dgm:pt modelId="{9FAB5E95-6FF3-5F4A-B45D-BE91286B48CC}">
      <dgm:prSet/>
      <dgm:spPr>
        <a:solidFill>
          <a:srgbClr val="FF7E79"/>
        </a:solidFill>
      </dgm:spPr>
      <dgm:t>
        <a:bodyPr/>
        <a:lstStyle/>
        <a:p>
          <a:r>
            <a:rPr lang="en-US" dirty="0" err="1" smtClean="0"/>
            <a:t>ownCloud</a:t>
          </a:r>
          <a:r>
            <a:rPr lang="en-US" dirty="0" smtClean="0"/>
            <a:t> pilot, CANOPUS project, TDR for Books, web archiving</a:t>
          </a:r>
          <a:endParaRPr lang="en-US" dirty="0"/>
        </a:p>
      </dgm:t>
    </dgm:pt>
    <dgm:pt modelId="{D09A6B08-728A-AB4B-A155-6D567C72E373}" type="parTrans" cxnId="{8CDFCE12-5EFF-354E-8836-E3AB633062C0}">
      <dgm:prSet/>
      <dgm:spPr/>
      <dgm:t>
        <a:bodyPr/>
        <a:lstStyle/>
        <a:p>
          <a:endParaRPr lang="en-US"/>
        </a:p>
      </dgm:t>
    </dgm:pt>
    <dgm:pt modelId="{0CA6E1B6-0DE6-2D4D-9D0A-1F2023449B5F}" type="sibTrans" cxnId="{8CDFCE12-5EFF-354E-8836-E3AB633062C0}">
      <dgm:prSet/>
      <dgm:spPr/>
      <dgm:t>
        <a:bodyPr/>
        <a:lstStyle/>
        <a:p>
          <a:endParaRPr lang="en-US"/>
        </a:p>
      </dgm:t>
    </dgm:pt>
    <dgm:pt modelId="{6F5414A9-BB29-0146-A032-A7F2EDA5008C}">
      <dgm:prSet/>
      <dgm:spPr>
        <a:solidFill>
          <a:srgbClr val="FF85FF"/>
        </a:solidFill>
      </dgm:spPr>
      <dgm:t>
        <a:bodyPr/>
        <a:lstStyle/>
        <a:p>
          <a:r>
            <a:rPr lang="en-US" b="1" dirty="0" smtClean="0"/>
            <a:t>Developing support tools for OCUL libraries implementing RDM services</a:t>
          </a:r>
          <a:endParaRPr lang="en-US" b="1" dirty="0"/>
        </a:p>
      </dgm:t>
    </dgm:pt>
    <dgm:pt modelId="{668E8C1B-34B4-3443-8876-60D1DEDAD1A7}" type="parTrans" cxnId="{37DB596D-D907-A844-BAA7-A699D98F9AAA}">
      <dgm:prSet/>
      <dgm:spPr/>
      <dgm:t>
        <a:bodyPr/>
        <a:lstStyle/>
        <a:p>
          <a:endParaRPr lang="en-US"/>
        </a:p>
      </dgm:t>
    </dgm:pt>
    <dgm:pt modelId="{F48B7097-54F1-864A-8D9D-404A09CC1F47}" type="sibTrans" cxnId="{37DB596D-D907-A844-BAA7-A699D98F9AAA}">
      <dgm:prSet/>
      <dgm:spPr/>
      <dgm:t>
        <a:bodyPr/>
        <a:lstStyle/>
        <a:p>
          <a:endParaRPr lang="en-US"/>
        </a:p>
      </dgm:t>
    </dgm:pt>
    <dgm:pt modelId="{77B9A911-60CF-C04F-8757-30EFB2D36164}">
      <dgm:prSet/>
      <dgm:spPr>
        <a:solidFill>
          <a:srgbClr val="FF85FF"/>
        </a:solidFill>
      </dgm:spPr>
      <dgm:t>
        <a:bodyPr/>
        <a:lstStyle/>
        <a:p>
          <a:r>
            <a:rPr lang="en-US" dirty="0" smtClean="0"/>
            <a:t>Enhancements to </a:t>
          </a:r>
          <a:r>
            <a:rPr lang="en-US" dirty="0" err="1" smtClean="0"/>
            <a:t>Dataverse</a:t>
          </a:r>
          <a:r>
            <a:rPr lang="en-US" dirty="0" smtClean="0"/>
            <a:t>, support for large datasets, statistics, CAF integration</a:t>
          </a:r>
          <a:endParaRPr lang="en-US" dirty="0"/>
        </a:p>
      </dgm:t>
    </dgm:pt>
    <dgm:pt modelId="{E124DED5-8EF3-8145-8C7E-12481ED3847C}" type="parTrans" cxnId="{6CAABAE4-B56C-0146-8052-964D79294F50}">
      <dgm:prSet/>
      <dgm:spPr/>
      <dgm:t>
        <a:bodyPr/>
        <a:lstStyle/>
        <a:p>
          <a:endParaRPr lang="en-US"/>
        </a:p>
      </dgm:t>
    </dgm:pt>
    <dgm:pt modelId="{733500BE-C9FD-D941-A0D5-2BE092A37F2A}" type="sibTrans" cxnId="{6CAABAE4-B56C-0146-8052-964D79294F50}">
      <dgm:prSet/>
      <dgm:spPr/>
      <dgm:t>
        <a:bodyPr/>
        <a:lstStyle/>
        <a:p>
          <a:endParaRPr lang="en-US"/>
        </a:p>
      </dgm:t>
    </dgm:pt>
    <dgm:pt modelId="{04C0AD94-9FC4-0D4E-AAA6-714E4BFD825B}" type="pres">
      <dgm:prSet presAssocID="{A1DAD4D7-AB6A-A743-BA52-83207412837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4D5E4ABC-370F-0D47-BD54-34F667CB6B46}" type="pres">
      <dgm:prSet presAssocID="{A1DAD4D7-AB6A-A743-BA52-832074128376}" presName="Name1" presStyleCnt="0"/>
      <dgm:spPr/>
    </dgm:pt>
    <dgm:pt modelId="{0C0255BD-5737-DF42-9691-D1A9D3AF4A8E}" type="pres">
      <dgm:prSet presAssocID="{A1DAD4D7-AB6A-A743-BA52-832074128376}" presName="cycle" presStyleCnt="0"/>
      <dgm:spPr/>
    </dgm:pt>
    <dgm:pt modelId="{638C6AB9-F7A7-D544-A6C1-68687DA28CFA}" type="pres">
      <dgm:prSet presAssocID="{A1DAD4D7-AB6A-A743-BA52-832074128376}" presName="srcNode" presStyleLbl="node1" presStyleIdx="0" presStyleCnt="5"/>
      <dgm:spPr/>
    </dgm:pt>
    <dgm:pt modelId="{A3882AC7-2F48-DF4A-A2E0-839AC25B84EE}" type="pres">
      <dgm:prSet presAssocID="{A1DAD4D7-AB6A-A743-BA52-832074128376}" presName="conn" presStyleLbl="parChTrans1D2" presStyleIdx="0" presStyleCnt="1"/>
      <dgm:spPr/>
      <dgm:t>
        <a:bodyPr/>
        <a:lstStyle/>
        <a:p>
          <a:endParaRPr lang="en-US"/>
        </a:p>
      </dgm:t>
    </dgm:pt>
    <dgm:pt modelId="{59F41CDA-2E92-064E-BD30-16BD38F6E8AF}" type="pres">
      <dgm:prSet presAssocID="{A1DAD4D7-AB6A-A743-BA52-832074128376}" presName="extraNode" presStyleLbl="node1" presStyleIdx="0" presStyleCnt="5"/>
      <dgm:spPr/>
    </dgm:pt>
    <dgm:pt modelId="{466251FD-9843-734D-978D-1A1EE829AAFD}" type="pres">
      <dgm:prSet presAssocID="{A1DAD4D7-AB6A-A743-BA52-832074128376}" presName="dstNode" presStyleLbl="node1" presStyleIdx="0" presStyleCnt="5"/>
      <dgm:spPr/>
    </dgm:pt>
    <dgm:pt modelId="{D63C834B-E4D0-A04E-8F3E-62E4D5B8076F}" type="pres">
      <dgm:prSet presAssocID="{65726F9E-68CC-4F46-BFB1-9C459CE31E2B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F2C6E8-C4B3-5D46-9F95-41B38C6D7EA5}" type="pres">
      <dgm:prSet presAssocID="{65726F9E-68CC-4F46-BFB1-9C459CE31E2B}" presName="accent_1" presStyleCnt="0"/>
      <dgm:spPr/>
    </dgm:pt>
    <dgm:pt modelId="{466F839C-6D7A-F84D-9711-2FF3342B9180}" type="pres">
      <dgm:prSet presAssocID="{65726F9E-68CC-4F46-BFB1-9C459CE31E2B}" presName="accentRepeatNode" presStyleLbl="solidFgAcc1" presStyleIdx="0" presStyleCnt="5" custScaleX="107049" custScaleY="104328"/>
      <dgm:spPr/>
    </dgm:pt>
    <dgm:pt modelId="{3943A86E-E355-4040-A5ED-FA7D4FA02EDB}" type="pres">
      <dgm:prSet presAssocID="{2310AD75-3E15-7C45-8FA8-81294AF5F594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439D5E-CF34-C843-AFBA-54A2A37724FE}" type="pres">
      <dgm:prSet presAssocID="{2310AD75-3E15-7C45-8FA8-81294AF5F594}" presName="accent_2" presStyleCnt="0"/>
      <dgm:spPr/>
    </dgm:pt>
    <dgm:pt modelId="{1D20CD70-E6DD-A147-8374-89DF31BCF2AA}" type="pres">
      <dgm:prSet presAssocID="{2310AD75-3E15-7C45-8FA8-81294AF5F594}" presName="accentRepeatNode" presStyleLbl="solidFgAcc1" presStyleIdx="1" presStyleCnt="5"/>
      <dgm:spPr/>
    </dgm:pt>
    <dgm:pt modelId="{F83DBE44-4CDB-CC4E-9E3F-1945EF845753}" type="pres">
      <dgm:prSet presAssocID="{9083AAD3-792C-0D4B-B10E-F6F77DE99A51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67EBA6-262A-6F45-9D62-02947085F48A}" type="pres">
      <dgm:prSet presAssocID="{9083AAD3-792C-0D4B-B10E-F6F77DE99A51}" presName="accent_3" presStyleCnt="0"/>
      <dgm:spPr/>
    </dgm:pt>
    <dgm:pt modelId="{E2D958D9-E911-C547-A90A-D6A260249EEE}" type="pres">
      <dgm:prSet presAssocID="{9083AAD3-792C-0D4B-B10E-F6F77DE99A51}" presName="accentRepeatNode" presStyleLbl="solidFgAcc1" presStyleIdx="2" presStyleCnt="5"/>
      <dgm:spPr/>
    </dgm:pt>
    <dgm:pt modelId="{C66439B6-98B6-444D-8C9F-A5D853F9F5FA}" type="pres">
      <dgm:prSet presAssocID="{C9FCB494-7B7F-DA4C-8112-1159F759146C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C5AFC-4291-E043-B659-F38578D32EB6}" type="pres">
      <dgm:prSet presAssocID="{C9FCB494-7B7F-DA4C-8112-1159F759146C}" presName="accent_4" presStyleCnt="0"/>
      <dgm:spPr/>
    </dgm:pt>
    <dgm:pt modelId="{5F672FC6-7622-FB46-8619-621ADDDC5798}" type="pres">
      <dgm:prSet presAssocID="{C9FCB494-7B7F-DA4C-8112-1159F759146C}" presName="accentRepeatNode" presStyleLbl="solidFgAcc1" presStyleIdx="3" presStyleCnt="5"/>
      <dgm:spPr/>
    </dgm:pt>
    <dgm:pt modelId="{310F691E-4FED-9A40-BCE7-476D18848CC7}" type="pres">
      <dgm:prSet presAssocID="{6F5414A9-BB29-0146-A032-A7F2EDA5008C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DA51B3-F511-8046-B72F-683FACF72BE2}" type="pres">
      <dgm:prSet presAssocID="{6F5414A9-BB29-0146-A032-A7F2EDA5008C}" presName="accent_5" presStyleCnt="0"/>
      <dgm:spPr/>
    </dgm:pt>
    <dgm:pt modelId="{10549B34-17B9-3747-B7FA-269DBFF9FE82}" type="pres">
      <dgm:prSet presAssocID="{6F5414A9-BB29-0146-A032-A7F2EDA5008C}" presName="accentRepeatNode" presStyleLbl="solidFgAcc1" presStyleIdx="4" presStyleCnt="5"/>
      <dgm:spPr/>
    </dgm:pt>
  </dgm:ptLst>
  <dgm:cxnLst>
    <dgm:cxn modelId="{24346F57-63C4-4879-913B-7695B816D4AC}" type="presOf" srcId="{65726F9E-68CC-4F46-BFB1-9C459CE31E2B}" destId="{D63C834B-E4D0-A04E-8F3E-62E4D5B8076F}" srcOrd="0" destOrd="0" presId="urn:microsoft.com/office/officeart/2008/layout/VerticalCurvedList"/>
    <dgm:cxn modelId="{F299147F-3B06-4C64-9C21-5D7520FA3E8F}" type="presOf" srcId="{77B9A911-60CF-C04F-8757-30EFB2D36164}" destId="{310F691E-4FED-9A40-BCE7-476D18848CC7}" srcOrd="0" destOrd="1" presId="urn:microsoft.com/office/officeart/2008/layout/VerticalCurvedList"/>
    <dgm:cxn modelId="{4DBEF270-3EC6-4162-86D9-16C26061AB76}" type="presOf" srcId="{031EBAA1-3063-B24B-8434-9D6BBB2100C1}" destId="{D63C834B-E4D0-A04E-8F3E-62E4D5B8076F}" srcOrd="0" destOrd="1" presId="urn:microsoft.com/office/officeart/2008/layout/VerticalCurvedList"/>
    <dgm:cxn modelId="{6E1E4E3A-96FD-C148-9808-DABB9FA02807}" srcId="{A1DAD4D7-AB6A-A743-BA52-832074128376}" destId="{65726F9E-68CC-4F46-BFB1-9C459CE31E2B}" srcOrd="0" destOrd="0" parTransId="{CA67DDCB-4F2F-DF46-B840-744513470700}" sibTransId="{7F73480D-8F6D-3841-9BE4-9221B750301B}"/>
    <dgm:cxn modelId="{6CAABAE4-B56C-0146-8052-964D79294F50}" srcId="{6F5414A9-BB29-0146-A032-A7F2EDA5008C}" destId="{77B9A911-60CF-C04F-8757-30EFB2D36164}" srcOrd="0" destOrd="0" parTransId="{E124DED5-8EF3-8145-8C7E-12481ED3847C}" sibTransId="{733500BE-C9FD-D941-A0D5-2BE092A37F2A}"/>
    <dgm:cxn modelId="{41B87269-C7B8-4F3C-9E59-073A66929707}" type="presOf" srcId="{2310AD75-3E15-7C45-8FA8-81294AF5F594}" destId="{3943A86E-E355-4040-A5ED-FA7D4FA02EDB}" srcOrd="0" destOrd="0" presId="urn:microsoft.com/office/officeart/2008/layout/VerticalCurvedList"/>
    <dgm:cxn modelId="{8236A4B8-DB8E-4414-B863-42286CD02C87}" type="presOf" srcId="{B23AB7E8-4F52-D14F-ABBE-8F3556CBEE2A}" destId="{F83DBE44-4CDB-CC4E-9E3F-1945EF845753}" srcOrd="0" destOrd="1" presId="urn:microsoft.com/office/officeart/2008/layout/VerticalCurvedList"/>
    <dgm:cxn modelId="{9266FDBE-AE71-45FB-9BDA-5E8C7073965A}" type="presOf" srcId="{9083AAD3-792C-0D4B-B10E-F6F77DE99A51}" destId="{F83DBE44-4CDB-CC4E-9E3F-1945EF845753}" srcOrd="0" destOrd="0" presId="urn:microsoft.com/office/officeart/2008/layout/VerticalCurvedList"/>
    <dgm:cxn modelId="{BF5FE9A6-8A5C-4825-B048-554AF5A596D3}" type="presOf" srcId="{9FAB5E95-6FF3-5F4A-B45D-BE91286B48CC}" destId="{C66439B6-98B6-444D-8C9F-A5D853F9F5FA}" srcOrd="0" destOrd="1" presId="urn:microsoft.com/office/officeart/2008/layout/VerticalCurvedList"/>
    <dgm:cxn modelId="{B46518BF-BEDE-054F-8109-4F6F5628161E}" srcId="{A1DAD4D7-AB6A-A743-BA52-832074128376}" destId="{C9FCB494-7B7F-DA4C-8112-1159F759146C}" srcOrd="3" destOrd="0" parTransId="{428C80A8-00C2-4341-B425-1773B6097050}" sibTransId="{7CC2921D-480B-7543-BE4A-5B0338E035BD}"/>
    <dgm:cxn modelId="{6E0B2B9C-DA65-1440-91B4-F9CC61D20F09}" srcId="{9083AAD3-792C-0D4B-B10E-F6F77DE99A51}" destId="{B23AB7E8-4F52-D14F-ABBE-8F3556CBEE2A}" srcOrd="0" destOrd="0" parTransId="{E4561A7C-CF08-A049-9166-F04C3C62FDE4}" sibTransId="{57EB295E-796B-A44D-972B-E2D45435D50D}"/>
    <dgm:cxn modelId="{5B0BC407-60B9-0641-B156-BB0EDAEE0085}" srcId="{A1DAD4D7-AB6A-A743-BA52-832074128376}" destId="{9083AAD3-792C-0D4B-B10E-F6F77DE99A51}" srcOrd="2" destOrd="0" parTransId="{1BD7B0A2-160C-5A4F-ACFE-2D081EBD88D3}" sibTransId="{84936F50-91B8-164D-BD72-F3A8D691CEC5}"/>
    <dgm:cxn modelId="{37DB596D-D907-A844-BAA7-A699D98F9AAA}" srcId="{A1DAD4D7-AB6A-A743-BA52-832074128376}" destId="{6F5414A9-BB29-0146-A032-A7F2EDA5008C}" srcOrd="4" destOrd="0" parTransId="{668E8C1B-34B4-3443-8876-60D1DEDAD1A7}" sibTransId="{F48B7097-54F1-864A-8D9D-404A09CC1F47}"/>
    <dgm:cxn modelId="{386BC974-BD3B-406C-8AE5-B938338801FA}" type="presOf" srcId="{6F5414A9-BB29-0146-A032-A7F2EDA5008C}" destId="{310F691E-4FED-9A40-BCE7-476D18848CC7}" srcOrd="0" destOrd="0" presId="urn:microsoft.com/office/officeart/2008/layout/VerticalCurvedList"/>
    <dgm:cxn modelId="{D7B4BBE0-DED6-49A9-AD56-07CA093ABED9}" type="presOf" srcId="{6DFD4371-A04E-714C-B5A5-152D44AA8F28}" destId="{3943A86E-E355-4040-A5ED-FA7D4FA02EDB}" srcOrd="0" destOrd="1" presId="urn:microsoft.com/office/officeart/2008/layout/VerticalCurvedList"/>
    <dgm:cxn modelId="{7A6CB88E-FF4C-4931-953F-7D0C53B373DC}" type="presOf" srcId="{AD8171CF-9495-1649-8631-5B287A5402B9}" destId="{A3882AC7-2F48-DF4A-A2E0-839AC25B84EE}" srcOrd="0" destOrd="0" presId="urn:microsoft.com/office/officeart/2008/layout/VerticalCurvedList"/>
    <dgm:cxn modelId="{043C478A-05BF-4C0C-921C-3DCD3FF5DCCE}" type="presOf" srcId="{C9FCB494-7B7F-DA4C-8112-1159F759146C}" destId="{C66439B6-98B6-444D-8C9F-A5D853F9F5FA}" srcOrd="0" destOrd="0" presId="urn:microsoft.com/office/officeart/2008/layout/VerticalCurvedList"/>
    <dgm:cxn modelId="{D779AF02-3825-304D-B09B-796E38512056}" srcId="{2310AD75-3E15-7C45-8FA8-81294AF5F594}" destId="{6DFD4371-A04E-714C-B5A5-152D44AA8F28}" srcOrd="0" destOrd="0" parTransId="{FA0083DA-2ABE-D549-808F-BD4CDA73060B}" sibTransId="{86A69A74-A0DC-A747-B246-6EAF0B003DC9}"/>
    <dgm:cxn modelId="{151E6B26-5DE9-5B49-8376-85BEA29D0DEC}" srcId="{A1DAD4D7-AB6A-A743-BA52-832074128376}" destId="{2310AD75-3E15-7C45-8FA8-81294AF5F594}" srcOrd="1" destOrd="0" parTransId="{6A4A4C41-E535-A842-A251-C9BC8B4CEEFF}" sibTransId="{D86BB650-A76A-124D-9B82-527DCBCC3E0A}"/>
    <dgm:cxn modelId="{8CDFCE12-5EFF-354E-8836-E3AB633062C0}" srcId="{C9FCB494-7B7F-DA4C-8112-1159F759146C}" destId="{9FAB5E95-6FF3-5F4A-B45D-BE91286B48CC}" srcOrd="0" destOrd="0" parTransId="{D09A6B08-728A-AB4B-A155-6D567C72E373}" sibTransId="{0CA6E1B6-0DE6-2D4D-9D0A-1F2023449B5F}"/>
    <dgm:cxn modelId="{1E574399-242E-4665-B635-83AEDB2303C5}" type="presOf" srcId="{A1DAD4D7-AB6A-A743-BA52-832074128376}" destId="{04C0AD94-9FC4-0D4E-AAA6-714E4BFD825B}" srcOrd="0" destOrd="0" presId="urn:microsoft.com/office/officeart/2008/layout/VerticalCurvedList"/>
    <dgm:cxn modelId="{1BBD71AE-F36D-894E-A2D6-36CDB1E3E608}" srcId="{65726F9E-68CC-4F46-BFB1-9C459CE31E2B}" destId="{031EBAA1-3063-B24B-8434-9D6BBB2100C1}" srcOrd="0" destOrd="0" parTransId="{DE9D7220-C61A-584A-83D7-02620C5B0E6A}" sibTransId="{AD8171CF-9495-1649-8631-5B287A5402B9}"/>
    <dgm:cxn modelId="{C0A83B46-D908-471E-926A-AB8B43830976}" type="presParOf" srcId="{04C0AD94-9FC4-0D4E-AAA6-714E4BFD825B}" destId="{4D5E4ABC-370F-0D47-BD54-34F667CB6B46}" srcOrd="0" destOrd="0" presId="urn:microsoft.com/office/officeart/2008/layout/VerticalCurvedList"/>
    <dgm:cxn modelId="{BBD6D9C1-5BBF-4339-971C-E88B8B98471B}" type="presParOf" srcId="{4D5E4ABC-370F-0D47-BD54-34F667CB6B46}" destId="{0C0255BD-5737-DF42-9691-D1A9D3AF4A8E}" srcOrd="0" destOrd="0" presId="urn:microsoft.com/office/officeart/2008/layout/VerticalCurvedList"/>
    <dgm:cxn modelId="{81D24C75-34BC-4E64-9EAE-1BE0974EBC74}" type="presParOf" srcId="{0C0255BD-5737-DF42-9691-D1A9D3AF4A8E}" destId="{638C6AB9-F7A7-D544-A6C1-68687DA28CFA}" srcOrd="0" destOrd="0" presId="urn:microsoft.com/office/officeart/2008/layout/VerticalCurvedList"/>
    <dgm:cxn modelId="{2149465B-CD98-4390-8798-1ABBB290EDAE}" type="presParOf" srcId="{0C0255BD-5737-DF42-9691-D1A9D3AF4A8E}" destId="{A3882AC7-2F48-DF4A-A2E0-839AC25B84EE}" srcOrd="1" destOrd="0" presId="urn:microsoft.com/office/officeart/2008/layout/VerticalCurvedList"/>
    <dgm:cxn modelId="{9432FBFE-40C1-4F10-9F27-02061B1350A2}" type="presParOf" srcId="{0C0255BD-5737-DF42-9691-D1A9D3AF4A8E}" destId="{59F41CDA-2E92-064E-BD30-16BD38F6E8AF}" srcOrd="2" destOrd="0" presId="urn:microsoft.com/office/officeart/2008/layout/VerticalCurvedList"/>
    <dgm:cxn modelId="{48F0FBF0-030C-4DE1-9638-C5EABEA3FE2F}" type="presParOf" srcId="{0C0255BD-5737-DF42-9691-D1A9D3AF4A8E}" destId="{466251FD-9843-734D-978D-1A1EE829AAFD}" srcOrd="3" destOrd="0" presId="urn:microsoft.com/office/officeart/2008/layout/VerticalCurvedList"/>
    <dgm:cxn modelId="{1E5068A8-9791-443E-AC32-7FB8FC6DDCA2}" type="presParOf" srcId="{4D5E4ABC-370F-0D47-BD54-34F667CB6B46}" destId="{D63C834B-E4D0-A04E-8F3E-62E4D5B8076F}" srcOrd="1" destOrd="0" presId="urn:microsoft.com/office/officeart/2008/layout/VerticalCurvedList"/>
    <dgm:cxn modelId="{97228CDE-6ECB-46BE-AD48-147A67525CB7}" type="presParOf" srcId="{4D5E4ABC-370F-0D47-BD54-34F667CB6B46}" destId="{60F2C6E8-C4B3-5D46-9F95-41B38C6D7EA5}" srcOrd="2" destOrd="0" presId="urn:microsoft.com/office/officeart/2008/layout/VerticalCurvedList"/>
    <dgm:cxn modelId="{AE50C7AC-4684-4A6F-8811-E906EF2931B8}" type="presParOf" srcId="{60F2C6E8-C4B3-5D46-9F95-41B38C6D7EA5}" destId="{466F839C-6D7A-F84D-9711-2FF3342B9180}" srcOrd="0" destOrd="0" presId="urn:microsoft.com/office/officeart/2008/layout/VerticalCurvedList"/>
    <dgm:cxn modelId="{02C5A705-6877-4E21-955C-F0B475D7CC97}" type="presParOf" srcId="{4D5E4ABC-370F-0D47-BD54-34F667CB6B46}" destId="{3943A86E-E355-4040-A5ED-FA7D4FA02EDB}" srcOrd="3" destOrd="0" presId="urn:microsoft.com/office/officeart/2008/layout/VerticalCurvedList"/>
    <dgm:cxn modelId="{455F948A-4501-4B36-BA05-8D0CAAB81F98}" type="presParOf" srcId="{4D5E4ABC-370F-0D47-BD54-34F667CB6B46}" destId="{55439D5E-CF34-C843-AFBA-54A2A37724FE}" srcOrd="4" destOrd="0" presId="urn:microsoft.com/office/officeart/2008/layout/VerticalCurvedList"/>
    <dgm:cxn modelId="{E9D1FBC2-BEFA-4141-AFC8-D51D4151FAE7}" type="presParOf" srcId="{55439D5E-CF34-C843-AFBA-54A2A37724FE}" destId="{1D20CD70-E6DD-A147-8374-89DF31BCF2AA}" srcOrd="0" destOrd="0" presId="urn:microsoft.com/office/officeart/2008/layout/VerticalCurvedList"/>
    <dgm:cxn modelId="{B5C46CCB-625B-4717-BB6E-807EF0FFF8C3}" type="presParOf" srcId="{4D5E4ABC-370F-0D47-BD54-34F667CB6B46}" destId="{F83DBE44-4CDB-CC4E-9E3F-1945EF845753}" srcOrd="5" destOrd="0" presId="urn:microsoft.com/office/officeart/2008/layout/VerticalCurvedList"/>
    <dgm:cxn modelId="{D8D55811-1981-41D3-A36B-091C565D2727}" type="presParOf" srcId="{4D5E4ABC-370F-0D47-BD54-34F667CB6B46}" destId="{2067EBA6-262A-6F45-9D62-02947085F48A}" srcOrd="6" destOrd="0" presId="urn:microsoft.com/office/officeart/2008/layout/VerticalCurvedList"/>
    <dgm:cxn modelId="{1FC5D163-4D48-4B34-BDD2-7FDD68C9C3A3}" type="presParOf" srcId="{2067EBA6-262A-6F45-9D62-02947085F48A}" destId="{E2D958D9-E911-C547-A90A-D6A260249EEE}" srcOrd="0" destOrd="0" presId="urn:microsoft.com/office/officeart/2008/layout/VerticalCurvedList"/>
    <dgm:cxn modelId="{A10E6133-A10E-43A7-B7C1-7C05AD6CD93D}" type="presParOf" srcId="{4D5E4ABC-370F-0D47-BD54-34F667CB6B46}" destId="{C66439B6-98B6-444D-8C9F-A5D853F9F5FA}" srcOrd="7" destOrd="0" presId="urn:microsoft.com/office/officeart/2008/layout/VerticalCurvedList"/>
    <dgm:cxn modelId="{8C4683F0-DF0A-4F75-BE7F-AAA3C36C2524}" type="presParOf" srcId="{4D5E4ABC-370F-0D47-BD54-34F667CB6B46}" destId="{CC5C5AFC-4291-E043-B659-F38578D32EB6}" srcOrd="8" destOrd="0" presId="urn:microsoft.com/office/officeart/2008/layout/VerticalCurvedList"/>
    <dgm:cxn modelId="{6367E7B0-F4C9-41D9-89C3-C4AE1880320D}" type="presParOf" srcId="{CC5C5AFC-4291-E043-B659-F38578D32EB6}" destId="{5F672FC6-7622-FB46-8619-621ADDDC5798}" srcOrd="0" destOrd="0" presId="urn:microsoft.com/office/officeart/2008/layout/VerticalCurvedList"/>
    <dgm:cxn modelId="{A0F181FD-7FF1-46E6-AD78-41E6CA07BADB}" type="presParOf" srcId="{4D5E4ABC-370F-0D47-BD54-34F667CB6B46}" destId="{310F691E-4FED-9A40-BCE7-476D18848CC7}" srcOrd="9" destOrd="0" presId="urn:microsoft.com/office/officeart/2008/layout/VerticalCurvedList"/>
    <dgm:cxn modelId="{099289D8-B94D-4B22-A678-CEA84EBA98E1}" type="presParOf" srcId="{4D5E4ABC-370F-0D47-BD54-34F667CB6B46}" destId="{D1DA51B3-F511-8046-B72F-683FACF72BE2}" srcOrd="10" destOrd="0" presId="urn:microsoft.com/office/officeart/2008/layout/VerticalCurvedList"/>
    <dgm:cxn modelId="{C4B03CAF-16FF-4C61-A412-F141939E8754}" type="presParOf" srcId="{D1DA51B3-F511-8046-B72F-683FACF72BE2}" destId="{10549B34-17B9-3747-B7FA-269DBFF9FE8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00F88-C19C-2B48-AFC0-CB0A384B3F8D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0695C-F6BF-9A4A-AD8F-9728E9383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58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95C-F6BF-9A4A-AD8F-9728E93831A6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3207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95C-F6BF-9A4A-AD8F-9728E93831A6}" type="slidenum">
              <a:rPr lang="en-US" smtClean="0">
                <a:solidFill>
                  <a:prstClr val="black"/>
                </a:solidFill>
              </a:rPr>
              <a:pPr/>
              <a:t>35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1344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95C-F6BF-9A4A-AD8F-9728E93831A6}" type="slidenum">
              <a:rPr lang="en-US" smtClean="0">
                <a:solidFill>
                  <a:prstClr val="black"/>
                </a:solidFill>
              </a:rPr>
              <a:pPr/>
              <a:t>37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5825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95C-F6BF-9A4A-AD8F-9728E93831A6}" type="slidenum">
              <a:rPr lang="en-US" smtClean="0">
                <a:solidFill>
                  <a:prstClr val="black"/>
                </a:solidFill>
              </a:rPr>
              <a:pPr/>
              <a:t>41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1956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95C-F6BF-9A4A-AD8F-9728E93831A6}" type="slidenum">
              <a:rPr lang="en-US" smtClean="0">
                <a:solidFill>
                  <a:prstClr val="black"/>
                </a:solidFill>
              </a:rPr>
              <a:pPr/>
              <a:t>42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346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95C-F6BF-9A4A-AD8F-9728E93831A6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959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95C-F6BF-9A4A-AD8F-9728E93831A6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105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95C-F6BF-9A4A-AD8F-9728E93831A6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155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95C-F6BF-9A4A-AD8F-9728E93831A6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7868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95C-F6BF-9A4A-AD8F-9728E93831A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982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95C-F6BF-9A4A-AD8F-9728E93831A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1445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95C-F6BF-9A4A-AD8F-9728E93831A6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547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95C-F6BF-9A4A-AD8F-9728E93831A6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948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698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81A93F0-206D-4303-B2A0-4BDB10FEA85A}" type="datetime1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745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F363855-1CA6-4D3C-B713-6460F0FD24CA}" type="datetime1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474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9448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151F8-C69F-CA48-B357-2DBFA34B9FF0}" type="datetime1">
              <a:rPr lang="en-US"/>
              <a:pPr>
                <a:defRPr/>
              </a:pPr>
              <a:t>12/7/2017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56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8999A-1809-784A-BE1A-03F095798510}" type="datetime1">
              <a:rPr lang="en-US"/>
              <a:pPr>
                <a:defRPr/>
              </a:pPr>
              <a:t>12/7/2017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0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7FA2E-6455-2540-A437-CF463A3AD183}" type="datetime1">
              <a:rPr lang="en-US"/>
              <a:pPr>
                <a:defRPr/>
              </a:pPr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ＭＳ Ｐゴシック" charset="-128"/>
                <a:cs typeface="ＭＳ Ｐゴシック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E04ECC-A361-7740-B2FC-0F388200693B}" type="slidenum">
              <a:rPr lang="en-US">
                <a:solidFill>
                  <a:prstClr val="black"/>
                </a:solidFill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73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66070-50F5-2E47-9830-C606E6A436EC}" type="datetime1">
              <a:rPr lang="en-US"/>
              <a:pPr>
                <a:defRPr/>
              </a:pPr>
              <a:t>12/7/2017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41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D6616-6F56-7E45-9A7C-AF2BF29F5778}" type="datetime1">
              <a:rPr lang="en-US"/>
              <a:pPr>
                <a:defRPr/>
              </a:pPr>
              <a:t>12/7/2017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1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B77DF-5BC9-4142-8E31-BBFE291A94FB}" type="datetime1">
              <a:rPr lang="en-US"/>
              <a:pPr>
                <a:defRPr/>
              </a:pPr>
              <a:t>12/7/2017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93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E053D-AE86-D74C-9D25-1F1BE987F296}" type="datetime1">
              <a:rPr lang="en-US"/>
              <a:pPr>
                <a:defRPr/>
              </a:pPr>
              <a:t>12/7/2017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57150"/>
            <a:ext cx="4011084" cy="1162050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57155"/>
            <a:ext cx="6815667" cy="60690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20C4C-F61E-AE4D-9017-F04E27565718}" type="datetime1">
              <a:rPr lang="en-US"/>
              <a:pPr>
                <a:defRPr/>
              </a:pPr>
              <a:t>12/7/2017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52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21600" y="6324832"/>
            <a:ext cx="3860800" cy="365125"/>
          </a:xfrm>
        </p:spPr>
        <p:txBody>
          <a:bodyPr/>
          <a:lstStyle>
            <a:lvl1pPr algn="r">
              <a:defRPr sz="1400" b="1" i="0" baseline="0"/>
            </a:lvl1pPr>
          </a:lstStyle>
          <a:p>
            <a:r>
              <a:rPr lang="en-US" dirty="0" smtClean="0"/>
              <a:t>#spday17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4019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3986C-DBC3-5C4E-AE39-7B367AEE2DB3}" type="datetime1">
              <a:rPr lang="en-US"/>
              <a:pPr>
                <a:defRPr/>
              </a:pPr>
              <a:t>12/7/2017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893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275E2-5B66-C14B-B4C8-37AA5802F26A}" type="datetime1">
              <a:rPr lang="en-US"/>
              <a:pPr>
                <a:defRPr/>
              </a:pPr>
              <a:t>12/7/2017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69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1C1F4-4137-F146-B499-596E96E058B0}" type="datetime1">
              <a:rPr lang="en-US"/>
              <a:pPr>
                <a:defRPr/>
              </a:pPr>
              <a:t>12/7/2017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00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50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21600" y="6324832"/>
            <a:ext cx="3860800" cy="365125"/>
          </a:xfrm>
        </p:spPr>
        <p:txBody>
          <a:bodyPr/>
          <a:lstStyle>
            <a:lvl1pPr algn="r">
              <a:defRPr sz="1400" b="1" i="0" baseline="0"/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722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8093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189"/>
            <a:fld id="{D826D5C2-757C-47BD-B8F4-AE4E8DEC8C4A}" type="datetime1">
              <a:rPr lang="en-US" smtClean="0">
                <a:solidFill>
                  <a:prstClr val="black"/>
                </a:solidFill>
              </a:rPr>
              <a:pPr defTabSz="457189"/>
              <a:t>12/7/2017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2976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189"/>
            <a:fld id="{22E8D4B4-9339-465E-B601-44156224ACEC}" type="datetime1">
              <a:rPr lang="en-US" smtClean="0">
                <a:solidFill>
                  <a:prstClr val="black"/>
                </a:solidFill>
              </a:rPr>
              <a:pPr defTabSz="457189"/>
              <a:t>12/7/2017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4962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2088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090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172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2910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2821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189"/>
            <a:fld id="{481A93F0-206D-4303-B2A0-4BDB10FEA85A}" type="datetime1">
              <a:rPr lang="en-US" smtClean="0">
                <a:solidFill>
                  <a:prstClr val="black"/>
                </a:solidFill>
              </a:rPr>
              <a:pPr defTabSz="457189"/>
              <a:t>12/7/2017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480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189"/>
            <a:fld id="{BF363855-1CA6-4D3C-B713-6460F0FD24CA}" type="datetime1">
              <a:rPr lang="en-US" smtClean="0">
                <a:solidFill>
                  <a:prstClr val="black"/>
                </a:solidFill>
              </a:rPr>
              <a:pPr defTabSz="457189"/>
              <a:t>12/7/2017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2947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2114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21600" y="6324832"/>
            <a:ext cx="3860800" cy="365125"/>
          </a:xfrm>
        </p:spPr>
        <p:txBody>
          <a:bodyPr/>
          <a:lstStyle>
            <a:lvl1pPr algn="r">
              <a:defRPr sz="1400" b="1" i="0" baseline="0"/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0003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017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189"/>
            <a:fld id="{D826D5C2-757C-47BD-B8F4-AE4E8DEC8C4A}" type="datetime1">
              <a:rPr lang="en-US" smtClean="0">
                <a:solidFill>
                  <a:prstClr val="black"/>
                </a:solidFill>
              </a:rPr>
              <a:pPr defTabSz="457189"/>
              <a:t>12/7/2017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3121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189"/>
            <a:fld id="{22E8D4B4-9339-465E-B601-44156224ACEC}" type="datetime1">
              <a:rPr lang="en-US" smtClean="0">
                <a:solidFill>
                  <a:prstClr val="black"/>
                </a:solidFill>
              </a:rPr>
              <a:pPr defTabSz="457189"/>
              <a:t>12/7/2017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694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77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826D5C2-757C-47BD-B8F4-AE4E8DEC8C4A}" type="datetime1">
              <a:rPr lang="en-US" smtClean="0"/>
              <a:t>12/7/2017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7405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5113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9114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3627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189"/>
            <a:fld id="{481A93F0-206D-4303-B2A0-4BDB10FEA85A}" type="datetime1">
              <a:rPr lang="en-US" smtClean="0">
                <a:solidFill>
                  <a:prstClr val="black"/>
                </a:solidFill>
              </a:rPr>
              <a:pPr defTabSz="457189"/>
              <a:t>12/7/2017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2392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189"/>
            <a:fld id="{BF363855-1CA6-4D3C-B713-6460F0FD24CA}" type="datetime1">
              <a:rPr lang="en-US" smtClean="0">
                <a:solidFill>
                  <a:prstClr val="black"/>
                </a:solidFill>
              </a:rPr>
              <a:pPr defTabSz="457189"/>
              <a:t>12/7/2017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384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2E8D4B4-9339-465E-B601-44156224ACEC}" type="datetime1">
              <a:rPr lang="en-US" smtClean="0"/>
              <a:t>12/7/2017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983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22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790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171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342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3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6890"/>
            <a:ext cx="10972800" cy="10260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8749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92453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#spday17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63992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434069"/>
            <a:ext cx="2304305" cy="20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46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ppback.eps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9050"/>
            <a:ext cx="12261851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762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2954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7600" y="649288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B419CC-0150-D24D-B0C3-31444F3083A1}" type="datetime1">
              <a:rPr lang="en-US"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12/7/2017</a:t>
            </a:fld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874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4FA350"/>
          </a:solidFill>
          <a:latin typeface="+mj-lt"/>
          <a:ea typeface="ＭＳ Ｐゴシック" charset="-128"/>
          <a:cs typeface="ＭＳ Ｐゴシック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FA350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FA350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FA350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FA350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 b="1">
          <a:solidFill>
            <a:srgbClr val="4FA350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 b="1">
          <a:solidFill>
            <a:srgbClr val="4FA350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 b="1">
          <a:solidFill>
            <a:srgbClr val="4FA350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 b="1">
          <a:solidFill>
            <a:srgbClr val="4FA350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Courier New" charset="0"/>
        <a:buChar char="o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3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6891"/>
            <a:ext cx="10972800" cy="10260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8749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92453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89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63992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89"/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189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1" y="6434069"/>
            <a:ext cx="2304305" cy="20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85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defTabSz="457189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3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6891"/>
            <a:ext cx="10972800" cy="10260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8749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92453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89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63992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89"/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189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1" y="6434069"/>
            <a:ext cx="2304305" cy="20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978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defTabSz="457189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ocul.on.ca/contact" TargetMode="Externa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grant@scholarsportal.info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8.tiff"/><Relationship Id="rId5" Type="http://schemas.openxmlformats.org/officeDocument/2006/relationships/image" Target="../media/image17.tiff"/><Relationship Id="rId4" Type="http://schemas.openxmlformats.org/officeDocument/2006/relationships/image" Target="../media/image16.tif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booksbeta.scholarsportal.info/" TargetMode="Externa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4.jpg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439"/>
            <a:ext cx="12293600" cy="70733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5415" y="2307300"/>
            <a:ext cx="745909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3600" dirty="0" smtClean="0">
                <a:solidFill>
                  <a:srgbClr val="FF4000"/>
                </a:solidFill>
              </a:rPr>
              <a:t>The livestream will begin at 9:30.</a:t>
            </a:r>
            <a:br>
              <a:rPr lang="en-US" sz="3600" dirty="0" smtClean="0">
                <a:solidFill>
                  <a:srgbClr val="FF4000"/>
                </a:solidFill>
              </a:rPr>
            </a:br>
            <a:r>
              <a:rPr lang="en-US" sz="3600" dirty="0" smtClean="0">
                <a:solidFill>
                  <a:srgbClr val="FF4000"/>
                </a:solidFill>
              </a:rPr>
              <a:t>ocul.on.ca/</a:t>
            </a:r>
            <a:r>
              <a:rPr lang="en-US" sz="3600" dirty="0" err="1" smtClean="0">
                <a:solidFill>
                  <a:srgbClr val="FF4000"/>
                </a:solidFill>
              </a:rPr>
              <a:t>spday</a:t>
            </a:r>
            <a:r>
              <a:rPr lang="en-US" sz="3600" dirty="0" smtClean="0">
                <a:solidFill>
                  <a:srgbClr val="FF4000"/>
                </a:solidFill>
              </a:rPr>
              <a:t>/2017/agenda</a:t>
            </a:r>
            <a:br>
              <a:rPr lang="en-US" sz="3600" dirty="0" smtClean="0">
                <a:solidFill>
                  <a:srgbClr val="FF4000"/>
                </a:solidFill>
              </a:rPr>
            </a:br>
            <a:r>
              <a:rPr lang="en-US" sz="3600" dirty="0" smtClean="0">
                <a:solidFill>
                  <a:srgbClr val="FF4000"/>
                </a:solidFill>
              </a:rPr>
              <a:t>Thanks for waiting! </a:t>
            </a:r>
          </a:p>
        </p:txBody>
      </p:sp>
    </p:spTree>
    <p:extLst>
      <p:ext uri="{BB962C8B-B14F-4D97-AF65-F5344CB8AC3E}">
        <p14:creationId xmlns:p14="http://schemas.microsoft.com/office/powerpoint/2010/main" val="177359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sz="2400" dirty="0"/>
              <a:t>New Makerspace Community</a:t>
            </a:r>
          </a:p>
          <a:p>
            <a:pPr lvl="1">
              <a:lnSpc>
                <a:spcPct val="110000"/>
              </a:lnSpc>
            </a:pPr>
            <a:r>
              <a:rPr lang="en-US" sz="1800" dirty="0"/>
              <a:t>Approved November 2017</a:t>
            </a:r>
          </a:p>
          <a:p>
            <a:pPr lvl="1">
              <a:lnSpc>
                <a:spcPct val="110000"/>
              </a:lnSpc>
            </a:pPr>
            <a:r>
              <a:rPr lang="en-US" sz="1800" dirty="0"/>
              <a:t>Dwayne Collins, Trent University, Moderator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Easy to create a Community</a:t>
            </a:r>
          </a:p>
          <a:p>
            <a:pPr lvl="1">
              <a:lnSpc>
                <a:spcPct val="110000"/>
              </a:lnSpc>
            </a:pPr>
            <a:r>
              <a:rPr lang="en-US" sz="1800" dirty="0"/>
              <a:t>Terms of reference</a:t>
            </a:r>
          </a:p>
          <a:p>
            <a:pPr lvl="1">
              <a:lnSpc>
                <a:spcPct val="110000"/>
              </a:lnSpc>
            </a:pPr>
            <a:r>
              <a:rPr lang="en-US" sz="1800" dirty="0"/>
              <a:t>Plan of activity</a:t>
            </a:r>
          </a:p>
          <a:p>
            <a:pPr lvl="1">
              <a:lnSpc>
                <a:spcPct val="110000"/>
              </a:lnSpc>
            </a:pPr>
            <a:r>
              <a:rPr lang="en-US" sz="1800" dirty="0"/>
              <a:t>Membership: at least 10 library staff from 1/3</a:t>
            </a:r>
            <a:r>
              <a:rPr lang="en-US" sz="1800" baseline="30000" dirty="0"/>
              <a:t>rd</a:t>
            </a:r>
            <a:r>
              <a:rPr lang="en-US" sz="1800" dirty="0"/>
              <a:t> of OCUL institutions (that’s 7!)</a:t>
            </a:r>
          </a:p>
          <a:p>
            <a:pPr lvl="1">
              <a:lnSpc>
                <a:spcPct val="110000"/>
              </a:lnSpc>
            </a:pPr>
            <a:r>
              <a:rPr lang="en-US" sz="1800" dirty="0"/>
              <a:t>Moderator</a:t>
            </a:r>
          </a:p>
          <a:p>
            <a:pPr>
              <a:lnSpc>
                <a:spcPct val="110000"/>
              </a:lnSpc>
            </a:pPr>
            <a:endParaRPr lang="en-US" sz="2000" dirty="0"/>
          </a:p>
          <a:p>
            <a:pPr>
              <a:lnSpc>
                <a:spcPct val="110000"/>
              </a:lnSpc>
            </a:pP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/>
              <a:t>The community can be what you want it to be</a:t>
            </a:r>
          </a:p>
          <a:p>
            <a:pPr lvl="1"/>
            <a:r>
              <a:rPr lang="en-US" sz="2000" dirty="0"/>
              <a:t>Dedicated to carrying out initiatives &amp; projects </a:t>
            </a:r>
          </a:p>
          <a:p>
            <a:pPr lvl="2"/>
            <a:r>
              <a:rPr lang="en-US" sz="1600" dirty="0"/>
              <a:t>With OCUL</a:t>
            </a:r>
            <a:r>
              <a:rPr lang="en-CA" sz="1600" dirty="0"/>
              <a:t> &amp; Scholars Portal</a:t>
            </a:r>
          </a:p>
          <a:p>
            <a:pPr lvl="2"/>
            <a:r>
              <a:rPr lang="en-US" sz="1600" dirty="0"/>
              <a:t>Or without OCUL &amp; Scholars Portal</a:t>
            </a:r>
            <a:endParaRPr lang="en-CA" sz="1600" dirty="0"/>
          </a:p>
          <a:p>
            <a:pPr lvl="1"/>
            <a:r>
              <a:rPr lang="en-US" sz="2000" dirty="0"/>
              <a:t>A forum for sharing ideas</a:t>
            </a:r>
          </a:p>
          <a:p>
            <a:pPr lvl="1"/>
            <a:r>
              <a:rPr lang="en-US" sz="2000" dirty="0"/>
              <a:t>A community of practice</a:t>
            </a:r>
          </a:p>
          <a:p>
            <a:pPr lvl="1"/>
            <a:r>
              <a:rPr lang="en-US" sz="2000" dirty="0"/>
              <a:t>A venue for professional development</a:t>
            </a:r>
          </a:p>
          <a:p>
            <a:pPr lvl="1"/>
            <a:r>
              <a:rPr lang="en-US" sz="2000" dirty="0"/>
              <a:t>Short- or long-term</a:t>
            </a:r>
          </a:p>
        </p:txBody>
      </p:sp>
    </p:spTree>
    <p:extLst>
      <p:ext uri="{BB962C8B-B14F-4D97-AF65-F5344CB8AC3E}">
        <p14:creationId xmlns:p14="http://schemas.microsoft.com/office/powerpoint/2010/main" val="76751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OCUL Outstanding Contribution Award</a:t>
            </a:r>
          </a:p>
          <a:p>
            <a:pPr lvl="1"/>
            <a:r>
              <a:rPr lang="en-US" sz="2400" dirty="0"/>
              <a:t>Individuals or teams can be nominated</a:t>
            </a:r>
          </a:p>
          <a:p>
            <a:pPr lvl="1"/>
            <a:r>
              <a:rPr lang="en-US" sz="2400" dirty="0"/>
              <a:t>Notable contributions to OCUL vision &amp; strategic priorities</a:t>
            </a:r>
          </a:p>
          <a:p>
            <a:pPr lvl="2"/>
            <a:r>
              <a:rPr lang="en-US" sz="2000" dirty="0"/>
              <a:t>Does not have to be an OCUL or SP project</a:t>
            </a:r>
          </a:p>
          <a:p>
            <a:pPr lvl="1"/>
            <a:r>
              <a:rPr lang="en-US" sz="2400" dirty="0"/>
              <a:t>No award for a couple of years</a:t>
            </a:r>
          </a:p>
          <a:p>
            <a:pPr lvl="1"/>
            <a:r>
              <a:rPr lang="en-US" sz="2400" dirty="0"/>
              <a:t>Multiple nominations this year</a:t>
            </a:r>
          </a:p>
          <a:p>
            <a:pPr lvl="1"/>
            <a:r>
              <a:rPr lang="en-US" sz="2400" dirty="0"/>
              <a:t>Determining criteria</a:t>
            </a:r>
          </a:p>
          <a:p>
            <a:pPr lvl="1"/>
            <a:r>
              <a:rPr lang="en-US" sz="2400" dirty="0"/>
              <a:t>Announcement(s) pending . . .</a:t>
            </a:r>
          </a:p>
          <a:p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1642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69776"/>
            <a:ext cx="8229600" cy="1143000"/>
          </a:xfrm>
        </p:spPr>
        <p:txBody>
          <a:bodyPr/>
          <a:lstStyle/>
          <a:p>
            <a:r>
              <a:rPr lang="en-US" dirty="0" smtClean="0"/>
              <a:t>Be in touch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567338"/>
            <a:ext cx="8229600" cy="4525963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2400" dirty="0"/>
              <a:t>John Barnett, Executive Director</a:t>
            </a:r>
          </a:p>
          <a:p>
            <a:pPr>
              <a:lnSpc>
                <a:spcPct val="110000"/>
              </a:lnSpc>
            </a:pPr>
            <a:r>
              <a:rPr lang="en-US" sz="2400" dirty="0" err="1"/>
              <a:t>Nur</a:t>
            </a:r>
            <a:r>
              <a:rPr lang="en-US" sz="2400" dirty="0"/>
              <a:t> </a:t>
            </a:r>
            <a:r>
              <a:rPr lang="en-US" sz="2400" dirty="0" err="1"/>
              <a:t>Artok</a:t>
            </a:r>
            <a:r>
              <a:rPr lang="en-US" sz="2400" dirty="0"/>
              <a:t>, Business Officer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Jacqueline Cato, Information Resources Coordinator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Rea </a:t>
            </a:r>
            <a:r>
              <a:rPr lang="en-US" sz="2400" dirty="0" err="1"/>
              <a:t>Devakos</a:t>
            </a:r>
            <a:r>
              <a:rPr lang="en-US" sz="2400" dirty="0"/>
              <a:t>, Projects Officer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Anika Ervin-Ward, Administration &amp; Communications Coordinator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Carol Stephenson, E-Resources Consultant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Collaborative Futures </a:t>
            </a:r>
            <a:r>
              <a:rPr lang="en-US" sz="2400"/>
              <a:t>staffing? </a:t>
            </a:r>
            <a:r>
              <a:rPr lang="en-US" sz="2400" dirty="0"/>
              <a:t>TBA</a:t>
            </a:r>
          </a:p>
          <a:p>
            <a:pPr>
              <a:lnSpc>
                <a:spcPct val="110000"/>
              </a:lnSpc>
            </a:pPr>
            <a:r>
              <a:rPr lang="en-US" sz="2400" dirty="0">
                <a:hlinkClick r:id="rId2"/>
              </a:rPr>
              <a:t>https://ocul.on.ca/contact</a:t>
            </a:r>
            <a:r>
              <a:rPr lang="en-US" sz="2400" dirty="0"/>
              <a:t> </a:t>
            </a:r>
          </a:p>
          <a:p>
            <a:pPr marL="0" indent="0" algn="r">
              <a:lnSpc>
                <a:spcPct val="110000"/>
              </a:lnSpc>
              <a:buNone/>
            </a:pPr>
            <a:endParaRPr lang="en-US" sz="2400" dirty="0"/>
          </a:p>
          <a:p>
            <a:pPr>
              <a:lnSpc>
                <a:spcPct val="11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2493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37047" y="2661588"/>
            <a:ext cx="45528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6600" dirty="0" smtClean="0">
                <a:solidFill>
                  <a:srgbClr val="4D4D4D">
                    <a:lumMod val="50000"/>
                  </a:srgbClr>
                </a:solidFill>
                <a:ea typeface="Gulim" panose="020B0600000101010101" pitchFamily="34" charset="-127"/>
                <a:cs typeface="Khmer UI" panose="020B0502040204020203" pitchFamily="34" charset="0"/>
              </a:rPr>
              <a:t>Permafrost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66695" y="3646053"/>
            <a:ext cx="43797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 smtClean="0">
                <a:solidFill>
                  <a:srgbClr val="FF4000"/>
                </a:solidFill>
              </a:rPr>
              <a:t>Grant Hurley</a:t>
            </a:r>
            <a:br>
              <a:rPr lang="en-US" sz="2400" dirty="0" smtClean="0">
                <a:solidFill>
                  <a:srgbClr val="FF4000"/>
                </a:solidFill>
              </a:rPr>
            </a:br>
            <a:r>
              <a:rPr lang="en-US" sz="2400" dirty="0" smtClean="0">
                <a:solidFill>
                  <a:srgbClr val="FF4000"/>
                </a:solidFill>
              </a:rPr>
              <a:t>Digital Preservation Librarian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9268" y="2671850"/>
            <a:ext cx="3187337" cy="422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13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Permafrost?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 dirty="0"/>
          </a:p>
        </p:txBody>
      </p:sp>
      <p:pic>
        <p:nvPicPr>
          <p:cNvPr id="5" name="Shape 25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14372" y="1650551"/>
            <a:ext cx="8763256" cy="40390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87562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Permafrost?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 dirty="0"/>
          </a:p>
        </p:txBody>
      </p:sp>
      <p:sp>
        <p:nvSpPr>
          <p:cNvPr id="5" name="Text Placeholder 4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Readiness interviews &amp; content inventories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Workflows &amp; documentation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Training (in person &amp; online)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Tool &amp; resource development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Research &amp; testing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84401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Pilot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 dirty="0"/>
          </a:p>
        </p:txBody>
      </p:sp>
      <p:sp>
        <p:nvSpPr>
          <p:cNvPr id="5" name="Shape 260"/>
          <p:cNvSpPr txBox="1">
            <a:spLocks noGrp="1"/>
          </p:cNvSpPr>
          <p:nvPr>
            <p:ph idx="1"/>
          </p:nvPr>
        </p:nvSpPr>
        <p:spPr>
          <a:xfrm>
            <a:off x="609600" y="1538749"/>
            <a:ext cx="99060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960" b="1" i="0" u="none" strike="noStrike" cap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Phase 1 – </a:t>
            </a:r>
            <a:r>
              <a:rPr lang="en-US" sz="2960" b="1" i="0" u="none" strike="noStrike" cap="none" dirty="0" smtClean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January-September </a:t>
            </a:r>
            <a:r>
              <a:rPr lang="en-US" sz="2960" b="1" i="0" u="none" strike="noStrike" cap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2017</a:t>
            </a:r>
          </a:p>
          <a:p>
            <a:pPr marL="857250" marR="0" lvl="1" indent="-4635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99615"/>
              <a:buFont typeface="Arial"/>
              <a:buChar char="•"/>
            </a:pPr>
            <a:r>
              <a:rPr lang="en-US" sz="2590" b="0" i="0" u="none" strike="noStrike" cap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Collaboration with </a:t>
            </a:r>
            <a:r>
              <a:rPr lang="en-US" sz="2590" b="0" i="0" u="none" strike="noStrike" cap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Lakehead</a:t>
            </a:r>
            <a:r>
              <a:rPr lang="en-US" sz="2590" b="0" i="0" u="none" strike="noStrike" cap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University Library</a:t>
            </a:r>
          </a:p>
          <a:p>
            <a:pPr marL="857250" marR="0" lvl="1" indent="-4635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99615"/>
              <a:buFont typeface="Arial"/>
              <a:buChar char="•"/>
            </a:pPr>
            <a:r>
              <a:rPr lang="en-US" sz="2590" b="0" i="0" u="none" strike="noStrike" cap="none" dirty="0" smtClean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Tested basic </a:t>
            </a:r>
            <a:r>
              <a:rPr lang="en-US" sz="2590" b="0" i="0" u="none" strike="noStrike" cap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system and </a:t>
            </a:r>
            <a:r>
              <a:rPr lang="en-US" sz="2590" b="0" i="0" u="none" strike="noStrike" cap="none" dirty="0" smtClean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workflow</a:t>
            </a:r>
            <a:endParaRPr lang="en-US" sz="2590" b="0" i="0" u="none" strike="noStrike" cap="none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00050" marR="0" lvl="1" indent="-63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590" b="1" i="0" u="none" strike="noStrike" cap="none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960" b="1" i="0" u="none" strike="noStrike" cap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Phase 2 – </a:t>
            </a:r>
            <a:r>
              <a:rPr lang="en-US" sz="2960" b="1" i="0" u="none" strike="noStrike" cap="none" dirty="0" smtClean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to May 2018</a:t>
            </a:r>
            <a:endParaRPr lang="en-US" sz="2960" b="1" i="0" u="none" strike="noStrike" cap="none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857250" marR="0" lvl="1" indent="-4635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99615"/>
              <a:buFont typeface="Arial"/>
              <a:buChar char="•"/>
            </a:pPr>
            <a:r>
              <a:rPr lang="en-US" sz="2590" b="0" i="0" u="none" strike="noStrike" cap="none" dirty="0" smtClean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4 new collaborators: Laurier, UOIT, University of Toronto Archives, Waterloo</a:t>
            </a:r>
          </a:p>
          <a:p>
            <a:pPr marL="857250" marR="0" lvl="1" indent="-4635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99615"/>
              <a:buFont typeface="Arial"/>
              <a:buChar char="•"/>
            </a:pPr>
            <a:r>
              <a:rPr lang="en-US" sz="2590" b="0" i="0" u="none" strike="noStrike" cap="none" dirty="0" smtClean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Continued testing; developing </a:t>
            </a:r>
            <a:r>
              <a:rPr lang="en-US" sz="2590" b="0" i="0" u="none" strike="noStrike" cap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service model documentation and more complex </a:t>
            </a:r>
            <a:r>
              <a:rPr lang="en-US" sz="2590" b="0" i="0" u="none" strike="noStrike" cap="none" dirty="0" smtClean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workflows</a:t>
            </a:r>
          </a:p>
          <a:p>
            <a:pPr marL="857250" marR="0" lvl="1" indent="-4635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99615"/>
              <a:buFont typeface="Arial"/>
              <a:buChar char="•"/>
            </a:pPr>
            <a:r>
              <a:rPr lang="en-US" sz="2590" dirty="0" smtClean="0"/>
              <a:t>Tool &amp; resource development</a:t>
            </a:r>
            <a:endParaRPr lang="en-US" sz="2590" b="0" i="0" u="none" strike="noStrike" cap="none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66283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Pilot Process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 dirty="0"/>
          </a:p>
        </p:txBody>
      </p:sp>
      <p:sp>
        <p:nvSpPr>
          <p:cNvPr id="5" name="Shape 260"/>
          <p:cNvSpPr txBox="1">
            <a:spLocks/>
          </p:cNvSpPr>
          <p:nvPr/>
        </p:nvSpPr>
        <p:spPr>
          <a:xfrm>
            <a:off x="393700" y="1685029"/>
            <a:ext cx="5080000" cy="4525963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960" dirty="0" smtClean="0">
                <a:sym typeface="Century Gothic"/>
              </a:rPr>
              <a:t>Readiness and needs analysis interview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960" dirty="0" smtClean="0"/>
              <a:t>Content inventory </a:t>
            </a:r>
            <a:endParaRPr lang="en-US" sz="2960" b="1" dirty="0" smtClean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960" dirty="0" smtClean="0"/>
              <a:t>3. Test sets</a:t>
            </a:r>
            <a:endParaRPr lang="en-US" sz="2960" dirty="0" smtClean="0">
              <a:solidFill>
                <a:schemeClr val="dk1"/>
              </a:solidFill>
              <a:sym typeface="Century Gothic"/>
            </a:endParaRPr>
          </a:p>
          <a:p>
            <a:pPr marL="914400" lvl="1" indent="-514350">
              <a:spcBef>
                <a:spcPts val="0"/>
              </a:spcBef>
              <a:buFont typeface="+mj-lt"/>
              <a:buAutoNum type="alphaUcPeriod"/>
            </a:pPr>
            <a:r>
              <a:rPr lang="en-US" sz="2560" dirty="0" smtClean="0"/>
              <a:t>Identify</a:t>
            </a:r>
          </a:p>
          <a:p>
            <a:pPr marL="914400" lvl="1" indent="-514350">
              <a:spcBef>
                <a:spcPts val="0"/>
              </a:spcBef>
              <a:buFont typeface="+mj-lt"/>
              <a:buAutoNum type="alphaUcPeriod"/>
            </a:pPr>
            <a:r>
              <a:rPr lang="en-US" sz="2560" dirty="0" smtClean="0">
                <a:solidFill>
                  <a:schemeClr val="dk1"/>
                </a:solidFill>
                <a:sym typeface="Century Gothic"/>
              </a:rPr>
              <a:t>Prepare and package</a:t>
            </a:r>
          </a:p>
          <a:p>
            <a:pPr marL="914400" lvl="1" indent="-514350">
              <a:spcBef>
                <a:spcPts val="0"/>
              </a:spcBef>
              <a:buFont typeface="+mj-lt"/>
              <a:buAutoNum type="alphaUcPeriod"/>
            </a:pPr>
            <a:r>
              <a:rPr lang="en-US" sz="2560" dirty="0" smtClean="0"/>
              <a:t>Process</a:t>
            </a:r>
          </a:p>
          <a:p>
            <a:pPr marL="914400" lvl="1" indent="-514350">
              <a:spcBef>
                <a:spcPts val="0"/>
              </a:spcBef>
              <a:buFont typeface="+mj-lt"/>
              <a:buAutoNum type="alphaUcPeriod"/>
            </a:pPr>
            <a:r>
              <a:rPr lang="en-US" sz="2560" dirty="0" smtClean="0">
                <a:solidFill>
                  <a:schemeClr val="dk1"/>
                </a:solidFill>
                <a:sym typeface="Century Gothic"/>
              </a:rPr>
              <a:t>Validate</a:t>
            </a:r>
          </a:p>
          <a:p>
            <a:pPr mar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en-US" sz="2960" b="1" dirty="0" smtClean="0"/>
          </a:p>
          <a:p>
            <a:pPr mar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en-US" sz="2590" b="1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53100" y="1685029"/>
            <a:ext cx="6553200" cy="3280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US" sz="2960" b="1" dirty="0"/>
              <a:t>Ongoing</a:t>
            </a:r>
            <a:r>
              <a:rPr lang="en-US" sz="2960" b="1" dirty="0" smtClean="0"/>
              <a:t>:</a:t>
            </a:r>
          </a:p>
          <a:p>
            <a:pPr>
              <a:buClr>
                <a:schemeClr val="dk1"/>
              </a:buClr>
              <a:buSzPct val="25000"/>
            </a:pPr>
            <a:endParaRPr lang="en-US" sz="2960" b="1" dirty="0"/>
          </a:p>
          <a:p>
            <a:pPr marL="457200" indent="-457200">
              <a:spcBef>
                <a:spcPts val="0"/>
              </a:spcBef>
              <a:buFont typeface="Arial" charset="0"/>
              <a:buChar char="•"/>
            </a:pPr>
            <a:r>
              <a:rPr lang="en-US" sz="2960" dirty="0" smtClean="0">
                <a:solidFill>
                  <a:schemeClr val="dk1"/>
                </a:solidFill>
                <a:sym typeface="Century Gothic"/>
              </a:rPr>
              <a:t>Consultation/assessment</a:t>
            </a:r>
          </a:p>
          <a:p>
            <a:pPr marL="457200" indent="-457200">
              <a:spcBef>
                <a:spcPts val="0"/>
              </a:spcBef>
              <a:buFont typeface="Arial" charset="0"/>
              <a:buChar char="•"/>
            </a:pPr>
            <a:r>
              <a:rPr lang="en-US" sz="2960" dirty="0" smtClean="0">
                <a:solidFill>
                  <a:schemeClr val="dk1"/>
                </a:solidFill>
                <a:sym typeface="Century Gothic"/>
              </a:rPr>
              <a:t>Troubleshooting</a:t>
            </a:r>
          </a:p>
          <a:p>
            <a:pPr marL="457200" indent="-457200">
              <a:spcBef>
                <a:spcPts val="0"/>
              </a:spcBef>
              <a:buFont typeface="Arial" charset="0"/>
              <a:buChar char="•"/>
            </a:pPr>
            <a:r>
              <a:rPr lang="en-US" sz="2960" dirty="0" smtClean="0"/>
              <a:t>Access strategies</a:t>
            </a:r>
          </a:p>
          <a:p>
            <a:pPr marL="457200" indent="-457200">
              <a:spcBef>
                <a:spcPts val="0"/>
              </a:spcBef>
              <a:buFont typeface="Arial" charset="0"/>
              <a:buChar char="•"/>
            </a:pPr>
            <a:r>
              <a:rPr lang="en-US" sz="2960" dirty="0" smtClean="0"/>
              <a:t>Tool testing</a:t>
            </a:r>
          </a:p>
          <a:p>
            <a:pPr marL="457200" indent="-457200">
              <a:spcBef>
                <a:spcPts val="0"/>
              </a:spcBef>
              <a:buFont typeface="Arial" charset="0"/>
              <a:buChar char="•"/>
            </a:pPr>
            <a:r>
              <a:rPr lang="en-US" sz="2960" dirty="0" smtClean="0"/>
              <a:t>Adjust &amp; document </a:t>
            </a:r>
            <a:r>
              <a:rPr lang="en-US" sz="2960" dirty="0"/>
              <a:t>workflows</a:t>
            </a:r>
          </a:p>
        </p:txBody>
      </p:sp>
    </p:spTree>
    <p:extLst>
      <p:ext uri="{BB962C8B-B14F-4D97-AF65-F5344CB8AC3E}">
        <p14:creationId xmlns:p14="http://schemas.microsoft.com/office/powerpoint/2010/main" val="11806775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Workflow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 dirty="0"/>
          </a:p>
        </p:txBody>
      </p:sp>
      <p:pic>
        <p:nvPicPr>
          <p:cNvPr id="5" name="Shape 26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46200" y="1304029"/>
            <a:ext cx="9804400" cy="47284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92928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/>
              <a:t>Scholars Portal</a:t>
            </a:r>
          </a:p>
          <a:p>
            <a:r>
              <a:rPr lang="en-US" dirty="0" smtClean="0"/>
              <a:t>Archivematica setup, installation and maintenance</a:t>
            </a:r>
          </a:p>
          <a:p>
            <a:r>
              <a:rPr lang="en-US" dirty="0" smtClean="0"/>
              <a:t>Initial onboarding, testing and setup support, including readiness interview/consultations</a:t>
            </a:r>
          </a:p>
          <a:p>
            <a:r>
              <a:rPr lang="en-US" dirty="0" smtClean="0"/>
              <a:t>Ongoing troubleshooting support</a:t>
            </a:r>
          </a:p>
          <a:p>
            <a:r>
              <a:rPr lang="en-US" dirty="0" smtClean="0"/>
              <a:t>Provides training resources, tools, reporting data on stored packages</a:t>
            </a:r>
          </a:p>
          <a:p>
            <a:r>
              <a:rPr lang="en-US" dirty="0" smtClean="0"/>
              <a:t>Assists with preservation actions over time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30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439"/>
            <a:ext cx="12293600" cy="707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13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i="1" dirty="0" smtClean="0"/>
              <a:t>Preserving Institution</a:t>
            </a:r>
          </a:p>
          <a:p>
            <a:r>
              <a:rPr lang="en-US" dirty="0" smtClean="0"/>
              <a:t>Actively uses the service</a:t>
            </a:r>
          </a:p>
          <a:p>
            <a:r>
              <a:rPr lang="en-US" dirty="0" smtClean="0"/>
              <a:t>Manages staff uses of the system, access to the system and data</a:t>
            </a:r>
          </a:p>
          <a:p>
            <a:r>
              <a:rPr lang="en-US" dirty="0" smtClean="0"/>
              <a:t>Determines the scope of content to be preserved</a:t>
            </a:r>
          </a:p>
          <a:p>
            <a:r>
              <a:rPr lang="en-US" dirty="0" smtClean="0"/>
              <a:t>Determines preservation policies and procedures with SP input where requested</a:t>
            </a:r>
          </a:p>
          <a:p>
            <a:r>
              <a:rPr lang="en-US" dirty="0" smtClean="0"/>
              <a:t>Validates outputs</a:t>
            </a:r>
          </a:p>
          <a:p>
            <a:r>
              <a:rPr lang="en-US" dirty="0" smtClean="0"/>
              <a:t>Initiates preservation actions over time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5231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Pricing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Modular based on use and needs</a:t>
            </a:r>
          </a:p>
          <a:p>
            <a:r>
              <a:rPr lang="en-US" dirty="0" smtClean="0"/>
              <a:t>Cost recovery approach: all funds go back into the service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One-time only costs:</a:t>
            </a:r>
          </a:p>
          <a:p>
            <a:r>
              <a:rPr lang="en-US" dirty="0" smtClean="0"/>
              <a:t>Setup: $2500 for systems and support time</a:t>
            </a:r>
          </a:p>
          <a:p>
            <a:r>
              <a:rPr lang="en-US" dirty="0" smtClean="0"/>
              <a:t>Training (optional): $300/day in person; $65/</a:t>
            </a:r>
            <a:r>
              <a:rPr lang="en-US" dirty="0" err="1" smtClean="0"/>
              <a:t>hr</a:t>
            </a:r>
            <a:r>
              <a:rPr lang="en-US" dirty="0" smtClean="0"/>
              <a:t> online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6878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Pricing Schedule: Annual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38749"/>
            <a:ext cx="9055100" cy="4525963"/>
          </a:xfrm>
        </p:spPr>
        <p:txBody>
          <a:bodyPr/>
          <a:lstStyle/>
          <a:p>
            <a:pPr marL="0" indent="0">
              <a:buNone/>
            </a:pPr>
            <a:r>
              <a:rPr lang="en-US" i="1" dirty="0" smtClean="0"/>
              <a:t>Hardware</a:t>
            </a:r>
          </a:p>
          <a:p>
            <a:r>
              <a:rPr lang="en-US" sz="2400" i="1" dirty="0" smtClean="0"/>
              <a:t>Small</a:t>
            </a:r>
            <a:r>
              <a:rPr lang="en-US" sz="2400" dirty="0" smtClean="0"/>
              <a:t> @ $700 (</a:t>
            </a:r>
            <a:r>
              <a:rPr lang="en-US" sz="2400" dirty="0"/>
              <a:t>2 cores / 4GB memory / 100 GB </a:t>
            </a:r>
            <a:r>
              <a:rPr lang="en-US" sz="2400" dirty="0" smtClean="0"/>
              <a:t>space) </a:t>
            </a:r>
            <a:endParaRPr lang="en-US" sz="2400" dirty="0"/>
          </a:p>
          <a:p>
            <a:r>
              <a:rPr lang="en-US" sz="2400" i="1" dirty="0" smtClean="0"/>
              <a:t>Medium </a:t>
            </a:r>
            <a:r>
              <a:rPr lang="en-US" sz="2400" dirty="0" smtClean="0"/>
              <a:t>@ $1400 (</a:t>
            </a:r>
            <a:r>
              <a:rPr lang="en-US" sz="2400" dirty="0"/>
              <a:t>4 cores / 8GB memory / 200 GB </a:t>
            </a:r>
            <a:r>
              <a:rPr lang="en-US" sz="2400" dirty="0" smtClean="0"/>
              <a:t>space)</a:t>
            </a:r>
            <a:endParaRPr lang="en-US" sz="2400" i="1" dirty="0" smtClean="0"/>
          </a:p>
          <a:p>
            <a:r>
              <a:rPr lang="en-US" sz="2400" i="1" dirty="0" smtClean="0"/>
              <a:t>Large </a:t>
            </a:r>
            <a:r>
              <a:rPr lang="en-US" sz="2400" dirty="0" smtClean="0"/>
              <a:t>@ $2800 </a:t>
            </a:r>
            <a:r>
              <a:rPr lang="en-US" sz="2400" dirty="0"/>
              <a:t>(8 cores / 16GB memory / 400 GB </a:t>
            </a:r>
            <a:r>
              <a:rPr lang="en-US" sz="2400" dirty="0" smtClean="0"/>
              <a:t>space</a:t>
            </a:r>
            <a:r>
              <a:rPr lang="en-US" sz="2400" dirty="0"/>
              <a:t>) </a:t>
            </a:r>
            <a:endParaRPr lang="en-US" sz="2400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i="1" dirty="0" smtClean="0"/>
              <a:t>Storage</a:t>
            </a:r>
          </a:p>
          <a:p>
            <a:pPr marL="0" indent="0">
              <a:buNone/>
            </a:pPr>
            <a:r>
              <a:rPr lang="en-US" sz="2400" dirty="0" smtClean="0"/>
              <a:t>@ OCUL rate: $320/TB 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902200" y="3931791"/>
            <a:ext cx="6680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i="1" dirty="0" smtClean="0"/>
              <a:t>Technical Support (Based on FTE)</a:t>
            </a:r>
          </a:p>
          <a:p>
            <a:pPr marL="514350" indent="-457200">
              <a:spcBef>
                <a:spcPts val="0"/>
              </a:spcBef>
              <a:buFont typeface="Arial" charset="0"/>
              <a:buChar char="•"/>
            </a:pPr>
            <a:r>
              <a:rPr lang="en-CA" sz="2400" dirty="0"/>
              <a:t>Up to 5,000 - $1000/</a:t>
            </a:r>
            <a:r>
              <a:rPr lang="en-CA" sz="2400" dirty="0" err="1"/>
              <a:t>yr</a:t>
            </a:r>
            <a:endParaRPr lang="en-CA" sz="2400" dirty="0"/>
          </a:p>
          <a:p>
            <a:pPr marL="514350" indent="-457200">
              <a:spcBef>
                <a:spcPts val="0"/>
              </a:spcBef>
              <a:buFont typeface="Arial" charset="0"/>
              <a:buChar char="•"/>
            </a:pPr>
            <a:r>
              <a:rPr lang="en-CA" sz="2400" dirty="0">
                <a:sym typeface="Century Gothic"/>
              </a:rPr>
              <a:t>5,000 – 15,000 - $2000/</a:t>
            </a:r>
            <a:r>
              <a:rPr lang="en-CA" sz="2400" dirty="0" err="1">
                <a:sym typeface="Century Gothic"/>
              </a:rPr>
              <a:t>yr</a:t>
            </a:r>
            <a:endParaRPr lang="en-CA" sz="2400" dirty="0">
              <a:sym typeface="Century Gothic"/>
            </a:endParaRPr>
          </a:p>
          <a:p>
            <a:pPr marL="514350" indent="-457200">
              <a:spcBef>
                <a:spcPts val="0"/>
              </a:spcBef>
              <a:buFont typeface="Arial" charset="0"/>
              <a:buChar char="•"/>
            </a:pPr>
            <a:r>
              <a:rPr lang="en-CA" sz="2400" dirty="0"/>
              <a:t>15,000-30,000 - $4,000/</a:t>
            </a:r>
            <a:r>
              <a:rPr lang="en-CA" sz="2400" dirty="0" err="1"/>
              <a:t>yr</a:t>
            </a:r>
            <a:endParaRPr lang="en-CA" sz="2400" dirty="0"/>
          </a:p>
          <a:p>
            <a:pPr marL="514350" indent="-457200">
              <a:spcBef>
                <a:spcPts val="0"/>
              </a:spcBef>
              <a:buFont typeface="Arial" charset="0"/>
              <a:buChar char="•"/>
            </a:pPr>
            <a:r>
              <a:rPr lang="en-CA" sz="2400" dirty="0">
                <a:sym typeface="Century Gothic"/>
              </a:rPr>
              <a:t>30,000-45,000 - $6000/</a:t>
            </a:r>
            <a:r>
              <a:rPr lang="en-CA" sz="2400" dirty="0" err="1">
                <a:sym typeface="Century Gothic"/>
              </a:rPr>
              <a:t>yr</a:t>
            </a:r>
            <a:endParaRPr lang="en-CA" sz="2400" dirty="0">
              <a:sym typeface="Century Gothic"/>
            </a:endParaRPr>
          </a:p>
          <a:p>
            <a:pPr marL="514350" indent="-457200">
              <a:spcBef>
                <a:spcPts val="0"/>
              </a:spcBef>
              <a:buFont typeface="Arial" charset="0"/>
              <a:buChar char="•"/>
            </a:pPr>
            <a:r>
              <a:rPr lang="en-CA" sz="2400" dirty="0"/>
              <a:t>45,0000 and up - $8,000/</a:t>
            </a:r>
            <a:r>
              <a:rPr lang="en-CA" sz="2400" dirty="0" err="1"/>
              <a:t>yr</a:t>
            </a:r>
            <a:endParaRPr lang="en-CA" sz="2400" dirty="0">
              <a:sym typeface="Century Gothic"/>
            </a:endParaRPr>
          </a:p>
          <a:p>
            <a:endParaRPr lang="en-US" sz="2400" i="1" dirty="0" smtClean="0"/>
          </a:p>
        </p:txBody>
      </p:sp>
    </p:spTree>
    <p:extLst>
      <p:ext uri="{BB962C8B-B14F-4D97-AF65-F5344CB8AC3E}">
        <p14:creationId xmlns:p14="http://schemas.microsoft.com/office/powerpoint/2010/main" val="4987078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Pricing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You’re a 14,000 FTE university with about </a:t>
            </a:r>
            <a:r>
              <a:rPr lang="en-US" dirty="0"/>
              <a:t>1</a:t>
            </a:r>
            <a:r>
              <a:rPr lang="en-US" dirty="0" smtClean="0"/>
              <a:t>TB of digital assets to preserve. Your staff is not familiar with Archivematica. </a:t>
            </a:r>
          </a:p>
          <a:p>
            <a:endParaRPr lang="en-US" dirty="0"/>
          </a:p>
          <a:p>
            <a:r>
              <a:rPr lang="en-US" dirty="0" smtClean="0"/>
              <a:t>One time only costs: Setup + 1 day of training = $2800</a:t>
            </a:r>
          </a:p>
          <a:p>
            <a:r>
              <a:rPr lang="en-US" dirty="0" smtClean="0"/>
              <a:t>Yearly costs: 1 medium machine, 2 TB of storage used, technical support @ $2000 = $4040 annually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0988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the Pilot: Production!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Launches May 2018</a:t>
            </a:r>
          </a:p>
          <a:p>
            <a:r>
              <a:rPr lang="en-US" dirty="0" smtClean="0"/>
              <a:t>Website in progress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Until then: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Readiness interview, anyone?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Sandbox available for all OCUL members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Documentation online @ </a:t>
            </a:r>
            <a:r>
              <a:rPr lang="en-US" dirty="0" err="1" smtClean="0"/>
              <a:t>Spotdocs</a:t>
            </a:r>
            <a:r>
              <a:rPr lang="en-US" dirty="0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714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in Touch!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hlinkClick r:id="rId2"/>
              </a:rPr>
              <a:t>grant@scholarsportal.info</a:t>
            </a:r>
            <a:r>
              <a:rPr lang="en-US" dirty="0" smtClean="0"/>
              <a:t> | 416-978-5648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#spday17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1806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9661" y="2661588"/>
            <a:ext cx="77476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5400" dirty="0" smtClean="0">
                <a:solidFill>
                  <a:srgbClr val="4D4D4D">
                    <a:lumMod val="50000"/>
                  </a:srgbClr>
                </a:solidFill>
                <a:ea typeface="Gulim" panose="020B0600000101010101" pitchFamily="34" charset="-127"/>
                <a:cs typeface="Khmer UI" panose="020B0502040204020203" pitchFamily="34" charset="0"/>
              </a:rPr>
              <a:t>Books Redevelopment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99859" y="3591300"/>
            <a:ext cx="44630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 err="1" smtClean="0">
                <a:solidFill>
                  <a:srgbClr val="FF4000"/>
                </a:solidFill>
              </a:rPr>
              <a:t>Bartek</a:t>
            </a:r>
            <a:r>
              <a:rPr lang="en-US" sz="2400" dirty="0" smtClean="0">
                <a:solidFill>
                  <a:srgbClr val="FF4000"/>
                </a:solidFill>
              </a:rPr>
              <a:t> </a:t>
            </a:r>
            <a:r>
              <a:rPr lang="en-US" sz="2400" smtClean="0">
                <a:solidFill>
                  <a:srgbClr val="FF4000"/>
                </a:solidFill>
              </a:rPr>
              <a:t>Kawula</a:t>
            </a:r>
            <a:r>
              <a:rPr lang="en-US" sz="2400" dirty="0" smtClean="0">
                <a:solidFill>
                  <a:srgbClr val="FF4000"/>
                </a:solidFill>
              </a:rPr>
              <a:t/>
            </a:r>
            <a:br>
              <a:rPr lang="en-US" sz="2400" dirty="0" smtClean="0">
                <a:solidFill>
                  <a:srgbClr val="FF4000"/>
                </a:solidFill>
              </a:rPr>
            </a:br>
            <a:r>
              <a:rPr lang="en-US" sz="2400" dirty="0" smtClean="0">
                <a:solidFill>
                  <a:srgbClr val="FF4000"/>
                </a:solidFill>
              </a:rPr>
              <a:t>Books Redevelopment Team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9268" y="2671850"/>
            <a:ext cx="3187337" cy="422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38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Books Redevelopment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92930"/>
            <a:ext cx="9316605" cy="12548141"/>
          </a:xfrm>
        </p:spPr>
      </p:pic>
    </p:spTree>
    <p:extLst>
      <p:ext uri="{BB962C8B-B14F-4D97-AF65-F5344CB8AC3E}">
        <p14:creationId xmlns:p14="http://schemas.microsoft.com/office/powerpoint/2010/main" val="2000836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2008		OCUL procures </a:t>
            </a:r>
            <a:r>
              <a:rPr lang="en-US" dirty="0" err="1" smtClean="0"/>
              <a:t>ebrary</a:t>
            </a:r>
            <a:r>
              <a:rPr lang="en-US" dirty="0" smtClean="0"/>
              <a:t> </a:t>
            </a:r>
            <a:r>
              <a:rPr lang="en-US" dirty="0"/>
              <a:t>platform (ISIS</a:t>
            </a:r>
            <a:r>
              <a:rPr lang="en-US" dirty="0" smtClean="0"/>
              <a:t>).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2009		Scholars Portal launches </a:t>
            </a:r>
            <a:r>
              <a:rPr lang="en-US" dirty="0" smtClean="0"/>
              <a:t>Books.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2011		ProQuest buys </a:t>
            </a:r>
            <a:r>
              <a:rPr lang="en-US" dirty="0" err="1" smtClean="0"/>
              <a:t>ebrary</a:t>
            </a:r>
            <a:r>
              <a:rPr lang="en-US" dirty="0"/>
              <a:t>. Support stops.</a:t>
            </a:r>
          </a:p>
          <a:p>
            <a:pPr marL="0" indent="0">
              <a:buNone/>
            </a:pPr>
            <a:r>
              <a:rPr lang="en-US" dirty="0"/>
              <a:t>2013		Adobe Content </a:t>
            </a:r>
            <a:r>
              <a:rPr lang="en-US" dirty="0" smtClean="0"/>
              <a:t>Server.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2014		Accessible </a:t>
            </a:r>
            <a:r>
              <a:rPr lang="en-US" dirty="0"/>
              <a:t>Content E-Portal (ACE</a:t>
            </a:r>
            <a:r>
              <a:rPr lang="en-US" dirty="0" smtClean="0"/>
              <a:t>).</a:t>
            </a:r>
            <a:endParaRPr lang="en-US" dirty="0"/>
          </a:p>
          <a:p>
            <a:pPr marL="609585" indent="-609585">
              <a:buAutoNum type="arabicPlain" startAt="2015"/>
            </a:pPr>
            <a:r>
              <a:rPr lang="en-US" dirty="0" smtClean="0"/>
              <a:t>    Business requirements gathered.</a:t>
            </a:r>
          </a:p>
          <a:p>
            <a:pPr marL="609585" indent="-609585">
              <a:buAutoNum type="arabicPlain" startAt="2015"/>
            </a:pPr>
            <a:r>
              <a:rPr lang="en-US" dirty="0" smtClean="0"/>
              <a:t>    Redevelopment work begins.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9879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7200" b="1" dirty="0"/>
              <a:t>Lots of challenges!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967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31810" y="2661588"/>
            <a:ext cx="416331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Gulim" panose="020B0600000101010101" pitchFamily="34" charset="-127"/>
                <a:cs typeface="Khmer UI" panose="020B0502040204020203" pitchFamily="34" charset="0"/>
              </a:rPr>
              <a:t>Welcome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93712" y="3630055"/>
            <a:ext cx="26356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 smtClean="0">
                <a:solidFill>
                  <a:srgbClr val="FF4000"/>
                </a:solidFill>
              </a:rPr>
              <a:t>Vivian Lewis</a:t>
            </a:r>
            <a:br>
              <a:rPr lang="en-US" sz="2400" dirty="0" smtClean="0">
                <a:solidFill>
                  <a:srgbClr val="FF4000"/>
                </a:solidFill>
              </a:rPr>
            </a:br>
            <a:r>
              <a:rPr lang="en-US" sz="2400" dirty="0" smtClean="0">
                <a:solidFill>
                  <a:srgbClr val="FF4000"/>
                </a:solidFill>
              </a:rPr>
              <a:t>Past OCUL Chair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9268" y="2671850"/>
            <a:ext cx="3187337" cy="422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53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 – Migrating metadata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MARC</a:t>
            </a:r>
          </a:p>
          <a:p>
            <a:pPr marL="0" indent="0">
              <a:buNone/>
            </a:pPr>
            <a:r>
              <a:rPr lang="en-US" dirty="0" smtClean="0"/>
              <a:t>ONIX</a:t>
            </a:r>
          </a:p>
          <a:p>
            <a:pPr marL="0" indent="0">
              <a:buNone/>
            </a:pPr>
            <a:r>
              <a:rPr lang="en-US" dirty="0" smtClean="0"/>
              <a:t>APA</a:t>
            </a:r>
          </a:p>
          <a:p>
            <a:pPr marL="0" indent="0">
              <a:buNone/>
            </a:pPr>
            <a:r>
              <a:rPr lang="en-US" dirty="0" smtClean="0"/>
              <a:t>Business Expert Press</a:t>
            </a:r>
          </a:p>
          <a:p>
            <a:pPr marL="0" indent="0">
              <a:buNone/>
            </a:pPr>
            <a:r>
              <a:rPr lang="en-US" dirty="0" smtClean="0"/>
              <a:t>Brill</a:t>
            </a:r>
          </a:p>
          <a:p>
            <a:pPr marL="0" indent="0">
              <a:buNone/>
            </a:pPr>
            <a:r>
              <a:rPr lang="en-US" dirty="0" smtClean="0"/>
              <a:t>Cambridge</a:t>
            </a:r>
          </a:p>
          <a:p>
            <a:pPr marL="0" indent="0">
              <a:buNone/>
            </a:pPr>
            <a:r>
              <a:rPr lang="en-US" dirty="0" smtClean="0"/>
              <a:t>Morgan &amp; Claypool</a:t>
            </a:r>
          </a:p>
          <a:p>
            <a:pPr marL="0" indent="0">
              <a:buNone/>
            </a:pPr>
            <a:r>
              <a:rPr lang="en-US" dirty="0" smtClean="0"/>
              <a:t>Harvard</a:t>
            </a:r>
          </a:p>
          <a:p>
            <a:pPr marL="0" indent="0">
              <a:buNone/>
            </a:pPr>
            <a:r>
              <a:rPr lang="en-US" dirty="0" smtClean="0"/>
              <a:t>IEEE</a:t>
            </a:r>
          </a:p>
          <a:p>
            <a:pPr marL="0" indent="0">
              <a:buNone/>
            </a:pPr>
            <a:r>
              <a:rPr lang="en-US" dirty="0" smtClean="0"/>
              <a:t>ITER</a:t>
            </a:r>
          </a:p>
          <a:p>
            <a:pPr marL="0" indent="0">
              <a:buNone/>
            </a:pPr>
            <a:r>
              <a:rPr lang="en-US" dirty="0" err="1" smtClean="0"/>
              <a:t>Karger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LWW XML</a:t>
            </a:r>
          </a:p>
          <a:p>
            <a:pPr marL="0" indent="0">
              <a:buNone/>
            </a:pPr>
            <a:r>
              <a:rPr lang="en-US" dirty="0" smtClean="0"/>
              <a:t>Oxford XML</a:t>
            </a:r>
          </a:p>
          <a:p>
            <a:pPr marL="0" indent="0">
              <a:buNone/>
            </a:pPr>
            <a:r>
              <a:rPr lang="en-US" dirty="0" smtClean="0"/>
              <a:t>Sage</a:t>
            </a:r>
          </a:p>
          <a:p>
            <a:pPr marL="0" indent="0">
              <a:buNone/>
            </a:pPr>
            <a:r>
              <a:rPr lang="en-US" dirty="0" smtClean="0"/>
              <a:t>Springer</a:t>
            </a:r>
          </a:p>
          <a:p>
            <a:pPr marL="0" indent="0">
              <a:buNone/>
            </a:pPr>
            <a:r>
              <a:rPr lang="en-US" dirty="0" smtClean="0"/>
              <a:t>Wiley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05646" y="3122070"/>
            <a:ext cx="1360375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/>
            <a:r>
              <a:rPr lang="en-US" sz="4267" b="1" dirty="0">
                <a:solidFill>
                  <a:prstClr val="black"/>
                </a:solidFill>
              </a:rPr>
              <a:t>BITS</a:t>
            </a:r>
          </a:p>
        </p:txBody>
      </p:sp>
      <p:sp>
        <p:nvSpPr>
          <p:cNvPr id="8" name="Right Brace 7"/>
          <p:cNvSpPr/>
          <p:nvPr/>
        </p:nvSpPr>
        <p:spPr>
          <a:xfrm>
            <a:off x="3417758" y="1538750"/>
            <a:ext cx="1059305" cy="4267441"/>
          </a:xfrm>
          <a:prstGeom prst="rightBrace">
            <a:avLst>
              <a:gd name="adj1" fmla="val 8333"/>
              <a:gd name="adj2" fmla="val 47190"/>
            </a:avLst>
          </a:prstGeom>
          <a:noFill/>
          <a:ln w="53975">
            <a:solidFill>
              <a:schemeClr val="tx2"/>
            </a:solidFill>
          </a:ln>
          <a:effectLst>
            <a:outerShdw blurRad="40000" dist="20000" dir="540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3634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#</a:t>
            </a:r>
            <a:r>
              <a:rPr lang="en-US" dirty="0"/>
              <a:t>2 - C</a:t>
            </a:r>
            <a:r>
              <a:rPr lang="en-US" dirty="0" smtClean="0"/>
              <a:t>ollections &amp; entitlements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538749"/>
            <a:ext cx="10972800" cy="7077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1251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 – Translating licenses into UX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55532" y="3541842"/>
            <a:ext cx="4790064" cy="165474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1" y="1258937"/>
            <a:ext cx="5101815" cy="22279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1" y="3521918"/>
            <a:ext cx="5101815" cy="26549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5525" y="1278630"/>
            <a:ext cx="4777456" cy="22082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65525" y="5251593"/>
            <a:ext cx="4768963" cy="75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9626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#4 – Delivering print-centric content online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666" y="1277640"/>
            <a:ext cx="11072735" cy="5831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254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hlinkClick r:id="rId2"/>
              </a:rPr>
              <a:t>https</a:t>
            </a:r>
            <a:r>
              <a:rPr lang="en-US" b="1" dirty="0">
                <a:hlinkClick r:id="rId2"/>
              </a:rPr>
              <a:t>://</a:t>
            </a:r>
            <a:r>
              <a:rPr lang="en-US" b="1" dirty="0" err="1" smtClean="0">
                <a:hlinkClick r:id="rId2"/>
              </a:rPr>
              <a:t>booksbeta.scholarsportal.info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0720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Books Redevelopment Phase 1 Completion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812981" y="1535619"/>
          <a:ext cx="10566039" cy="4500428"/>
        </p:xfrm>
        <a:graphic>
          <a:graphicData uri="http://schemas.openxmlformats.org/drawingml/2006/table">
            <a:tbl>
              <a:tblPr/>
              <a:tblGrid>
                <a:gridCol w="2800503"/>
                <a:gridCol w="647128"/>
                <a:gridCol w="647128"/>
                <a:gridCol w="647128"/>
                <a:gridCol w="647128"/>
                <a:gridCol w="647128"/>
                <a:gridCol w="647128"/>
                <a:gridCol w="647128"/>
                <a:gridCol w="647128"/>
                <a:gridCol w="647128"/>
                <a:gridCol w="647128"/>
                <a:gridCol w="647128"/>
                <a:gridCol w="647128"/>
              </a:tblGrid>
              <a:tr h="237340"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TASK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Dec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Jan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Feb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Mar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Apr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Jun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Jul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Aug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Sep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Oct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Nov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7340"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b="1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b="1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b="1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b="1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b="1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b="1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b="1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b="1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b="1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b="1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b="1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b="1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7340">
                <a:tc>
                  <a:txBody>
                    <a:bodyPr/>
                    <a:lstStyle/>
                    <a:p>
                      <a:pPr rtl="0" fontAlgn="b"/>
                      <a:r>
                        <a:rPr lang="en-US" sz="1200">
                          <a:effectLst/>
                        </a:rPr>
                        <a:t>ISIS loading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7340"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dirty="0">
                          <a:effectLst/>
                        </a:rPr>
                        <a:t>BITS loading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5A1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5A1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5A1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5A1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5A1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5A1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5A1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5A1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5A1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5A1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5A1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5A11"/>
                    </a:solidFill>
                  </a:tcPr>
                </a:tc>
              </a:tr>
              <a:tr h="228308"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dirty="0">
                          <a:effectLst/>
                        </a:rPr>
                        <a:t>ISIS platform in production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/>
                    <a:p>
                      <a:pPr rtl="0" fontAlgn="b"/>
                      <a:r>
                        <a:rPr lang="en-US" sz="1200" b="0" dirty="0" smtClean="0"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lang="en-US" sz="1200" b="1" dirty="0" smtClean="0"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Do </a:t>
                      </a: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not resuscitate!!!!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 fontAlgn="b"/>
                      <a:endParaRPr lang="en-US" sz="900" dirty="0">
                        <a:effectLst/>
                      </a:endParaRPr>
                    </a:p>
                  </a:txBody>
                  <a:tcPr marL="25104" marR="25104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 fontAlgn="b"/>
                      <a:endParaRPr lang="en-US" sz="900">
                        <a:effectLst/>
                      </a:endParaRPr>
                    </a:p>
                  </a:txBody>
                  <a:tcPr marL="25104" marR="25104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 fontAlgn="b"/>
                      <a:endParaRPr lang="en-US" sz="900" dirty="0">
                        <a:effectLst/>
                      </a:endParaRPr>
                    </a:p>
                  </a:txBody>
                  <a:tcPr marL="25104" marR="25104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7340"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dirty="0">
                          <a:effectLst/>
                        </a:rPr>
                        <a:t>Beta platform in production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75B5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75B5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75B5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75B5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7340"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dirty="0">
                          <a:effectLst/>
                        </a:rPr>
                        <a:t>Platform in production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237340"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7340"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dirty="0" smtClean="0">
                          <a:effectLst/>
                        </a:rPr>
                        <a:t>Prepare </a:t>
                      </a:r>
                      <a:r>
                        <a:rPr lang="en-US" sz="1200" dirty="0">
                          <a:effectLst/>
                        </a:rPr>
                        <a:t>ISIS platform for demotion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96B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7340"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dirty="0">
                          <a:effectLst/>
                        </a:rPr>
                        <a:t>End User Testing &amp; Feedback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7340"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dirty="0">
                          <a:effectLst/>
                        </a:rPr>
                        <a:t>ACE Testing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7340"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In Text Searching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solidFill>
                          <a:srgbClr val="7B7B7B"/>
                        </a:solidFill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E7CC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E7CC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7340">
                <a:tc>
                  <a:txBody>
                    <a:bodyPr/>
                    <a:lstStyle/>
                    <a:p>
                      <a:pPr rtl="0" fontAlgn="b"/>
                      <a:r>
                        <a:rPr lang="en-US" sz="1200">
                          <a:effectLst/>
                        </a:rPr>
                        <a:t>Statistics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7340">
                <a:tc>
                  <a:txBody>
                    <a:bodyPr/>
                    <a:lstStyle/>
                    <a:p>
                      <a:pPr rtl="0" fontAlgn="b"/>
                      <a:r>
                        <a:rPr lang="en-US" sz="1200">
                          <a:effectLst/>
                        </a:rPr>
                        <a:t>HTML Generation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237340">
                <a:tc>
                  <a:txBody>
                    <a:bodyPr/>
                    <a:lstStyle/>
                    <a:p>
                      <a:pPr rtl="0" fontAlgn="b"/>
                      <a:r>
                        <a:rPr lang="en-US" sz="1200">
                          <a:effectLst/>
                        </a:rPr>
                        <a:t>HTML Backlog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75B5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75B5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7340">
                <a:tc>
                  <a:txBody>
                    <a:bodyPr/>
                    <a:lstStyle/>
                    <a:p>
                      <a:pPr rtl="0" fontAlgn="b"/>
                      <a:r>
                        <a:rPr lang="en-US" sz="1200">
                          <a:effectLst/>
                        </a:rPr>
                        <a:t>Admintool work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7340">
                <a:tc>
                  <a:txBody>
                    <a:bodyPr/>
                    <a:lstStyle/>
                    <a:p>
                      <a:pPr rtl="0" fontAlgn="b"/>
                      <a:r>
                        <a:rPr lang="en-US" sz="1200">
                          <a:effectLst/>
                        </a:rPr>
                        <a:t>Admintool testing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7340">
                <a:tc>
                  <a:txBody>
                    <a:bodyPr/>
                    <a:lstStyle/>
                    <a:p>
                      <a:pPr rtl="0" fontAlgn="b"/>
                      <a:r>
                        <a:rPr lang="en-US" sz="1200">
                          <a:effectLst/>
                        </a:rPr>
                        <a:t>Shibboleth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64E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64E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7340"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ITER integration</a:t>
                      </a: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33472" marR="33472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842961" y="3307829"/>
            <a:ext cx="10566039" cy="19987"/>
          </a:xfrm>
          <a:prstGeom prst="line">
            <a:avLst/>
          </a:prstGeom>
          <a:ln w="3175">
            <a:solidFill>
              <a:schemeClr val="tx2"/>
            </a:solidFill>
            <a:prstDash val="solid"/>
          </a:ln>
          <a:effectLst>
            <a:outerShdw blurRad="40000" dist="20000" dir="540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0126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&amp; Feedback?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bartek@scholarsportal.info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3593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08823" y="2307225"/>
            <a:ext cx="589296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5400" dirty="0" smtClean="0">
                <a:solidFill>
                  <a:srgbClr val="4D4D4D">
                    <a:lumMod val="50000"/>
                  </a:srgbClr>
                </a:solidFill>
                <a:ea typeface="Gulim" panose="020B0600000101010101" pitchFamily="34" charset="-127"/>
                <a:cs typeface="Khmer UI" panose="020B0502040204020203" pitchFamily="34" charset="0"/>
              </a:rPr>
              <a:t>Looking Ahead</a:t>
            </a:r>
            <a:br>
              <a:rPr lang="en-US" sz="5400" dirty="0" smtClean="0">
                <a:solidFill>
                  <a:srgbClr val="4D4D4D">
                    <a:lumMod val="50000"/>
                  </a:srgbClr>
                </a:solidFill>
                <a:ea typeface="Gulim" panose="020B0600000101010101" pitchFamily="34" charset="-127"/>
                <a:cs typeface="Khmer UI" panose="020B0502040204020203" pitchFamily="34" charset="0"/>
              </a:rPr>
            </a:br>
            <a:r>
              <a:rPr lang="en-US" sz="5400" dirty="0" smtClean="0">
                <a:solidFill>
                  <a:srgbClr val="4D4D4D">
                    <a:lumMod val="50000"/>
                  </a:srgbClr>
                </a:solidFill>
                <a:ea typeface="Gulim" panose="020B0600000101010101" pitchFamily="34" charset="-127"/>
                <a:cs typeface="Khmer UI" panose="020B0502040204020203" pitchFamily="34" charset="0"/>
              </a:rPr>
              <a:t>New Partnerships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66695" y="3968782"/>
            <a:ext cx="1997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 smtClean="0">
                <a:solidFill>
                  <a:srgbClr val="FF4000"/>
                </a:solidFill>
              </a:rPr>
              <a:t>Alan Darnell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9268" y="2671850"/>
            <a:ext cx="3187337" cy="422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22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033880771"/>
              </p:ext>
            </p:extLst>
          </p:nvPr>
        </p:nvGraphicFramePr>
        <p:xfrm>
          <a:off x="2031999" y="330925"/>
          <a:ext cx="9393647" cy="6025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58519" y="1149245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/>
            <a:r>
              <a:rPr lang="en-US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51528" y="2211881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/>
            <a:r>
              <a:rPr lang="en-US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68119" y="3228945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/>
            <a:r>
              <a:rPr lang="en-US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51528" y="4246009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/>
            <a:r>
              <a:rPr lang="en-US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58519" y="5263073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/>
            <a:r>
              <a:rPr lang="en-US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9908" y="2875001"/>
            <a:ext cx="22385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/>
            <a:r>
              <a:rPr lang="en-US" sz="3200" b="1" dirty="0">
                <a:solidFill>
                  <a:prstClr val="black"/>
                </a:solidFill>
              </a:rPr>
              <a:t>Focus Areas</a:t>
            </a:r>
          </a:p>
        </p:txBody>
      </p:sp>
    </p:spTree>
    <p:extLst>
      <p:ext uri="{BB962C8B-B14F-4D97-AF65-F5344CB8AC3E}">
        <p14:creationId xmlns:p14="http://schemas.microsoft.com/office/powerpoint/2010/main" val="87498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Shape 57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8803" y="168780"/>
            <a:ext cx="11704192" cy="60088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73" y="452980"/>
            <a:ext cx="1926647" cy="28911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114" y="415897"/>
            <a:ext cx="1920337" cy="2757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6653" y="4336956"/>
            <a:ext cx="2816799" cy="15844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72" y="4048268"/>
            <a:ext cx="2730557" cy="18731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9314" y="368747"/>
            <a:ext cx="4170887" cy="15696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 defTabSz="457189"/>
            <a:r>
              <a:rPr lang="en-US" sz="3200" dirty="0">
                <a:solidFill>
                  <a:prstClr val="black"/>
                </a:solidFill>
              </a:rPr>
              <a:t>No library (or consortium) is an island</a:t>
            </a:r>
            <a:r>
              <a:rPr lang="mr-IN" sz="3200" dirty="0">
                <a:solidFill>
                  <a:prstClr val="black"/>
                </a:solidFill>
              </a:rPr>
              <a:t>…</a:t>
            </a:r>
            <a:endParaRPr 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73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439"/>
            <a:ext cx="12293600" cy="707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76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109" y="1181680"/>
            <a:ext cx="5047488" cy="3962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9102" y="2362662"/>
            <a:ext cx="26860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/>
            <a:r>
              <a:rPr lang="en-US" sz="3200" dirty="0" err="1">
                <a:solidFill>
                  <a:prstClr val="black"/>
                </a:solidFill>
              </a:rPr>
              <a:t>Dataverse</a:t>
            </a:r>
            <a:r>
              <a:rPr lang="en-US" sz="3200" dirty="0">
                <a:solidFill>
                  <a:prstClr val="black"/>
                </a:solidFill>
              </a:rPr>
              <a:t> North and Portage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22589" y="2362662"/>
            <a:ext cx="30170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/>
            <a:r>
              <a:rPr lang="en-US" sz="3200" dirty="0">
                <a:solidFill>
                  <a:prstClr val="black"/>
                </a:solidFill>
              </a:rPr>
              <a:t>CRKN Trusted Digital Repository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8252" y="4755914"/>
            <a:ext cx="3225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/>
            <a:r>
              <a:rPr lang="en-US" sz="3200" dirty="0">
                <a:solidFill>
                  <a:prstClr val="black"/>
                </a:solidFill>
              </a:rPr>
              <a:t>National preservation storage pilot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28751" y="304801"/>
            <a:ext cx="891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/>
            <a:r>
              <a:rPr lang="en-US" sz="2400" b="1" dirty="0">
                <a:solidFill>
                  <a:prstClr val="black"/>
                </a:solidFill>
              </a:rPr>
              <a:t>Building Shared Library Infrastructure at a National Level</a:t>
            </a:r>
          </a:p>
        </p:txBody>
      </p:sp>
    </p:spTree>
    <p:extLst>
      <p:ext uri="{BB962C8B-B14F-4D97-AF65-F5344CB8AC3E}">
        <p14:creationId xmlns:p14="http://schemas.microsoft.com/office/powerpoint/2010/main" val="211136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27920" y="2536082"/>
            <a:ext cx="38539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5400" dirty="0" smtClean="0">
                <a:solidFill>
                  <a:srgbClr val="4D4D4D">
                    <a:lumMod val="50000"/>
                  </a:srgbClr>
                </a:solidFill>
                <a:ea typeface="Gulim" panose="020B0600000101010101" pitchFamily="34" charset="-127"/>
                <a:cs typeface="Khmer UI" panose="020B0502040204020203" pitchFamily="34" charset="0"/>
              </a:rPr>
              <a:t>Questions?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16268" y="2997747"/>
            <a:ext cx="24016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3600" dirty="0">
                <a:solidFill>
                  <a:srgbClr val="FF4000"/>
                </a:solidFill>
              </a:rPr>
              <a:t>s</a:t>
            </a:r>
            <a:r>
              <a:rPr lang="en-US" sz="3600" dirty="0" smtClean="0">
                <a:solidFill>
                  <a:srgbClr val="FF4000"/>
                </a:solidFill>
              </a:rPr>
              <a:t>lido.com</a:t>
            </a:r>
          </a:p>
          <a:p>
            <a:pPr defTabSz="914400"/>
            <a:r>
              <a:rPr lang="en-US" sz="3600" dirty="0" smtClean="0">
                <a:solidFill>
                  <a:srgbClr val="FF4000"/>
                </a:solidFill>
              </a:rPr>
              <a:t>#spday17</a:t>
            </a:r>
          </a:p>
        </p:txBody>
      </p:sp>
    </p:spTree>
    <p:extLst>
      <p:ext uri="{BB962C8B-B14F-4D97-AF65-F5344CB8AC3E}">
        <p14:creationId xmlns:p14="http://schemas.microsoft.com/office/powerpoint/2010/main" val="405013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439"/>
            <a:ext cx="12293600" cy="70733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5415" y="2414876"/>
            <a:ext cx="979306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3600" dirty="0" smtClean="0">
                <a:solidFill>
                  <a:srgbClr val="FF4000"/>
                </a:solidFill>
              </a:rPr>
              <a:t>We’re on break!</a:t>
            </a:r>
          </a:p>
          <a:p>
            <a:pPr defTabSz="914400"/>
            <a:r>
              <a:rPr lang="en-US" sz="3600" dirty="0" smtClean="0">
                <a:solidFill>
                  <a:srgbClr val="FF4000"/>
                </a:solidFill>
              </a:rPr>
              <a:t>The livestream will resume in a few minutes.</a:t>
            </a:r>
            <a:br>
              <a:rPr lang="en-US" sz="3600" dirty="0" smtClean="0">
                <a:solidFill>
                  <a:srgbClr val="FF4000"/>
                </a:solidFill>
              </a:rPr>
            </a:br>
            <a:r>
              <a:rPr lang="en-US" sz="3600" dirty="0" smtClean="0">
                <a:solidFill>
                  <a:srgbClr val="FF4000"/>
                </a:solidFill>
              </a:rPr>
              <a:t/>
            </a:r>
            <a:br>
              <a:rPr lang="en-US" sz="3600" dirty="0" smtClean="0">
                <a:solidFill>
                  <a:srgbClr val="FF4000"/>
                </a:solidFill>
              </a:rPr>
            </a:br>
            <a:endParaRPr lang="en-US" sz="3600" dirty="0" smtClean="0">
              <a:solidFill>
                <a:srgbClr val="FF4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54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OCUL update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John Barnett, Executive Director, OCUL</a:t>
            </a:r>
          </a:p>
          <a:p>
            <a:pPr eaLnBrk="1" hangingPunct="1">
              <a:defRPr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defRPr/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December 8, 2017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433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6321430"/>
            <a:ext cx="4559300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7743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What’s new?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Collaborative Futures</a:t>
            </a: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Strategic planning</a:t>
            </a: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New Initiatives Funding</a:t>
            </a: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Communities</a:t>
            </a: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Outstanding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Contribution Award</a:t>
            </a:r>
          </a:p>
          <a:p>
            <a:endParaRPr lang="en-US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endParaRPr lang="en-US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endParaRPr lang="en-US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85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Collaborative Futures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13 universities participating</a:t>
            </a: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3 more hoping to do so</a:t>
            </a: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RFP issued!</a:t>
            </a: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Supplier evaluation</a:t>
            </a: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Staffing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secondments</a:t>
            </a:r>
            <a:endParaRPr lang="en-US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More communication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6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Strategic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Subcommittee of Directors + OCUL Executive Director</a:t>
            </a:r>
          </a:p>
          <a:p>
            <a:r>
              <a:rPr lang="en-US" dirty="0" smtClean="0">
                <a:latin typeface="+mj-lt"/>
              </a:rPr>
              <a:t>Based on feedback, revised vision &amp; mission statements + new strategic directives</a:t>
            </a:r>
          </a:p>
          <a:p>
            <a:r>
              <a:rPr lang="en-US" dirty="0" smtClean="0">
                <a:latin typeface="+mj-lt"/>
              </a:rPr>
              <a:t>Reviewed by OCUL-PA, OCUL EXEC, &amp; OCUL Directors</a:t>
            </a:r>
          </a:p>
          <a:p>
            <a:r>
              <a:rPr lang="en-US" dirty="0" smtClean="0">
                <a:latin typeface="+mj-lt"/>
              </a:rPr>
              <a:t>More work to be done . . .</a:t>
            </a:r>
            <a:endParaRPr lang="en-US" dirty="0"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700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</a:t>
            </a:r>
            <a:r>
              <a:rPr lang="en-US" dirty="0" err="1" smtClean="0"/>
              <a:t>NIFty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sz="2400" dirty="0"/>
              <a:t>New Initiatives Fund – Annual funding by OCUL libraries to support projects &amp; proposals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OCUL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Scholars Portal 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OCUL Committees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OCUL Communities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Proposals due in fall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How about spring, too?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sz="2400" dirty="0"/>
              <a:t>Past examples</a:t>
            </a:r>
          </a:p>
          <a:p>
            <a:pPr lvl="1">
              <a:lnSpc>
                <a:spcPct val="110000"/>
              </a:lnSpc>
            </a:pPr>
            <a:r>
              <a:rPr lang="en-US" sz="1800" dirty="0"/>
              <a:t>Topographical maps</a:t>
            </a:r>
          </a:p>
          <a:p>
            <a:pPr lvl="1">
              <a:lnSpc>
                <a:spcPct val="110000"/>
              </a:lnSpc>
            </a:pPr>
            <a:r>
              <a:rPr lang="en-US" sz="1800" dirty="0"/>
              <a:t>Books platform redevelopment</a:t>
            </a:r>
          </a:p>
          <a:p>
            <a:pPr lvl="1">
              <a:lnSpc>
                <a:spcPct val="110000"/>
              </a:lnSpc>
            </a:pPr>
            <a:r>
              <a:rPr lang="en-US" sz="1800" dirty="0"/>
              <a:t>Government information digitization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Recently funded</a:t>
            </a:r>
          </a:p>
          <a:p>
            <a:pPr lvl="1">
              <a:lnSpc>
                <a:spcPct val="110000"/>
              </a:lnSpc>
            </a:pPr>
            <a:r>
              <a:rPr lang="en-US" sz="1800" dirty="0"/>
              <a:t>Government information digitization (</a:t>
            </a:r>
            <a:r>
              <a:rPr lang="en-US" sz="1800" dirty="0" err="1"/>
              <a:t>Gov</a:t>
            </a:r>
            <a:r>
              <a:rPr lang="en-US" sz="1800" dirty="0"/>
              <a:t> Info Community)</a:t>
            </a:r>
          </a:p>
          <a:p>
            <a:pPr lvl="1">
              <a:lnSpc>
                <a:spcPct val="110000"/>
              </a:lnSpc>
            </a:pPr>
            <a:r>
              <a:rPr lang="en-US" sz="1800" dirty="0"/>
              <a:t>Historical census data (Data Community)</a:t>
            </a:r>
          </a:p>
          <a:p>
            <a:pPr lvl="1">
              <a:lnSpc>
                <a:spcPct val="110000"/>
              </a:lnSpc>
            </a:pPr>
            <a:r>
              <a:rPr lang="en-US" sz="1800" dirty="0" err="1"/>
              <a:t>Gov</a:t>
            </a:r>
            <a:r>
              <a:rPr lang="en-US" sz="1800" dirty="0"/>
              <a:t> &amp; related literature web collection (OCUL-IR)</a:t>
            </a:r>
          </a:p>
        </p:txBody>
      </p:sp>
    </p:spTree>
    <p:extLst>
      <p:ext uri="{BB962C8B-B14F-4D97-AF65-F5344CB8AC3E}">
        <p14:creationId xmlns:p14="http://schemas.microsoft.com/office/powerpoint/2010/main" val="13770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36633"/>
      </a:accent1>
      <a:accent2>
        <a:srgbClr val="339900"/>
      </a:accent2>
      <a:accent3>
        <a:srgbClr val="9BBB59"/>
      </a:accent3>
      <a:accent4>
        <a:srgbClr val="999999"/>
      </a:accent4>
      <a:accent5>
        <a:srgbClr val="4C4C4C"/>
      </a:accent5>
      <a:accent6>
        <a:srgbClr val="000000"/>
      </a:accent6>
      <a:hlink>
        <a:srgbClr val="336633"/>
      </a:hlink>
      <a:folHlink>
        <a:srgbClr val="99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1757</TotalTime>
  <Words>1121</Words>
  <Application>Microsoft Office PowerPoint</Application>
  <PresentationFormat>Widescreen</PresentationFormat>
  <Paragraphs>304</Paragraphs>
  <Slides>42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42</vt:i4>
      </vt:variant>
    </vt:vector>
  </HeadingPairs>
  <TitlesOfParts>
    <vt:vector size="55" baseType="lpstr">
      <vt:lpstr>Gulim</vt:lpstr>
      <vt:lpstr>ＭＳ Ｐゴシック</vt:lpstr>
      <vt:lpstr>Arial</vt:lpstr>
      <vt:lpstr>Calibri</vt:lpstr>
      <vt:lpstr>Century Gothic</vt:lpstr>
      <vt:lpstr>Courier New</vt:lpstr>
      <vt:lpstr>Khmer UI</vt:lpstr>
      <vt:lpstr>Mangal</vt:lpstr>
      <vt:lpstr>Wingdings</vt:lpstr>
      <vt:lpstr>Office Theme</vt:lpstr>
      <vt:lpstr>2_Office Theme</vt:lpstr>
      <vt:lpstr>3_Office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OCUL update</vt:lpstr>
      <vt:lpstr>What’s new?</vt:lpstr>
      <vt:lpstr>Collaborative Futures</vt:lpstr>
      <vt:lpstr>Strategic planning</vt:lpstr>
      <vt:lpstr>It’s NIFty</vt:lpstr>
      <vt:lpstr>Communities</vt:lpstr>
      <vt:lpstr>Outstanding!</vt:lpstr>
      <vt:lpstr>Be in touch</vt:lpstr>
      <vt:lpstr>PowerPoint Presentation</vt:lpstr>
      <vt:lpstr>What is Permafrost?</vt:lpstr>
      <vt:lpstr>What is Permafrost?</vt:lpstr>
      <vt:lpstr>The Pilot</vt:lpstr>
      <vt:lpstr>Pilot Process</vt:lpstr>
      <vt:lpstr>Basic Workflow</vt:lpstr>
      <vt:lpstr>Service Model</vt:lpstr>
      <vt:lpstr>Service Model</vt:lpstr>
      <vt:lpstr>Pricing Schedule</vt:lpstr>
      <vt:lpstr>Pricing Schedule: Annual Costs</vt:lpstr>
      <vt:lpstr>Pricing Example</vt:lpstr>
      <vt:lpstr>After the Pilot: Production!</vt:lpstr>
      <vt:lpstr>Get in Touch!</vt:lpstr>
      <vt:lpstr>PowerPoint Presentation</vt:lpstr>
      <vt:lpstr>Books Redevelopment</vt:lpstr>
      <vt:lpstr>Background</vt:lpstr>
      <vt:lpstr>PowerPoint Presentation</vt:lpstr>
      <vt:lpstr>#1 – Migrating metadata</vt:lpstr>
      <vt:lpstr>#2 - Collections &amp; entitlements</vt:lpstr>
      <vt:lpstr>#3 – Translating licenses into UX</vt:lpstr>
      <vt:lpstr>#4 – Delivering print-centric content online</vt:lpstr>
      <vt:lpstr>Demo</vt:lpstr>
      <vt:lpstr>Books Redevelopment Phase 1 Completion</vt:lpstr>
      <vt:lpstr>Questions &amp; Feedback?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OCUL SP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Bartek Kawula</dc:creator>
  <cp:lastModifiedBy>Sabina Pagotto</cp:lastModifiedBy>
  <cp:revision>33</cp:revision>
  <dcterms:created xsi:type="dcterms:W3CDTF">2015-05-15T14:32:32Z</dcterms:created>
  <dcterms:modified xsi:type="dcterms:W3CDTF">2017-12-07T17:01:18Z</dcterms:modified>
</cp:coreProperties>
</file>